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13"/>
  </p:notesMasterIdLst>
  <p:sldIdLst>
    <p:sldId id="256" r:id="rId5"/>
    <p:sldId id="257" r:id="rId6"/>
    <p:sldId id="265" r:id="rId7"/>
    <p:sldId id="263" r:id="rId8"/>
    <p:sldId id="266" r:id="rId9"/>
    <p:sldId id="261" r:id="rId10"/>
    <p:sldId id="262" r:id="rId11"/>
    <p:sldId id="264" r:id="rId1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AAC04"/>
    <a:srgbClr val="F41427"/>
    <a:srgbClr val="231571"/>
    <a:srgbClr val="FC035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681"/>
  </p:normalViewPr>
  <p:slideViewPr>
    <p:cSldViewPr snapToGrid="0" snapToObjects="1">
      <p:cViewPr varScale="1">
        <p:scale>
          <a:sx n="62" d="100"/>
          <a:sy n="62" d="100"/>
        </p:scale>
        <p:origin x="1400" y="4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3BA752-11D7-F948-B8D3-308FEFB9D21F}" type="datetimeFigureOut">
              <a:rPr lang="en-US" smtClean="0"/>
              <a:t>10/19/2022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EC2477-61D7-F946-B35A-3E65E0D777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39705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C2477-61D7-F946-B35A-3E65E0D777E7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00975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10/19/2022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2055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10/19/2022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Graphical user interface&#10;&#10;Description automatically generated">
            <a:extLst>
              <a:ext uri="{FF2B5EF4-FFF2-40B4-BE49-F238E27FC236}">
                <a16:creationId xmlns:a16="http://schemas.microsoft.com/office/drawing/2014/main" id="{7C6B2FED-4482-4741-9570-880BCAD31E6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229501" cy="6955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31175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10/19/2022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7581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10/19/2022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86710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10/19/2022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74747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10/19/2022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98127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10/19/2022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31358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10/19/2022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88973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10/19/2022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234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10/19/2022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70211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10/19/2022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88531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DED699-838B-094B-9974-7EAD773EA11E}" type="datetimeFigureOut">
              <a:rPr lang="en-US" smtClean="0"/>
              <a:t>10/19/2022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 descr="Graphical user interface&#10;&#10;Description automatically generated">
            <a:extLst>
              <a:ext uri="{FF2B5EF4-FFF2-40B4-BE49-F238E27FC236}">
                <a16:creationId xmlns:a16="http://schemas.microsoft.com/office/drawing/2014/main" id="{26933C6E-B659-AE4F-B387-E6FF2EBE1604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229501" cy="6955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04941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67B14C2-4C5C-844A-B563-62FF49017299}"/>
              </a:ext>
            </a:extLst>
          </p:cNvPr>
          <p:cNvSpPr/>
          <p:nvPr/>
        </p:nvSpPr>
        <p:spPr>
          <a:xfrm>
            <a:off x="0" y="0"/>
            <a:ext cx="9249104" cy="693682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Shape&#10;&#10;Description automatically generated">
            <a:extLst>
              <a:ext uri="{FF2B5EF4-FFF2-40B4-BE49-F238E27FC236}">
                <a16:creationId xmlns:a16="http://schemas.microsoft.com/office/drawing/2014/main" id="{8F17B5EE-92C0-E340-9254-43FA035AD3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99174" cy="693682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82DA0BC-5186-0244-90EB-CAAA6FB9F5A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4626" y="5664692"/>
            <a:ext cx="5189689" cy="1051226"/>
          </a:xfrm>
        </p:spPr>
        <p:txBody>
          <a:bodyPr>
            <a:normAutofit fontScale="90000"/>
          </a:bodyPr>
          <a:lstStyle/>
          <a:p>
            <a:pPr algn="l"/>
            <a:r>
              <a:rPr lang="en-US" dirty="0">
                <a:solidFill>
                  <a:srgbClr val="FFFFFF"/>
                </a:solidFill>
              </a:rPr>
              <a:t>Inclusive Classroom Practice</a:t>
            </a:r>
            <a:br>
              <a:rPr lang="en-US" dirty="0">
                <a:solidFill>
                  <a:srgbClr val="FFFFFF"/>
                </a:solidFill>
              </a:rPr>
            </a:br>
            <a:br>
              <a:rPr lang="en-US" dirty="0"/>
            </a:br>
            <a:r>
              <a:rPr lang="en-US" sz="3100" dirty="0">
                <a:solidFill>
                  <a:schemeClr val="bg1"/>
                </a:solidFill>
              </a:rPr>
              <a:t>Session 4</a:t>
            </a:r>
            <a:br>
              <a:rPr lang="en-US" sz="3100" dirty="0">
                <a:solidFill>
                  <a:schemeClr val="bg1"/>
                </a:solidFill>
              </a:rPr>
            </a:br>
            <a:r>
              <a:rPr lang="en-US" sz="3100" dirty="0">
                <a:solidFill>
                  <a:schemeClr val="bg1"/>
                </a:solidFill>
              </a:rPr>
              <a:t>Strengths and Weaknesses of ALN Policy</a:t>
            </a:r>
            <a:endParaRPr lang="en-US" sz="3100" dirty="0">
              <a:solidFill>
                <a:schemeClr val="bg1"/>
              </a:solidFill>
              <a:latin typeface="Helvetica" pitchFamily="2" charset="0"/>
            </a:endParaRPr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88A6AFA-07E5-B44A-A580-BC2055CC3EF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54316" y="367205"/>
            <a:ext cx="2938091" cy="19660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83744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BCBFF9-4D1E-4443-9296-E0257FD75C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2991" y="136606"/>
            <a:ext cx="7886700" cy="944979"/>
          </a:xfrm>
        </p:spPr>
        <p:txBody>
          <a:bodyPr>
            <a:normAutofit/>
          </a:bodyPr>
          <a:lstStyle/>
          <a:p>
            <a:r>
              <a:rPr lang="en-US" sz="2400" b="1" dirty="0"/>
              <a:t>Inclusive Classroom Practice</a:t>
            </a:r>
            <a:br>
              <a:rPr lang="en-US" sz="2400" b="1" dirty="0"/>
            </a:br>
            <a:r>
              <a:rPr lang="en-US" sz="2400" b="1" dirty="0"/>
              <a:t>Session 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D98EFF-3A2D-0D4A-B0FC-6E663EE25E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081585"/>
            <a:ext cx="7886700" cy="488073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2000" b="1" dirty="0"/>
              <a:t>Comparison of ALN / SEND Codes</a:t>
            </a:r>
          </a:p>
          <a:p>
            <a:pPr marL="0" indent="0">
              <a:buNone/>
            </a:pPr>
            <a:r>
              <a:rPr lang="en-GB" sz="1400" b="1" dirty="0"/>
              <a:t>Key documents: </a:t>
            </a:r>
          </a:p>
          <a:p>
            <a:r>
              <a:rPr lang="en-GB" sz="1400" i="1" dirty="0"/>
              <a:t>Welsh Government (2021) Additional Learning Needs Code for Wales</a:t>
            </a:r>
          </a:p>
          <a:p>
            <a:r>
              <a:rPr lang="en-GB" sz="1400" i="1" dirty="0"/>
              <a:t>Welsh Government (2020) The Additional Learning Needs (ALN) Transformation Programme: Frequently Asked Questions</a:t>
            </a:r>
          </a:p>
          <a:p>
            <a:r>
              <a:rPr lang="en-GB" sz="1400" i="1" dirty="0"/>
              <a:t>UK Government SEND Code of Practice: 0 to 25 Years (2014)</a:t>
            </a:r>
          </a:p>
          <a:p>
            <a:pPr marL="0" indent="0">
              <a:buNone/>
            </a:pPr>
            <a:r>
              <a:rPr lang="en-US" sz="1800" b="1" dirty="0"/>
              <a:t>Discussion (10 minutes)</a:t>
            </a:r>
          </a:p>
          <a:p>
            <a:pPr marL="0" indent="0">
              <a:buNone/>
            </a:pPr>
            <a:r>
              <a:rPr lang="en-US" sz="1400" b="1" dirty="0"/>
              <a:t>Look at the relevant sections of your workbooks / </a:t>
            </a:r>
            <a:r>
              <a:rPr lang="en-US" sz="1400" b="1" dirty="0" err="1"/>
              <a:t>Pebblepads</a:t>
            </a:r>
            <a:r>
              <a:rPr lang="en-US" sz="1400" b="1" dirty="0"/>
              <a:t>, relating to the following.</a:t>
            </a:r>
          </a:p>
          <a:p>
            <a:pPr marL="0" indent="0">
              <a:buNone/>
            </a:pPr>
            <a:r>
              <a:rPr lang="en-US" sz="1400" b="1" dirty="0"/>
              <a:t>Activity 1: </a:t>
            </a:r>
            <a:r>
              <a:rPr lang="en-GB" sz="1400" dirty="0"/>
              <a:t>Discuss your definitions of the following: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endParaRPr lang="en-GB" sz="2900" dirty="0"/>
          </a:p>
          <a:p>
            <a:pPr marL="0" indent="0">
              <a:buNone/>
            </a:pPr>
            <a:endParaRPr lang="en-GB" sz="2900" dirty="0"/>
          </a:p>
          <a:p>
            <a:pPr marL="0" indent="0">
              <a:buNone/>
            </a:pPr>
            <a:endParaRPr lang="en-GB" sz="2900" dirty="0"/>
          </a:p>
          <a:p>
            <a:pPr marL="0" indent="0">
              <a:buNone/>
            </a:pPr>
            <a:endParaRPr lang="en-GB" sz="2900" dirty="0"/>
          </a:p>
          <a:p>
            <a:pPr marL="0" indent="0">
              <a:buNone/>
            </a:pPr>
            <a:endParaRPr lang="en-GB" sz="2900" i="1" dirty="0"/>
          </a:p>
          <a:p>
            <a:pPr marL="0" indent="0">
              <a:buNone/>
            </a:pPr>
            <a:endParaRPr lang="en-GB" sz="2900" dirty="0"/>
          </a:p>
          <a:p>
            <a:pPr marL="0" indent="0">
              <a:buNone/>
            </a:pPr>
            <a:endParaRPr lang="en-GB" sz="2900" dirty="0"/>
          </a:p>
          <a:p>
            <a:pPr marL="0" indent="0">
              <a:buNone/>
            </a:pPr>
            <a:endParaRPr lang="en-GB" sz="2900" dirty="0"/>
          </a:p>
          <a:p>
            <a:pPr marL="0" indent="0">
              <a:buNone/>
            </a:pPr>
            <a:endParaRPr lang="en-US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02420785"/>
              </p:ext>
            </p:extLst>
          </p:nvPr>
        </p:nvGraphicFramePr>
        <p:xfrm>
          <a:off x="1412805" y="4266407"/>
          <a:ext cx="6327447" cy="139782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0914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10914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10914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65942">
                <a:tc>
                  <a:txBody>
                    <a:bodyPr/>
                    <a:lstStyle/>
                    <a:p>
                      <a:r>
                        <a:rPr lang="en-US" dirty="0"/>
                        <a:t>ALN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SEND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65942">
                <a:tc>
                  <a:txBody>
                    <a:bodyPr/>
                    <a:lstStyle/>
                    <a:p>
                      <a:r>
                        <a:rPr lang="en-US" dirty="0"/>
                        <a:t>ALNCO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SENCO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65942">
                <a:tc>
                  <a:txBody>
                    <a:bodyPr/>
                    <a:lstStyle/>
                    <a:p>
                      <a:r>
                        <a:rPr lang="en-US" dirty="0"/>
                        <a:t>IDP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IEP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EHCP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201408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BCBFF9-4D1E-4443-9296-E0257FD75C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2991" y="136606"/>
            <a:ext cx="7886700" cy="944979"/>
          </a:xfrm>
        </p:spPr>
        <p:txBody>
          <a:bodyPr>
            <a:normAutofit/>
          </a:bodyPr>
          <a:lstStyle/>
          <a:p>
            <a:r>
              <a:rPr lang="en-US" sz="2400" b="1" dirty="0"/>
              <a:t>Inclusive Classroom Practice</a:t>
            </a:r>
            <a:br>
              <a:rPr lang="en-US" sz="2400" b="1" dirty="0"/>
            </a:br>
            <a:r>
              <a:rPr lang="en-US" sz="2400" b="1" dirty="0"/>
              <a:t>Session 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D98EFF-3A2D-0D4A-B0FC-6E663EE25E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081585"/>
            <a:ext cx="7886700" cy="488073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2000" b="1" dirty="0"/>
              <a:t>Comparison of ALN / SEND Codes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endParaRPr lang="en-GB" sz="2900" dirty="0"/>
          </a:p>
          <a:p>
            <a:pPr marL="0" indent="0">
              <a:buNone/>
            </a:pPr>
            <a:endParaRPr lang="en-GB" sz="2900" dirty="0"/>
          </a:p>
          <a:p>
            <a:pPr marL="0" indent="0">
              <a:buNone/>
            </a:pPr>
            <a:endParaRPr lang="en-GB" sz="2900" dirty="0"/>
          </a:p>
          <a:p>
            <a:pPr marL="0" indent="0">
              <a:buNone/>
            </a:pPr>
            <a:endParaRPr lang="en-GB" sz="2900" dirty="0"/>
          </a:p>
          <a:p>
            <a:pPr marL="0" indent="0">
              <a:buNone/>
            </a:pPr>
            <a:endParaRPr lang="en-GB" sz="2900" i="1" dirty="0"/>
          </a:p>
          <a:p>
            <a:pPr marL="0" indent="0">
              <a:buNone/>
            </a:pPr>
            <a:endParaRPr lang="en-GB" sz="2900" dirty="0"/>
          </a:p>
          <a:p>
            <a:pPr marL="0" indent="0">
              <a:buNone/>
            </a:pPr>
            <a:endParaRPr lang="en-GB" sz="2900" dirty="0"/>
          </a:p>
          <a:p>
            <a:pPr marL="0" indent="0">
              <a:buNone/>
            </a:pPr>
            <a:endParaRPr lang="en-GB" sz="2900" dirty="0"/>
          </a:p>
          <a:p>
            <a:pPr marL="0" indent="0">
              <a:buNone/>
            </a:pPr>
            <a:endParaRPr lang="en-US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30244617"/>
              </p:ext>
            </p:extLst>
          </p:nvPr>
        </p:nvGraphicFramePr>
        <p:xfrm>
          <a:off x="462991" y="1615323"/>
          <a:ext cx="7019059" cy="409329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0914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90991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dirty="0"/>
                        <a:t>ALN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Additional Learning Needs (WG)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65942">
                <a:tc>
                  <a:txBody>
                    <a:bodyPr/>
                    <a:lstStyle/>
                    <a:p>
                      <a:r>
                        <a:rPr lang="en-US" dirty="0"/>
                        <a:t>SEND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Special Educational Needs and / or Disability (UK)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65942">
                <a:tc>
                  <a:txBody>
                    <a:bodyPr/>
                    <a:lstStyle/>
                    <a:p>
                      <a:r>
                        <a:rPr lang="en-US" dirty="0"/>
                        <a:t>ALNCO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Additional Learning Needs Coordinator (WG)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76262393"/>
                  </a:ext>
                </a:extLst>
              </a:tr>
              <a:tr h="465942">
                <a:tc>
                  <a:txBody>
                    <a:bodyPr/>
                    <a:lstStyle/>
                    <a:p>
                      <a:r>
                        <a:rPr lang="en-US" dirty="0"/>
                        <a:t>SENCO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Special Educational Needs Coordinator (UK)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6594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IDP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Individual Development Plan (WG)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50782341"/>
                  </a:ext>
                </a:extLst>
              </a:tr>
              <a:tr h="46594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IEP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Individual Education Plan (UK practice)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91477046"/>
                  </a:ext>
                </a:extLst>
              </a:tr>
              <a:tr h="46594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EHCP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Education, Health and Care Plan (UK)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97753013"/>
                  </a:ext>
                </a:extLst>
              </a:tr>
              <a:tr h="46594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DECLO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Designated Education Clinical Lead Officer (WG)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12861347"/>
                  </a:ext>
                </a:extLst>
              </a:tr>
              <a:tr h="46594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Early Years ALNLO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Early Years ALN Lead Officer (WG)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3324734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577893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13263"/>
            <a:ext cx="7886700" cy="835973"/>
          </a:xfrm>
        </p:spPr>
        <p:txBody>
          <a:bodyPr>
            <a:normAutofit/>
          </a:bodyPr>
          <a:lstStyle/>
          <a:p>
            <a:r>
              <a:rPr lang="en-US" sz="2400" b="1" dirty="0"/>
              <a:t>Inclusive Classroom Practice</a:t>
            </a:r>
            <a:br>
              <a:rPr lang="en-US" sz="2400" b="1" dirty="0"/>
            </a:br>
            <a:r>
              <a:rPr lang="en-US" sz="2400" b="1" dirty="0"/>
              <a:t>Session 4</a:t>
            </a:r>
            <a:endParaRPr lang="en-US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228711"/>
            <a:ext cx="7364369" cy="4948252"/>
          </a:xfrm>
        </p:spPr>
        <p:txBody>
          <a:bodyPr/>
          <a:lstStyle/>
          <a:p>
            <a:pPr marL="0" indent="0">
              <a:buNone/>
            </a:pPr>
            <a:r>
              <a:rPr lang="en-GB" sz="2000" b="1" dirty="0"/>
              <a:t>Activity 2 </a:t>
            </a:r>
            <a:r>
              <a:rPr lang="en-US" sz="2000" b="1" dirty="0"/>
              <a:t>(10 minutes)</a:t>
            </a:r>
          </a:p>
          <a:p>
            <a:pPr marL="0" indent="0">
              <a:buNone/>
            </a:pPr>
            <a:r>
              <a:rPr lang="en-GB" sz="2000" dirty="0"/>
              <a:t>Explore and compare provision for learners in Wales and England, according to the ALN / SEND systems. 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Use your responses to the </a:t>
            </a:r>
            <a:r>
              <a:rPr lang="en-GB" sz="2000" i="1" dirty="0"/>
              <a:t>Preparatory work for National Conference Day 1 (Session 4) Activity 2</a:t>
            </a:r>
            <a:r>
              <a:rPr lang="en-GB" sz="2000" dirty="0"/>
              <a:t> in your workbooks to discuss and explain the following:</a:t>
            </a:r>
          </a:p>
          <a:p>
            <a:pPr marL="0" indent="0">
              <a:buNone/>
            </a:pPr>
            <a:endParaRPr lang="en-GB" sz="2000" dirty="0"/>
          </a:p>
          <a:p>
            <a:pPr lvl="0"/>
            <a:r>
              <a:rPr lang="en-GB" sz="2000" dirty="0"/>
              <a:t>What are the main </a:t>
            </a:r>
            <a:r>
              <a:rPr lang="en-GB" sz="2000" i="1" dirty="0"/>
              <a:t>similarities</a:t>
            </a:r>
            <a:r>
              <a:rPr lang="en-GB" sz="2000" dirty="0"/>
              <a:t> between the ALN Code for Wales (2021) and the SEND Code of Practice (2015)?</a:t>
            </a:r>
          </a:p>
          <a:p>
            <a:pPr marL="0" lvl="0" indent="0">
              <a:buNone/>
            </a:pPr>
            <a:endParaRPr lang="en-GB" sz="2000" dirty="0"/>
          </a:p>
          <a:p>
            <a:pPr lvl="0"/>
            <a:r>
              <a:rPr lang="en-GB" sz="2000" dirty="0"/>
              <a:t>What are the main </a:t>
            </a:r>
            <a:r>
              <a:rPr lang="en-GB" sz="2000" i="1" dirty="0"/>
              <a:t>differences</a:t>
            </a:r>
            <a:r>
              <a:rPr lang="en-GB" sz="2000" dirty="0"/>
              <a:t> between the ALN Code for Wales (2021) and the SEND Code of Practice (2015)?</a:t>
            </a:r>
          </a:p>
          <a:p>
            <a:pPr marL="0" lv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5175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899" y="0"/>
            <a:ext cx="7886700" cy="835973"/>
          </a:xfrm>
        </p:spPr>
        <p:txBody>
          <a:bodyPr>
            <a:normAutofit/>
          </a:bodyPr>
          <a:lstStyle/>
          <a:p>
            <a:r>
              <a:rPr lang="en-US" sz="2400" b="1" dirty="0"/>
              <a:t>Inclusive Classroom Practice Session 4</a:t>
            </a:r>
            <a:endParaRPr lang="en-US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9150" y="748145"/>
            <a:ext cx="7886699" cy="5213268"/>
          </a:xfrm>
        </p:spPr>
        <p:txBody>
          <a:bodyPr>
            <a:normAutofit fontScale="85000" lnSpcReduction="10000"/>
          </a:bodyPr>
          <a:lstStyle/>
          <a:p>
            <a:pPr marL="0" lvl="0" indent="0">
              <a:buNone/>
            </a:pPr>
            <a:r>
              <a:rPr lang="en-GB" sz="2000" b="1" dirty="0"/>
              <a:t>What are the main </a:t>
            </a:r>
            <a:r>
              <a:rPr lang="en-GB" sz="2000" b="1" i="1" dirty="0"/>
              <a:t>similarities</a:t>
            </a:r>
            <a:r>
              <a:rPr lang="en-GB" sz="2000" b="1" dirty="0"/>
              <a:t> between the ALN Code for Wales (2021) and the SEND Code of Practice (2015)?</a:t>
            </a:r>
          </a:p>
          <a:p>
            <a:r>
              <a:rPr lang="en-GB" sz="2000" dirty="0"/>
              <a:t>Both codes support provision for learners with ALN / SEN from 0-25</a:t>
            </a:r>
          </a:p>
          <a:p>
            <a:r>
              <a:rPr lang="en-GB" sz="2000" dirty="0"/>
              <a:t>Both codes advocate and offer suggestions for identification of ALN / SEND</a:t>
            </a:r>
          </a:p>
          <a:p>
            <a:r>
              <a:rPr lang="en-GB" sz="2000" dirty="0"/>
              <a:t>Both codes advocate and make suggestions for offering ALP (Additional Learning Provision) or similar forms of support as the basis for intervention and support for learners with ALN / SEND.</a:t>
            </a:r>
          </a:p>
          <a:p>
            <a:r>
              <a:rPr lang="en-GB" sz="2000" dirty="0"/>
              <a:t>Both codes advocate a multidisciplinary approach to supporting learners with ALN (</a:t>
            </a:r>
            <a:r>
              <a:rPr lang="en-GB" sz="2000" dirty="0" err="1"/>
              <a:t>eg</a:t>
            </a:r>
            <a:r>
              <a:rPr lang="en-GB" sz="2000" dirty="0"/>
              <a:t> WG have appointed DECLOs, UK Gov have appointed DMOs to support provision.</a:t>
            </a:r>
          </a:p>
          <a:p>
            <a:pPr marL="0" lvl="0" indent="0">
              <a:buNone/>
            </a:pPr>
            <a:r>
              <a:rPr lang="en-GB" sz="2000" b="1" dirty="0"/>
              <a:t>What are the main </a:t>
            </a:r>
            <a:r>
              <a:rPr lang="en-GB" sz="2000" b="1" i="1" dirty="0"/>
              <a:t>differences</a:t>
            </a:r>
            <a:r>
              <a:rPr lang="en-GB" sz="2000" b="1" dirty="0"/>
              <a:t> between the ALN Code for Wales (2021) and the SEND Code of Practice (2015)?</a:t>
            </a:r>
          </a:p>
          <a:p>
            <a:pPr lvl="0"/>
            <a:r>
              <a:rPr lang="en-GB" sz="2000" dirty="0"/>
              <a:t>All students with ALN in Wales have / will be given an IDP (statutory). Not the case in England.</a:t>
            </a:r>
          </a:p>
          <a:p>
            <a:pPr lvl="0"/>
            <a:r>
              <a:rPr lang="en-GB" sz="2000" dirty="0"/>
              <a:t>Whilst the UK SEND Code refers to UK-based legislation as its legal / rights basis and to wider rights in the UNCRPD, the ALN Code also refers to a broader rights framework in the form of the UNCRC and UNCRPD.</a:t>
            </a:r>
          </a:p>
          <a:p>
            <a:pPr lvl="0"/>
            <a:r>
              <a:rPr lang="en-GB" sz="2000" dirty="0"/>
              <a:t>Some learners in England with SEND, but not all, will have an EHCP.</a:t>
            </a:r>
          </a:p>
          <a:p>
            <a:pPr lvl="0"/>
            <a:r>
              <a:rPr lang="en-GB" sz="2000" dirty="0"/>
              <a:t>Learners with an EHCP or their parents / carers may request a Personal Budget / direct payments relating to the EHCP (UK Gov)</a:t>
            </a:r>
          </a:p>
          <a:p>
            <a:pPr marL="0" lvl="0" indent="0">
              <a:buNone/>
            </a:pPr>
            <a:endParaRPr lang="en-GB" sz="2000" dirty="0"/>
          </a:p>
          <a:p>
            <a:pPr marL="0" lv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51052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94556"/>
          </a:xfrm>
        </p:spPr>
        <p:txBody>
          <a:bodyPr>
            <a:normAutofit/>
          </a:bodyPr>
          <a:lstStyle/>
          <a:p>
            <a:r>
              <a:rPr lang="en-US" sz="2400" b="1" dirty="0"/>
              <a:t>Inclusive Classroom Practice</a:t>
            </a:r>
            <a:br>
              <a:rPr lang="en-US" sz="2400" b="1" dirty="0"/>
            </a:br>
            <a:r>
              <a:rPr lang="en-US" sz="2400" b="1" dirty="0"/>
              <a:t>Session 4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339157"/>
            <a:ext cx="7336759" cy="483780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i="1" dirty="0"/>
              <a:t>Students will need copies of the ALN/SEND arrangements and Policies / Code of Practice from their own settings for this session. </a:t>
            </a:r>
            <a:endParaRPr lang="en-US" sz="2400" i="1" dirty="0"/>
          </a:p>
          <a:p>
            <a:pPr marL="0" indent="0">
              <a:buNone/>
            </a:pPr>
            <a:endParaRPr lang="en-GB" sz="2400" b="1" u="sng" dirty="0"/>
          </a:p>
          <a:p>
            <a:pPr marL="0" indent="0">
              <a:buNone/>
            </a:pPr>
            <a:r>
              <a:rPr lang="en-GB" sz="2400" b="1" u="sng" dirty="0"/>
              <a:t>Activity overview</a:t>
            </a:r>
            <a:r>
              <a:rPr lang="en-GB" sz="2400" dirty="0"/>
              <a:t>:</a:t>
            </a:r>
          </a:p>
          <a:p>
            <a:pPr marL="0" indent="0">
              <a:buNone/>
            </a:pPr>
            <a:r>
              <a:rPr lang="en-GB" sz="2400" dirty="0"/>
              <a:t>Students should examine elements of the ALN policies or Code of Practice from their own setting (school or other educational setting), and use these as a basis for discussion and comparisons (</a:t>
            </a:r>
            <a:r>
              <a:rPr lang="en-GB" sz="2400" i="1" dirty="0"/>
              <a:t>see next slide</a:t>
            </a:r>
            <a:r>
              <a:rPr lang="en-GB" sz="2400" dirty="0"/>
              <a:t>) within their breakout rooms.</a:t>
            </a:r>
            <a:endParaRPr lang="en-US" sz="2400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32910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20892"/>
            <a:ext cx="7886700" cy="800733"/>
          </a:xfrm>
        </p:spPr>
        <p:txBody>
          <a:bodyPr>
            <a:normAutofit/>
          </a:bodyPr>
          <a:lstStyle/>
          <a:p>
            <a:r>
              <a:rPr lang="en-US" sz="2400" b="1" dirty="0"/>
              <a:t>Inclusive Classroom Practice</a:t>
            </a:r>
            <a:br>
              <a:rPr lang="en-US" sz="2400" b="1" dirty="0"/>
            </a:br>
            <a:r>
              <a:rPr lang="en-US" sz="2400" b="1" dirty="0"/>
              <a:t>Session 4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026108"/>
            <a:ext cx="7378174" cy="4970065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sz="2900" b="1" dirty="0" err="1"/>
              <a:t>Disussion</a:t>
            </a:r>
            <a:r>
              <a:rPr lang="en-GB" sz="2900" b="1" dirty="0"/>
              <a:t> 1 : Identification of ALN (10 minutes)</a:t>
            </a:r>
            <a:endParaRPr lang="en-GB" sz="2900" dirty="0"/>
          </a:p>
          <a:p>
            <a:pPr marL="0" indent="0">
              <a:buNone/>
            </a:pPr>
            <a:r>
              <a:rPr lang="en-GB" sz="2900" dirty="0"/>
              <a:t>Use your school’s ALN Support Policy / Code of Practice (or similar document) to discuss the following:</a:t>
            </a:r>
          </a:p>
          <a:p>
            <a:r>
              <a:rPr lang="en-GB" sz="2900" dirty="0"/>
              <a:t>How does your school identify learners with ALN? </a:t>
            </a:r>
          </a:p>
          <a:p>
            <a:r>
              <a:rPr lang="en-GB" sz="2900" dirty="0"/>
              <a:t>What is the role of the ALNCO in these procedures?</a:t>
            </a:r>
          </a:p>
          <a:p>
            <a:r>
              <a:rPr lang="en-GB" sz="2900" dirty="0"/>
              <a:t>What is the role of the class teacher in these procedures?</a:t>
            </a:r>
          </a:p>
          <a:p>
            <a:pPr marL="0" indent="0">
              <a:buNone/>
            </a:pPr>
            <a:endParaRPr lang="en-GB" sz="2900" dirty="0"/>
          </a:p>
          <a:p>
            <a:pPr marL="0" indent="0">
              <a:buNone/>
            </a:pPr>
            <a:r>
              <a:rPr lang="en-GB" sz="2900" dirty="0"/>
              <a:t>Discuss these practices with your peers, making possible comparisons and contrasts between practice and procedures in the different educational settings.</a:t>
            </a:r>
          </a:p>
          <a:p>
            <a:pPr marL="0" indent="0">
              <a:buNone/>
            </a:pPr>
            <a:endParaRPr lang="en-GB" sz="2900" dirty="0"/>
          </a:p>
          <a:p>
            <a:pPr marL="0" indent="0">
              <a:buNone/>
            </a:pPr>
            <a:r>
              <a:rPr lang="en-GB" sz="2900" b="1" dirty="0"/>
              <a:t>Discussion 2 :  Additional Learning Provision (10 minutes)</a:t>
            </a:r>
          </a:p>
          <a:p>
            <a:pPr marL="0" indent="0">
              <a:buNone/>
            </a:pPr>
            <a:r>
              <a:rPr lang="en-GB" sz="2900" dirty="0"/>
              <a:t>Use your school’s ALN Support Policy / Code of Practice (or similar document) to discuss the following:</a:t>
            </a:r>
          </a:p>
          <a:p>
            <a:pPr marL="0" indent="0">
              <a:buNone/>
            </a:pPr>
            <a:endParaRPr lang="en-GB" sz="2900" dirty="0"/>
          </a:p>
          <a:p>
            <a:r>
              <a:rPr lang="en-GB" sz="2900" dirty="0"/>
              <a:t>How does your school decide on Additional Learning Provision?</a:t>
            </a:r>
          </a:p>
          <a:p>
            <a:r>
              <a:rPr lang="en-GB" sz="2900" dirty="0"/>
              <a:t> What is the role of the ALNCO in these procedures? </a:t>
            </a:r>
          </a:p>
          <a:p>
            <a:r>
              <a:rPr lang="en-GB" sz="2900" dirty="0"/>
              <a:t>What is the role of the class teacher in these procedures?</a:t>
            </a:r>
          </a:p>
          <a:p>
            <a:pPr marL="0" indent="0">
              <a:buNone/>
            </a:pPr>
            <a:endParaRPr lang="en-GB" sz="2900" dirty="0"/>
          </a:p>
          <a:p>
            <a:pPr marL="0" indent="0">
              <a:buNone/>
            </a:pPr>
            <a:r>
              <a:rPr lang="en-GB" sz="2900" dirty="0"/>
              <a:t>Discuss these practices with peers, making possible comparisons and contrasts between practice.</a:t>
            </a:r>
          </a:p>
        </p:txBody>
      </p:sp>
    </p:spTree>
    <p:extLst>
      <p:ext uri="{BB962C8B-B14F-4D97-AF65-F5344CB8AC3E}">
        <p14:creationId xmlns:p14="http://schemas.microsoft.com/office/powerpoint/2010/main" val="26224605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380574"/>
            <a:ext cx="6881199" cy="4796389"/>
          </a:xfrm>
        </p:spPr>
        <p:txBody>
          <a:bodyPr/>
          <a:lstStyle/>
          <a:p>
            <a:pPr marL="0" indent="0">
              <a:buNone/>
            </a:pPr>
            <a:r>
              <a:rPr lang="en-US" sz="2400" b="1" dirty="0"/>
              <a:t>Recap and Plenary (10 minutes)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en-US" sz="2400" dirty="0"/>
              <a:t>Return from breakout groups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en-US" sz="2400" dirty="0"/>
              <a:t>Each group to report on any significant similarities and/or differences in approaches and practice between schools (or other educational settings) in both identifying learners with ALN and in arranging provision and support for learners with ALN. 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628650" y="220892"/>
            <a:ext cx="7886700" cy="800733"/>
          </a:xfrm>
        </p:spPr>
        <p:txBody>
          <a:bodyPr>
            <a:normAutofit/>
          </a:bodyPr>
          <a:lstStyle/>
          <a:p>
            <a:r>
              <a:rPr lang="en-US" sz="2400" b="1" dirty="0"/>
              <a:t>Inclusive Classroom Practice</a:t>
            </a:r>
            <a:br>
              <a:rPr lang="en-US" sz="2400" b="1" dirty="0"/>
            </a:br>
            <a:r>
              <a:rPr lang="en-US" sz="2400" b="1" dirty="0"/>
              <a:t>Session 4</a:t>
            </a:r>
          </a:p>
        </p:txBody>
      </p:sp>
    </p:spTree>
    <p:extLst>
      <p:ext uri="{BB962C8B-B14F-4D97-AF65-F5344CB8AC3E}">
        <p14:creationId xmlns:p14="http://schemas.microsoft.com/office/powerpoint/2010/main" val="228671074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F99C6E756E3D84E8B1A0D94836D794A" ma:contentTypeVersion="9" ma:contentTypeDescription="Create a new document." ma:contentTypeScope="" ma:versionID="6dc714cf38b1546649a8f4acbaa91a46">
  <xsd:schema xmlns:xsd="http://www.w3.org/2001/XMLSchema" xmlns:xs="http://www.w3.org/2001/XMLSchema" xmlns:p="http://schemas.microsoft.com/office/2006/metadata/properties" xmlns:ns2="c697bc9e-ecf6-4086-8cbb-eb9131efbefa" targetNamespace="http://schemas.microsoft.com/office/2006/metadata/properties" ma:root="true" ma:fieldsID="cfac48246ec5a4e864cc8167bcae3fa5" ns2:_="">
    <xsd:import namespace="c697bc9e-ecf6-4086-8cbb-eb9131efbefa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697bc9e-ecf6-4086-8cbb-eb9131efbef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D0276D73-970E-4A56-A708-6A725F7E3619}">
  <ds:schemaRefs>
    <ds:schemaRef ds:uri="http://purl.org/dc/dcmitype/"/>
    <ds:schemaRef ds:uri="http://schemas.microsoft.com/office/2006/documentManagement/types"/>
    <ds:schemaRef ds:uri="http://purl.org/dc/elements/1.1/"/>
    <ds:schemaRef ds:uri="http://www.w3.org/XML/1998/namespace"/>
    <ds:schemaRef ds:uri="http://schemas.microsoft.com/office/infopath/2007/PartnerControls"/>
    <ds:schemaRef ds:uri="http://schemas.openxmlformats.org/package/2006/metadata/core-properties"/>
    <ds:schemaRef ds:uri="c697bc9e-ecf6-4086-8cbb-eb9131efbefa"/>
    <ds:schemaRef ds:uri="http://schemas.microsoft.com/office/2006/metadata/properties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606B00E1-77E0-4C48-AAD9-63E06A00C36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697bc9e-ecf6-4086-8cbb-eb9131efbef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EE536C0-CB8F-4E4C-8BC1-62089C6B7AF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3028</TotalTime>
  <Words>849</Words>
  <Application>Microsoft Office PowerPoint</Application>
  <PresentationFormat>On-screen Show (4:3)</PresentationFormat>
  <Paragraphs>103</Paragraphs>
  <Slides>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Calibri</vt:lpstr>
      <vt:lpstr>Calibri Light</vt:lpstr>
      <vt:lpstr>Helvetica</vt:lpstr>
      <vt:lpstr>Office Theme</vt:lpstr>
      <vt:lpstr>Inclusive Classroom Practice  Session 4 Strengths and Weaknesses of ALN Policy</vt:lpstr>
      <vt:lpstr>Inclusive Classroom Practice Session 4</vt:lpstr>
      <vt:lpstr>Inclusive Classroom Practice Session 4</vt:lpstr>
      <vt:lpstr>Inclusive Classroom Practice Session 4</vt:lpstr>
      <vt:lpstr>Inclusive Classroom Practice Session 4</vt:lpstr>
      <vt:lpstr>Inclusive Classroom Practice Session 4</vt:lpstr>
      <vt:lpstr>Inclusive Classroom Practice Session 4</vt:lpstr>
      <vt:lpstr>Inclusive Classroom Practice Session 4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Waters Creative</dc:creator>
  <cp:lastModifiedBy>Kelly, Kristina</cp:lastModifiedBy>
  <cp:revision>23</cp:revision>
  <dcterms:created xsi:type="dcterms:W3CDTF">2021-06-18T14:15:35Z</dcterms:created>
  <dcterms:modified xsi:type="dcterms:W3CDTF">2022-10-19T09:49:15Z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0x010100FF99C6E756E3D84E8B1A0D94836D794A</vt:lpwstr>
  </property>
</Properties>
</file>