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</p:sldMasterIdLst>
  <p:notesMasterIdLst>
    <p:notesMasterId r:id="rId12"/>
  </p:notesMasterIdLst>
  <p:handoutMasterIdLst>
    <p:handoutMasterId r:id="rId13"/>
  </p:handoutMasterIdLst>
  <p:sldIdLst>
    <p:sldId id="256" r:id="rId4"/>
    <p:sldId id="258" r:id="rId5"/>
    <p:sldId id="260" r:id="rId6"/>
    <p:sldId id="262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2838BEF-8BB2-4498-84A7-C5851F593DF1}"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548" autoAdjust="0"/>
    <p:restoredTop sz="96821" autoAdjust="0"/>
  </p:normalViewPr>
  <p:slideViewPr>
    <p:cSldViewPr snapToGrid="0">
      <p:cViewPr varScale="1">
        <p:scale>
          <a:sx n="115" d="100"/>
          <a:sy n="115" d="100"/>
        </p:scale>
        <p:origin x="114" y="450"/>
      </p:cViewPr>
      <p:guideLst/>
    </p:cSldViewPr>
  </p:slideViewPr>
  <p:outlineViewPr>
    <p:cViewPr>
      <p:scale>
        <a:sx n="33" d="100"/>
        <a:sy n="33" d="100"/>
      </p:scale>
      <p:origin x="0" y="-1194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A8CFFFF-1951-49D2-BA01-3F428E9B77FD}" type="datetime1">
              <a:rPr lang="en-GB" smtClean="0"/>
              <a:t>07/11/2025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BBC7D-17FC-4E55-9D49-E9453D21640C}" type="datetime1">
              <a:rPr lang="en-GB" smtClean="0"/>
              <a:pPr/>
              <a:t>07/11/2025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818732-FA64-4F57-8EE6-57AA70E1F1E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3630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2818732-FA64-4F57-8EE6-57AA70E1F1E0}" type="slidenum">
              <a:rPr lang="en-GB" noProof="0" smtClean="0"/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1168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2818732-FA64-4F57-8EE6-57AA70E1F1E0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7302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2818732-FA64-4F57-8EE6-57AA70E1F1E0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6969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2818732-FA64-4F57-8EE6-57AA70E1F1E0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0604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2818732-FA64-4F57-8EE6-57AA70E1F1E0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598998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2818732-FA64-4F57-8EE6-57AA70E1F1E0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330648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2818732-FA64-4F57-8EE6-57AA70E1F1E0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3085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71E5E3D-6A1C-49BA-9E11-FC053AD81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784058"/>
          </a:xfrm>
          <a:solidFill>
            <a:schemeClr val="bg1">
              <a:lumMod val="95000"/>
            </a:schemeClr>
          </a:solidFill>
        </p:spPr>
        <p:txBody>
          <a:bodyPr tIns="1116000" rIns="0" rtlCol="0" anchor="t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or Drag and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4000" y="3163899"/>
            <a:ext cx="4860000" cy="1800000"/>
          </a:xfrm>
          <a:solidFill>
            <a:schemeClr val="bg1"/>
          </a:solidFill>
          <a:ln>
            <a:noFill/>
          </a:ln>
        </p:spPr>
        <p:txBody>
          <a:bodyPr lIns="180000" tIns="72000" rIns="180000" bIns="72000" rtlCol="0" anchor="ctr"/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Cover Title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000" y="5119698"/>
            <a:ext cx="4860000" cy="836602"/>
          </a:xfrm>
          <a:solidFill>
            <a:schemeClr val="bg1"/>
          </a:solidFill>
        </p:spPr>
        <p:txBody>
          <a:bodyPr lIns="180000" tIns="72000" rIns="180000" bIns="72000" rtlCol="0" anchor="ctr"/>
          <a:lstStyle>
            <a:lvl1pPr marL="0" indent="0" algn="l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114E411-DCD8-47C4-8385-C03FBB18B180}"/>
              </a:ext>
            </a:extLst>
          </p:cNvPr>
          <p:cNvSpPr/>
          <p:nvPr userDrawn="1"/>
        </p:nvSpPr>
        <p:spPr>
          <a:xfrm>
            <a:off x="0" y="6780458"/>
            <a:ext cx="12192000" cy="775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5BF3746-E60B-4321-998E-07F04440CEAC}"/>
              </a:ext>
            </a:extLst>
          </p:cNvPr>
          <p:cNvSpPr/>
          <p:nvPr userDrawn="1"/>
        </p:nvSpPr>
        <p:spPr>
          <a:xfrm>
            <a:off x="0" y="6780458"/>
            <a:ext cx="12204000" cy="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F821722-FE34-4DE9-9836-565D865C15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778800"/>
          </a:xfrm>
          <a:solidFill>
            <a:schemeClr val="bg1">
              <a:lumMod val="95000"/>
            </a:schemeClr>
          </a:solidFill>
        </p:spPr>
        <p:txBody>
          <a:bodyPr tIns="0" rIns="540000" rtlCol="0" anchor="ctr"/>
          <a:lstStyle>
            <a:lvl1pPr marL="0" indent="0" algn="r">
              <a:buNone/>
              <a:defRPr/>
            </a:lvl1pPr>
          </a:lstStyle>
          <a:p>
            <a:pPr rtl="0"/>
            <a:r>
              <a:rPr lang="en-GB" noProof="0"/>
              <a:t>Insert or Drag and Drop your Photo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BD909C6-0E9A-451D-91FD-B891A0C803D7}"/>
              </a:ext>
            </a:extLst>
          </p:cNvPr>
          <p:cNvSpPr/>
          <p:nvPr userDrawn="1"/>
        </p:nvSpPr>
        <p:spPr>
          <a:xfrm>
            <a:off x="0" y="6780458"/>
            <a:ext cx="12192000" cy="775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A9BD7F-717A-4177-BAD1-D798AE60FFD0}"/>
              </a:ext>
            </a:extLst>
          </p:cNvPr>
          <p:cNvSpPr/>
          <p:nvPr userDrawn="1"/>
        </p:nvSpPr>
        <p:spPr>
          <a:xfrm>
            <a:off x="0" y="6780458"/>
            <a:ext cx="12204000" cy="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4000" y="144000"/>
            <a:ext cx="4860000" cy="6480000"/>
          </a:xfrm>
          <a:solidFill>
            <a:schemeClr val="bg1"/>
          </a:solidFill>
          <a:ln>
            <a:noFill/>
          </a:ln>
        </p:spPr>
        <p:txBody>
          <a:bodyPr lIns="432000" tIns="72000" rIns="288000" bIns="1404000" rtlCol="0" anchor="b"/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Cover Title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7606" y="5578496"/>
            <a:ext cx="3932788" cy="750814"/>
          </a:xfrm>
          <a:noFill/>
        </p:spPr>
        <p:txBody>
          <a:bodyPr lIns="0" tIns="0" rIns="0" bIns="0" rtlCol="0" anchor="t"/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B74F7-DC44-48B1-8EF5-BD557540B41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7606" y="764518"/>
            <a:ext cx="3932788" cy="244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54445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71E5E3D-6A1C-49BA-9E11-FC053AD818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013450"/>
          </a:xfrm>
          <a:solidFill>
            <a:schemeClr val="bg1">
              <a:lumMod val="95000"/>
            </a:schemeClr>
          </a:solidFill>
        </p:spPr>
        <p:txBody>
          <a:bodyPr lIns="576000" tIns="0" rIns="36000" bIns="0" rtlCol="0" anchor="ctr"/>
          <a:lstStyle>
            <a:lvl1pPr marL="0" indent="0" algn="l">
              <a:buNone/>
              <a:defRPr/>
            </a:lvl1pPr>
          </a:lstStyle>
          <a:p>
            <a:pPr rtl="0"/>
            <a:r>
              <a:rPr lang="en-GB" noProof="0"/>
              <a:t>Insert or Drag and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89200" y="163897"/>
            <a:ext cx="4860000" cy="5724000"/>
          </a:xfrm>
          <a:solidFill>
            <a:schemeClr val="bg1"/>
          </a:solidFill>
          <a:ln>
            <a:noFill/>
          </a:ln>
        </p:spPr>
        <p:txBody>
          <a:bodyPr lIns="432000" tIns="72000" rIns="288000" bIns="1404000" rtlCol="0" anchor="b"/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Divider 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52806" y="4837186"/>
            <a:ext cx="3932788" cy="750814"/>
          </a:xfrm>
          <a:noFill/>
        </p:spPr>
        <p:txBody>
          <a:bodyPr lIns="0" tIns="0" rIns="0" bIns="0" rtlCol="0" anchor="t"/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A6BE3-DFA9-4797-868F-D23E7118FA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7C91B9-2B28-435F-8A65-9FB91CE2F76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22A84B62-AFF6-45B7-8ACB-FE91AB69BFE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652806" y="764519"/>
            <a:ext cx="3932788" cy="187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48962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A54DF6A-4172-4D5F-A3ED-02BB36DE79DA}"/>
              </a:ext>
            </a:extLst>
          </p:cNvPr>
          <p:cNvSpPr/>
          <p:nvPr userDrawn="1"/>
        </p:nvSpPr>
        <p:spPr>
          <a:xfrm>
            <a:off x="0" y="0"/>
            <a:ext cx="12192000" cy="601345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89200" y="163897"/>
            <a:ext cx="4860000" cy="5724000"/>
          </a:xfrm>
          <a:solidFill>
            <a:schemeClr val="bg1"/>
          </a:solidFill>
          <a:ln>
            <a:noFill/>
          </a:ln>
        </p:spPr>
        <p:txBody>
          <a:bodyPr lIns="432000" tIns="72000" rIns="288000" bIns="1404000" rtlCol="0" anchor="b"/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your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52806" y="4837186"/>
            <a:ext cx="3932788" cy="750814"/>
          </a:xfrm>
          <a:noFill/>
        </p:spPr>
        <p:txBody>
          <a:bodyPr lIns="0" tIns="0" rIns="0" bIns="0" rtlCol="0" anchor="t"/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A6BE3-DFA9-4797-868F-D23E7118FA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7C91B9-2B28-435F-8A65-9FB91CE2F76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3B9EDE4C-506D-4501-A8C1-766F17FB5C0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652806" y="764519"/>
            <a:ext cx="1872000" cy="187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2A359302-DDE8-41C2-8232-50B1223BEA2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713594" y="764519"/>
            <a:ext cx="1872000" cy="187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975D864-7312-481A-A5DD-E3B6C5B41BD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24800" y="3327399"/>
            <a:ext cx="6350000" cy="256049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55207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31898370-0247-41A8-AF7A-6DD67D2AEDB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97E4DC3-72E4-4678-9EB9-18EF75AE1A5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7718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77185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119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11190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519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45195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B95692FA-0FC8-4EBA-8C23-6F85A921DB49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920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5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A4D6B2-D388-4538-A77C-689D93EDB695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9200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DE1E570-14DE-42F6-9DDD-49752C3ACA3B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8380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43CBE128-6D8D-4605-B225-5A34FFB1F25B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302385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9" name="Picture Placeholder 15">
            <a:extLst>
              <a:ext uri="{FF2B5EF4-FFF2-40B4-BE49-F238E27FC236}">
                <a16:creationId xmlns:a16="http://schemas.microsoft.com/office/drawing/2014/main" id="{E63C0874-8701-4CED-B60A-61A655FB5A5F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536390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F223D9C7-A9C3-4D38-B4D8-9CAB3A19CF51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70395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5B90C43A-E202-44D5-87CB-BD25DE6EF544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1004400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AE3E6576-B268-4232-858E-037F3AFA5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644FE3AF-A04D-4D49-BDFD-FAF66D921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2395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EAC46016-1B95-4163-8EAA-252BE4B86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6990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EC09029D-7190-452C-92D6-6B055D055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380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78798274-03F6-4FD0-93AB-82A31D0A2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4385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1E3DDEC1-3507-486F-8CCF-7F1E9EB81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7800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8322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42B3D5D2-87D3-49A6-9FA2-5D21A6486F9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3999" y="143998"/>
            <a:ext cx="4680001" cy="6480000"/>
          </a:xfrm>
          <a:solidFill>
            <a:schemeClr val="bg1">
              <a:lumMod val="95000"/>
            </a:schemeClr>
          </a:solidFill>
        </p:spPr>
        <p:txBody>
          <a:bodyPr lIns="576000" tIns="0" rIns="36000" bIns="0" rtlCol="0" anchor="ctr"/>
          <a:lstStyle>
            <a:lvl1pPr marL="0" indent="0" algn="l">
              <a:buNone/>
              <a:defRPr/>
            </a:lvl1pPr>
          </a:lstStyle>
          <a:p>
            <a:pPr rtl="0"/>
            <a:r>
              <a:rPr lang="en-GB" noProof="0"/>
              <a:t>Insert or Drag and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1900" y="432000"/>
            <a:ext cx="66601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119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11190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519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45195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B95692FA-0FC8-4EBA-8C23-6F85A921DB49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920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A4D6B2-D388-4538-A77C-689D93EDB695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9200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9" name="Picture Placeholder 15">
            <a:extLst>
              <a:ext uri="{FF2B5EF4-FFF2-40B4-BE49-F238E27FC236}">
                <a16:creationId xmlns:a16="http://schemas.microsoft.com/office/drawing/2014/main" id="{E63C0874-8701-4CED-B60A-61A655FB5A5F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536390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F223D9C7-A9C3-4D38-B4D8-9CAB3A19CF51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70395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5B90C43A-E202-44D5-87CB-BD25DE6EF544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1004400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AE3E6576-B268-4232-858E-037F3AFA5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1499" y="1008000"/>
            <a:ext cx="6659814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0A98AF6-5DA1-4AA4-9068-753B7B67CCD9}"/>
              </a:ext>
            </a:extLst>
          </p:cNvPr>
          <p:cNvGrpSpPr/>
          <p:nvPr userDrawn="1"/>
        </p:nvGrpSpPr>
        <p:grpSpPr>
          <a:xfrm>
            <a:off x="323999" y="323998"/>
            <a:ext cx="4320000" cy="6120000"/>
            <a:chOff x="180000" y="180000"/>
            <a:chExt cx="4330700" cy="6292683"/>
          </a:xfrm>
        </p:grpSpPr>
        <p:sp>
          <p:nvSpPr>
            <p:cNvPr id="26" name="Rectangle 6">
              <a:extLst>
                <a:ext uri="{FF2B5EF4-FFF2-40B4-BE49-F238E27FC236}">
                  <a16:creationId xmlns:a16="http://schemas.microsoft.com/office/drawing/2014/main" id="{610C6BE2-3871-4E51-920D-2E1F13FA22D4}"/>
                </a:ext>
              </a:extLst>
            </p:cNvPr>
            <p:cNvSpPr/>
            <p:nvPr/>
          </p:nvSpPr>
          <p:spPr>
            <a:xfrm>
              <a:off x="180000" y="6290249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7" name="Rectangle 6">
              <a:extLst>
                <a:ext uri="{FF2B5EF4-FFF2-40B4-BE49-F238E27FC236}">
                  <a16:creationId xmlns:a16="http://schemas.microsoft.com/office/drawing/2014/main" id="{409F8537-0917-49A4-B9A1-0B68ED60DF2C}"/>
                </a:ext>
              </a:extLst>
            </p:cNvPr>
            <p:cNvSpPr/>
            <p:nvPr/>
          </p:nvSpPr>
          <p:spPr>
            <a:xfrm flipV="1">
              <a:off x="180000" y="180000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Rectangle 6">
            <a:extLst>
              <a:ext uri="{FF2B5EF4-FFF2-40B4-BE49-F238E27FC236}">
                <a16:creationId xmlns:a16="http://schemas.microsoft.com/office/drawing/2014/main" id="{3E24480B-1EA1-4618-A14A-DFF8FA263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7800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043B620A-4118-4E00-9D79-5BD4C87DC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2395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612097E6-9559-4AEF-968E-6C2F89163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69900" y="3629494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68649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42B3D5D2-87D3-49A6-9FA2-5D21A6486F9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3999" y="143998"/>
            <a:ext cx="4680001" cy="6480000"/>
          </a:xfrm>
          <a:solidFill>
            <a:schemeClr val="bg1">
              <a:lumMod val="95000"/>
            </a:schemeClr>
          </a:solidFill>
        </p:spPr>
        <p:txBody>
          <a:bodyPr lIns="576000" tIns="0" rIns="36000" bIns="0" rtlCol="0" anchor="ctr"/>
          <a:lstStyle>
            <a:lvl1pPr marL="0" indent="0" algn="l">
              <a:buNone/>
              <a:defRPr/>
            </a:lvl1pPr>
          </a:lstStyle>
          <a:p>
            <a:pPr rtl="0"/>
            <a:r>
              <a:rPr lang="en-GB" noProof="0"/>
              <a:t>Insert or Drag and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1900" y="432000"/>
            <a:ext cx="66601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502388" y="2233079"/>
            <a:ext cx="1872000" cy="360000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502388" y="2721591"/>
            <a:ext cx="1872000" cy="36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899313" y="2233079"/>
            <a:ext cx="1872000" cy="360000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899313" y="2721591"/>
            <a:ext cx="1872000" cy="36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9" name="Picture Placeholder 15">
            <a:extLst>
              <a:ext uri="{FF2B5EF4-FFF2-40B4-BE49-F238E27FC236}">
                <a16:creationId xmlns:a16="http://schemas.microsoft.com/office/drawing/2014/main" id="{E63C0874-8701-4CED-B60A-61A655FB5A5F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5130008" y="2233079"/>
            <a:ext cx="1219835" cy="1219835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F223D9C7-A9C3-4D38-B4D8-9CAB3A19CF51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8526933" y="2233079"/>
            <a:ext cx="1219835" cy="1219835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AE3E6576-B268-4232-858E-037F3AFA5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1499" y="1008000"/>
            <a:ext cx="6659814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0A98AF6-5DA1-4AA4-9068-753B7B67CCD9}"/>
              </a:ext>
            </a:extLst>
          </p:cNvPr>
          <p:cNvGrpSpPr/>
          <p:nvPr userDrawn="1"/>
        </p:nvGrpSpPr>
        <p:grpSpPr>
          <a:xfrm>
            <a:off x="323999" y="323998"/>
            <a:ext cx="4320000" cy="6120000"/>
            <a:chOff x="180000" y="180000"/>
            <a:chExt cx="4330700" cy="6292683"/>
          </a:xfrm>
        </p:grpSpPr>
        <p:sp>
          <p:nvSpPr>
            <p:cNvPr id="26" name="Rectangle 6">
              <a:extLst>
                <a:ext uri="{FF2B5EF4-FFF2-40B4-BE49-F238E27FC236}">
                  <a16:creationId xmlns:a16="http://schemas.microsoft.com/office/drawing/2014/main" id="{610C6BE2-3871-4E51-920D-2E1F13FA22D4}"/>
                </a:ext>
              </a:extLst>
            </p:cNvPr>
            <p:cNvSpPr/>
            <p:nvPr/>
          </p:nvSpPr>
          <p:spPr>
            <a:xfrm>
              <a:off x="180000" y="6290249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7" name="Rectangle 6">
              <a:extLst>
                <a:ext uri="{FF2B5EF4-FFF2-40B4-BE49-F238E27FC236}">
                  <a16:creationId xmlns:a16="http://schemas.microsoft.com/office/drawing/2014/main" id="{409F8537-0917-49A4-B9A1-0B68ED60DF2C}"/>
                </a:ext>
              </a:extLst>
            </p:cNvPr>
            <p:cNvSpPr/>
            <p:nvPr/>
          </p:nvSpPr>
          <p:spPr>
            <a:xfrm flipV="1">
              <a:off x="180000" y="180000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3" name="Text Placeholder 8">
            <a:extLst>
              <a:ext uri="{FF2B5EF4-FFF2-40B4-BE49-F238E27FC236}">
                <a16:creationId xmlns:a16="http://schemas.microsoft.com/office/drawing/2014/main" id="{88A88076-4208-4A97-A015-3DFBFCC94A7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502388" y="3859797"/>
            <a:ext cx="1872000" cy="360000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1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C0468E64-5403-40FE-84BE-184FCF30EA38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502388" y="4348309"/>
            <a:ext cx="1872000" cy="36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35" name="Text Placeholder 8">
            <a:extLst>
              <a:ext uri="{FF2B5EF4-FFF2-40B4-BE49-F238E27FC236}">
                <a16:creationId xmlns:a16="http://schemas.microsoft.com/office/drawing/2014/main" id="{D0CF6241-B0D3-4D20-B605-DD302BA1D6C1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899313" y="3859797"/>
            <a:ext cx="1872000" cy="360000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711DB09A-A42D-4902-AF3E-5D0DC168C285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99313" y="4348309"/>
            <a:ext cx="1872000" cy="36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E96186ED-3118-47CD-987B-87DECE43F025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5130008" y="3859797"/>
            <a:ext cx="1219835" cy="1219835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BF2BC07A-75E7-4434-B71D-F48A7ADA8048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8526933" y="3859797"/>
            <a:ext cx="1219835" cy="1219835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CEDEC4EC-1B7D-4C30-9BDC-ED714BC0A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02388" y="3311998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61B31970-0B46-450B-916F-74D6DEF9B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917313" y="3311998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950320AF-7644-49E1-9D16-705477139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02388" y="4935521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D36D919E-E710-495F-8E8C-3A987E502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917313" y="4935521"/>
            <a:ext cx="1836000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065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4BB9D81-6871-4A9D-BF45-2D079E80309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63465" y="812097"/>
            <a:ext cx="11528535" cy="5645385"/>
          </a:xfrm>
          <a:prstGeom prst="rect">
            <a:avLst/>
          </a:prstGeom>
        </p:spPr>
      </p:pic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7C80831-068A-4F76-B718-3D893A2E5B2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217319" y="1255405"/>
            <a:ext cx="6974680" cy="3935414"/>
          </a:xfrm>
          <a:solidFill>
            <a:schemeClr val="bg1">
              <a:lumMod val="95000"/>
              <a:alpha val="70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Insert or Drag and Drop your Screen Design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370" y="3955774"/>
            <a:ext cx="3978665" cy="1976617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5F0423-B6EE-42FD-9306-5E965142C6C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CE01B6-FB5C-471B-B95B-DB3DC8A0E4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CA0D6D2-4DA0-4AEE-95C1-E8BDD051536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71035" cy="432000"/>
          </a:xfrm>
        </p:spPr>
        <p:txBody>
          <a:bodyPr rtlCol="0" anchor="t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E450DC-177B-4710-8122-B192B58AB34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23863" y="2563813"/>
            <a:ext cx="3979862" cy="1212850"/>
          </a:xfrm>
        </p:spPr>
        <p:txBody>
          <a:bodyPr rtlCol="0" anchor="b"/>
          <a:lstStyle>
            <a:lvl1pPr marL="0" indent="0">
              <a:buNone/>
              <a:defRPr sz="2800">
                <a:latin typeface="+mj-lt"/>
              </a:defRPr>
            </a:lvl1pPr>
            <a:lvl2pPr marL="266700" indent="0">
              <a:buNone/>
              <a:defRPr>
                <a:latin typeface="+mj-lt"/>
              </a:defRPr>
            </a:lvl2pPr>
            <a:lvl3pPr marL="542925" indent="0">
              <a:buNone/>
              <a:defRPr>
                <a:latin typeface="+mj-lt"/>
              </a:defRPr>
            </a:lvl3pPr>
            <a:lvl4pPr marL="809625" indent="0">
              <a:buNone/>
              <a:defRPr>
                <a:latin typeface="+mj-lt"/>
              </a:defRPr>
            </a:lvl4pPr>
            <a:lvl5pPr marL="1076325" indent="0">
              <a:buNone/>
              <a:defRPr>
                <a:latin typeface="+mj-lt"/>
              </a:defRPr>
            </a:lvl5pPr>
          </a:lstStyle>
          <a:p>
            <a:pPr lvl="0" rtl="0"/>
            <a:r>
              <a:rPr lang="en-GB" noProof="0"/>
              <a:t>Emphasised Text</a:t>
            </a:r>
          </a:p>
        </p:txBody>
      </p:sp>
    </p:spTree>
    <p:extLst>
      <p:ext uri="{BB962C8B-B14F-4D97-AF65-F5344CB8AC3E}">
        <p14:creationId xmlns:p14="http://schemas.microsoft.com/office/powerpoint/2010/main" val="4197012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7718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77185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11190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11190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51950" y="3971432"/>
            <a:ext cx="1980000" cy="36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451950" y="4605832"/>
            <a:ext cx="1980000" cy="720000"/>
          </a:xfrm>
        </p:spPr>
        <p:txBody>
          <a:bodyPr rtlCol="0"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43CBE128-6D8D-4605-B225-5A34FFB1F25B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302385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19" name="Picture Placeholder 15">
            <a:extLst>
              <a:ext uri="{FF2B5EF4-FFF2-40B4-BE49-F238E27FC236}">
                <a16:creationId xmlns:a16="http://schemas.microsoft.com/office/drawing/2014/main" id="{E63C0874-8701-4CED-B60A-61A655FB5A5F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536390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F223D9C7-A9C3-4D38-B4D8-9CAB3A19CF51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703950" y="1981486"/>
            <a:ext cx="1476000" cy="147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AE3E6576-B268-4232-858E-037F3AFA5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DFB96B7-45A3-4381-89C2-4A31A565F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843850" y="1642400"/>
            <a:ext cx="6516100" cy="2131094"/>
            <a:chOff x="2843850" y="1642400"/>
            <a:chExt cx="1836000" cy="2131094"/>
          </a:xfrm>
        </p:grpSpPr>
        <p:sp>
          <p:nvSpPr>
            <p:cNvPr id="16" name="Rectangle 6">
              <a:extLst>
                <a:ext uri="{FF2B5EF4-FFF2-40B4-BE49-F238E27FC236}">
                  <a16:creationId xmlns:a16="http://schemas.microsoft.com/office/drawing/2014/main" id="{57C639D3-D14E-4739-A805-8BD1EE3723AB}"/>
                </a:ext>
              </a:extLst>
            </p:cNvPr>
            <p:cNvSpPr/>
            <p:nvPr/>
          </p:nvSpPr>
          <p:spPr>
            <a:xfrm>
              <a:off x="2843850" y="3629494"/>
              <a:ext cx="1836000" cy="144000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Rectangle 6">
              <a:extLst>
                <a:ext uri="{FF2B5EF4-FFF2-40B4-BE49-F238E27FC236}">
                  <a16:creationId xmlns:a16="http://schemas.microsoft.com/office/drawing/2014/main" id="{3552379E-CA58-42E4-929B-E0CDE195CFB4}"/>
                </a:ext>
              </a:extLst>
            </p:cNvPr>
            <p:cNvSpPr/>
            <p:nvPr/>
          </p:nvSpPr>
          <p:spPr>
            <a:xfrm flipV="1">
              <a:off x="2843850" y="1642400"/>
              <a:ext cx="1836000" cy="144000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883970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5F0423-B6EE-42FD-9306-5E965142C6C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CE01B6-FB5C-471B-B95B-DB3DC8A0E4B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CA0D6D2-4DA0-4AEE-95C1-E8BDD0515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152000"/>
            <a:ext cx="5472000" cy="5040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47D86-FD0D-44D0-9B7F-9EDEBD11F9D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29F8B3-4723-4928-83E5-76C29D05F2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152525"/>
            <a:ext cx="5472113" cy="50387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AF8E62C6-0CCA-4909-AE69-A32ED6AC06BE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423F09E-5021-4E1D-A4A8-174F779F2749}"/>
              </a:ext>
            </a:extLst>
          </p:cNvPr>
          <p:cNvSpPr>
            <a:spLocks noGrp="1"/>
          </p:cNvSpPr>
          <p:nvPr>
            <p:ph sz="half" idx="29"/>
          </p:nvPr>
        </p:nvSpPr>
        <p:spPr>
          <a:xfrm>
            <a:off x="1790100" y="2701131"/>
            <a:ext cx="3546675" cy="28281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F7C3D0F0-8880-4132-9B6F-33B2D7437F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58100" y="2701131"/>
            <a:ext cx="3546675" cy="2828138"/>
          </a:xfrm>
        </p:spPr>
        <p:txBody>
          <a:bodyPr rtlCol="0"/>
          <a:lstStyle>
            <a:lvl1pPr>
              <a:buClr>
                <a:schemeClr val="accent1">
                  <a:lumMod val="50000"/>
                </a:schemeClr>
              </a:buClr>
              <a:defRPr/>
            </a:lvl1pPr>
            <a:lvl2pPr>
              <a:buClr>
                <a:schemeClr val="accent1">
                  <a:lumMod val="50000"/>
                </a:schemeClr>
              </a:buClr>
              <a:defRPr/>
            </a:lvl2pPr>
            <a:lvl3pPr>
              <a:buClr>
                <a:schemeClr val="accent1">
                  <a:lumMod val="50000"/>
                </a:schemeClr>
              </a:buClr>
              <a:defRPr/>
            </a:lvl3pPr>
            <a:lvl4pPr>
              <a:buClr>
                <a:schemeClr val="accent1">
                  <a:lumMod val="50000"/>
                </a:schemeClr>
              </a:buClr>
              <a:defRPr/>
            </a:lvl4pPr>
            <a:lvl5pPr>
              <a:buClr>
                <a:schemeClr val="accent1">
                  <a:lumMod val="50000"/>
                </a:schemeClr>
              </a:buClr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CBDEF46-1F51-42D2-A43C-36A28ECB340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793079" y="1728000"/>
            <a:ext cx="3554451" cy="735800"/>
          </a:xfrm>
          <a:noFill/>
        </p:spPr>
        <p:txBody>
          <a:bodyPr rtlCol="0" anchor="t"/>
          <a:lstStyle>
            <a:lvl1pPr marL="0" indent="0" algn="l">
              <a:buNone/>
              <a:defRPr sz="54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9CA11096-D31C-4BD0-AFF9-7575C5E8E52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655762" y="1722438"/>
            <a:ext cx="3538517" cy="735749"/>
          </a:xfrm>
        </p:spPr>
        <p:txBody>
          <a:bodyPr rtlCol="0" anchor="t"/>
          <a:lstStyle>
            <a:lvl1pPr marL="0" indent="0">
              <a:buNone/>
              <a:defRPr sz="5400">
                <a:solidFill>
                  <a:schemeClr val="accent1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2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438B210-DE07-4BDD-BDB3-2A3DF619BED3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859785" y="1722438"/>
            <a:ext cx="735013" cy="735012"/>
          </a:xfrm>
        </p:spPr>
        <p:txBody>
          <a:bodyPr rtlCol="0" anchor="ctr"/>
          <a:lstStyle>
            <a:lvl1pPr marL="0" indent="0" algn="ctr">
              <a:buNone/>
              <a:defRPr sz="1100" i="1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3">
            <a:extLst>
              <a:ext uri="{FF2B5EF4-FFF2-40B4-BE49-F238E27FC236}">
                <a16:creationId xmlns:a16="http://schemas.microsoft.com/office/drawing/2014/main" id="{FAD6E0EA-E35F-4E2B-869F-7A912C4CB629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6722468" y="1722438"/>
            <a:ext cx="735013" cy="735012"/>
          </a:xfrm>
        </p:spPr>
        <p:txBody>
          <a:bodyPr rtlCol="0" anchor="ctr"/>
          <a:lstStyle>
            <a:lvl1pPr marL="0" indent="0" algn="ctr">
              <a:buNone/>
              <a:defRPr sz="1100" i="1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7285161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72C502DE-CADD-4CC1-972E-20071995502D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0706" y="1593150"/>
            <a:ext cx="4348065" cy="4348065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rtlCol="0" anchor="ctr"/>
          <a:lstStyle>
            <a:lvl1pPr marL="0" indent="0" algn="ctr"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Section Header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19BE8230-B656-44E2-9319-E1464125040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921084" y="1949641"/>
            <a:ext cx="3635083" cy="3635083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8F1CA0D5-06FF-4D1F-B534-1DFFCB23EA7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238481" y="2207063"/>
            <a:ext cx="3120238" cy="3120238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AF8E62C6-0CCA-4909-AE69-A32ED6AC06BE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658929" y="2205688"/>
            <a:ext cx="2811618" cy="1440000"/>
          </a:xfrm>
          <a:prstGeom prst="rect">
            <a:avLst/>
          </a:prstGeom>
          <a:noFill/>
        </p:spPr>
        <p:txBody>
          <a:bodyPr rtlCol="0"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332816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dirty="0">
                <a:solidFill>
                  <a:schemeClr val="bg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47101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dirty="0">
                <a:solidFill>
                  <a:schemeClr val="bg1"/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1F9D630-F36F-43B5-B6A8-62245E084CA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074738" y="4243333"/>
            <a:ext cx="1980000" cy="72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7488A707-03CD-495D-B761-9F9DAE92C6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748625" y="4243333"/>
            <a:ext cx="1980000" cy="72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99A33CFC-3C95-43CD-92E8-05A5E6D985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808600" y="4243333"/>
            <a:ext cx="1980000" cy="720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47CF562-A700-49C4-A50C-2A49B19BC7BF}"/>
              </a:ext>
            </a:extLst>
          </p:cNvPr>
          <p:cNvSpPr txBox="1">
            <a:spLocks/>
          </p:cNvSpPr>
          <p:nvPr userDrawn="1"/>
        </p:nvSpPr>
        <p:spPr>
          <a:xfrm>
            <a:off x="4921084" y="2993698"/>
            <a:ext cx="317688" cy="1544221"/>
          </a:xfrm>
          <a:custGeom>
            <a:avLst/>
            <a:gdLst>
              <a:gd name="connsiteX0" fmla="*/ 173971 w 317688"/>
              <a:gd name="connsiteY0" fmla="*/ 0 h 1544221"/>
              <a:gd name="connsiteX1" fmla="*/ 219948 w 317688"/>
              <a:gd name="connsiteY1" fmla="*/ 125619 h 1544221"/>
              <a:gd name="connsiteX2" fmla="*/ 317688 w 317688"/>
              <a:gd name="connsiteY2" fmla="*/ 772110 h 1544221"/>
              <a:gd name="connsiteX3" fmla="*/ 219948 w 317688"/>
              <a:gd name="connsiteY3" fmla="*/ 1418601 h 1544221"/>
              <a:gd name="connsiteX4" fmla="*/ 173971 w 317688"/>
              <a:gd name="connsiteY4" fmla="*/ 1544221 h 1544221"/>
              <a:gd name="connsiteX5" fmla="*/ 142832 w 317688"/>
              <a:gd name="connsiteY5" fmla="*/ 1479580 h 1544221"/>
              <a:gd name="connsiteX6" fmla="*/ 0 w 317688"/>
              <a:gd name="connsiteY6" fmla="*/ 772110 h 1544221"/>
              <a:gd name="connsiteX7" fmla="*/ 142832 w 317688"/>
              <a:gd name="connsiteY7" fmla="*/ 64641 h 1544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688" h="1544221">
                <a:moveTo>
                  <a:pt x="173971" y="0"/>
                </a:moveTo>
                <a:lnTo>
                  <a:pt x="219948" y="125619"/>
                </a:lnTo>
                <a:cubicBezTo>
                  <a:pt x="283469" y="329846"/>
                  <a:pt x="317688" y="546982"/>
                  <a:pt x="317688" y="772110"/>
                </a:cubicBezTo>
                <a:cubicBezTo>
                  <a:pt x="317688" y="997239"/>
                  <a:pt x="283469" y="1214375"/>
                  <a:pt x="219948" y="1418601"/>
                </a:cubicBezTo>
                <a:lnTo>
                  <a:pt x="173971" y="1544221"/>
                </a:lnTo>
                <a:lnTo>
                  <a:pt x="142832" y="1479580"/>
                </a:lnTo>
                <a:cubicBezTo>
                  <a:pt x="50859" y="1262132"/>
                  <a:pt x="0" y="1023060"/>
                  <a:pt x="0" y="772110"/>
                </a:cubicBezTo>
                <a:cubicBezTo>
                  <a:pt x="0" y="521160"/>
                  <a:pt x="50859" y="282088"/>
                  <a:pt x="142832" y="64641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vert="horz" wrap="square" lIns="0" tIns="0" rIns="0" bIns="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Calibri" panose="020F0502020204030204" pitchFamily="34" charset="0"/>
              <a:buNone/>
              <a:defRPr lang="en-ZA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 noProof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94DA0E5-4933-41D4-8C7B-70093A9DB34D}"/>
              </a:ext>
            </a:extLst>
          </p:cNvPr>
          <p:cNvSpPr txBox="1">
            <a:spLocks/>
          </p:cNvSpPr>
          <p:nvPr userDrawn="1"/>
        </p:nvSpPr>
        <p:spPr>
          <a:xfrm>
            <a:off x="8238481" y="3054203"/>
            <a:ext cx="317687" cy="1423210"/>
          </a:xfrm>
          <a:custGeom>
            <a:avLst/>
            <a:gdLst>
              <a:gd name="connsiteX0" fmla="*/ 172863 w 317687"/>
              <a:gd name="connsiteY0" fmla="*/ 0 h 1423210"/>
              <a:gd name="connsiteX1" fmla="*/ 174856 w 317687"/>
              <a:gd name="connsiteY1" fmla="*/ 4136 h 1423210"/>
              <a:gd name="connsiteX2" fmla="*/ 317687 w 317687"/>
              <a:gd name="connsiteY2" fmla="*/ 711605 h 1423210"/>
              <a:gd name="connsiteX3" fmla="*/ 174856 w 317687"/>
              <a:gd name="connsiteY3" fmla="*/ 1419075 h 1423210"/>
              <a:gd name="connsiteX4" fmla="*/ 172864 w 317687"/>
              <a:gd name="connsiteY4" fmla="*/ 1423210 h 1423210"/>
              <a:gd name="connsiteX5" fmla="*/ 122602 w 317687"/>
              <a:gd name="connsiteY5" fmla="*/ 1318873 h 1423210"/>
              <a:gd name="connsiteX6" fmla="*/ 0 w 317687"/>
              <a:gd name="connsiteY6" fmla="*/ 711604 h 1423210"/>
              <a:gd name="connsiteX7" fmla="*/ 122602 w 317687"/>
              <a:gd name="connsiteY7" fmla="*/ 104335 h 1423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687" h="1423210">
                <a:moveTo>
                  <a:pt x="172863" y="0"/>
                </a:moveTo>
                <a:lnTo>
                  <a:pt x="174856" y="4136"/>
                </a:lnTo>
                <a:cubicBezTo>
                  <a:pt x="266828" y="221583"/>
                  <a:pt x="317687" y="460655"/>
                  <a:pt x="317687" y="711605"/>
                </a:cubicBezTo>
                <a:cubicBezTo>
                  <a:pt x="317687" y="962555"/>
                  <a:pt x="266828" y="1201627"/>
                  <a:pt x="174856" y="1419075"/>
                </a:cubicBezTo>
                <a:lnTo>
                  <a:pt x="172864" y="1423210"/>
                </a:lnTo>
                <a:lnTo>
                  <a:pt x="122602" y="1318873"/>
                </a:lnTo>
                <a:cubicBezTo>
                  <a:pt x="43656" y="1132223"/>
                  <a:pt x="0" y="927012"/>
                  <a:pt x="0" y="711604"/>
                </a:cubicBezTo>
                <a:cubicBezTo>
                  <a:pt x="0" y="496197"/>
                  <a:pt x="43656" y="290985"/>
                  <a:pt x="122602" y="104335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</p:spPr>
        <p:txBody>
          <a:bodyPr vert="horz" wrap="square" lIns="0" tIns="0" rIns="0" bIns="0" rtlCol="0" anchor="ctr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Calibri" panose="020F0502020204030204" pitchFamily="34" charset="0"/>
              <a:buNone/>
              <a:defRPr lang="en-ZA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75143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row: Left-Right 2">
            <a:extLst>
              <a:ext uri="{FF2B5EF4-FFF2-40B4-BE49-F238E27FC236}">
                <a16:creationId xmlns:a16="http://schemas.microsoft.com/office/drawing/2014/main" id="{CFAEDCAA-CDC7-47ED-A380-37E6ACCA8560}"/>
              </a:ext>
            </a:extLst>
          </p:cNvPr>
          <p:cNvSpPr/>
          <p:nvPr userDrawn="1"/>
        </p:nvSpPr>
        <p:spPr>
          <a:xfrm>
            <a:off x="388279" y="3558496"/>
            <a:ext cx="11415443" cy="97190"/>
          </a:xfrm>
          <a:prstGeom prst="leftRightArrow">
            <a:avLst>
              <a:gd name="adj1" fmla="val 100000"/>
              <a:gd name="adj2" fmla="val 5000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Arrow: Left-Right 13">
            <a:extLst>
              <a:ext uri="{FF2B5EF4-FFF2-40B4-BE49-F238E27FC236}">
                <a16:creationId xmlns:a16="http://schemas.microsoft.com/office/drawing/2014/main" id="{F9300B0F-E539-42E5-B7E4-21E21637BA8D}"/>
              </a:ext>
            </a:extLst>
          </p:cNvPr>
          <p:cNvSpPr/>
          <p:nvPr userDrawn="1"/>
        </p:nvSpPr>
        <p:spPr>
          <a:xfrm rot="5400000">
            <a:off x="3772822" y="3576211"/>
            <a:ext cx="4652357" cy="97190"/>
          </a:xfrm>
          <a:prstGeom prst="leftRightArrow">
            <a:avLst>
              <a:gd name="adj1" fmla="val 100000"/>
              <a:gd name="adj2" fmla="val 5000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951013"/>
            <a:ext cx="1980000" cy="252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6046600"/>
            <a:ext cx="1980000" cy="25200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2000" y="3260393"/>
            <a:ext cx="1980000" cy="252000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792001" y="3260393"/>
            <a:ext cx="1980000" cy="252000"/>
          </a:xfrm>
        </p:spPr>
        <p:txBody>
          <a:bodyPr rtlCol="0"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</p:spTree>
    <p:extLst>
      <p:ext uri="{BB962C8B-B14F-4D97-AF65-F5344CB8AC3E}">
        <p14:creationId xmlns:p14="http://schemas.microsoft.com/office/powerpoint/2010/main" val="4311506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C2BB107-6CD7-47EE-9C59-5345A7F63B0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103194D-3DB5-46F8-9ACE-B2B142B87BE9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94569" y="2673626"/>
            <a:ext cx="2975206" cy="3269974"/>
          </a:xfr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 rtlCol="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569837A-DE3B-4C2A-B811-BCC93B8681F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614397" y="2673626"/>
            <a:ext cx="2975206" cy="3269974"/>
          </a:xfr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 rtlCol="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914D45E-73D5-4807-A6F8-1A996A31F7F2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434225" y="2673626"/>
            <a:ext cx="2975206" cy="3269974"/>
          </a:xfr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 rtlCol="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0206252-95E9-4C8F-8EB4-26F27AC6FB4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94569" y="1728000"/>
            <a:ext cx="2975206" cy="720000"/>
          </a:xfrm>
          <a:noFill/>
          <a:ln w="28575">
            <a:noFill/>
          </a:ln>
        </p:spPr>
        <p:txBody>
          <a:bodyPr lIns="108000" tIns="36000" rIns="108000" bIns="36000" rtlCol="0" anchor="ctr"/>
          <a:lstStyle>
            <a:lvl1pPr marL="0" indent="0" algn="ctr">
              <a:buNone/>
              <a:defRPr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1 Title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9256C163-60A0-49AC-9FEA-A56ACF30FA33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614397" y="1728000"/>
            <a:ext cx="2975206" cy="720000"/>
          </a:xfrm>
          <a:noFill/>
          <a:ln w="28575">
            <a:noFill/>
          </a:ln>
        </p:spPr>
        <p:txBody>
          <a:bodyPr lIns="108000" tIns="36000" rIns="108000" bIns="36000" rtlCol="0" anchor="ctr"/>
          <a:lstStyle>
            <a:lvl1pPr marL="0" indent="0" algn="ctr">
              <a:buNone/>
              <a:defRPr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2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AF68729-4DB7-4514-BF22-9950FB3ECC3E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8434225" y="1728000"/>
            <a:ext cx="2975206" cy="720000"/>
          </a:xfrm>
          <a:noFill/>
          <a:ln w="28575">
            <a:noFill/>
          </a:ln>
        </p:spPr>
        <p:txBody>
          <a:bodyPr lIns="108000" tIns="36000" rIns="108000" bIns="36000" rtlCol="0" anchor="ctr"/>
          <a:lstStyle>
            <a:lvl1pPr marL="0" indent="0" algn="ctr">
              <a:buNone/>
              <a:defRPr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3 Title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567F4AE9-9C59-4A3C-9E27-EFC9EE499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94568" y="2344813"/>
            <a:ext cx="2975207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3DA09F5A-AF46-4646-A84F-35C1002AF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794568" y="1656000"/>
            <a:ext cx="2975207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36D8447C-AA9F-491F-8EE4-A151146D1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8396" y="2344813"/>
            <a:ext cx="2975207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826B47AC-1601-4AA8-BEB3-930A9A37F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4608396" y="1656000"/>
            <a:ext cx="2975207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EFC9E01C-1D66-47F5-B8D1-BF6041620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34225" y="2344813"/>
            <a:ext cx="2975207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9F5FC000-6DCF-4A02-B144-CC77E752D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8434225" y="1656000"/>
            <a:ext cx="2975207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20" name="Graphic 19" descr="Right Arrow">
            <a:extLst>
              <a:ext uri="{FF2B5EF4-FFF2-40B4-BE49-F238E27FC236}">
                <a16:creationId xmlns:a16="http://schemas.microsoft.com/office/drawing/2014/main" id="{74A090BA-639F-4C16-9838-60A32BE3A1D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4081865" y="3932250"/>
            <a:ext cx="220441" cy="376363"/>
          </a:xfrm>
          <a:prstGeom prst="rect">
            <a:avLst/>
          </a:prstGeom>
        </p:spPr>
      </p:pic>
      <p:pic>
        <p:nvPicPr>
          <p:cNvPr id="21" name="Graphic 20" descr="Right Arrow">
            <a:extLst>
              <a:ext uri="{FF2B5EF4-FFF2-40B4-BE49-F238E27FC236}">
                <a16:creationId xmlns:a16="http://schemas.microsoft.com/office/drawing/2014/main" id="{DF58D762-A719-4FC3-BF9E-7B858F0D916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7901693" y="3932250"/>
            <a:ext cx="220441" cy="37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3494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C2BB107-6CD7-47EE-9C59-5345A7F63B0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7811C96E-0DEE-4C3C-914D-3D8E37D685D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6466" y="4173151"/>
            <a:ext cx="608493" cy="201776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401495E4-6A47-4169-8AF4-736F7CF55C37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A350147-917D-4020-B9C3-CE41143A103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3816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5A6F9E-88A2-46C6-B4B4-642D65C42C1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375833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1C0F1C3-D7E3-418A-8706-CD257C1F5B6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847850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05D759B-EB6D-4560-B0B8-1F7EB7D1B8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5980666" y="4173151"/>
            <a:ext cx="608493" cy="201776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8715823E-52F8-49ED-9EC8-E99ED0915BD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319867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7DF700D5-2F9B-4B15-92CF-1052851D5E1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2791884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BB40768A-A2DB-44AA-89F5-071BCE4D9F9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263901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16D07EB6-011E-4F65-9F28-20CAB54640E8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79952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05B8381-43DD-41A0-A705-D1255AC449A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3735918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178CB7C-93FB-40C1-9170-B99EF8EE9E8F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207935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A2B65EAF-1F60-417C-B138-F72EFEBF6D8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151969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D120F4-A640-421C-B1F8-406158CFBC8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623986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BBD14391-1DC8-4D56-951F-25C5BDB3921C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095999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3FC04C9-D1DE-47BA-8D50-6D762B72B8F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568012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B8FB174F-BC80-4817-90C7-42F90C7978E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040029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E896FB65-5B08-4993-8523-822688BB2A9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512046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DBAF247D-367F-4524-9E85-4B66631D530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984063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4F9BFDEC-4D89-4C8E-A3D9-A6DF0297F78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456080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C08EC58-18EC-4890-94D6-2422A6BBA8D5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928097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D360A36A-7282-4045-B0DF-503E6A97BA47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344148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5F5960EF-7F51-41A0-9E73-D2F727AB3F0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00114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9F81D711-9D82-42A4-8AB2-12D1F4490AA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872131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0A2E5DCC-5FCD-4396-9980-17ECD06BB37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10816165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A3860367-6AF8-4009-AE8B-33DEE49D177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1288182" y="3724159"/>
            <a:ext cx="377825" cy="201776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EC5BA522-ACA2-41E7-8167-4CAD19A343D4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190750"/>
            <a:ext cx="1793875" cy="56197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tIns="36000" rtlCol="0" anchor="t"/>
          <a:lstStyle>
            <a:lvl1pPr marL="0" indent="0" algn="ctr"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6" name="Text Placeholder 36">
            <a:extLst>
              <a:ext uri="{FF2B5EF4-FFF2-40B4-BE49-F238E27FC236}">
                <a16:creationId xmlns:a16="http://schemas.microsoft.com/office/drawing/2014/main" id="{3FE4D07D-18EE-4015-BE1A-670EF5502FD5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412717" y="2505005"/>
            <a:ext cx="1690417" cy="224670"/>
          </a:xfrm>
        </p:spPr>
        <p:txBody>
          <a:bodyPr rtlCol="0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Month, Year</a:t>
            </a:r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A21A7A3E-FAE9-412E-9085-C5396DD58558}"/>
              </a:ext>
            </a:extLst>
          </p:cNvPr>
          <p:cNvSpPr/>
          <p:nvPr userDrawn="1"/>
        </p:nvSpPr>
        <p:spPr>
          <a:xfrm>
            <a:off x="388279" y="4008086"/>
            <a:ext cx="11415443" cy="97190"/>
          </a:xfrm>
          <a:prstGeom prst="rightArrow">
            <a:avLst>
              <a:gd name="adj1" fmla="val 100000"/>
              <a:gd name="adj2" fmla="val 85935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0828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C2BB107-6CD7-47EE-9C59-5345A7F63B0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85FDB45C-8129-42FD-85BB-977F66FEA7E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512915" y="2319681"/>
            <a:ext cx="1352367" cy="1352367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Insert or Drag and Drop Image Here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5BC675B-B0CF-41E3-9A61-5C9C8185863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55970" y="2319681"/>
            <a:ext cx="1703313" cy="701538"/>
          </a:xfrm>
        </p:spPr>
        <p:txBody>
          <a:bodyPr rtlCol="0" anchor="t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199D9B2-D8DF-4F6F-9076-9976C85EA49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2915" y="3800064"/>
            <a:ext cx="3246368" cy="180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Short Bio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F83D3F97-C129-418E-B4E5-27919687902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055970" y="3055171"/>
            <a:ext cx="1703313" cy="245885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559091DF-E0B7-4867-B43C-3B02311C64A1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523213" y="2319681"/>
            <a:ext cx="1352367" cy="1352367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Insert or Drag and Drop Image Here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89D4389-4870-4BAE-B233-955685FCBC65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061985" y="2319681"/>
            <a:ext cx="1703313" cy="701538"/>
          </a:xfrm>
        </p:spPr>
        <p:txBody>
          <a:bodyPr rtlCol="0" anchor="t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27F961F7-987F-4B95-AC48-08F4331BE90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518930" y="3800064"/>
            <a:ext cx="3246368" cy="180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Short Bio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586A8311-6FEF-4231-B5DD-80FA52F5272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61985" y="3055171"/>
            <a:ext cx="1703313" cy="245885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6" name="Picture Placeholder 4">
            <a:extLst>
              <a:ext uri="{FF2B5EF4-FFF2-40B4-BE49-F238E27FC236}">
                <a16:creationId xmlns:a16="http://schemas.microsoft.com/office/drawing/2014/main" id="{A6A8345C-014C-4AD2-8529-29D0E8EECAB5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8533512" y="2319681"/>
            <a:ext cx="1352367" cy="1352367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Insert or Drag and Drop Image Here</a:t>
            </a:r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4C771BB0-7999-4A45-A6BB-56C98E978E8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068000" y="2319681"/>
            <a:ext cx="1703313" cy="701538"/>
          </a:xfrm>
        </p:spPr>
        <p:txBody>
          <a:bodyPr rtlCol="0" anchor="t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9FC27C2C-A218-4626-9D04-ECC36D852E8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524945" y="3800064"/>
            <a:ext cx="3246368" cy="180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Short Bio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15F0F321-195A-45FE-9F4E-2DE6EFF480E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0068000" y="3055171"/>
            <a:ext cx="1703313" cy="245885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A31AFB6F-80F0-4E69-8E48-7431E3898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055970" y="3514426"/>
            <a:ext cx="1703313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115CE1DD-8B35-4422-9BB1-DB18FB6B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61985" y="3514426"/>
            <a:ext cx="1703313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C174B088-E2BB-4A47-A4CE-403CAE014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067999" y="3514426"/>
            <a:ext cx="1703313" cy="144000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86425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C2BB107-6CD7-47EE-9C59-5345A7F63B0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6B292F32-22A3-4DBC-93C9-F66C5F87D4E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113808"/>
            <a:ext cx="1620000" cy="631554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2AE8CF21-3DA6-45E6-9CB4-F48688C3B74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97591"/>
            <a:ext cx="1620000" cy="72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3FBB809B-C7A4-40BB-A5F6-0692C7B3E7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375703" y="4113808"/>
            <a:ext cx="1620000" cy="631554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822DE8D-141C-4FC8-8690-DC699987557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375703" y="4797591"/>
            <a:ext cx="1620000" cy="72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8BFF2A50-B1BC-445F-AAF4-5EF044B5B21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319606" y="4113808"/>
            <a:ext cx="1620000" cy="631554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50ED32C1-427F-4852-93EF-04246DAB6E0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319606" y="4797591"/>
            <a:ext cx="1620000" cy="72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4B8DDBCF-B9FF-412C-BB0A-F20DF81F3CCB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263509" y="4113808"/>
            <a:ext cx="1620000" cy="631554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E5554625-705D-43C2-BB3F-07E4FB3A8857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263509" y="4797591"/>
            <a:ext cx="1620000" cy="72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695A6D51-51C5-4128-9C65-70256D07FEB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207412" y="4113808"/>
            <a:ext cx="1620000" cy="631554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94020390-663C-426B-A32A-7DD435D3542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207412" y="4797591"/>
            <a:ext cx="1620000" cy="72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A5BFEA69-91F2-4BAB-BC3E-F4494C809953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431800" y="2246681"/>
            <a:ext cx="1620000" cy="1620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19" name="Picture Placeholder 15">
            <a:extLst>
              <a:ext uri="{FF2B5EF4-FFF2-40B4-BE49-F238E27FC236}">
                <a16:creationId xmlns:a16="http://schemas.microsoft.com/office/drawing/2014/main" id="{4D9A8C49-F2A0-4F67-A4E0-B5FBBE0A8DFD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2375703" y="2246681"/>
            <a:ext cx="1620000" cy="1620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622E18C4-0DBF-4C58-A1B6-1E6A1D521733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19606" y="2246681"/>
            <a:ext cx="1620000" cy="1620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0F58001D-98C8-4213-9315-4990EFFEFD8E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6263509" y="2246681"/>
            <a:ext cx="1620000" cy="1620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940802B1-FF22-4F45-8475-AB393E6CF883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8207412" y="2246681"/>
            <a:ext cx="1620000" cy="1620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5C2D6443-41AF-4535-B6F7-4BB6BE08976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151313" y="4113808"/>
            <a:ext cx="1620000" cy="631554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2400">
                <a:latin typeface="+mj-lt"/>
              </a:defRPr>
            </a:lvl1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A671736E-3711-4DA1-AF16-23EEC87C86C8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0151313" y="4797591"/>
            <a:ext cx="1620000" cy="720000"/>
          </a:xfrm>
        </p:spPr>
        <p:txBody>
          <a:bodyPr rtlCol="0"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Picture Placeholder 15">
            <a:extLst>
              <a:ext uri="{FF2B5EF4-FFF2-40B4-BE49-F238E27FC236}">
                <a16:creationId xmlns:a16="http://schemas.microsoft.com/office/drawing/2014/main" id="{1FED522C-94B3-41E3-A83A-E03843DE7551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0151313" y="2246681"/>
            <a:ext cx="1620000" cy="1620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61294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3600000" cy="503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152000"/>
            <a:ext cx="3600450" cy="50387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152000"/>
            <a:ext cx="3600450" cy="50387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2160000" cy="503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152525"/>
            <a:ext cx="2160588" cy="50387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152525"/>
            <a:ext cx="2160588" cy="50387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148060"/>
            <a:ext cx="2160588" cy="50387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152525"/>
            <a:ext cx="2160588" cy="50387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5472000" cy="360000"/>
          </a:xfrm>
        </p:spPr>
        <p:txBody>
          <a:bodyPr rtlCol="0"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1584000"/>
            <a:ext cx="5472000" cy="460800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337FD81-6DFD-43B7-A7D9-59E45ECDF39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17B7460-0559-435A-9C2F-1B12BC6CE1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84325"/>
            <a:ext cx="5472113" cy="46069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1152525"/>
            <a:ext cx="5472000" cy="358775"/>
          </a:xfrm>
        </p:spPr>
        <p:txBody>
          <a:bodyPr rtlCol="0"/>
          <a:lstStyle>
            <a:lvl1pPr marL="0" indent="0">
              <a:buNone/>
              <a:defRPr sz="2400" b="1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0FADEC-BFBD-4A6E-B51C-B0DFD4C80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101944" y="2185851"/>
            <a:ext cx="0" cy="262730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9C2BB107-6CD7-47EE-9C59-5345A7F63B0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0D91F-8335-4C39-A703-5F4EE36875C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B88685-006A-43C3-A850-F409CF02FC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8C95A7-836C-4CD7-8EB0-6C95903F0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F821722-FE34-4DE9-9836-565D865C15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778800"/>
          </a:xfrm>
          <a:solidFill>
            <a:schemeClr val="bg1">
              <a:lumMod val="95000"/>
            </a:schemeClr>
          </a:solidFill>
        </p:spPr>
        <p:txBody>
          <a:bodyPr tIns="1116000" rIns="0" rtlCol="0" anchor="t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or Drag and Drop your Photo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BD909C6-0E9A-451D-91FD-B891A0C803D7}"/>
              </a:ext>
            </a:extLst>
          </p:cNvPr>
          <p:cNvSpPr/>
          <p:nvPr userDrawn="1"/>
        </p:nvSpPr>
        <p:spPr>
          <a:xfrm>
            <a:off x="0" y="6780458"/>
            <a:ext cx="12192000" cy="775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A9BD7F-717A-4177-BAD1-D798AE60FFD0}"/>
              </a:ext>
            </a:extLst>
          </p:cNvPr>
          <p:cNvSpPr/>
          <p:nvPr userDrawn="1"/>
        </p:nvSpPr>
        <p:spPr>
          <a:xfrm>
            <a:off x="0" y="6780458"/>
            <a:ext cx="12204000" cy="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4000" y="144000"/>
            <a:ext cx="4860000" cy="6480000"/>
          </a:xfrm>
          <a:solidFill>
            <a:schemeClr val="bg1"/>
          </a:solidFill>
          <a:ln>
            <a:noFill/>
          </a:ln>
        </p:spPr>
        <p:txBody>
          <a:bodyPr lIns="432000" tIns="72000" rIns="288000" bIns="2448000" rtlCol="0" anchor="b"/>
          <a:lstStyle>
            <a:lvl1pPr algn="l">
              <a:defRPr sz="6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38224" y="4504149"/>
            <a:ext cx="3349381" cy="252000"/>
          </a:xfrm>
          <a:noFill/>
        </p:spPr>
        <p:txBody>
          <a:bodyPr lIns="0" tIns="0" rIns="0" bIns="0" rtlCol="0" anchor="t"/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Full name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FF1D51-2F23-4712-A1F0-725B32B9F42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8224" y="4908147"/>
            <a:ext cx="3349381" cy="252000"/>
          </a:xfrm>
        </p:spPr>
        <p:txBody>
          <a:bodyPr rtlCol="0"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BDABCD1-5D5B-40B2-8066-B5C93CEEC10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038631" y="5312145"/>
            <a:ext cx="3349381" cy="252000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Email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8902124-F995-42DE-9ABC-A567011989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26094" y="5715370"/>
            <a:ext cx="3350644" cy="25241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3104743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C4608B7-DD3E-4FE7-99F3-5F9903CF962C}"/>
              </a:ext>
            </a:extLst>
          </p:cNvPr>
          <p:cNvSpPr/>
          <p:nvPr/>
        </p:nvSpPr>
        <p:spPr>
          <a:xfrm>
            <a:off x="11408062" y="6126183"/>
            <a:ext cx="540000" cy="540000"/>
          </a:xfrm>
          <a:prstGeom prst="rect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14CD90-8DA5-4100-A913-BD3783FA44B9}"/>
              </a:ext>
            </a:extLst>
          </p:cNvPr>
          <p:cNvSpPr/>
          <p:nvPr/>
        </p:nvSpPr>
        <p:spPr>
          <a:xfrm>
            <a:off x="0" y="6780458"/>
            <a:ext cx="12192000" cy="7754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4370" y="1272208"/>
            <a:ext cx="11340000" cy="466018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89975" y="6487997"/>
            <a:ext cx="4114800" cy="206104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r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9431" y="6213621"/>
            <a:ext cx="537262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600" b="1" i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27520FF-02C3-4FC8-9DD4-6FD4DAE01FE9}"/>
              </a:ext>
            </a:extLst>
          </p:cNvPr>
          <p:cNvCxnSpPr>
            <a:cxnSpLocks/>
          </p:cNvCxnSpPr>
          <p:nvPr/>
        </p:nvCxnSpPr>
        <p:spPr>
          <a:xfrm>
            <a:off x="11408062" y="6780192"/>
            <a:ext cx="54000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948D9BA-F531-48FF-BE31-0248EF5CC454}"/>
              </a:ext>
            </a:extLst>
          </p:cNvPr>
          <p:cNvSpPr/>
          <p:nvPr/>
        </p:nvSpPr>
        <p:spPr>
          <a:xfrm>
            <a:off x="0" y="6780458"/>
            <a:ext cx="11232000" cy="3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637404C-CCC9-46CA-A9D3-525E2E6FC73B}"/>
              </a:ext>
            </a:extLst>
          </p:cNvPr>
          <p:cNvGrpSpPr/>
          <p:nvPr/>
        </p:nvGrpSpPr>
        <p:grpSpPr>
          <a:xfrm>
            <a:off x="9874905" y="6130433"/>
            <a:ext cx="1329870" cy="320195"/>
            <a:chOff x="1985170" y="1950690"/>
            <a:chExt cx="2173095" cy="52322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5EB3BD8-4375-44FB-9E9D-0FB76CBA224D}"/>
                </a:ext>
              </a:extLst>
            </p:cNvPr>
            <p:cNvSpPr/>
            <p:nvPr/>
          </p:nvSpPr>
          <p:spPr>
            <a:xfrm>
              <a:off x="1985170" y="1950690"/>
              <a:ext cx="2173095" cy="52322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 anchor="ctr">
              <a:noAutofit/>
            </a:bodyPr>
            <a:lstStyle/>
            <a:p>
              <a:pPr algn="ctr" rtl="0"/>
              <a:r>
                <a:rPr lang="en-GB" sz="1200" b="1" noProof="0">
                  <a:solidFill>
                    <a:schemeClr val="bg1"/>
                  </a:solidFill>
                  <a:latin typeface="+mj-lt"/>
                </a:rPr>
                <a:t>Contoso</a:t>
              </a:r>
              <a:r>
                <a:rPr lang="en-GB" sz="1200" noProof="0">
                  <a:solidFill>
                    <a:schemeClr val="bg1"/>
                  </a:solidFill>
                  <a:latin typeface="+mj-lt"/>
                </a:rPr>
                <a:t> </a:t>
              </a:r>
              <a:r>
                <a:rPr lang="en-GB" sz="1200" i="1" noProof="0">
                  <a:solidFill>
                    <a:schemeClr val="bg1"/>
                  </a:solidFill>
                  <a:latin typeface="+mj-lt"/>
                </a:rPr>
                <a:t>Ltd</a:t>
              </a:r>
              <a:r>
                <a:rPr lang="en-GB" sz="1200" noProof="0">
                  <a:solidFill>
                    <a:schemeClr val="bg1"/>
                  </a:solidFill>
                  <a:latin typeface="+mj-lt"/>
                </a:rPr>
                <a:t>.</a:t>
              </a:r>
            </a:p>
          </p:txBody>
        </p:sp>
        <p:sp>
          <p:nvSpPr>
            <p:cNvPr id="14" name="Rectangle 6">
              <a:extLst>
                <a:ext uri="{FF2B5EF4-FFF2-40B4-BE49-F238E27FC236}">
                  <a16:creationId xmlns:a16="http://schemas.microsoft.com/office/drawing/2014/main" id="{BCC973EA-C8AF-4B29-93CC-A9F4F15E238E}"/>
                </a:ext>
              </a:extLst>
            </p:cNvPr>
            <p:cNvSpPr/>
            <p:nvPr/>
          </p:nvSpPr>
          <p:spPr>
            <a:xfrm flipV="1">
              <a:off x="2087087" y="2034539"/>
              <a:ext cx="203115" cy="177761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  <a:gd name="connsiteX0" fmla="*/ 4330700 w 4330700"/>
                <a:gd name="connsiteY0" fmla="*/ 588834 h 588834"/>
                <a:gd name="connsiteX1" fmla="*/ 0 w 4330700"/>
                <a:gd name="connsiteY1" fmla="*/ 588834 h 588834"/>
                <a:gd name="connsiteX2" fmla="*/ 0 w 4330700"/>
                <a:gd name="connsiteY2" fmla="*/ 0 h 588834"/>
                <a:gd name="connsiteX0" fmla="*/ 550806 w 550806"/>
                <a:gd name="connsiteY0" fmla="*/ 588834 h 588834"/>
                <a:gd name="connsiteX1" fmla="*/ 0 w 550806"/>
                <a:gd name="connsiteY1" fmla="*/ 588834 h 588834"/>
                <a:gd name="connsiteX2" fmla="*/ 0 w 550806"/>
                <a:gd name="connsiteY2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50806" h="588834">
                  <a:moveTo>
                    <a:pt x="550806" y="588834"/>
                  </a:move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sz="1100" noProof="0"/>
            </a:p>
          </p:txBody>
        </p:sp>
      </p:grp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50" r:id="rId10"/>
    <p:sldLayoutId id="2147483652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  <p:sldLayoutId id="2147483656" r:id="rId19"/>
    <p:sldLayoutId id="2147483657" r:id="rId20"/>
    <p:sldLayoutId id="2147483653" r:id="rId21"/>
    <p:sldLayoutId id="2147483654" r:id="rId22"/>
    <p:sldLayoutId id="2147483655" r:id="rId23"/>
    <p:sldLayoutId id="2147483674" r:id="rId2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 spc="-10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Calibri" panose="020F0502020204030204" pitchFamily="34" charset="0"/>
        <a:buChar char="○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jpg"/><Relationship Id="rId7" Type="http://schemas.openxmlformats.org/officeDocument/2006/relationships/image" Target="../media/image13.png"/><Relationship Id="rId12" Type="http://schemas.openxmlformats.org/officeDocument/2006/relationships/image" Target="../media/image18.jpg"/><Relationship Id="rId17" Type="http://schemas.openxmlformats.org/officeDocument/2006/relationships/image" Target="../media/image23.sv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jp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5" Type="http://schemas.openxmlformats.org/officeDocument/2006/relationships/image" Target="../media/image21.jp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jpg"/><Relationship Id="rId14" Type="http://schemas.openxmlformats.org/officeDocument/2006/relationships/image" Target="../media/image2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jpeg"/><Relationship Id="rId7" Type="http://schemas.openxmlformats.org/officeDocument/2006/relationships/image" Target="../media/image28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4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Relationship Id="rId9" Type="http://schemas.openxmlformats.org/officeDocument/2006/relationships/image" Target="../media/image3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Long wooden tunnel">
            <a:extLst>
              <a:ext uri="{FF2B5EF4-FFF2-40B4-BE49-F238E27FC236}">
                <a16:creationId xmlns:a16="http://schemas.microsoft.com/office/drawing/2014/main" id="{26BCC204-42D7-4F58-B6DF-AB0501ACD7D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22" name="Title 21">
            <a:extLst>
              <a:ext uri="{FF2B5EF4-FFF2-40B4-BE49-F238E27FC236}">
                <a16:creationId xmlns:a16="http://schemas.microsoft.com/office/drawing/2014/main" id="{BA160141-042F-4099-856C-C1D62E0FF5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000" y="216001"/>
            <a:ext cx="4860000" cy="3745190"/>
          </a:xfrm>
        </p:spPr>
        <p:txBody>
          <a:bodyPr rtlCol="0"/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Self-Awareness Presentation: Personal SWOT Analysis</a:t>
            </a:r>
            <a:br>
              <a:rPr lang="en-GB" dirty="0">
                <a:solidFill>
                  <a:srgbClr val="000000"/>
                </a:solidFill>
                <a:effectLst/>
                <a:latin typeface="Times New Roman" panose="02020503050405090304" pitchFamily="18" charset="0"/>
              </a:rPr>
            </a:br>
            <a:endParaRPr lang="en-GB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212BE0C8-3274-44C1-93C2-9347988BD0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000" y="4777619"/>
            <a:ext cx="7355048" cy="1717050"/>
          </a:xfrm>
        </p:spPr>
        <p:txBody>
          <a:bodyPr rtlCol="0"/>
          <a:lstStyle/>
          <a:p>
            <a:pPr rtl="0"/>
            <a:r>
              <a:rPr lang="en-GB" noProof="1"/>
              <a:t>Module: professional career development within H&amp;SC</a:t>
            </a:r>
          </a:p>
          <a:p>
            <a:pPr rtl="0"/>
            <a:r>
              <a:rPr lang="en-GB" noProof="1"/>
              <a:t>Module number : LCHS4009</a:t>
            </a:r>
          </a:p>
          <a:p>
            <a:pPr rtl="0"/>
            <a:r>
              <a:rPr lang="en-GB" noProof="1"/>
              <a:t>Student name : Nathaniel knight </a:t>
            </a:r>
          </a:p>
          <a:p>
            <a:pPr rtl="0"/>
            <a:r>
              <a:rPr lang="en-GB" noProof="1"/>
              <a:t>Lecturer name : Lou Wells</a:t>
            </a:r>
          </a:p>
        </p:txBody>
      </p:sp>
      <p:grpSp>
        <p:nvGrpSpPr>
          <p:cNvPr id="112" name="Group 111" descr="Accent image brackets&#10;">
            <a:extLst>
              <a:ext uri="{FF2B5EF4-FFF2-40B4-BE49-F238E27FC236}">
                <a16:creationId xmlns:a16="http://schemas.microsoft.com/office/drawing/2014/main" id="{D624720B-51E1-474D-90C6-CD74ED1DA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44000" y="144000"/>
            <a:ext cx="4860000" cy="6498000"/>
            <a:chOff x="408650" y="404285"/>
            <a:chExt cx="4330700" cy="3164637"/>
          </a:xfrm>
        </p:grpSpPr>
        <p:sp>
          <p:nvSpPr>
            <p:cNvPr id="110" name="Rectangle 6">
              <a:extLst>
                <a:ext uri="{FF2B5EF4-FFF2-40B4-BE49-F238E27FC236}">
                  <a16:creationId xmlns:a16="http://schemas.microsoft.com/office/drawing/2014/main" id="{E4561AC7-2339-461B-BFF9-BEBEF60974E1}"/>
                </a:ext>
              </a:extLst>
            </p:cNvPr>
            <p:cNvSpPr/>
            <p:nvPr/>
          </p:nvSpPr>
          <p:spPr>
            <a:xfrm>
              <a:off x="408650" y="3386488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11" name="Rectangle 6">
              <a:extLst>
                <a:ext uri="{FF2B5EF4-FFF2-40B4-BE49-F238E27FC236}">
                  <a16:creationId xmlns:a16="http://schemas.microsoft.com/office/drawing/2014/main" id="{6FFCCB15-66C7-4E86-BF09-14C5B1569970}"/>
                </a:ext>
              </a:extLst>
            </p:cNvPr>
            <p:cNvSpPr/>
            <p:nvPr/>
          </p:nvSpPr>
          <p:spPr>
            <a:xfrm flipV="1">
              <a:off x="408650" y="404285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485234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Placeholder 39" descr="Triangular design of building up close">
            <a:extLst>
              <a:ext uri="{FF2B5EF4-FFF2-40B4-BE49-F238E27FC236}">
                <a16:creationId xmlns:a16="http://schemas.microsoft.com/office/drawing/2014/main" id="{2EC3AED0-517E-41C1-9ECD-ABB0A85049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39600"/>
            <a:ext cx="12192000" cy="6778800"/>
          </a:xfrm>
        </p:spPr>
      </p:pic>
      <p:sp>
        <p:nvSpPr>
          <p:cNvPr id="22" name="Title 21">
            <a:extLst>
              <a:ext uri="{FF2B5EF4-FFF2-40B4-BE49-F238E27FC236}">
                <a16:creationId xmlns:a16="http://schemas.microsoft.com/office/drawing/2014/main" id="{BA160141-042F-4099-856C-C1D62E0FF5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Strengths</a:t>
            </a:r>
          </a:p>
        </p:txBody>
      </p:sp>
      <p:pic>
        <p:nvPicPr>
          <p:cNvPr id="32" name="Picture Placeholder 31" descr="Long wooden tunnel">
            <a:extLst>
              <a:ext uri="{FF2B5EF4-FFF2-40B4-BE49-F238E27FC236}">
                <a16:creationId xmlns:a16="http://schemas.microsoft.com/office/drawing/2014/main" id="{ADA7147C-9048-4CCD-A9FA-54C09406C1E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Rectangle 6" descr="Bottom image divider">
            <a:extLst>
              <a:ext uri="{FF2B5EF4-FFF2-40B4-BE49-F238E27FC236}">
                <a16:creationId xmlns:a16="http://schemas.microsoft.com/office/drawing/2014/main" id="{432C84AD-44F1-45D1-9F68-3FDC756E5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08650" y="3386488"/>
            <a:ext cx="4330700" cy="182434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6" descr="Top image divider">
            <a:extLst>
              <a:ext uri="{FF2B5EF4-FFF2-40B4-BE49-F238E27FC236}">
                <a16:creationId xmlns:a16="http://schemas.microsoft.com/office/drawing/2014/main" id="{8442E937-7F5A-4CF2-98BD-C9CF5F2B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08650" y="404285"/>
            <a:ext cx="4330700" cy="182434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Subtitle 22">
            <a:extLst>
              <a:ext uri="{FF2B5EF4-FFF2-40B4-BE49-F238E27FC236}">
                <a16:creationId xmlns:a16="http://schemas.microsoft.com/office/drawing/2014/main" id="{1A6A9035-0AA4-1B7D-5730-1228EA61288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202956" y="267080"/>
            <a:ext cx="6724393" cy="4263572"/>
          </a:xfrm>
          <a:prstGeom prst="rect">
            <a:avLst/>
          </a:prstGeom>
          <a:noFill/>
        </p:spPr>
        <p:txBody>
          <a:bodyPr vert="horz" lIns="0" tIns="0" rIns="0" bIns="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Calibri" panose="020F050202020403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1"/>
              </a:buClr>
              <a:buFont typeface="Wingdings" panose="05000000000000000000" pitchFamily="2" charset="2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Slide points: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Empathy and compassion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Effective communicationTeamwork and collaboration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Reliability and timekeeping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Script: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As a healthcare support worker, one of my main strengths is empathy — the ability to understand and share the feelings of others. This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is vital when working with vulnerable individuals who may feel anxious or unwell.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I’m also a strong communicator, both verbally and nonverbally. Clear communication helps me build trust with service users and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ensures that important information is passed accurately between colleagues.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Teamwork is another key strength. Health and social care relies heavily on multidisciplinary collaboration, and I enjoy working within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a team to deliver person-centred care.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Finally, I pride myself on being reliable and punctual, which demonstrates professionalism and respect for service users and colleague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196619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Weaknesses</a:t>
            </a:r>
          </a:p>
        </p:txBody>
      </p:sp>
      <p:pic>
        <p:nvPicPr>
          <p:cNvPr id="13" name="Picture Placeholder 12" descr="blueprint drawing of a chair">
            <a:extLst>
              <a:ext uri="{FF2B5EF4-FFF2-40B4-BE49-F238E27FC236}">
                <a16:creationId xmlns:a16="http://schemas.microsoft.com/office/drawing/2014/main" id="{6E643D59-F8F9-4C98-A5EE-B7CC655BB93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52806" y="764519"/>
            <a:ext cx="1872000" cy="1872000"/>
          </a:xfrm>
        </p:spPr>
      </p:pic>
      <p:pic>
        <p:nvPicPr>
          <p:cNvPr id="12" name="Picture Placeholder 11" descr="close-up image of inside building material">
            <a:extLst>
              <a:ext uri="{FF2B5EF4-FFF2-40B4-BE49-F238E27FC236}">
                <a16:creationId xmlns:a16="http://schemas.microsoft.com/office/drawing/2014/main" id="{538221E8-A1FD-47AB-9710-BF80F25B9D3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13594" y="767558"/>
            <a:ext cx="1872000" cy="1865922"/>
          </a:xfrm>
        </p:spPr>
      </p:pic>
      <p:sp>
        <p:nvSpPr>
          <p:cNvPr id="9" name="Rectangle 6" descr="Bottom divider line">
            <a:extLst>
              <a:ext uri="{FF2B5EF4-FFF2-40B4-BE49-F238E27FC236}">
                <a16:creationId xmlns:a16="http://schemas.microsoft.com/office/drawing/2014/main" id="{C9D745AD-2359-4511-AF2E-0CFC07834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53850" y="2814319"/>
            <a:ext cx="4330700" cy="182434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6" descr="Top divider line">
            <a:extLst>
              <a:ext uri="{FF2B5EF4-FFF2-40B4-BE49-F238E27FC236}">
                <a16:creationId xmlns:a16="http://schemas.microsoft.com/office/drawing/2014/main" id="{A0F0B9BF-0637-4907-A537-C5F7C796F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7453850" y="404285"/>
            <a:ext cx="4330700" cy="182434"/>
          </a:xfrm>
          <a:custGeom>
            <a:avLst/>
            <a:gdLst>
              <a:gd name="connsiteX0" fmla="*/ 0 w 4330700"/>
              <a:gd name="connsiteY0" fmla="*/ 0 h 588834"/>
              <a:gd name="connsiteX1" fmla="*/ 4330700 w 4330700"/>
              <a:gd name="connsiteY1" fmla="*/ 0 h 588834"/>
              <a:gd name="connsiteX2" fmla="*/ 4330700 w 4330700"/>
              <a:gd name="connsiteY2" fmla="*/ 588834 h 588834"/>
              <a:gd name="connsiteX3" fmla="*/ 0 w 4330700"/>
              <a:gd name="connsiteY3" fmla="*/ 588834 h 588834"/>
              <a:gd name="connsiteX4" fmla="*/ 0 w 4330700"/>
              <a:gd name="connsiteY4" fmla="*/ 0 h 588834"/>
              <a:gd name="connsiteX0" fmla="*/ 4330700 w 4422140"/>
              <a:gd name="connsiteY0" fmla="*/ 0 h 588834"/>
              <a:gd name="connsiteX1" fmla="*/ 4330700 w 4422140"/>
              <a:gd name="connsiteY1" fmla="*/ 588834 h 588834"/>
              <a:gd name="connsiteX2" fmla="*/ 0 w 4422140"/>
              <a:gd name="connsiteY2" fmla="*/ 588834 h 588834"/>
              <a:gd name="connsiteX3" fmla="*/ 0 w 4422140"/>
              <a:gd name="connsiteY3" fmla="*/ 0 h 588834"/>
              <a:gd name="connsiteX4" fmla="*/ 4422140 w 4422140"/>
              <a:gd name="connsiteY4" fmla="*/ 91440 h 588834"/>
              <a:gd name="connsiteX0" fmla="*/ 4330700 w 4330700"/>
              <a:gd name="connsiteY0" fmla="*/ 0 h 588834"/>
              <a:gd name="connsiteX1" fmla="*/ 4330700 w 4330700"/>
              <a:gd name="connsiteY1" fmla="*/ 588834 h 588834"/>
              <a:gd name="connsiteX2" fmla="*/ 0 w 4330700"/>
              <a:gd name="connsiteY2" fmla="*/ 588834 h 588834"/>
              <a:gd name="connsiteX3" fmla="*/ 0 w 4330700"/>
              <a:gd name="connsiteY3" fmla="*/ 0 h 588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30700" h="588834">
                <a:moveTo>
                  <a:pt x="4330700" y="0"/>
                </a:moveTo>
                <a:lnTo>
                  <a:pt x="4330700" y="588834"/>
                </a:lnTo>
                <a:lnTo>
                  <a:pt x="0" y="588834"/>
                </a:lnTo>
                <a:lnTo>
                  <a:pt x="0" y="0"/>
                </a:lnTo>
              </a:path>
            </a:pathLst>
          </a:cu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3AC30AC-1817-2AC1-EDE0-5956AFB200F5}"/>
              </a:ext>
            </a:extLst>
          </p:cNvPr>
          <p:cNvSpPr txBox="1"/>
          <p:nvPr/>
        </p:nvSpPr>
        <p:spPr>
          <a:xfrm>
            <a:off x="342371" y="843920"/>
            <a:ext cx="60960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Slide points: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Public speaking anxiety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Limited professional experience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Sometimes struggle to delegate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Script: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In terms of weaknesses, I can experience anxiety when speaking in front of groups, which can affect my confidence during training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sessions or meetings.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I also recognise that I have limited hands-on experience in healthcare, which can impact my confidence when applying theory to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practice.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Lastly, I sometimes find it difficult to delegate tasks, as I feel more comfortable completing them myself. However, I’m learning that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delegation is essential in health and social care to maintain safe and effective practice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DA9A6-0313-4B4F-8298-49E833455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Opportunities </a:t>
            </a:r>
          </a:p>
        </p:txBody>
      </p:sp>
      <p:pic>
        <p:nvPicPr>
          <p:cNvPr id="26" name="Picture Placeholder 25" descr="close-up image of inside building material">
            <a:extLst>
              <a:ext uri="{FF2B5EF4-FFF2-40B4-BE49-F238E27FC236}">
                <a16:creationId xmlns:a16="http://schemas.microsoft.com/office/drawing/2014/main" id="{EDFCE70F-39B6-4AB4-9E2B-13682787A137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2983" y="1231913"/>
            <a:ext cx="1476000" cy="1476000"/>
          </a:xfrm>
        </p:spPr>
      </p:pic>
      <p:pic>
        <p:nvPicPr>
          <p:cNvPr id="42" name="Graphic 41" descr="Map compass">
            <a:extLst>
              <a:ext uri="{FF2B5EF4-FFF2-40B4-BE49-F238E27FC236}">
                <a16:creationId xmlns:a16="http://schemas.microsoft.com/office/drawing/2014/main" id="{46ED85E1-E4CD-4B88-9DA6-1DD92A8296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8299" y="2375985"/>
            <a:ext cx="687003" cy="687003"/>
          </a:xfrm>
          <a:prstGeom prst="rect">
            <a:avLst/>
          </a:prstGeom>
        </p:spPr>
      </p:pic>
      <p:pic>
        <p:nvPicPr>
          <p:cNvPr id="28" name="Picture Placeholder 27" descr="Pencil lying on a blueprint of building">
            <a:extLst>
              <a:ext uri="{FF2B5EF4-FFF2-40B4-BE49-F238E27FC236}">
                <a16:creationId xmlns:a16="http://schemas.microsoft.com/office/drawing/2014/main" id="{59CF1C61-6CBB-44C0-9851-9402710E17E5}"/>
              </a:ext>
            </a:extLst>
          </p:cNvPr>
          <p:cNvPicPr>
            <a:picLocks noGrp="1" noChangeAspect="1"/>
          </p:cNvPicPr>
          <p:nvPr>
            <p:ph type="pic" sz="quarter" idx="4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23850" y="1243484"/>
            <a:ext cx="1476000" cy="1476000"/>
          </a:xfrm>
        </p:spPr>
      </p:pic>
      <p:pic>
        <p:nvPicPr>
          <p:cNvPr id="40" name="Graphic 39" descr="Books">
            <a:extLst>
              <a:ext uri="{FF2B5EF4-FFF2-40B4-BE49-F238E27FC236}">
                <a16:creationId xmlns:a16="http://schemas.microsoft.com/office/drawing/2014/main" id="{C84B5BCC-B743-4842-98CF-21590E36EF5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18349" y="2375985"/>
            <a:ext cx="687003" cy="687003"/>
          </a:xfrm>
          <a:prstGeom prst="rect">
            <a:avLst/>
          </a:prstGeom>
        </p:spPr>
      </p:pic>
      <p:pic>
        <p:nvPicPr>
          <p:cNvPr id="30" name="Picture Placeholder 29" descr="angled view of skyscraper from the ground">
            <a:extLst>
              <a:ext uri="{FF2B5EF4-FFF2-40B4-BE49-F238E27FC236}">
                <a16:creationId xmlns:a16="http://schemas.microsoft.com/office/drawing/2014/main" id="{D62E427A-7CC1-4C88-89A9-DAE587B9D83F}"/>
              </a:ext>
            </a:extLst>
          </p:cNvPr>
          <p:cNvPicPr>
            <a:picLocks noGrp="1" noChangeAspect="1"/>
          </p:cNvPicPr>
          <p:nvPr>
            <p:ph type="pic" sz="quarter" idx="43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74281" y="1243484"/>
            <a:ext cx="1475999" cy="1475999"/>
          </a:xfrm>
        </p:spPr>
      </p:pic>
      <p:pic>
        <p:nvPicPr>
          <p:cNvPr id="36" name="Graphic 35" descr="Eye">
            <a:extLst>
              <a:ext uri="{FF2B5EF4-FFF2-40B4-BE49-F238E27FC236}">
                <a16:creationId xmlns:a16="http://schemas.microsoft.com/office/drawing/2014/main" id="{648A7266-49FA-42B7-922C-A3394996AE3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758399" y="2375985"/>
            <a:ext cx="687003" cy="687003"/>
          </a:xfrm>
          <a:prstGeom prst="rect">
            <a:avLst/>
          </a:prstGeom>
        </p:spPr>
      </p:pic>
      <p:pic>
        <p:nvPicPr>
          <p:cNvPr id="32" name="Picture Placeholder 31" descr="aerial view of highway system in large city">
            <a:extLst>
              <a:ext uri="{FF2B5EF4-FFF2-40B4-BE49-F238E27FC236}">
                <a16:creationId xmlns:a16="http://schemas.microsoft.com/office/drawing/2014/main" id="{A7A47F2D-D684-4AD1-97D9-618D5B2B2F64}"/>
              </a:ext>
            </a:extLst>
          </p:cNvPr>
          <p:cNvPicPr>
            <a:picLocks noGrp="1" noChangeAspect="1"/>
          </p:cNvPicPr>
          <p:nvPr>
            <p:ph type="pic" sz="quarter" idx="44"/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8506" y="1231913"/>
            <a:ext cx="1476000" cy="1476000"/>
          </a:xfrm>
        </p:spPr>
      </p:pic>
      <p:pic>
        <p:nvPicPr>
          <p:cNvPr id="45" name="Graphic 44" descr="Palm tree">
            <a:extLst>
              <a:ext uri="{FF2B5EF4-FFF2-40B4-BE49-F238E27FC236}">
                <a16:creationId xmlns:a16="http://schemas.microsoft.com/office/drawing/2014/main" id="{FE3FE708-9F8B-4AE0-880C-F3EF804FBD1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84948" y="2341635"/>
            <a:ext cx="755703" cy="755703"/>
          </a:xfrm>
          <a:prstGeom prst="rect">
            <a:avLst/>
          </a:prstGeom>
        </p:spPr>
      </p:pic>
      <p:pic>
        <p:nvPicPr>
          <p:cNvPr id="34" name="Picture Placeholder 33" descr="image of skyscraper apartment building">
            <a:extLst>
              <a:ext uri="{FF2B5EF4-FFF2-40B4-BE49-F238E27FC236}">
                <a16:creationId xmlns:a16="http://schemas.microsoft.com/office/drawing/2014/main" id="{C930C1FA-2B80-4B29-9FEC-4D72DA9A5739}"/>
              </a:ext>
            </a:extLst>
          </p:cNvPr>
          <p:cNvPicPr>
            <a:picLocks noGrp="1" noChangeAspect="1"/>
          </p:cNvPicPr>
          <p:nvPr>
            <p:ph type="pic" sz="quarter" idx="45"/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33431" y="1231913"/>
            <a:ext cx="1476000" cy="1476000"/>
          </a:xfrm>
        </p:spPr>
      </p:pic>
      <p:pic>
        <p:nvPicPr>
          <p:cNvPr id="38" name="Graphic 37" descr="Upward trend">
            <a:extLst>
              <a:ext uri="{FF2B5EF4-FFF2-40B4-BE49-F238E27FC236}">
                <a16:creationId xmlns:a16="http://schemas.microsoft.com/office/drawing/2014/main" id="{D7E0833B-50B4-4A2E-960A-B0A31D803F2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0438499" y="2375985"/>
            <a:ext cx="687003" cy="68700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3E855-9F95-4134-BADA-80F9CB3EA9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05D4EAEC-0733-F690-3060-D09EEF5DAC14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432000" y="3039840"/>
            <a:ext cx="10693701" cy="3818160"/>
          </a:xfrm>
        </p:spPr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Slide points: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Access to training and qualifications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Mentorship and supervision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Expanding professional networks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Script: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There are many opportunities available to me within the UK Health and Social Care sector. I have access to various training courses,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such as the Care Certificate and Level 2 Diploma in Health and Social Care, which help build core competencies.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I also benefit from mentorship and supervision within my placement, where I receive constructive feedback from senior staff.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Another opportunity is networking — engaging with professionals at conferences or through online platforms such as Skills for Care,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which promotes continuous learning and employability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627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F84A0C-78BE-43EA-B947-257E695101E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06F84B-83F0-4BBC-AD8E-6C4E663B24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37" name="Title 36">
            <a:extLst>
              <a:ext uri="{FF2B5EF4-FFF2-40B4-BE49-F238E27FC236}">
                <a16:creationId xmlns:a16="http://schemas.microsoft.com/office/drawing/2014/main" id="{4B1315E4-875E-4E7A-B7C4-CC242E883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 Threats</a:t>
            </a:r>
          </a:p>
        </p:txBody>
      </p:sp>
      <p:pic>
        <p:nvPicPr>
          <p:cNvPr id="18" name="Picture Placeholder 17" descr="Close-up image of architecture designed grate and wall">
            <a:extLst>
              <a:ext uri="{FF2B5EF4-FFF2-40B4-BE49-F238E27FC236}">
                <a16:creationId xmlns:a16="http://schemas.microsoft.com/office/drawing/2014/main" id="{ACF36960-4969-4798-A8C8-46030DFF296E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2183" b="32183"/>
          <a:stretch/>
        </p:blipFill>
        <p:spPr>
          <a:xfrm>
            <a:off x="0" y="0"/>
            <a:ext cx="12192000" cy="6013450"/>
          </a:xfr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BE4A062B-84A3-CF0B-4BA1-23F04A0E5A37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852488" y="1008063"/>
            <a:ext cx="11339512" cy="360362"/>
          </a:xfrm>
        </p:spPr>
        <p:txBody>
          <a:bodyPr/>
          <a:lstStyle/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Threats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Slide points: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High workload and staff shortages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Emotional burnout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Competition for career progression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Script: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The health and social care sector faces ongoing challenges, such as staff shortages and high workloads, which can lead to emotional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exhaustion or burnout.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Another threat is competition for progression. Many individuals are pursuing similar qualifications, so developing a unique skill set and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1" i="0" dirty="0">
                <a:solidFill>
                  <a:schemeClr val="bg1"/>
                </a:solidFill>
                <a:effectLst/>
                <a:latin typeface="TimesNewRomanPS-BoldMT"/>
              </a:rPr>
              <a:t>maintaining professional resilience will be crucial for advancement</a:t>
            </a:r>
            <a:endParaRPr lang="en-GB" dirty="0">
              <a:solidFill>
                <a:schemeClr val="bg1"/>
              </a:solidFill>
              <a:effectLst/>
              <a:latin typeface="Times New Roman" panose="02020603050405020304" pitchFamily="18" charset="0"/>
            </a:endParaRPr>
          </a:p>
        </p:txBody>
      </p:sp>
      <p:grpSp>
        <p:nvGrpSpPr>
          <p:cNvPr id="73" name="Group 72" descr="Picture placeholder">
            <a:extLst>
              <a:ext uri="{FF2B5EF4-FFF2-40B4-BE49-F238E27FC236}">
                <a16:creationId xmlns:a16="http://schemas.microsoft.com/office/drawing/2014/main" id="{B6D8D491-92D5-4337-BEB1-FCB3EB42F01F}"/>
              </a:ext>
            </a:extLst>
          </p:cNvPr>
          <p:cNvGrpSpPr/>
          <p:nvPr/>
        </p:nvGrpSpPr>
        <p:grpSpPr>
          <a:xfrm>
            <a:off x="323999" y="323998"/>
            <a:ext cx="4320000" cy="6120000"/>
            <a:chOff x="180000" y="180000"/>
            <a:chExt cx="4330700" cy="6292683"/>
          </a:xfrm>
        </p:grpSpPr>
        <p:sp>
          <p:nvSpPr>
            <p:cNvPr id="74" name="Rectangle 6">
              <a:extLst>
                <a:ext uri="{FF2B5EF4-FFF2-40B4-BE49-F238E27FC236}">
                  <a16:creationId xmlns:a16="http://schemas.microsoft.com/office/drawing/2014/main" id="{B8F9FC5C-E147-4E48-832E-5E7D4F0060C2}"/>
                </a:ext>
              </a:extLst>
            </p:cNvPr>
            <p:cNvSpPr/>
            <p:nvPr/>
          </p:nvSpPr>
          <p:spPr>
            <a:xfrm>
              <a:off x="180000" y="6290249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75" name="Rectangle 6">
              <a:extLst>
                <a:ext uri="{FF2B5EF4-FFF2-40B4-BE49-F238E27FC236}">
                  <a16:creationId xmlns:a16="http://schemas.microsoft.com/office/drawing/2014/main" id="{3817EB80-63DB-4AF9-B1C2-7A558E6371C9}"/>
                </a:ext>
              </a:extLst>
            </p:cNvPr>
            <p:cNvSpPr/>
            <p:nvPr/>
          </p:nvSpPr>
          <p:spPr>
            <a:xfrm flipV="1">
              <a:off x="180000" y="180000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pic>
        <p:nvPicPr>
          <p:cNvPr id="46" name="Picture Placeholder 2" descr="Gold bars">
            <a:extLst>
              <a:ext uri="{FF2B5EF4-FFF2-40B4-BE49-F238E27FC236}">
                <a16:creationId xmlns:a16="http://schemas.microsoft.com/office/drawing/2014/main" id="{B07585AC-91C2-A642-8740-D1E57842292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21647" y="1364946"/>
            <a:ext cx="569062" cy="569062"/>
          </a:xfrm>
          <a:prstGeom prst="rect">
            <a:avLst/>
          </a:prstGeom>
          <a:noFill/>
          <a:ln w="95250" cap="sq" cmpd="sng" algn="ctr">
            <a:noFill/>
            <a:prstDash val="solid"/>
            <a:miter lim="800000"/>
          </a:ln>
          <a:effectLst/>
        </p:spPr>
      </p:pic>
      <p:pic>
        <p:nvPicPr>
          <p:cNvPr id="47" name="Picture Placeholder 6" descr="Pencil">
            <a:extLst>
              <a:ext uri="{FF2B5EF4-FFF2-40B4-BE49-F238E27FC236}">
                <a16:creationId xmlns:a16="http://schemas.microsoft.com/office/drawing/2014/main" id="{44CAD70A-C555-A44D-9102-805E9EF148DC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079975" y="1278497"/>
            <a:ext cx="569062" cy="569062"/>
          </a:xfrm>
          <a:prstGeom prst="rect">
            <a:avLst/>
          </a:prstGeom>
          <a:noFill/>
          <a:ln w="95250" cap="sq" cmpd="sng" algn="ctr">
            <a:noFill/>
            <a:prstDash val="solid"/>
            <a:miter lim="800000"/>
          </a:ln>
          <a:effectLst/>
        </p:spPr>
      </p:pic>
      <p:pic>
        <p:nvPicPr>
          <p:cNvPr id="48" name="Picture Placeholder 8" descr="Coins">
            <a:extLst>
              <a:ext uri="{FF2B5EF4-FFF2-40B4-BE49-F238E27FC236}">
                <a16:creationId xmlns:a16="http://schemas.microsoft.com/office/drawing/2014/main" id="{86E4E607-BD81-3E4D-8A66-293F64707B86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212938" y="1286327"/>
            <a:ext cx="569062" cy="569062"/>
          </a:xfrm>
          <a:prstGeom prst="rect">
            <a:avLst/>
          </a:prstGeom>
          <a:noFill/>
          <a:ln w="95250" cap="sq" cmpd="sng" algn="ctr">
            <a:noFill/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172965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angled image of skyscraper from the ground">
            <a:extLst>
              <a:ext uri="{FF2B5EF4-FFF2-40B4-BE49-F238E27FC236}">
                <a16:creationId xmlns:a16="http://schemas.microsoft.com/office/drawing/2014/main" id="{B86473A2-BB16-4117-9FAD-80DAA101263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9641" b="29641"/>
          <a:stretch/>
        </p:blipFill>
        <p:spPr>
          <a:xfrm>
            <a:off x="5217320" y="1202531"/>
            <a:ext cx="6974680" cy="3935414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CB0BC8-0F62-4186-A6C6-0B88B01D73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EFFB02-E0E1-473C-8DFD-6147A44007A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9D2A798-EAD7-4A9E-8E13-92C8A6523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431999"/>
            <a:ext cx="4068971" cy="770531"/>
          </a:xfrm>
        </p:spPr>
        <p:txBody>
          <a:bodyPr rtlCol="0"/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Applying Self-Awareness</a:t>
            </a:r>
            <a:br>
              <a:rPr lang="en-GB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endParaRPr lang="en-GB" dirty="0"/>
          </a:p>
        </p:txBody>
      </p:sp>
      <p:grpSp>
        <p:nvGrpSpPr>
          <p:cNvPr id="19" name="Group 18" descr="Picture placeholder">
            <a:extLst>
              <a:ext uri="{FF2B5EF4-FFF2-40B4-BE49-F238E27FC236}">
                <a16:creationId xmlns:a16="http://schemas.microsoft.com/office/drawing/2014/main" id="{BB6BAB5E-56A9-4E78-8778-39484DAF3BCE}"/>
              </a:ext>
            </a:extLst>
          </p:cNvPr>
          <p:cNvGrpSpPr/>
          <p:nvPr/>
        </p:nvGrpSpPr>
        <p:grpSpPr>
          <a:xfrm>
            <a:off x="323999" y="323998"/>
            <a:ext cx="4320000" cy="6120000"/>
            <a:chOff x="180000" y="180000"/>
            <a:chExt cx="4330700" cy="6292683"/>
          </a:xfrm>
        </p:grpSpPr>
        <p:sp>
          <p:nvSpPr>
            <p:cNvPr id="20" name="Rectangle 6">
              <a:extLst>
                <a:ext uri="{FF2B5EF4-FFF2-40B4-BE49-F238E27FC236}">
                  <a16:creationId xmlns:a16="http://schemas.microsoft.com/office/drawing/2014/main" id="{68477B4D-D607-4B29-84FD-3A057814D551}"/>
                </a:ext>
              </a:extLst>
            </p:cNvPr>
            <p:cNvSpPr/>
            <p:nvPr/>
          </p:nvSpPr>
          <p:spPr>
            <a:xfrm>
              <a:off x="180000" y="6290249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21" name="Rectangle 6">
              <a:extLst>
                <a:ext uri="{FF2B5EF4-FFF2-40B4-BE49-F238E27FC236}">
                  <a16:creationId xmlns:a16="http://schemas.microsoft.com/office/drawing/2014/main" id="{1F9BFE96-C2A2-4D45-A2B9-0D865A368628}"/>
                </a:ext>
              </a:extLst>
            </p:cNvPr>
            <p:cNvSpPr/>
            <p:nvPr/>
          </p:nvSpPr>
          <p:spPr>
            <a:xfrm flipV="1">
              <a:off x="180000" y="180000"/>
              <a:ext cx="4330700" cy="182434"/>
            </a:xfrm>
            <a:custGeom>
              <a:avLst/>
              <a:gdLst>
                <a:gd name="connsiteX0" fmla="*/ 0 w 4330700"/>
                <a:gd name="connsiteY0" fmla="*/ 0 h 588834"/>
                <a:gd name="connsiteX1" fmla="*/ 4330700 w 4330700"/>
                <a:gd name="connsiteY1" fmla="*/ 0 h 588834"/>
                <a:gd name="connsiteX2" fmla="*/ 4330700 w 4330700"/>
                <a:gd name="connsiteY2" fmla="*/ 588834 h 588834"/>
                <a:gd name="connsiteX3" fmla="*/ 0 w 4330700"/>
                <a:gd name="connsiteY3" fmla="*/ 588834 h 588834"/>
                <a:gd name="connsiteX4" fmla="*/ 0 w 4330700"/>
                <a:gd name="connsiteY4" fmla="*/ 0 h 588834"/>
                <a:gd name="connsiteX0" fmla="*/ 4330700 w 4422140"/>
                <a:gd name="connsiteY0" fmla="*/ 0 h 588834"/>
                <a:gd name="connsiteX1" fmla="*/ 4330700 w 4422140"/>
                <a:gd name="connsiteY1" fmla="*/ 588834 h 588834"/>
                <a:gd name="connsiteX2" fmla="*/ 0 w 4422140"/>
                <a:gd name="connsiteY2" fmla="*/ 588834 h 588834"/>
                <a:gd name="connsiteX3" fmla="*/ 0 w 4422140"/>
                <a:gd name="connsiteY3" fmla="*/ 0 h 588834"/>
                <a:gd name="connsiteX4" fmla="*/ 4422140 w 4422140"/>
                <a:gd name="connsiteY4" fmla="*/ 91440 h 588834"/>
                <a:gd name="connsiteX0" fmla="*/ 4330700 w 4330700"/>
                <a:gd name="connsiteY0" fmla="*/ 0 h 588834"/>
                <a:gd name="connsiteX1" fmla="*/ 4330700 w 4330700"/>
                <a:gd name="connsiteY1" fmla="*/ 588834 h 588834"/>
                <a:gd name="connsiteX2" fmla="*/ 0 w 4330700"/>
                <a:gd name="connsiteY2" fmla="*/ 588834 h 588834"/>
                <a:gd name="connsiteX3" fmla="*/ 0 w 4330700"/>
                <a:gd name="connsiteY3" fmla="*/ 0 h 588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330700" h="588834">
                  <a:moveTo>
                    <a:pt x="4330700" y="0"/>
                  </a:moveTo>
                  <a:lnTo>
                    <a:pt x="4330700" y="588834"/>
                  </a:lnTo>
                  <a:lnTo>
                    <a:pt x="0" y="588834"/>
                  </a:lnTo>
                  <a:lnTo>
                    <a:pt x="0" y="0"/>
                  </a:ln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pic>
        <p:nvPicPr>
          <p:cNvPr id="47" name="Picture Placeholder 21" descr="Bullseye">
            <a:extLst>
              <a:ext uri="{FF2B5EF4-FFF2-40B4-BE49-F238E27FC236}">
                <a16:creationId xmlns:a16="http://schemas.microsoft.com/office/drawing/2014/main" id="{A26D9F01-4A78-1741-BD4B-121666D9E52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481261" y="2584332"/>
            <a:ext cx="517329" cy="517329"/>
          </a:xfrm>
          <a:prstGeom prst="rect">
            <a:avLst/>
          </a:prstGeom>
          <a:noFill/>
          <a:ln w="95250" cap="sq" cmpd="sng" algn="ctr">
            <a:noFill/>
            <a:prstDash val="solid"/>
            <a:miter lim="800000"/>
          </a:ln>
          <a:effectLst/>
        </p:spPr>
      </p:pic>
      <p:pic>
        <p:nvPicPr>
          <p:cNvPr id="49" name="Picture Placeholder 30" descr="Network">
            <a:extLst>
              <a:ext uri="{FF2B5EF4-FFF2-40B4-BE49-F238E27FC236}">
                <a16:creationId xmlns:a16="http://schemas.microsoft.com/office/drawing/2014/main" id="{427698D4-A4B5-854F-87D5-B66DF453BD9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65" r="65"/>
          <a:stretch>
            <a:fillRect/>
          </a:stretch>
        </p:blipFill>
        <p:spPr>
          <a:xfrm>
            <a:off x="5739925" y="2740334"/>
            <a:ext cx="517329" cy="517329"/>
          </a:xfrm>
          <a:prstGeom prst="rect">
            <a:avLst/>
          </a:prstGeom>
          <a:noFill/>
          <a:ln w="95250" cap="sq" cmpd="sng" algn="ctr">
            <a:noFill/>
            <a:prstDash val="solid"/>
            <a:miter lim="800000"/>
          </a:ln>
          <a:effectLst/>
        </p:spPr>
      </p:pic>
      <p:pic>
        <p:nvPicPr>
          <p:cNvPr id="50" name="Picture Placeholder 32" descr="Megaphone">
            <a:extLst>
              <a:ext uri="{FF2B5EF4-FFF2-40B4-BE49-F238E27FC236}">
                <a16:creationId xmlns:a16="http://schemas.microsoft.com/office/drawing/2014/main" id="{307E281C-467D-CF41-83B5-78C98C613AF9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8878186" y="4211050"/>
            <a:ext cx="517329" cy="517329"/>
          </a:xfrm>
          <a:prstGeom prst="rect">
            <a:avLst/>
          </a:prstGeom>
          <a:noFill/>
          <a:ln w="95250" cap="sq" cmpd="sng" algn="ctr">
            <a:noFill/>
            <a:prstDash val="solid"/>
            <a:miter lim="800000"/>
          </a:ln>
          <a:effectLst/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5EBC854D-C66C-0112-21A9-17E670E56A4E}"/>
              </a:ext>
            </a:extLst>
          </p:cNvPr>
          <p:cNvSpPr txBox="1"/>
          <p:nvPr/>
        </p:nvSpPr>
        <p:spPr>
          <a:xfrm>
            <a:off x="62486" y="538469"/>
            <a:ext cx="4581513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Slide points: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Use empathy to improve teamwork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Develop experience through volunteering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Attend communication and confidence workshops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Script: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Using self-awareness, I can leverage my strengths to overcome weaknesses and threats. For example, my empathy and communication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skills can support effective teamwork and reduce workplace stress.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To address my lack of experience, I plan to volunteer in care settings to build confidence and practical skills.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To improve public speaking, I can attend workshops or practice presenting to small groups to gradually increase my confidence.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TimesNewRomanPS-BoldMT"/>
              </a:rPr>
              <a:t>By reflecting regularly and setting short-term goals, I can turn weaknesses into areas of growth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1441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3FAAD-3533-4254-8878-00AFC4F2CA5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rtlCol="0"/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Self-awareness = foundation for growth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Continuous reflection improves employability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•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Ongoing training supports professional success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Script: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In conclusion, developing self-awareness has allowed me to identify how my personal qualities align with the values of health and social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care.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By recognising my strengths and addressing my weaknesses, I can continue to grow both personally and professionally.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Continuous reflection, training, and self-improvement will help me provide compassionate, person-centred care and achieve long-term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0000"/>
                </a:solidFill>
                <a:effectLst/>
                <a:latin typeface="TimesNewRomanPS-BoldMT"/>
              </a:rPr>
              <a:t>success as a healthcare support worker</a:t>
            </a: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 rtl="0">
              <a:buNone/>
            </a:pPr>
            <a:endParaRPr lang="en-GB" sz="1400" noProof="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05415D-B6D1-44B8-BE58-3D9FE5A9B07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/>
              <a:t>Add a footer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14EF13-6714-4D25-9365-6F3B5EA805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15" name="Picture Placeholder 14" descr="aerial view of main roads of a major city">
            <a:extLst>
              <a:ext uri="{FF2B5EF4-FFF2-40B4-BE49-F238E27FC236}">
                <a16:creationId xmlns:a16="http://schemas.microsoft.com/office/drawing/2014/main" id="{69B66177-D401-4472-A2DB-433B20270179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588208" y="648000"/>
            <a:ext cx="5183792" cy="5471546"/>
          </a:xfr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4D8D6B5A-B3F2-3498-5620-1B786DC1C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703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740FD56-AE3A-4E9B-6663-43A7A82D2AD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619998-D920-252E-2238-54D24C9D43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8</a:t>
            </a:fld>
            <a:endParaRPr lang="en-GB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7B4DF08-2051-75FE-9D9F-B1B90DD95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9A1F2A-F544-F77D-559F-EC4454C0F503}"/>
              </a:ext>
            </a:extLst>
          </p:cNvPr>
          <p:cNvSpPr txBox="1"/>
          <p:nvPr/>
        </p:nvSpPr>
        <p:spPr>
          <a:xfrm>
            <a:off x="987225" y="948690"/>
            <a:ext cx="9250238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Skills for Care (2023). Developing your career in adult social care. Retrieved from https://</a:t>
            </a:r>
            <a:r>
              <a:rPr lang="en-GB" sz="1800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www.skillsforcare.org.uk</a:t>
            </a:r>
            <a:endParaRPr lang="en-GB" sz="1800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NHS Health Careers (2024). Healthcare Support Worker role overview. Retrieved from https://</a:t>
            </a:r>
            <a:r>
              <a:rPr lang="en-GB" sz="1800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www.healthcareers.nhs.uk</a:t>
            </a:r>
            <a:endParaRPr lang="en-GB" sz="1800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</a:endParaRP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Skills for Care (2023) Developing your career in adult social care. Available at: https://</a:t>
            </a:r>
            <a:r>
              <a:rPr lang="en-GB" sz="1800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www.skillsforcare.org.uk</a:t>
            </a: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 (Accessed: 5 November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2025).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NHS Health Careers (2024) Healthcare Support Worker role overview. Available at: https://</a:t>
            </a:r>
            <a:r>
              <a:rPr lang="en-GB" sz="1800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www.healthcareers.nhs.uk</a:t>
            </a: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 (Accessed: 5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November 2025).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Department of Health and Social Care (2022) People at the Heart of Care: Adult Social Care Reform White Paper. London: HM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Government. Available at: https://www.gov.uk/government/publications (Accessed: 5 November 2025).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MindTools (2023) SWOT Analysis: Discover New Opportunities, Manage and Eliminate Threats. Available at: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https://</a:t>
            </a:r>
            <a:r>
              <a:rPr lang="en-GB" sz="1800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www.mindtools.com</a:t>
            </a: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 (Accessed: 5 November 2025).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Bolton, G. (2014) Reflective Practice: Writing and Professional Development. 4th </a:t>
            </a:r>
            <a:r>
              <a:rPr lang="en-GB" sz="1800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edn</a:t>
            </a: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. London: SAGE Publications.</a:t>
            </a:r>
          </a:p>
          <a:p>
            <a:pPr>
              <a:buNone/>
            </a:pP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NHS England (2023) The NHS Long Term Workforce Plan. Available at: https://</a:t>
            </a:r>
            <a:r>
              <a:rPr lang="en-GB" sz="1800" b="1" i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www.england.nhs.uk</a:t>
            </a:r>
            <a:r>
              <a:rPr lang="en-GB" sz="18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</a:rPr>
              <a:t> (Accessed: 5 November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756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5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8E40C8"/>
      </a:accent1>
      <a:accent2>
        <a:srgbClr val="D1A458"/>
      </a:accent2>
      <a:accent3>
        <a:srgbClr val="219550"/>
      </a:accent3>
      <a:accent4>
        <a:srgbClr val="5AA2C8"/>
      </a:accent4>
      <a:accent5>
        <a:srgbClr val="D1737B"/>
      </a:accent5>
      <a:accent6>
        <a:srgbClr val="7B7931"/>
      </a:accent6>
      <a:hlink>
        <a:srgbClr val="8E40C8"/>
      </a:hlink>
      <a:folHlink>
        <a:srgbClr val="8E40C8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solidFill>
            <a:schemeClr val="accent1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19717029_TF16411248.potx" id="{C038D8D5-B277-4C51-9ABD-4A751044488C}" vid="{1795BEC2-CD17-41AF-BE01-F1D0A84BB9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9" ma:contentTypeDescription="Create a new document." ma:contentTypeScope="" ma:versionID="76e25e1730b4532ab1d5e5b131a96a5a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d1e9281a84c4949647088091c718de3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0F655827-7CC1-40B1-BA1C-E9676D7EEDB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6dc4bcd6-49db-4c07-9060-8acfc67cef9f"/>
    <ds:schemaRef ds:uri="fb0879af-3eba-417a-a55a-ffe6dcd6ca77"/>
  </ds:schemaRefs>
</ds:datastoreItem>
</file>

<file path=customXml/itemProps2.xml><?xml version="1.0" encoding="utf-8"?>
<ds:datastoreItem xmlns:ds="http://schemas.openxmlformats.org/officeDocument/2006/customXml" ds:itemID="{0543E42B-7C8A-4AB1-9F29-E7D83A36D5D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1353</Words>
  <Application>Microsoft Office PowerPoint</Application>
  <PresentationFormat>Widescreen</PresentationFormat>
  <Paragraphs>358</Paragraphs>
  <Slides>8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Self-Awareness Presentation: Personal SWOT Analysis </vt:lpstr>
      <vt:lpstr>Strengths</vt:lpstr>
      <vt:lpstr>Weaknesses</vt:lpstr>
      <vt:lpstr>Opportunities </vt:lpstr>
      <vt:lpstr> Threats</vt:lpstr>
      <vt:lpstr>Applying Self-Awareness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Presentation: Personal SWOT Analysis </dc:title>
  <dc:creator>(Stu) Danika Thompson</dc:creator>
  <cp:lastModifiedBy>(Stu) Danika Thompson</cp:lastModifiedBy>
  <cp:revision>2</cp:revision>
  <dcterms:created xsi:type="dcterms:W3CDTF">2025-11-07T15:26:07Z</dcterms:created>
  <dcterms:modified xsi:type="dcterms:W3CDTF">2025-11-07T16:06:55Z</dcterms:modified>
</cp:coreProperties>
</file>