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_rels/.rels" ContentType="application/vnd.openxmlformats-package.relationship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_rels/slideMaster1.xml.rels" ContentType="application/vnd.openxmlformats-package.relationships+xml"/>
  <Override PartName="/ppt/slideMasters/_rels/slideMaster2.xml.rels" ContentType="application/vnd.openxmlformats-package.relationships+xml"/>
  <Override PartName="/ppt/slideMasters/_rels/slideMaster3.xml.rels" ContentType="application/vnd.openxmlformats-package.relationship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_rels/slideLayout9.xml.rels" ContentType="application/vnd.openxmlformats-package.relationships+xml"/>
  <Override PartName="/ppt/slideLayouts/_rels/slideLayout1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24.xml.rels" ContentType="application/vnd.openxmlformats-package.relationships+xml"/>
  <Override PartName="/ppt/slideLayouts/_rels/slideLayout25.xml.rels" ContentType="application/vnd.openxmlformats-package.relationships+xml"/>
  <Override PartName="/ppt/slideLayouts/_rels/slideLayout26.xml.rels" ContentType="application/vnd.openxmlformats-package.relationships+xml"/>
  <Override PartName="/ppt/slideLayouts/_rels/slideLayout27.xml.rels" ContentType="application/vnd.openxmlformats-package.relationships+xml"/>
  <Override PartName="/ppt/slideLayouts/_rels/slideLayout28.xml.rels" ContentType="application/vnd.openxmlformats-package.relationships+xml"/>
  <Override PartName="/ppt/slideLayouts/_rels/slideLayout29.xml.rels" ContentType="application/vnd.openxmlformats-package.relationships+xml"/>
  <Override PartName="/ppt/slideLayouts/_rels/slideLayout30.xml.rels" ContentType="application/vnd.openxmlformats-package.relationships+xml"/>
  <Override PartName="/ppt/slideLayouts/_rels/slideLayout31.xml.rels" ContentType="application/vnd.openxmlformats-package.relationships+xml"/>
  <Override PartName="/ppt/slideLayouts/_rels/slideLayout32.xml.rels" ContentType="application/vnd.openxmlformats-package.relationships+xml"/>
  <Override PartName="/ppt/slideLayouts/_rels/slideLayout33.xml.rels" ContentType="application/vnd.openxmlformats-package.relationships+xml"/>
  <Override PartName="/ppt/slideLayouts/_rels/slideLayout34.xml.rels" ContentType="application/vnd.openxmlformats-package.relationships+xml"/>
  <Override PartName="/ppt/slideLayouts/_rels/slideLayout35.xml.rels" ContentType="application/vnd.openxmlformats-package.relationships+xml"/>
  <Override PartName="/ppt/slideLayouts/_rels/slideLayout36.xml.rels" ContentType="application/vnd.openxmlformats-package.relationships+xml"/>
  <Override PartName="/ppt/_rels/presentation.xml.rels" ContentType="application/vnd.openxmlformats-package.relationships+xml"/>
  <Override PartName="/ppt/slides/slide9.xml" ContentType="application/vnd.openxmlformats-officedocument.presentationml.slid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_rels/slide9.xml.rels" ContentType="application/vnd.openxmlformats-package.relationships+xml"/>
  <Override PartName="/ppt/slides/_rels/slide1.xml.rels" ContentType="application/vnd.openxmlformats-package.relationships+xml"/>
  <Override PartName="/ppt/slides/_rels/slide2.xml.rels" ContentType="application/vnd.openxmlformats-package.relationships+xml"/>
  <Override PartName="/ppt/slides/_rels/slide3.xml.rels" ContentType="application/vnd.openxmlformats-package.relationships+xml"/>
  <Override PartName="/ppt/slides/_rels/slide4.xml.rels" ContentType="application/vnd.openxmlformats-package.relationships+xml"/>
  <Override PartName="/ppt/slides/_rels/slide5.xml.rels" ContentType="application/vnd.openxmlformats-package.relationships+xml"/>
  <Override PartName="/ppt/slides/_rels/slide6.xml.rels" ContentType="application/vnd.openxmlformats-package.relationships+xml"/>
  <Override PartName="/ppt/slides/_rels/slide7.xml.rels" ContentType="application/vnd.openxmlformats-package.relationships+xml"/>
  <Override PartName="/ppt/slides/_rels/slide8.xml.rels" ContentType="application/vnd.openxmlformats-package.relationships+xml"/>
  <Override PartName="/ppt/slides/_rels/slide10.xml.rels" ContentType="application/vnd.openxmlformats-package.relationships+xml"/>
  <Override PartName="/ppt/slides/_rels/slide11.xml.rels" ContentType="application/vnd.openxmlformats-package.relationships+xml"/>
  <Override PartName="/ppt/slides/_rels/slide12.xml.rels" ContentType="application/vnd.openxmlformats-package.relationships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custom-properties" Target="docProps/custom.xml"/><Relationship Id="rId4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  <p:sldMasterId id="2147483661" r:id="rId3"/>
    <p:sldMasterId id="2147483674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</p:sldIdLst>
  <p:sldSz cx="9144000" cy="6858000"/>
  <p:notesSz cx="7559675" cy="10691812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Master" Target="slideMasters/slideMaster3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Relationship Id="rId9" Type="http://schemas.openxmlformats.org/officeDocument/2006/relationships/slide" Target="slides/slide5.xml"/><Relationship Id="rId10" Type="http://schemas.openxmlformats.org/officeDocument/2006/relationships/slide" Target="slides/slide6.xml"/><Relationship Id="rId11" Type="http://schemas.openxmlformats.org/officeDocument/2006/relationships/slide" Target="slides/slide7.xml"/><Relationship Id="rId12" Type="http://schemas.openxmlformats.org/officeDocument/2006/relationships/slide" Target="slides/slide8.xml"/><Relationship Id="rId13" Type="http://schemas.openxmlformats.org/officeDocument/2006/relationships/slide" Target="slides/slide9.xml"/><Relationship Id="rId14" Type="http://schemas.openxmlformats.org/officeDocument/2006/relationships/slide" Target="slides/slide10.xml"/><Relationship Id="rId15" Type="http://schemas.openxmlformats.org/officeDocument/2006/relationships/slide" Target="slides/slide11.xml"/><Relationship Id="rId16" Type="http://schemas.openxmlformats.org/officeDocument/2006/relationships/slide" Target="slides/slide12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rIns="0" tIns="0" bIns="0" anchor="ctr"/>
          <a:p>
            <a:endParaRPr b="0" lang="en-US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rIns="0" tIns="0" bIns="0" anchor="ctr"/>
          <a:p>
            <a:endParaRPr b="0" lang="en-US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rIns="0" tIns="0" bIns="0" anchor="ctr"/>
          <a:p>
            <a:endParaRPr b="0" lang="en-US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1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rIns="0" tIns="0" bIns="0" anchor="ctr"/>
          <a:p>
            <a:endParaRPr b="0" lang="en-US" sz="1800" spc="-1" strike="noStrike">
              <a:solidFill>
                <a:srgbClr val="000000"/>
              </a:solidFill>
              <a:latin typeface="Calibri"/>
            </a:endParaRP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2977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rIns="0" tIns="0" bIns="0" anchor="ctr"/>
          <a:p>
            <a:endParaRPr b="0" lang="en-US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6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7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rIns="0" tIns="0" bIns="0" anchor="ctr"/>
          <a:p>
            <a:endParaRPr b="0" lang="en-US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9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0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1" name="PlaceHolder 4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rIns="0" tIns="0" bIns="0" anchor="ctr"/>
          <a:p>
            <a:endParaRPr b="0" lang="en-US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3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4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5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rIns="0" tIns="0" bIns="0" anchor="ctr"/>
          <a:p>
            <a:endParaRPr b="0" lang="en-US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rIns="0" tIns="0" bIns="0" anchor="ctr"/>
          <a:p>
            <a:endParaRPr b="0" lang="en-US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1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2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3" name="PlaceHolder 5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rIns="0" tIns="0" bIns="0" anchor="ctr"/>
          <a:p>
            <a:endParaRPr b="0" lang="en-US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6" name="PlaceHolder 3"/>
          <p:cNvSpPr>
            <a:spLocks noGrp="1"/>
          </p:cNvSpPr>
          <p:nvPr>
            <p:ph type="body"/>
          </p:nvPr>
        </p:nvSpPr>
        <p:spPr>
          <a:xfrm>
            <a:off x="323964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7" name="PlaceHolder 4"/>
          <p:cNvSpPr>
            <a:spLocks noGrp="1"/>
          </p:cNvSpPr>
          <p:nvPr>
            <p:ph type="body"/>
          </p:nvPr>
        </p:nvSpPr>
        <p:spPr>
          <a:xfrm>
            <a:off x="602208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8" name="PlaceHolder 5"/>
          <p:cNvSpPr>
            <a:spLocks noGrp="1"/>
          </p:cNvSpPr>
          <p:nvPr>
            <p:ph type="body"/>
          </p:nvPr>
        </p:nvSpPr>
        <p:spPr>
          <a:xfrm>
            <a:off x="45720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9" name="PlaceHolder 6"/>
          <p:cNvSpPr>
            <a:spLocks noGrp="1"/>
          </p:cNvSpPr>
          <p:nvPr>
            <p:ph type="body"/>
          </p:nvPr>
        </p:nvSpPr>
        <p:spPr>
          <a:xfrm>
            <a:off x="323964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0" name="PlaceHolder 7"/>
          <p:cNvSpPr>
            <a:spLocks noGrp="1"/>
          </p:cNvSpPr>
          <p:nvPr>
            <p:ph type="body"/>
          </p:nvPr>
        </p:nvSpPr>
        <p:spPr>
          <a:xfrm>
            <a:off x="602208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rIns="0" tIns="0" bIns="0" anchor="ctr"/>
          <a:p>
            <a:endParaRPr b="0" lang="en-US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7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rIns="0" tIns="0" bIns="0" anchor="ctr"/>
          <a:p>
            <a:endParaRPr b="0" lang="en-US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9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rIns="0" tIns="0" bIns="0" anchor="ctr"/>
          <a:p>
            <a:endParaRPr b="0" lang="en-US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rIns="0" tIns="0" bIns="0" anchor="ctr"/>
          <a:p>
            <a:endParaRPr b="0" lang="en-US" sz="1800" spc="-1" strike="noStrike">
              <a:solidFill>
                <a:srgbClr val="000000"/>
              </a:solidFill>
              <a:latin typeface="Calibri"/>
            </a:endParaRPr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2977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rIns="0" tIns="0" bIns="0" anchor="ctr"/>
          <a:p>
            <a:endParaRPr b="0" lang="en-US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6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7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8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rIns="0" tIns="0" bIns="0" anchor="ctr"/>
          <a:p>
            <a:endParaRPr b="0" lang="en-US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1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2" name="PlaceHolder 4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rIns="0" tIns="0" bIns="0" anchor="ctr"/>
          <a:p>
            <a:endParaRPr b="0" lang="en-US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4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5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6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rIns="0" tIns="0" bIns="0" anchor="ctr"/>
          <a:p>
            <a:endParaRPr b="0" lang="en-US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8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9" name="PlaceHolder 3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rIns="0" tIns="0" bIns="0" anchor="ctr"/>
          <a:p>
            <a:endParaRPr b="0" lang="en-US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1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2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3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4" name="PlaceHolder 5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rIns="0" tIns="0" bIns="0" anchor="ctr"/>
          <a:p>
            <a:endParaRPr b="0" lang="en-US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7" name="PlaceHolder 3"/>
          <p:cNvSpPr>
            <a:spLocks noGrp="1"/>
          </p:cNvSpPr>
          <p:nvPr>
            <p:ph type="body"/>
          </p:nvPr>
        </p:nvSpPr>
        <p:spPr>
          <a:xfrm>
            <a:off x="323964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8" name="PlaceHolder 4"/>
          <p:cNvSpPr>
            <a:spLocks noGrp="1"/>
          </p:cNvSpPr>
          <p:nvPr>
            <p:ph type="body"/>
          </p:nvPr>
        </p:nvSpPr>
        <p:spPr>
          <a:xfrm>
            <a:off x="602208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9" name="PlaceHolder 5"/>
          <p:cNvSpPr>
            <a:spLocks noGrp="1"/>
          </p:cNvSpPr>
          <p:nvPr>
            <p:ph type="body"/>
          </p:nvPr>
        </p:nvSpPr>
        <p:spPr>
          <a:xfrm>
            <a:off x="45720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0" name="PlaceHolder 6"/>
          <p:cNvSpPr>
            <a:spLocks noGrp="1"/>
          </p:cNvSpPr>
          <p:nvPr>
            <p:ph type="body"/>
          </p:nvPr>
        </p:nvSpPr>
        <p:spPr>
          <a:xfrm>
            <a:off x="323964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1" name="PlaceHolder 7"/>
          <p:cNvSpPr>
            <a:spLocks noGrp="1"/>
          </p:cNvSpPr>
          <p:nvPr>
            <p:ph type="body"/>
          </p:nvPr>
        </p:nvSpPr>
        <p:spPr>
          <a:xfrm>
            <a:off x="602208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</p:spTree>
  </p:cSld>
</p:sldLayout>
</file>

<file path=ppt/slideLayouts/slideLayout2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rIns="0" tIns="0" bIns="0" anchor="ctr"/>
          <a:p>
            <a:endParaRPr b="0" lang="en-US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8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rIns="0" tIns="0" bIns="0" anchor="ctr"/>
          <a:p>
            <a:endParaRPr b="0" lang="en-US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</p:spTree>
  </p:cSld>
</p:sldLayout>
</file>

<file path=ppt/slideLayouts/slideLayout2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rIns="0" tIns="0" bIns="0" anchor="ctr"/>
          <a:p>
            <a:endParaRPr b="0" lang="en-US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9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93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</p:spTree>
  </p:cSld>
</p:sldLayout>
</file>

<file path=ppt/slideLayouts/slideLayout2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rIns="0" tIns="0" bIns="0" anchor="ctr"/>
          <a:p>
            <a:endParaRPr b="0" lang="en-US" sz="1800" spc="-1" strike="noStrike">
              <a:solidFill>
                <a:srgbClr val="000000"/>
              </a:solidFill>
              <a:latin typeface="Calibri"/>
            </a:endParaRPr>
          </a:p>
        </p:txBody>
      </p:sp>
    </p:spTree>
  </p:cSld>
</p:sldLayout>
</file>

<file path=ppt/slideLayouts/slideLayout3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2977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rIns="0" tIns="0" bIns="0" anchor="ctr"/>
          <a:p>
            <a:endParaRPr b="0" lang="en-US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9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98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99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</p:spTree>
  </p:cSld>
</p:sldLayout>
</file>

<file path=ppt/slideLayouts/slideLayout3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rIns="0" tIns="0" bIns="0" anchor="ctr"/>
          <a:p>
            <a:endParaRPr b="0" lang="en-US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01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02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03" name="PlaceHolder 4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</p:spTree>
  </p:cSld>
</p:sldLayout>
</file>

<file path=ppt/slideLayouts/slideLayout3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rIns="0" tIns="0" bIns="0" anchor="ctr"/>
          <a:p>
            <a:endParaRPr b="0" lang="en-US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0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06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07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</p:spTree>
  </p:cSld>
</p:sldLayout>
</file>

<file path=ppt/slideLayouts/slideLayout3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rIns="0" tIns="0" bIns="0" anchor="ctr"/>
          <a:p>
            <a:endParaRPr b="0" lang="en-US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09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10" name="PlaceHolder 3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</p:spTree>
  </p:cSld>
</p:sldLayout>
</file>

<file path=ppt/slideLayouts/slideLayout3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rIns="0" tIns="0" bIns="0" anchor="ctr"/>
          <a:p>
            <a:endParaRPr b="0" lang="en-US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1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13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14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15" name="PlaceHolder 5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</p:spTree>
  </p:cSld>
</p:sldLayout>
</file>

<file path=ppt/slideLayouts/slideLayout3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lIns="0" rIns="0" tIns="0" bIns="0" anchor="ctr"/>
          <a:p>
            <a:endParaRPr b="0" lang="en-US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18" name="PlaceHolder 3"/>
          <p:cNvSpPr>
            <a:spLocks noGrp="1"/>
          </p:cNvSpPr>
          <p:nvPr>
            <p:ph type="body"/>
          </p:nvPr>
        </p:nvSpPr>
        <p:spPr>
          <a:xfrm>
            <a:off x="323964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19" name="PlaceHolder 4"/>
          <p:cNvSpPr>
            <a:spLocks noGrp="1"/>
          </p:cNvSpPr>
          <p:nvPr>
            <p:ph type="body"/>
          </p:nvPr>
        </p:nvSpPr>
        <p:spPr>
          <a:xfrm>
            <a:off x="602208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20" name="PlaceHolder 5"/>
          <p:cNvSpPr>
            <a:spLocks noGrp="1"/>
          </p:cNvSpPr>
          <p:nvPr>
            <p:ph type="body"/>
          </p:nvPr>
        </p:nvSpPr>
        <p:spPr>
          <a:xfrm>
            <a:off x="45720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21" name="PlaceHolder 6"/>
          <p:cNvSpPr>
            <a:spLocks noGrp="1"/>
          </p:cNvSpPr>
          <p:nvPr>
            <p:ph type="body"/>
          </p:nvPr>
        </p:nvSpPr>
        <p:spPr>
          <a:xfrm>
            <a:off x="323964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22" name="PlaceHolder 7"/>
          <p:cNvSpPr>
            <a:spLocks noGrp="1"/>
          </p:cNvSpPr>
          <p:nvPr>
            <p:ph type="body"/>
          </p:nvPr>
        </p:nvSpPr>
        <p:spPr>
          <a:xfrm>
            <a:off x="602208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4.xml"/>
</Relationships>
</file>

<file path=ppt/slideMasters/_rels/slideMaster3.xml.rels><?xml version="1.0" encoding="UTF-8"?>
<Relationships xmlns="http://schemas.openxmlformats.org/package/2006/relationships"><Relationship Id="rId1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8.xml"/><Relationship Id="rId6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0.xml"/><Relationship Id="rId8" Type="http://schemas.openxmlformats.org/officeDocument/2006/relationships/slideLayout" Target="../slideLayouts/slideLayout31.xml"/><Relationship Id="rId9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33.xml"/><Relationship Id="rId11" Type="http://schemas.openxmlformats.org/officeDocument/2006/relationships/slideLayout" Target="../slideLayouts/slideLayout34.xml"/><Relationship Id="rId12" Type="http://schemas.openxmlformats.org/officeDocument/2006/relationships/slideLayout" Target="../slideLayouts/slideLayout35.xml"/><Relationship Id="rId13" Type="http://schemas.openxmlformats.org/officeDocument/2006/relationships/slideLayout" Target="../slideLayouts/slideLayout36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title"/>
          </p:nvPr>
        </p:nvSpPr>
        <p:spPr>
          <a:xfrm>
            <a:off x="685800" y="2130480"/>
            <a:ext cx="7772040" cy="146952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b="0" lang="en-US" sz="4400" spc="-1" strike="noStrike">
                <a:solidFill>
                  <a:srgbClr val="000000"/>
                </a:solidFill>
                <a:latin typeface="Calibri"/>
              </a:rPr>
              <a:t>Click to edit Master title style</a:t>
            </a:r>
            <a:endParaRPr b="0" lang="en-US" sz="44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" name="PlaceHolder 2"/>
          <p:cNvSpPr>
            <a:spLocks noGrp="1"/>
          </p:cNvSpPr>
          <p:nvPr>
            <p:ph type="dt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</p:spPr>
        <p:txBody>
          <a:bodyPr anchor="ctr"/>
          <a:p>
            <a:pPr>
              <a:lnSpc>
                <a:spcPct val="100000"/>
              </a:lnSpc>
            </a:pPr>
            <a:fld id="{A7744F83-127F-406E-B68D-C32FC98A9F8F}" type="datetime">
              <a:rPr b="0" lang="en-GB" sz="1200" spc="-1" strike="noStrike">
                <a:solidFill>
                  <a:srgbClr val="8b8b8b"/>
                </a:solidFill>
                <a:latin typeface="Calibri"/>
              </a:rPr>
              <a:t>13/10/18</a:t>
            </a:fld>
            <a:endParaRPr b="0" lang="en-GB" sz="1200" spc="-1" strike="noStrike"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</p:spPr>
        <p:txBody>
          <a:bodyPr anchor="ctr"/>
          <a:p>
            <a:endParaRPr b="0" lang="en-GB" sz="2400" spc="-1" strike="noStrike"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</p:spPr>
        <p:txBody>
          <a:bodyPr anchor="ctr"/>
          <a:p>
            <a:pPr algn="r">
              <a:lnSpc>
                <a:spcPct val="100000"/>
              </a:lnSpc>
            </a:pPr>
            <a:fld id="{067F0B8F-802E-4031-AA83-75C8073EA23F}" type="slidenum">
              <a:rPr b="0" lang="en-GB" sz="1200" spc="-1" strike="noStrike">
                <a:solidFill>
                  <a:srgbClr val="8b8b8b"/>
                </a:solidFill>
                <a:latin typeface="Calibri"/>
              </a:rPr>
              <a:t>&lt;number&gt;</a:t>
            </a:fld>
            <a:endParaRPr b="0" lang="en-GB" sz="1200" spc="-1" strike="noStrike"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solidFill>
                  <a:srgbClr val="000000"/>
                </a:solidFill>
                <a:latin typeface="Calibri"/>
              </a:rPr>
              <a:t>Click to edit the outline text format</a:t>
            </a:r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400" spc="-1" strike="noStrike">
                <a:solidFill>
                  <a:srgbClr val="000000"/>
                </a:solidFill>
                <a:latin typeface="Calibri"/>
              </a:rPr>
              <a:t>Second Outline Level</a:t>
            </a:r>
            <a:endParaRPr b="0" lang="en-US" sz="2400" spc="-1" strike="noStrike">
              <a:solidFill>
                <a:srgbClr val="000000"/>
              </a:solidFill>
              <a:latin typeface="Calibri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Calibri"/>
              </a:rPr>
              <a:t>Third Outline Level</a:t>
            </a:r>
            <a:endParaRPr b="0" lang="en-US" sz="2000" spc="-1" strike="noStrike">
              <a:solidFill>
                <a:srgbClr val="000000"/>
              </a:solidFill>
              <a:latin typeface="Calibri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000" spc="-1" strike="noStrike">
                <a:solidFill>
                  <a:srgbClr val="000000"/>
                </a:solidFill>
                <a:latin typeface="Calibri"/>
              </a:rPr>
              <a:t>Fourth Outline Level</a:t>
            </a:r>
            <a:endParaRPr b="0" lang="en-US" sz="2000" spc="-1" strike="noStrike">
              <a:solidFill>
                <a:srgbClr val="000000"/>
              </a:solidFill>
              <a:latin typeface="Calibri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Calibri"/>
              </a:rPr>
              <a:t>Fifth Outline Level</a:t>
            </a:r>
            <a:endParaRPr b="0" lang="en-US" sz="2000" spc="-1" strike="noStrike">
              <a:solidFill>
                <a:srgbClr val="000000"/>
              </a:solidFill>
              <a:latin typeface="Calibri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Calibri"/>
              </a:rPr>
              <a:t>Sixth Outline Level</a:t>
            </a:r>
            <a:endParaRPr b="0" lang="en-US" sz="2000" spc="-1" strike="noStrike">
              <a:solidFill>
                <a:srgbClr val="000000"/>
              </a:solidFill>
              <a:latin typeface="Calibri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Calibri"/>
              </a:rPr>
              <a:t>Seventh Outline Level</a:t>
            </a:r>
            <a:endParaRPr b="0" lang="en-US" sz="2000" spc="-1" strike="noStrike">
              <a:solidFill>
                <a:srgbClr val="000000"/>
              </a:solidFill>
              <a:latin typeface="Calibri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b="0" lang="en-US" sz="4400" spc="-1" strike="noStrike">
                <a:solidFill>
                  <a:srgbClr val="000000"/>
                </a:solidFill>
                <a:latin typeface="Calibri"/>
              </a:rPr>
              <a:t>Click to edit Master title style</a:t>
            </a:r>
            <a:endParaRPr b="0" lang="en-US" sz="44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2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p>
            <a:pPr marL="343080" indent="-34272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US" sz="3200" spc="-1" strike="noStrike">
                <a:solidFill>
                  <a:srgbClr val="000000"/>
                </a:solidFill>
                <a:latin typeface="Calibri"/>
              </a:rPr>
              <a:t>Click to edit Master text styles</a:t>
            </a:r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  <a:p>
            <a:pPr lvl="1" marL="743040" indent="-28548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US" sz="2800" spc="-1" strike="noStrike">
                <a:solidFill>
                  <a:srgbClr val="000000"/>
                </a:solidFill>
                <a:latin typeface="Calibri"/>
              </a:rPr>
              <a:t>Second level</a:t>
            </a:r>
            <a:endParaRPr b="0" lang="en-US" sz="2800" spc="-1" strike="noStrike">
              <a:solidFill>
                <a:srgbClr val="000000"/>
              </a:solidFill>
              <a:latin typeface="Calibri"/>
            </a:endParaRPr>
          </a:p>
          <a:p>
            <a:pPr lvl="2" marL="1143000" indent="-22824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b="0" lang="en-US" sz="2400" spc="-1" strike="noStrike">
                <a:solidFill>
                  <a:srgbClr val="000000"/>
                </a:solidFill>
                <a:latin typeface="Calibri"/>
              </a:rPr>
              <a:t>Third level</a:t>
            </a:r>
            <a:endParaRPr b="0" lang="en-US" sz="2400" spc="-1" strike="noStrike">
              <a:solidFill>
                <a:srgbClr val="000000"/>
              </a:solidFill>
              <a:latin typeface="Calibri"/>
            </a:endParaRPr>
          </a:p>
          <a:p>
            <a:pPr lvl="3" marL="1600200" indent="-22824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–"/>
            </a:pPr>
            <a:r>
              <a:rPr b="0" lang="en-US" sz="2000" spc="-1" strike="noStrike">
                <a:solidFill>
                  <a:srgbClr val="000000"/>
                </a:solidFill>
                <a:latin typeface="Calibri"/>
              </a:rPr>
              <a:t>Fourth level</a:t>
            </a:r>
            <a:endParaRPr b="0" lang="en-US" sz="2000" spc="-1" strike="noStrike">
              <a:solidFill>
                <a:srgbClr val="000000"/>
              </a:solidFill>
              <a:latin typeface="Calibri"/>
            </a:endParaRPr>
          </a:p>
          <a:p>
            <a:pPr lvl="4" marL="2057400" indent="-22824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»"/>
            </a:pPr>
            <a:r>
              <a:rPr b="0" lang="en-US" sz="2000" spc="-1" strike="noStrike">
                <a:solidFill>
                  <a:srgbClr val="000000"/>
                </a:solidFill>
                <a:latin typeface="Calibri"/>
              </a:rPr>
              <a:t>Fifth level</a:t>
            </a:r>
            <a:endParaRPr b="0" lang="en-US" sz="20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3" name="PlaceHolder 3"/>
          <p:cNvSpPr>
            <a:spLocks noGrp="1"/>
          </p:cNvSpPr>
          <p:nvPr>
            <p:ph type="dt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</p:spPr>
        <p:txBody>
          <a:bodyPr anchor="ctr"/>
          <a:p>
            <a:pPr>
              <a:lnSpc>
                <a:spcPct val="100000"/>
              </a:lnSpc>
            </a:pPr>
            <a:fld id="{C86E3167-1F51-4504-8819-D21FC91F728D}" type="datetime">
              <a:rPr b="0" lang="en-GB" sz="1200" spc="-1" strike="noStrike">
                <a:solidFill>
                  <a:srgbClr val="8b8b8b"/>
                </a:solidFill>
                <a:latin typeface="Calibri"/>
              </a:rPr>
              <a:t>13/10/18</a:t>
            </a:fld>
            <a:endParaRPr b="0" lang="en-GB" sz="1200" spc="-1" strike="noStrike">
              <a:latin typeface="Times New Roman"/>
            </a:endParaRPr>
          </a:p>
        </p:txBody>
      </p:sp>
      <p:sp>
        <p:nvSpPr>
          <p:cNvPr id="44" name="PlaceHolder 4"/>
          <p:cNvSpPr>
            <a:spLocks noGrp="1"/>
          </p:cNvSpPr>
          <p:nvPr>
            <p:ph type="ftr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</p:spPr>
        <p:txBody>
          <a:bodyPr anchor="ctr"/>
          <a:p>
            <a:endParaRPr b="0" lang="en-GB" sz="2400" spc="-1" strike="noStrike">
              <a:latin typeface="Times New Roman"/>
            </a:endParaRPr>
          </a:p>
        </p:txBody>
      </p:sp>
      <p:sp>
        <p:nvSpPr>
          <p:cNvPr id="45" name="PlaceHolder 5"/>
          <p:cNvSpPr>
            <a:spLocks noGrp="1"/>
          </p:cNvSpPr>
          <p:nvPr>
            <p:ph type="sldNum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</p:spPr>
        <p:txBody>
          <a:bodyPr anchor="ctr"/>
          <a:p>
            <a:pPr algn="r">
              <a:lnSpc>
                <a:spcPct val="100000"/>
              </a:lnSpc>
            </a:pPr>
            <a:fld id="{BC9F1EB0-8200-4508-AE86-B94E08BD7CFC}" type="slidenum">
              <a:rPr b="0" lang="en-GB" sz="1200" spc="-1" strike="noStrike">
                <a:solidFill>
                  <a:srgbClr val="8b8b8b"/>
                </a:solidFill>
                <a:latin typeface="Calibri"/>
              </a:rPr>
              <a:t>1</a:t>
            </a:fld>
            <a:endParaRPr b="0" lang="en-GB" sz="1200" spc="-1" strike="noStrike"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</p:sldMaster>
</file>

<file path=ppt/slideMasters/slideMaster3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b="0" lang="en-US" sz="4400" spc="-1" strike="noStrike">
                <a:solidFill>
                  <a:srgbClr val="000000"/>
                </a:solidFill>
                <a:latin typeface="Calibri"/>
              </a:rPr>
              <a:t>Click to edit Master title style</a:t>
            </a:r>
            <a:endParaRPr b="0" lang="en-US" sz="44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3" name="PlaceHolder 2"/>
          <p:cNvSpPr>
            <a:spLocks noGrp="1"/>
          </p:cNvSpPr>
          <p:nvPr>
            <p:ph type="dt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</p:spPr>
        <p:txBody>
          <a:bodyPr anchor="ctr"/>
          <a:p>
            <a:pPr>
              <a:lnSpc>
                <a:spcPct val="100000"/>
              </a:lnSpc>
            </a:pPr>
            <a:fld id="{2B93F32B-EF08-44A2-9D79-BF88814DEC30}" type="datetime">
              <a:rPr b="0" lang="en-GB" sz="1200" spc="-1" strike="noStrike">
                <a:solidFill>
                  <a:srgbClr val="8b8b8b"/>
                </a:solidFill>
                <a:latin typeface="Calibri"/>
              </a:rPr>
              <a:t>13/10/18</a:t>
            </a:fld>
            <a:endParaRPr b="0" lang="en-GB" sz="1200" spc="-1" strike="noStrike">
              <a:latin typeface="Times New Roman"/>
            </a:endParaRPr>
          </a:p>
        </p:txBody>
      </p:sp>
      <p:sp>
        <p:nvSpPr>
          <p:cNvPr id="84" name="PlaceHolder 3"/>
          <p:cNvSpPr>
            <a:spLocks noGrp="1"/>
          </p:cNvSpPr>
          <p:nvPr>
            <p:ph type="ftr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</p:spPr>
        <p:txBody>
          <a:bodyPr anchor="ctr"/>
          <a:p>
            <a:endParaRPr b="0" lang="en-GB" sz="2400" spc="-1" strike="noStrike">
              <a:latin typeface="Times New Roman"/>
            </a:endParaRPr>
          </a:p>
        </p:txBody>
      </p:sp>
      <p:sp>
        <p:nvSpPr>
          <p:cNvPr id="85" name="PlaceHolder 4"/>
          <p:cNvSpPr>
            <a:spLocks noGrp="1"/>
          </p:cNvSpPr>
          <p:nvPr>
            <p:ph type="sldNum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</p:spPr>
        <p:txBody>
          <a:bodyPr anchor="ctr"/>
          <a:p>
            <a:pPr algn="r">
              <a:lnSpc>
                <a:spcPct val="100000"/>
              </a:lnSpc>
            </a:pPr>
            <a:fld id="{B0FFF142-0A76-44A3-B423-1C2B0D11EF98}" type="slidenum">
              <a:rPr b="0" lang="en-GB" sz="1200" spc="-1" strike="noStrike">
                <a:solidFill>
                  <a:srgbClr val="8b8b8b"/>
                </a:solidFill>
                <a:latin typeface="Calibri"/>
              </a:rPr>
              <a:t>1</a:t>
            </a:fld>
            <a:endParaRPr b="0" lang="en-GB" sz="1200" spc="-1" strike="noStrike">
              <a:latin typeface="Times New Roman"/>
            </a:endParaRPr>
          </a:p>
        </p:txBody>
      </p:sp>
      <p:sp>
        <p:nvSpPr>
          <p:cNvPr id="86" name="PlaceHolder 5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solidFill>
                  <a:srgbClr val="000000"/>
                </a:solidFill>
                <a:latin typeface="Calibri"/>
              </a:rPr>
              <a:t>Click to edit the outline text format</a:t>
            </a:r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400" spc="-1" strike="noStrike">
                <a:solidFill>
                  <a:srgbClr val="000000"/>
                </a:solidFill>
                <a:latin typeface="Calibri"/>
              </a:rPr>
              <a:t>Second Outline Level</a:t>
            </a:r>
            <a:endParaRPr b="0" lang="en-US" sz="2400" spc="-1" strike="noStrike">
              <a:solidFill>
                <a:srgbClr val="000000"/>
              </a:solidFill>
              <a:latin typeface="Calibri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Calibri"/>
              </a:rPr>
              <a:t>Third Outline Level</a:t>
            </a:r>
            <a:endParaRPr b="0" lang="en-US" sz="2000" spc="-1" strike="noStrike">
              <a:solidFill>
                <a:srgbClr val="000000"/>
              </a:solidFill>
              <a:latin typeface="Calibri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000" spc="-1" strike="noStrike">
                <a:solidFill>
                  <a:srgbClr val="000000"/>
                </a:solidFill>
                <a:latin typeface="Calibri"/>
              </a:rPr>
              <a:t>Fourth Outline Level</a:t>
            </a:r>
            <a:endParaRPr b="0" lang="en-US" sz="2000" spc="-1" strike="noStrike">
              <a:solidFill>
                <a:srgbClr val="000000"/>
              </a:solidFill>
              <a:latin typeface="Calibri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Calibri"/>
              </a:rPr>
              <a:t>Fifth Outline Level</a:t>
            </a:r>
            <a:endParaRPr b="0" lang="en-US" sz="2000" spc="-1" strike="noStrike">
              <a:solidFill>
                <a:srgbClr val="000000"/>
              </a:solidFill>
              <a:latin typeface="Calibri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Calibri"/>
              </a:rPr>
              <a:t>Sixth Outline Level</a:t>
            </a:r>
            <a:endParaRPr b="0" lang="en-US" sz="2000" spc="-1" strike="noStrike">
              <a:solidFill>
                <a:srgbClr val="000000"/>
              </a:solidFill>
              <a:latin typeface="Calibri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Calibri"/>
              </a:rPr>
              <a:t>Seventh Outline Level</a:t>
            </a:r>
            <a:endParaRPr b="0" lang="en-US" sz="2000" spc="-1" strike="noStrike">
              <a:solidFill>
                <a:srgbClr val="000000"/>
              </a:solidFill>
              <a:latin typeface="Calibri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  <p:sldLayoutId id="2147483686" r:id="rId13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9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9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9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9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9.xml"/>
</Relationships>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9.xml"/>
</Relationships>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9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TextShape 1"/>
          <p:cNvSpPr txBox="1"/>
          <p:nvPr/>
        </p:nvSpPr>
        <p:spPr>
          <a:xfrm>
            <a:off x="762120" y="990720"/>
            <a:ext cx="7772040" cy="259056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 algn="ctr">
              <a:lnSpc>
                <a:spcPct val="100000"/>
              </a:lnSpc>
            </a:pPr>
            <a:r>
              <a:rPr b="0" lang="en-US" sz="4400" spc="-1" strike="noStrike">
                <a:solidFill>
                  <a:srgbClr val="ff0000"/>
                </a:solidFill>
                <a:latin typeface="Calibri"/>
              </a:rPr>
              <a:t>Fundamental Mechanics of Materials</a:t>
            </a:r>
            <a:endParaRPr b="0" lang="en-US" sz="44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24" name="CustomShape 2"/>
          <p:cNvSpPr/>
          <p:nvPr/>
        </p:nvSpPr>
        <p:spPr>
          <a:xfrm>
            <a:off x="826920" y="5826240"/>
            <a:ext cx="2160360" cy="45684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5" name="CustomShape 3"/>
          <p:cNvSpPr/>
          <p:nvPr/>
        </p:nvSpPr>
        <p:spPr>
          <a:xfrm>
            <a:off x="684360" y="5753160"/>
            <a:ext cx="2374560" cy="45684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</p:sp>
    </p:spTree>
  </p:cSld>
  <mc:AlternateContent>
    <mc:Choice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>
              <p:cTn id="2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 algn="ctr">
              <a:lnSpc>
                <a:spcPct val="100000"/>
              </a:lnSpc>
            </a:pPr>
            <a:r>
              <a:rPr b="0" lang="en-US" sz="4000" spc="-1" strike="noStrike">
                <a:solidFill>
                  <a:srgbClr val="ff0000"/>
                </a:solidFill>
                <a:latin typeface="Calibri"/>
              </a:rPr>
              <a:t>Mechanical properties of materials</a:t>
            </a:r>
            <a:endParaRPr b="0" lang="en-US" sz="40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27" name="TextShape 2"/>
          <p:cNvSpPr txBox="1"/>
          <p:nvPr/>
        </p:nvSpPr>
        <p:spPr>
          <a:xfrm>
            <a:off x="457200" y="1600200"/>
            <a:ext cx="8229240" cy="4525560"/>
          </a:xfrm>
          <a:prstGeom prst="rect">
            <a:avLst/>
          </a:prstGeom>
          <a:noFill/>
          <a:ln>
            <a:noFill/>
          </a:ln>
        </p:spPr>
        <p:txBody>
          <a:bodyPr/>
          <a:p>
            <a:pPr marL="343080" indent="-342720">
              <a:lnSpc>
                <a:spcPct val="90000"/>
              </a:lnSpc>
              <a:spcBef>
                <a:spcPts val="561"/>
              </a:spcBef>
              <a:buClr>
                <a:srgbClr val="c0504d"/>
              </a:buClr>
              <a:buFont typeface="Arial"/>
              <a:buChar char="•"/>
            </a:pPr>
            <a:r>
              <a:rPr b="0" lang="en-US" sz="2800" spc="-1" strike="noStrike">
                <a:solidFill>
                  <a:srgbClr val="c0504d"/>
                </a:solidFill>
                <a:latin typeface="Calibri"/>
              </a:rPr>
              <a:t>Hardness – resistance to indentation or scratching</a:t>
            </a:r>
            <a:endParaRPr b="0" lang="en-US" sz="2800" spc="-1" strike="noStrike">
              <a:solidFill>
                <a:srgbClr val="000000"/>
              </a:solidFill>
              <a:latin typeface="Calibri"/>
            </a:endParaRPr>
          </a:p>
          <a:p>
            <a:pPr marL="343080" indent="-342720">
              <a:lnSpc>
                <a:spcPct val="90000"/>
              </a:lnSpc>
              <a:spcBef>
                <a:spcPts val="320"/>
              </a:spcBef>
            </a:pPr>
            <a:endParaRPr b="0" lang="en-US" sz="2800" spc="-1" strike="noStrike">
              <a:solidFill>
                <a:srgbClr val="000000"/>
              </a:solidFill>
              <a:latin typeface="Calibri"/>
            </a:endParaRPr>
          </a:p>
          <a:p>
            <a:pPr marL="343080" indent="-342720">
              <a:lnSpc>
                <a:spcPct val="90000"/>
              </a:lnSpc>
              <a:spcBef>
                <a:spcPts val="561"/>
              </a:spcBef>
              <a:buClr>
                <a:srgbClr val="c0504d"/>
              </a:buClr>
              <a:buFont typeface="Arial"/>
              <a:buChar char="•"/>
            </a:pPr>
            <a:r>
              <a:rPr b="0" lang="en-US" sz="2800" spc="-1" strike="noStrike">
                <a:solidFill>
                  <a:srgbClr val="c0504d"/>
                </a:solidFill>
                <a:latin typeface="Calibri"/>
              </a:rPr>
              <a:t>Strength – resistance to applied forces</a:t>
            </a:r>
            <a:endParaRPr b="0" lang="en-US" sz="2800" spc="-1" strike="noStrike">
              <a:solidFill>
                <a:srgbClr val="000000"/>
              </a:solidFill>
              <a:latin typeface="Calibri"/>
            </a:endParaRPr>
          </a:p>
          <a:p>
            <a:pPr>
              <a:lnSpc>
                <a:spcPct val="90000"/>
              </a:lnSpc>
              <a:spcBef>
                <a:spcPts val="320"/>
              </a:spcBef>
            </a:pPr>
            <a:endParaRPr b="0" lang="en-US" sz="2800" spc="-1" strike="noStrike">
              <a:solidFill>
                <a:srgbClr val="000000"/>
              </a:solidFill>
              <a:latin typeface="Calibri"/>
            </a:endParaRPr>
          </a:p>
          <a:p>
            <a:pPr marL="343080" indent="-342720">
              <a:lnSpc>
                <a:spcPct val="90000"/>
              </a:lnSpc>
              <a:spcBef>
                <a:spcPts val="561"/>
              </a:spcBef>
              <a:buClr>
                <a:srgbClr val="c0504d"/>
              </a:buClr>
              <a:buFont typeface="Arial"/>
              <a:buChar char="•"/>
            </a:pPr>
            <a:r>
              <a:rPr b="0" lang="en-US" sz="2800" spc="-1" strike="noStrike">
                <a:solidFill>
                  <a:srgbClr val="c0504d"/>
                </a:solidFill>
                <a:latin typeface="Calibri"/>
              </a:rPr>
              <a:t>Brittleness/toughness – resistance to impact loads</a:t>
            </a:r>
            <a:endParaRPr b="0" lang="en-US" sz="2800" spc="-1" strike="noStrike">
              <a:solidFill>
                <a:srgbClr val="000000"/>
              </a:solidFill>
              <a:latin typeface="Calibri"/>
            </a:endParaRPr>
          </a:p>
          <a:p>
            <a:pPr>
              <a:lnSpc>
                <a:spcPct val="90000"/>
              </a:lnSpc>
              <a:spcBef>
                <a:spcPts val="320"/>
              </a:spcBef>
            </a:pPr>
            <a:endParaRPr b="0" lang="en-US" sz="2800" spc="-1" strike="noStrike">
              <a:solidFill>
                <a:srgbClr val="000000"/>
              </a:solidFill>
              <a:latin typeface="Calibri"/>
            </a:endParaRPr>
          </a:p>
          <a:p>
            <a:pPr marL="343080" indent="-342720">
              <a:lnSpc>
                <a:spcPct val="90000"/>
              </a:lnSpc>
              <a:spcBef>
                <a:spcPts val="561"/>
              </a:spcBef>
              <a:buClr>
                <a:srgbClr val="c0504d"/>
              </a:buClr>
              <a:buFont typeface="Arial"/>
              <a:buChar char="•"/>
            </a:pPr>
            <a:r>
              <a:rPr b="0" lang="en-US" sz="2800" spc="-1" strike="noStrike">
                <a:solidFill>
                  <a:srgbClr val="c0504d"/>
                </a:solidFill>
                <a:latin typeface="Calibri"/>
              </a:rPr>
              <a:t>Elasticity/stiffness – temporary deformation under load</a:t>
            </a:r>
            <a:endParaRPr b="0" lang="en-US" sz="2800" spc="-1" strike="noStrike">
              <a:solidFill>
                <a:srgbClr val="000000"/>
              </a:solidFill>
              <a:latin typeface="Calibri"/>
            </a:endParaRPr>
          </a:p>
          <a:p>
            <a:pPr>
              <a:lnSpc>
                <a:spcPct val="90000"/>
              </a:lnSpc>
              <a:spcBef>
                <a:spcPts val="320"/>
              </a:spcBef>
            </a:pPr>
            <a:endParaRPr b="0" lang="en-US" sz="2800" spc="-1" strike="noStrike">
              <a:solidFill>
                <a:srgbClr val="000000"/>
              </a:solidFill>
              <a:latin typeface="Calibri"/>
            </a:endParaRPr>
          </a:p>
          <a:p>
            <a:pPr marL="343080" indent="-342720">
              <a:lnSpc>
                <a:spcPct val="90000"/>
              </a:lnSpc>
              <a:spcBef>
                <a:spcPts val="561"/>
              </a:spcBef>
              <a:buClr>
                <a:srgbClr val="c0504d"/>
              </a:buClr>
              <a:buFont typeface="Arial"/>
              <a:buChar char="•"/>
            </a:pPr>
            <a:r>
              <a:rPr b="0" lang="en-US" sz="2800" spc="-1" strike="noStrike">
                <a:solidFill>
                  <a:srgbClr val="c0504d"/>
                </a:solidFill>
                <a:latin typeface="Calibri"/>
              </a:rPr>
              <a:t>Plasticity – permanent deformation under load</a:t>
            </a:r>
            <a:endParaRPr b="0" lang="en-US" sz="2800" spc="-1" strike="noStrike">
              <a:solidFill>
                <a:srgbClr val="000000"/>
              </a:solidFill>
              <a:latin typeface="Calibri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  <p:timing>
    <p:tnLst>
      <p:par>
        <p:cTn id="3" dur="indefinite" restart="never" nodeType="tmRoot">
          <p:childTnLst>
            <p:seq>
              <p:cTn id="4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TextShape 1"/>
          <p:cNvSpPr txBox="1"/>
          <p:nvPr/>
        </p:nvSpPr>
        <p:spPr>
          <a:xfrm>
            <a:off x="685800" y="609480"/>
            <a:ext cx="7772040" cy="58716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>
              <a:lnSpc>
                <a:spcPct val="100000"/>
              </a:lnSpc>
            </a:pPr>
            <a:r>
              <a:rPr b="0" lang="en-US" sz="2400" spc="-1" strike="noStrike">
                <a:solidFill>
                  <a:srgbClr val="ff0000"/>
                </a:solidFill>
                <a:latin typeface="Calibri"/>
              </a:rPr>
              <a:t>Properties of materials</a:t>
            </a:r>
            <a:endParaRPr b="0" lang="en-US" sz="24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29" name="TextShape 2"/>
          <p:cNvSpPr txBox="1"/>
          <p:nvPr/>
        </p:nvSpPr>
        <p:spPr>
          <a:xfrm>
            <a:off x="684360" y="1197000"/>
            <a:ext cx="7772040" cy="4970160"/>
          </a:xfrm>
          <a:prstGeom prst="rect">
            <a:avLst/>
          </a:prstGeom>
          <a:noFill/>
          <a:ln>
            <a:noFill/>
          </a:ln>
        </p:spPr>
        <p:txBody>
          <a:bodyPr/>
          <a:p>
            <a:pPr marL="343080" indent="-342720">
              <a:lnSpc>
                <a:spcPct val="100000"/>
              </a:lnSpc>
              <a:spcBef>
                <a:spcPts val="641"/>
              </a:spcBef>
              <a:buClr>
                <a:srgbClr val="c0504d"/>
              </a:buClr>
              <a:buFont typeface="Arial"/>
              <a:buChar char="•"/>
            </a:pPr>
            <a:r>
              <a:rPr b="0" lang="en-US" sz="3200" spc="-1" strike="noStrike">
                <a:solidFill>
                  <a:srgbClr val="c0504d"/>
                </a:solidFill>
                <a:latin typeface="Calibri"/>
              </a:rPr>
              <a:t>Isotropic</a:t>
            </a:r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  <a:p>
            <a:pPr marL="343080" indent="-342720">
              <a:lnSpc>
                <a:spcPct val="100000"/>
              </a:lnSpc>
              <a:spcBef>
                <a:spcPts val="641"/>
              </a:spcBef>
              <a:buClr>
                <a:srgbClr val="c0504d"/>
              </a:buClr>
              <a:buFont typeface="Arial"/>
              <a:buChar char="•"/>
            </a:pPr>
            <a:r>
              <a:rPr b="0" lang="en-US" sz="3200" spc="-1" strike="noStrike">
                <a:solidFill>
                  <a:srgbClr val="c0504d"/>
                </a:solidFill>
                <a:latin typeface="Calibri"/>
              </a:rPr>
              <a:t>Anisotropic</a:t>
            </a:r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  <a:p>
            <a:pPr marL="343080" indent="-342720">
              <a:lnSpc>
                <a:spcPct val="100000"/>
              </a:lnSpc>
              <a:spcBef>
                <a:spcPts val="641"/>
              </a:spcBef>
              <a:buClr>
                <a:srgbClr val="c0504d"/>
              </a:buClr>
              <a:buFont typeface="Arial"/>
              <a:buChar char="•"/>
            </a:pPr>
            <a:r>
              <a:rPr b="0" lang="en-US" sz="3200" spc="-1" strike="noStrike">
                <a:solidFill>
                  <a:srgbClr val="c0504d"/>
                </a:solidFill>
                <a:latin typeface="Calibri"/>
              </a:rPr>
              <a:t>Orthotropic</a:t>
            </a:r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  <p:timing>
    <p:tnLst>
      <p:par>
        <p:cTn id="5" dur="indefinite" restart="never" nodeType="tmRoot">
          <p:childTnLst>
            <p:seq>
              <p:cTn id="6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 algn="ctr">
              <a:lnSpc>
                <a:spcPct val="100000"/>
              </a:lnSpc>
            </a:pPr>
            <a:r>
              <a:rPr b="0" lang="en-US" sz="4400" spc="-1" strike="noStrike">
                <a:solidFill>
                  <a:srgbClr val="ff0000"/>
                </a:solidFill>
                <a:latin typeface="Calibri"/>
              </a:rPr>
              <a:t>Types of loading</a:t>
            </a:r>
            <a:endParaRPr b="0" lang="en-US" sz="44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31" name="TextShape 2"/>
          <p:cNvSpPr txBox="1"/>
          <p:nvPr/>
        </p:nvSpPr>
        <p:spPr>
          <a:xfrm>
            <a:off x="457200" y="1600200"/>
            <a:ext cx="8229240" cy="4525560"/>
          </a:xfrm>
          <a:prstGeom prst="rect">
            <a:avLst/>
          </a:prstGeom>
          <a:noFill/>
          <a:ln>
            <a:noFill/>
          </a:ln>
        </p:spPr>
        <p:txBody>
          <a:bodyPr/>
          <a:p>
            <a:pPr marL="343080" indent="-342720">
              <a:lnSpc>
                <a:spcPct val="100000"/>
              </a:lnSpc>
              <a:spcBef>
                <a:spcPts val="561"/>
              </a:spcBef>
            </a:pPr>
            <a:r>
              <a:rPr b="0" lang="en-US" sz="2800" spc="-1" strike="noStrike">
                <a:solidFill>
                  <a:srgbClr val="c0504d"/>
                </a:solidFill>
                <a:latin typeface="Calibri"/>
              </a:rPr>
              <a:t>Typical loading types including:</a:t>
            </a:r>
            <a:endParaRPr b="0" lang="en-US" sz="2800" spc="-1" strike="noStrike">
              <a:solidFill>
                <a:srgbClr val="000000"/>
              </a:solidFill>
              <a:latin typeface="Calibri"/>
            </a:endParaRPr>
          </a:p>
          <a:p>
            <a:pPr marL="343080" indent="-342720">
              <a:lnSpc>
                <a:spcPct val="100000"/>
              </a:lnSpc>
              <a:spcBef>
                <a:spcPts val="561"/>
              </a:spcBef>
              <a:buClr>
                <a:srgbClr val="c0504d"/>
              </a:buClr>
              <a:buFont typeface="Arial"/>
              <a:buChar char="•"/>
            </a:pPr>
            <a:r>
              <a:rPr b="0" i="1" lang="en-US" sz="2800" spc="-1" strike="noStrike">
                <a:solidFill>
                  <a:srgbClr val="c0504d"/>
                </a:solidFill>
                <a:latin typeface="Calibri"/>
              </a:rPr>
              <a:t>Static – </a:t>
            </a:r>
            <a:r>
              <a:rPr b="0" lang="en-US" sz="2800" spc="-1" strike="noStrike">
                <a:solidFill>
                  <a:srgbClr val="c0504d"/>
                </a:solidFill>
                <a:latin typeface="Calibri"/>
              </a:rPr>
              <a:t>non-fluctuating loads</a:t>
            </a:r>
            <a:endParaRPr b="0" lang="en-US" sz="2800" spc="-1" strike="noStrike">
              <a:solidFill>
                <a:srgbClr val="000000"/>
              </a:solidFill>
              <a:latin typeface="Calibri"/>
            </a:endParaRPr>
          </a:p>
          <a:p>
            <a:pPr marL="343080" indent="-342720">
              <a:lnSpc>
                <a:spcPct val="100000"/>
              </a:lnSpc>
              <a:spcBef>
                <a:spcPts val="561"/>
              </a:spcBef>
              <a:buClr>
                <a:srgbClr val="c0504d"/>
              </a:buClr>
              <a:buFont typeface="Arial"/>
              <a:buChar char="•"/>
            </a:pPr>
            <a:r>
              <a:rPr b="0" i="1" lang="en-US" sz="2800" spc="-1" strike="noStrike">
                <a:solidFill>
                  <a:srgbClr val="c0504d"/>
                </a:solidFill>
                <a:latin typeface="Calibri"/>
              </a:rPr>
              <a:t>Live </a:t>
            </a:r>
            <a:r>
              <a:rPr b="0" lang="en-US" sz="2800" spc="-1" strike="noStrike">
                <a:solidFill>
                  <a:srgbClr val="c0504d"/>
                </a:solidFill>
                <a:latin typeface="Calibri"/>
              </a:rPr>
              <a:t>– produced by, for example, cars crossing over a bridge</a:t>
            </a:r>
            <a:endParaRPr b="0" lang="en-US" sz="2800" spc="-1" strike="noStrike">
              <a:solidFill>
                <a:srgbClr val="000000"/>
              </a:solidFill>
              <a:latin typeface="Calibri"/>
            </a:endParaRPr>
          </a:p>
          <a:p>
            <a:pPr marL="343080" indent="-342720">
              <a:lnSpc>
                <a:spcPct val="100000"/>
              </a:lnSpc>
              <a:spcBef>
                <a:spcPts val="561"/>
              </a:spcBef>
              <a:buClr>
                <a:srgbClr val="c0504d"/>
              </a:buClr>
              <a:buFont typeface="Arial"/>
              <a:buChar char="•"/>
            </a:pPr>
            <a:r>
              <a:rPr b="0" i="1" lang="en-US" sz="2800" spc="-1" strike="noStrike">
                <a:solidFill>
                  <a:srgbClr val="c0504d"/>
                </a:solidFill>
                <a:latin typeface="Calibri"/>
              </a:rPr>
              <a:t>Impact </a:t>
            </a:r>
            <a:r>
              <a:rPr b="0" lang="en-US" sz="2800" spc="-1" strike="noStrike">
                <a:solidFill>
                  <a:srgbClr val="c0504d"/>
                </a:solidFill>
                <a:latin typeface="Calibri"/>
              </a:rPr>
              <a:t>or </a:t>
            </a:r>
            <a:r>
              <a:rPr b="0" i="1" lang="en-US" sz="2800" spc="-1" strike="noStrike">
                <a:solidFill>
                  <a:srgbClr val="c0504d"/>
                </a:solidFill>
                <a:latin typeface="Calibri"/>
              </a:rPr>
              <a:t>shock</a:t>
            </a:r>
            <a:r>
              <a:rPr b="0" lang="en-US" sz="2800" spc="-1" strike="noStrike">
                <a:solidFill>
                  <a:srgbClr val="c0504d"/>
                </a:solidFill>
                <a:latin typeface="Calibri"/>
              </a:rPr>
              <a:t> loads caused by sudden blows</a:t>
            </a:r>
            <a:endParaRPr b="0" lang="en-US" sz="2800" spc="-1" strike="noStrike">
              <a:solidFill>
                <a:srgbClr val="000000"/>
              </a:solidFill>
              <a:latin typeface="Calibri"/>
            </a:endParaRPr>
          </a:p>
          <a:p>
            <a:pPr marL="343080" indent="-342720">
              <a:lnSpc>
                <a:spcPct val="100000"/>
              </a:lnSpc>
              <a:spcBef>
                <a:spcPts val="561"/>
              </a:spcBef>
              <a:buClr>
                <a:srgbClr val="c0504d"/>
              </a:buClr>
              <a:buFont typeface="Arial"/>
              <a:buChar char="•"/>
            </a:pPr>
            <a:r>
              <a:rPr b="0" i="1" lang="en-US" sz="2800" spc="-1" strike="noStrike">
                <a:solidFill>
                  <a:srgbClr val="c0504d"/>
                </a:solidFill>
                <a:latin typeface="Calibri"/>
              </a:rPr>
              <a:t>Fatigue, fluctuating </a:t>
            </a:r>
            <a:r>
              <a:rPr b="0" lang="en-US" sz="2800" spc="-1" strike="noStrike">
                <a:solidFill>
                  <a:srgbClr val="c0504d"/>
                </a:solidFill>
                <a:latin typeface="Calibri"/>
              </a:rPr>
              <a:t>or </a:t>
            </a:r>
            <a:r>
              <a:rPr b="0" i="1" lang="en-US" sz="2800" spc="-1" strike="noStrike">
                <a:solidFill>
                  <a:srgbClr val="c0504d"/>
                </a:solidFill>
                <a:latin typeface="Calibri"/>
              </a:rPr>
              <a:t>alternating </a:t>
            </a:r>
            <a:r>
              <a:rPr b="0" lang="en-US" sz="2800" spc="-1" strike="noStrike">
                <a:solidFill>
                  <a:srgbClr val="c0504d"/>
                </a:solidFill>
                <a:latin typeface="Calibri"/>
              </a:rPr>
              <a:t>loads – the magnitude and sign of the load changing with time</a:t>
            </a:r>
            <a:endParaRPr b="0" lang="en-US" sz="2800" spc="-1" strike="noStrike">
              <a:solidFill>
                <a:srgbClr val="000000"/>
              </a:solidFill>
              <a:latin typeface="Calibri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  <p:timing>
    <p:tnLst>
      <p:par>
        <p:cTn id="7" dur="indefinite" restart="never" nodeType="tmRoot">
          <p:childTnLst>
            <p:seq>
              <p:cTn id="8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 algn="ctr">
              <a:lnSpc>
                <a:spcPct val="100000"/>
              </a:lnSpc>
            </a:pPr>
            <a:r>
              <a:rPr b="0" lang="en-US" sz="4400" spc="-1" strike="noStrike">
                <a:solidFill>
                  <a:srgbClr val="ff0000"/>
                </a:solidFill>
                <a:latin typeface="Calibri"/>
              </a:rPr>
              <a:t>Simple (direct) stress</a:t>
            </a:r>
            <a:endParaRPr b="0" lang="en-US" sz="44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33" name="CustomShape 2"/>
          <p:cNvSpPr/>
          <p:nvPr/>
        </p:nvSpPr>
        <p:spPr>
          <a:xfrm>
            <a:off x="1763640" y="2349360"/>
            <a:ext cx="1347480" cy="574200"/>
          </a:xfrm>
          <a:prstGeom prst="ellipse">
            <a:avLst/>
          </a:prstGeom>
          <a:solidFill>
            <a:schemeClr val="accent1"/>
          </a:solidFill>
          <a:ln w="9360">
            <a:solidFill>
              <a:schemeClr val="tx1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34" name="CustomShape 3"/>
          <p:cNvSpPr/>
          <p:nvPr/>
        </p:nvSpPr>
        <p:spPr>
          <a:xfrm>
            <a:off x="1763640" y="4437000"/>
            <a:ext cx="1347480" cy="574200"/>
          </a:xfrm>
          <a:prstGeom prst="ellipse">
            <a:avLst/>
          </a:prstGeom>
          <a:solidFill>
            <a:schemeClr val="accent1"/>
          </a:solidFill>
          <a:ln w="9360">
            <a:solidFill>
              <a:schemeClr val="tx1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35" name="CustomShape 4"/>
          <p:cNvSpPr/>
          <p:nvPr/>
        </p:nvSpPr>
        <p:spPr>
          <a:xfrm>
            <a:off x="5796000" y="2349360"/>
            <a:ext cx="1347480" cy="574200"/>
          </a:xfrm>
          <a:prstGeom prst="ellipse">
            <a:avLst/>
          </a:prstGeom>
          <a:solidFill>
            <a:schemeClr val="accent1"/>
          </a:solidFill>
          <a:ln w="9360">
            <a:solidFill>
              <a:schemeClr val="tx1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36" name="CustomShape 5"/>
          <p:cNvSpPr/>
          <p:nvPr/>
        </p:nvSpPr>
        <p:spPr>
          <a:xfrm>
            <a:off x="5796000" y="4292640"/>
            <a:ext cx="1347480" cy="574200"/>
          </a:xfrm>
          <a:prstGeom prst="ellipse">
            <a:avLst/>
          </a:prstGeom>
          <a:solidFill>
            <a:schemeClr val="accent1"/>
          </a:solidFill>
          <a:ln w="9360">
            <a:solidFill>
              <a:schemeClr val="tx1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37" name="Line 6"/>
          <p:cNvSpPr/>
          <p:nvPr/>
        </p:nvSpPr>
        <p:spPr>
          <a:xfrm>
            <a:off x="1763640" y="2636640"/>
            <a:ext cx="360" cy="201600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38" name="Line 7"/>
          <p:cNvSpPr/>
          <p:nvPr/>
        </p:nvSpPr>
        <p:spPr>
          <a:xfrm>
            <a:off x="3132000" y="2636640"/>
            <a:ext cx="360" cy="208764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39" name="Line 8"/>
          <p:cNvSpPr/>
          <p:nvPr/>
        </p:nvSpPr>
        <p:spPr>
          <a:xfrm>
            <a:off x="5795640" y="2707920"/>
            <a:ext cx="360" cy="187344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40" name="Line 9"/>
          <p:cNvSpPr/>
          <p:nvPr/>
        </p:nvSpPr>
        <p:spPr>
          <a:xfrm>
            <a:off x="7164360" y="2636640"/>
            <a:ext cx="360" cy="187164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41" name="Line 10"/>
          <p:cNvSpPr/>
          <p:nvPr/>
        </p:nvSpPr>
        <p:spPr>
          <a:xfrm flipV="1">
            <a:off x="2411280" y="1915920"/>
            <a:ext cx="360" cy="719280"/>
          </a:xfrm>
          <a:prstGeom prst="line">
            <a:avLst/>
          </a:prstGeom>
          <a:ln w="9360">
            <a:solidFill>
              <a:schemeClr val="tx1"/>
            </a:solidFill>
            <a:round/>
            <a:tailEnd len="med" type="triangle" w="med"/>
          </a:ln>
        </p:spPr>
        <p:style>
          <a:lnRef idx="0"/>
          <a:fillRef idx="0"/>
          <a:effectRef idx="0"/>
          <a:fontRef idx="minor"/>
        </p:style>
      </p:sp>
      <p:sp>
        <p:nvSpPr>
          <p:cNvPr id="142" name="Line 11"/>
          <p:cNvSpPr/>
          <p:nvPr/>
        </p:nvSpPr>
        <p:spPr>
          <a:xfrm>
            <a:off x="2411280" y="5013000"/>
            <a:ext cx="360" cy="432000"/>
          </a:xfrm>
          <a:prstGeom prst="line">
            <a:avLst/>
          </a:prstGeom>
          <a:ln w="9360">
            <a:solidFill>
              <a:schemeClr val="tx1"/>
            </a:solidFill>
            <a:round/>
            <a:tailEnd len="med" type="triangle" w="med"/>
          </a:ln>
        </p:spPr>
        <p:style>
          <a:lnRef idx="0"/>
          <a:fillRef idx="0"/>
          <a:effectRef idx="0"/>
          <a:fontRef idx="minor"/>
        </p:style>
      </p:sp>
      <p:sp>
        <p:nvSpPr>
          <p:cNvPr id="143" name="Line 12"/>
          <p:cNvSpPr/>
          <p:nvPr/>
        </p:nvSpPr>
        <p:spPr>
          <a:xfrm>
            <a:off x="6443640" y="1773000"/>
            <a:ext cx="360" cy="863640"/>
          </a:xfrm>
          <a:prstGeom prst="line">
            <a:avLst/>
          </a:prstGeom>
          <a:ln w="9360">
            <a:solidFill>
              <a:schemeClr val="tx1"/>
            </a:solidFill>
            <a:round/>
            <a:tailEnd len="med" type="triangle" w="med"/>
          </a:ln>
        </p:spPr>
        <p:style>
          <a:lnRef idx="0"/>
          <a:fillRef idx="0"/>
          <a:effectRef idx="0"/>
          <a:fontRef idx="minor"/>
        </p:style>
      </p:sp>
      <p:sp>
        <p:nvSpPr>
          <p:cNvPr id="144" name="Line 13"/>
          <p:cNvSpPr/>
          <p:nvPr/>
        </p:nvSpPr>
        <p:spPr>
          <a:xfrm flipV="1">
            <a:off x="6516360" y="4868640"/>
            <a:ext cx="360" cy="504720"/>
          </a:xfrm>
          <a:prstGeom prst="line">
            <a:avLst/>
          </a:prstGeom>
          <a:ln w="9360">
            <a:solidFill>
              <a:schemeClr val="tx1"/>
            </a:solidFill>
            <a:round/>
            <a:tailEnd len="med" type="triangle" w="med"/>
          </a:ln>
        </p:spPr>
        <p:style>
          <a:lnRef idx="0"/>
          <a:fillRef idx="0"/>
          <a:effectRef idx="0"/>
          <a:fontRef idx="minor"/>
        </p:style>
      </p:sp>
      <p:sp>
        <p:nvSpPr>
          <p:cNvPr id="145" name="CustomShape 14"/>
          <p:cNvSpPr/>
          <p:nvPr/>
        </p:nvSpPr>
        <p:spPr>
          <a:xfrm>
            <a:off x="2627280" y="1720800"/>
            <a:ext cx="550440" cy="3646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F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46" name="CustomShape 15"/>
          <p:cNvSpPr/>
          <p:nvPr/>
        </p:nvSpPr>
        <p:spPr>
          <a:xfrm>
            <a:off x="2660760" y="5084640"/>
            <a:ext cx="286200" cy="3646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/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F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47" name="CustomShape 16"/>
          <p:cNvSpPr/>
          <p:nvPr/>
        </p:nvSpPr>
        <p:spPr>
          <a:xfrm>
            <a:off x="6600960" y="1649520"/>
            <a:ext cx="286200" cy="3646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/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F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48" name="CustomShape 17"/>
          <p:cNvSpPr/>
          <p:nvPr/>
        </p:nvSpPr>
        <p:spPr>
          <a:xfrm>
            <a:off x="6674040" y="4960800"/>
            <a:ext cx="286200" cy="3646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/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F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49" name="CustomShape 18"/>
          <p:cNvSpPr/>
          <p:nvPr/>
        </p:nvSpPr>
        <p:spPr>
          <a:xfrm>
            <a:off x="7224840" y="1720800"/>
            <a:ext cx="613800" cy="3646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/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Area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50" name="Line 19"/>
          <p:cNvSpPr/>
          <p:nvPr/>
        </p:nvSpPr>
        <p:spPr>
          <a:xfrm flipH="1">
            <a:off x="6732360" y="1989000"/>
            <a:ext cx="503280" cy="50328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51" name="CustomShape 20"/>
          <p:cNvSpPr/>
          <p:nvPr/>
        </p:nvSpPr>
        <p:spPr>
          <a:xfrm>
            <a:off x="3728160" y="2852640"/>
            <a:ext cx="1227960" cy="63900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/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c0504d"/>
                </a:solidFill>
                <a:latin typeface="Calibri"/>
              </a:rPr>
              <a:t>Stress </a:t>
            </a:r>
            <a:r>
              <a:rPr b="0" lang="en-GB" sz="1800" spc="-1" strike="noStrike">
                <a:solidFill>
                  <a:srgbClr val="c0504d"/>
                </a:solidFill>
                <a:latin typeface="Calibri"/>
              </a:rPr>
              <a:t>σ = </a:t>
            </a:r>
            <a:r>
              <a:rPr b="0" lang="en-GB" sz="1800" spc="-1" strike="noStrike" u="sng">
                <a:solidFill>
                  <a:srgbClr val="c0504d"/>
                </a:solidFill>
                <a:uFillTx/>
                <a:latin typeface="Calibri"/>
              </a:rPr>
              <a:t>F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c0504d"/>
                </a:solidFill>
                <a:latin typeface="Calibri"/>
              </a:rPr>
              <a:t>                 </a:t>
            </a:r>
            <a:r>
              <a:rPr b="0" lang="en-GB" sz="1800" spc="-1" strike="noStrike">
                <a:solidFill>
                  <a:srgbClr val="c0504d"/>
                </a:solidFill>
                <a:latin typeface="Calibri"/>
              </a:rPr>
              <a:t>A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52" name="CustomShape 21"/>
          <p:cNvSpPr/>
          <p:nvPr/>
        </p:nvSpPr>
        <p:spPr>
          <a:xfrm>
            <a:off x="1953720" y="5681520"/>
            <a:ext cx="889920" cy="3646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/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c0504d"/>
                </a:solidFill>
                <a:latin typeface="Calibri"/>
              </a:rPr>
              <a:t>Tension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53" name="CustomShape 22"/>
          <p:cNvSpPr/>
          <p:nvPr/>
        </p:nvSpPr>
        <p:spPr>
          <a:xfrm>
            <a:off x="5925600" y="5661000"/>
            <a:ext cx="1389600" cy="3646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/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c0504d"/>
                </a:solidFill>
                <a:latin typeface="Calibri"/>
              </a:rPr>
              <a:t>Compression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54" name="CustomShape 23"/>
          <p:cNvSpPr/>
          <p:nvPr/>
        </p:nvSpPr>
        <p:spPr>
          <a:xfrm>
            <a:off x="3467880" y="4005360"/>
            <a:ext cx="1906200" cy="913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/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c0504d"/>
                </a:solidFill>
                <a:latin typeface="Calibri"/>
              </a:rPr>
              <a:t>Stress is measured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c0504d"/>
                </a:solidFill>
                <a:latin typeface="Calibri"/>
              </a:rPr>
              <a:t>in Nm</a:t>
            </a:r>
            <a:r>
              <a:rPr b="0" lang="en-GB" sz="1800" spc="-1" strike="noStrike" baseline="30000">
                <a:solidFill>
                  <a:srgbClr val="c0504d"/>
                </a:solidFill>
                <a:latin typeface="Calibri"/>
              </a:rPr>
              <a:t>-2</a:t>
            </a:r>
            <a:r>
              <a:rPr b="0" lang="en-GB" sz="1800" spc="-1" strike="noStrike">
                <a:solidFill>
                  <a:srgbClr val="c0504d"/>
                </a:solidFill>
                <a:latin typeface="Calibri"/>
              </a:rPr>
              <a:t> or pascals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c0504d"/>
                </a:solidFill>
                <a:latin typeface="Calibri"/>
              </a:rPr>
              <a:t>(Pa)</a:t>
            </a: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  </a:t>
            </a:r>
            <a:endParaRPr b="0" lang="en-GB" sz="18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  <p:timing>
    <p:tnLst>
      <p:par>
        <p:cTn id="9" dur="indefinite" restart="never" nodeType="tmRoot">
          <p:childTnLst>
            <p:seq>
              <p:cTn id="10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 algn="ctr">
              <a:lnSpc>
                <a:spcPct val="100000"/>
              </a:lnSpc>
            </a:pPr>
            <a:r>
              <a:rPr b="0" lang="en-US" sz="4400" spc="-1" strike="noStrike">
                <a:solidFill>
                  <a:srgbClr val="ff0000"/>
                </a:solidFill>
                <a:latin typeface="Calibri"/>
              </a:rPr>
              <a:t>Direct strain</a:t>
            </a:r>
            <a:endParaRPr b="0" lang="en-US" sz="44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56" name="CustomShape 2"/>
          <p:cNvSpPr/>
          <p:nvPr/>
        </p:nvSpPr>
        <p:spPr>
          <a:xfrm rot="5400000">
            <a:off x="4946760" y="1901520"/>
            <a:ext cx="914040" cy="2095200"/>
          </a:xfrm>
          <a:prstGeom prst="can">
            <a:avLst>
              <a:gd name="adj" fmla="val 57292"/>
            </a:avLst>
          </a:prstGeom>
          <a:noFill/>
          <a:ln w="9360">
            <a:solidFill>
              <a:schemeClr val="tx1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57" name="Line 3"/>
          <p:cNvSpPr/>
          <p:nvPr/>
        </p:nvSpPr>
        <p:spPr>
          <a:xfrm>
            <a:off x="6156000" y="2997000"/>
            <a:ext cx="360" cy="36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58" name="Line 4"/>
          <p:cNvSpPr/>
          <p:nvPr/>
        </p:nvSpPr>
        <p:spPr>
          <a:xfrm flipH="1">
            <a:off x="3708360" y="2565360"/>
            <a:ext cx="2303280" cy="360"/>
          </a:xfrm>
          <a:prstGeom prst="line">
            <a:avLst/>
          </a:prstGeom>
          <a:ln cap="rnd" w="9360">
            <a:solidFill>
              <a:schemeClr val="tx1"/>
            </a:solidFill>
            <a:custDash>
              <a:ds d="500000" sp="400000"/>
            </a:custDash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59" name="Line 5"/>
          <p:cNvSpPr/>
          <p:nvPr/>
        </p:nvSpPr>
        <p:spPr>
          <a:xfrm flipH="1">
            <a:off x="3708360" y="3284280"/>
            <a:ext cx="2303280" cy="360"/>
          </a:xfrm>
          <a:prstGeom prst="line">
            <a:avLst/>
          </a:prstGeom>
          <a:ln cap="rnd" w="9360">
            <a:solidFill>
              <a:schemeClr val="tx1"/>
            </a:solidFill>
            <a:custDash>
              <a:ds d="500000" sp="400000"/>
            </a:custDash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60" name="CustomShape 6"/>
          <p:cNvSpPr/>
          <p:nvPr/>
        </p:nvSpPr>
        <p:spPr>
          <a:xfrm>
            <a:off x="3564000" y="2565360"/>
            <a:ext cx="215640" cy="718920"/>
          </a:xfrm>
          <a:prstGeom prst="ellipse">
            <a:avLst/>
          </a:prstGeom>
          <a:noFill/>
          <a:ln cap="rnd" w="9360">
            <a:solidFill>
              <a:schemeClr val="tx1"/>
            </a:solidFill>
            <a:custDash>
              <a:ds d="500000" sp="400000"/>
            </a:custDash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61" name="Line 7"/>
          <p:cNvSpPr/>
          <p:nvPr/>
        </p:nvSpPr>
        <p:spPr>
          <a:xfrm>
            <a:off x="6227640" y="2923920"/>
            <a:ext cx="720720" cy="360"/>
          </a:xfrm>
          <a:prstGeom prst="line">
            <a:avLst/>
          </a:prstGeom>
          <a:ln w="9360">
            <a:solidFill>
              <a:schemeClr val="tx1"/>
            </a:solidFill>
            <a:round/>
            <a:tailEnd len="med" type="triangle" w="med"/>
          </a:ln>
        </p:spPr>
        <p:style>
          <a:lnRef idx="0"/>
          <a:fillRef idx="0"/>
          <a:effectRef idx="0"/>
          <a:fontRef idx="minor"/>
        </p:style>
      </p:sp>
      <p:sp>
        <p:nvSpPr>
          <p:cNvPr id="162" name="Line 8"/>
          <p:cNvSpPr/>
          <p:nvPr/>
        </p:nvSpPr>
        <p:spPr>
          <a:xfrm flipH="1">
            <a:off x="2987640" y="2923920"/>
            <a:ext cx="647640" cy="360"/>
          </a:xfrm>
          <a:prstGeom prst="line">
            <a:avLst/>
          </a:prstGeom>
          <a:ln w="9360">
            <a:solidFill>
              <a:schemeClr val="tx1"/>
            </a:solidFill>
            <a:round/>
            <a:tailEnd len="med" type="triangle" w="med"/>
          </a:ln>
        </p:spPr>
        <p:style>
          <a:lnRef idx="0"/>
          <a:fillRef idx="0"/>
          <a:effectRef idx="0"/>
          <a:fontRef idx="minor"/>
        </p:style>
      </p:sp>
      <p:sp>
        <p:nvSpPr>
          <p:cNvPr id="163" name="CustomShape 9"/>
          <p:cNvSpPr/>
          <p:nvPr/>
        </p:nvSpPr>
        <p:spPr>
          <a:xfrm>
            <a:off x="7053480" y="2637000"/>
            <a:ext cx="286200" cy="3646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/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F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64" name="CustomShape 10"/>
          <p:cNvSpPr/>
          <p:nvPr/>
        </p:nvSpPr>
        <p:spPr>
          <a:xfrm>
            <a:off x="2784600" y="2584440"/>
            <a:ext cx="286200" cy="3646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/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F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65" name="Line 11"/>
          <p:cNvSpPr/>
          <p:nvPr/>
        </p:nvSpPr>
        <p:spPr>
          <a:xfrm>
            <a:off x="3635280" y="3357360"/>
            <a:ext cx="360" cy="432000"/>
          </a:xfrm>
          <a:prstGeom prst="line">
            <a:avLst/>
          </a:prstGeom>
          <a:ln w="3240">
            <a:solidFill>
              <a:schemeClr val="tx1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66" name="Line 12"/>
          <p:cNvSpPr/>
          <p:nvPr/>
        </p:nvSpPr>
        <p:spPr>
          <a:xfrm>
            <a:off x="4572000" y="3429000"/>
            <a:ext cx="360" cy="360360"/>
          </a:xfrm>
          <a:prstGeom prst="line">
            <a:avLst/>
          </a:prstGeom>
          <a:ln w="3240">
            <a:solidFill>
              <a:schemeClr val="tx1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67" name="Line 13"/>
          <p:cNvSpPr/>
          <p:nvPr/>
        </p:nvSpPr>
        <p:spPr>
          <a:xfrm>
            <a:off x="6156000" y="3429000"/>
            <a:ext cx="360" cy="431640"/>
          </a:xfrm>
          <a:prstGeom prst="line">
            <a:avLst/>
          </a:prstGeom>
          <a:ln w="3240">
            <a:solidFill>
              <a:schemeClr val="tx1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68" name="Line 14"/>
          <p:cNvSpPr/>
          <p:nvPr/>
        </p:nvSpPr>
        <p:spPr>
          <a:xfrm>
            <a:off x="3635280" y="3644640"/>
            <a:ext cx="936720" cy="360"/>
          </a:xfrm>
          <a:prstGeom prst="line">
            <a:avLst/>
          </a:prstGeom>
          <a:ln w="9360">
            <a:solidFill>
              <a:schemeClr val="tx1"/>
            </a:solidFill>
            <a:round/>
            <a:headEnd len="med" type="triangle" w="med"/>
            <a:tailEnd len="med" type="triangle" w="med"/>
          </a:ln>
        </p:spPr>
        <p:style>
          <a:lnRef idx="0"/>
          <a:fillRef idx="0"/>
          <a:effectRef idx="0"/>
          <a:fontRef idx="minor"/>
        </p:style>
      </p:sp>
      <p:sp>
        <p:nvSpPr>
          <p:cNvPr id="169" name="Line 15"/>
          <p:cNvSpPr/>
          <p:nvPr/>
        </p:nvSpPr>
        <p:spPr>
          <a:xfrm>
            <a:off x="4572000" y="3644640"/>
            <a:ext cx="1584000" cy="360"/>
          </a:xfrm>
          <a:prstGeom prst="line">
            <a:avLst/>
          </a:prstGeom>
          <a:ln w="9360">
            <a:solidFill>
              <a:schemeClr val="tx1"/>
            </a:solidFill>
            <a:round/>
            <a:headEnd len="med" type="triangle" w="med"/>
            <a:tailEnd len="med" type="triangle" w="med"/>
          </a:ln>
        </p:spPr>
        <p:style>
          <a:lnRef idx="0"/>
          <a:fillRef idx="0"/>
          <a:effectRef idx="0"/>
          <a:fontRef idx="minor"/>
        </p:style>
      </p:sp>
      <p:sp>
        <p:nvSpPr>
          <p:cNvPr id="170" name="CustomShape 16"/>
          <p:cNvSpPr/>
          <p:nvPr/>
        </p:nvSpPr>
        <p:spPr>
          <a:xfrm>
            <a:off x="3908520" y="3645000"/>
            <a:ext cx="397440" cy="3646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/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δL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71" name="CustomShape 17"/>
          <p:cNvSpPr/>
          <p:nvPr/>
        </p:nvSpPr>
        <p:spPr>
          <a:xfrm>
            <a:off x="5194440" y="3645000"/>
            <a:ext cx="277200" cy="3646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/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L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72" name="CustomShape 18"/>
          <p:cNvSpPr/>
          <p:nvPr/>
        </p:nvSpPr>
        <p:spPr>
          <a:xfrm>
            <a:off x="3607560" y="4365720"/>
            <a:ext cx="3158640" cy="63900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/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c0504d"/>
                </a:solidFill>
                <a:latin typeface="Calibri"/>
              </a:rPr>
              <a:t>Strain </a:t>
            </a:r>
            <a:r>
              <a:rPr b="0" lang="en-GB" sz="1800" spc="-1" strike="noStrike">
                <a:solidFill>
                  <a:srgbClr val="c0504d"/>
                </a:solidFill>
                <a:latin typeface="Calibri"/>
              </a:rPr>
              <a:t>ε = </a:t>
            </a:r>
            <a:r>
              <a:rPr b="0" lang="en-GB" sz="1800" spc="-1" strike="noStrike" u="sng">
                <a:solidFill>
                  <a:srgbClr val="c0504d"/>
                </a:solidFill>
                <a:uFillTx/>
                <a:latin typeface="Calibri"/>
              </a:rPr>
              <a:t>change in length</a:t>
            </a:r>
            <a:r>
              <a:rPr b="0" lang="en-GB" sz="1800" spc="-1" strike="noStrike">
                <a:solidFill>
                  <a:srgbClr val="c0504d"/>
                </a:solidFill>
                <a:latin typeface="Calibri"/>
              </a:rPr>
              <a:t>  =  </a:t>
            </a:r>
            <a:r>
              <a:rPr b="0" lang="en-GB" sz="1800" spc="-1" strike="noStrike" u="sng">
                <a:solidFill>
                  <a:srgbClr val="c0504d"/>
                </a:solidFill>
                <a:uFillTx/>
                <a:latin typeface="Calibri"/>
              </a:rPr>
              <a:t>δL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c0504d"/>
                </a:solidFill>
                <a:latin typeface="Calibri"/>
              </a:rPr>
              <a:t>                 </a:t>
            </a:r>
            <a:r>
              <a:rPr b="0" lang="en-GB" sz="1800" spc="-1" strike="noStrike">
                <a:solidFill>
                  <a:srgbClr val="c0504d"/>
                </a:solidFill>
                <a:latin typeface="Calibri"/>
              </a:rPr>
              <a:t>original length          L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73" name="CustomShape 19"/>
          <p:cNvSpPr/>
          <p:nvPr/>
        </p:nvSpPr>
        <p:spPr>
          <a:xfrm>
            <a:off x="2714760" y="5516640"/>
            <a:ext cx="4666320" cy="3646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/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c0504d"/>
                </a:solidFill>
                <a:latin typeface="Calibri"/>
              </a:rPr>
              <a:t>Strain is a dimensionless ratio i.e. it has no units </a:t>
            </a:r>
            <a:endParaRPr b="0" lang="en-GB" sz="18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  <p:timing>
    <p:tnLst>
      <p:par>
        <p:cTn id="11" dur="indefinite" restart="never" nodeType="tmRoot">
          <p:childTnLst>
            <p:seq>
              <p:cTn id="12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 algn="ctr">
              <a:lnSpc>
                <a:spcPct val="100000"/>
              </a:lnSpc>
            </a:pPr>
            <a:r>
              <a:rPr b="0" lang="en-US" sz="4400" spc="-1" strike="noStrike">
                <a:solidFill>
                  <a:srgbClr val="ff0000"/>
                </a:solidFill>
                <a:latin typeface="Calibri"/>
              </a:rPr>
              <a:t>Elastic materials – Hooke’s law</a:t>
            </a:r>
            <a:endParaRPr b="0" lang="en-US" sz="44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75" name="TextShape 2"/>
          <p:cNvSpPr txBox="1"/>
          <p:nvPr/>
        </p:nvSpPr>
        <p:spPr>
          <a:xfrm>
            <a:off x="457200" y="1600200"/>
            <a:ext cx="8229240" cy="4525560"/>
          </a:xfrm>
          <a:prstGeom prst="rect">
            <a:avLst/>
          </a:prstGeom>
          <a:noFill/>
          <a:ln>
            <a:noFill/>
          </a:ln>
        </p:spPr>
        <p:txBody>
          <a:bodyPr/>
          <a:p>
            <a:pPr marL="343080" indent="-342720" algn="ctr">
              <a:lnSpc>
                <a:spcPct val="100000"/>
              </a:lnSpc>
              <a:spcBef>
                <a:spcPts val="641"/>
              </a:spcBef>
            </a:pPr>
            <a:r>
              <a:rPr b="0" lang="en-US" sz="3200" spc="-1" strike="noStrike" u="sng">
                <a:solidFill>
                  <a:srgbClr val="c0504d"/>
                </a:solidFill>
                <a:uFillTx/>
                <a:latin typeface="Calibri"/>
              </a:rPr>
              <a:t>Stress</a:t>
            </a:r>
            <a:r>
              <a:rPr b="0" lang="en-US" sz="3200" spc="-1" strike="noStrike">
                <a:solidFill>
                  <a:srgbClr val="c0504d"/>
                </a:solidFill>
                <a:latin typeface="Calibri"/>
              </a:rPr>
              <a:t>  =  E</a:t>
            </a:r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  <a:p>
            <a:pPr marL="343080" indent="-342720">
              <a:lnSpc>
                <a:spcPct val="100000"/>
              </a:lnSpc>
              <a:spcBef>
                <a:spcPts val="641"/>
              </a:spcBef>
            </a:pPr>
            <a:r>
              <a:rPr b="0" lang="en-US" sz="3200" spc="-1" strike="noStrike">
                <a:solidFill>
                  <a:srgbClr val="c0504d"/>
                </a:solidFill>
                <a:latin typeface="Calibri"/>
              </a:rPr>
              <a:t>                            </a:t>
            </a:r>
            <a:r>
              <a:rPr b="0" lang="en-US" sz="3200" spc="-1" strike="noStrike">
                <a:solidFill>
                  <a:srgbClr val="c0504d"/>
                </a:solidFill>
                <a:latin typeface="Calibri"/>
              </a:rPr>
              <a:t>Strain</a:t>
            </a:r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  <a:p>
            <a:pPr marL="343080" indent="-342720">
              <a:lnSpc>
                <a:spcPct val="100000"/>
              </a:lnSpc>
              <a:spcBef>
                <a:spcPts val="641"/>
              </a:spcBef>
            </a:pPr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  <a:p>
            <a:pPr marL="343080" indent="-342720">
              <a:lnSpc>
                <a:spcPct val="100000"/>
              </a:lnSpc>
              <a:spcBef>
                <a:spcPts val="641"/>
              </a:spcBef>
            </a:pPr>
            <a:r>
              <a:rPr b="0" lang="en-US" sz="3200" spc="-1" strike="noStrike">
                <a:solidFill>
                  <a:srgbClr val="c0504d"/>
                </a:solidFill>
                <a:latin typeface="Calibri"/>
              </a:rPr>
              <a:t>Where E = </a:t>
            </a:r>
            <a:r>
              <a:rPr b="0" i="1" lang="en-US" sz="3200" spc="-1" strike="noStrike">
                <a:solidFill>
                  <a:srgbClr val="c0504d"/>
                </a:solidFill>
                <a:latin typeface="Calibri"/>
              </a:rPr>
              <a:t>modulus of elasticity </a:t>
            </a:r>
            <a:r>
              <a:rPr b="0" lang="en-US" sz="3200" spc="-1" strike="noStrike">
                <a:solidFill>
                  <a:srgbClr val="c0504d"/>
                </a:solidFill>
                <a:latin typeface="Calibri"/>
              </a:rPr>
              <a:t>or </a:t>
            </a:r>
            <a:r>
              <a:rPr b="0" i="1" lang="en-US" sz="3200" spc="-1" strike="noStrike">
                <a:solidFill>
                  <a:srgbClr val="c0504d"/>
                </a:solidFill>
                <a:latin typeface="Calibri"/>
              </a:rPr>
              <a:t>Young’s                                                                                                        modulus</a:t>
            </a:r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  <a:p>
            <a:pPr marL="343080" indent="-342720" algn="ctr">
              <a:lnSpc>
                <a:spcPct val="100000"/>
              </a:lnSpc>
              <a:spcBef>
                <a:spcPts val="641"/>
              </a:spcBef>
            </a:pPr>
            <a:r>
              <a:rPr b="0" lang="en-US" sz="3200" spc="-1" strike="noStrike">
                <a:solidFill>
                  <a:srgbClr val="c0504d"/>
                </a:solidFill>
                <a:latin typeface="Calibri"/>
              </a:rPr>
              <a:t>E = </a:t>
            </a:r>
            <a:r>
              <a:rPr b="0" lang="en-US" sz="3200" spc="-1" strike="noStrike" u="sng">
                <a:solidFill>
                  <a:srgbClr val="c0504d"/>
                </a:solidFill>
                <a:uFillTx/>
                <a:latin typeface="Calibri"/>
              </a:rPr>
              <a:t>stress</a:t>
            </a:r>
            <a:r>
              <a:rPr b="0" lang="en-US" sz="3200" spc="-1" strike="noStrike">
                <a:solidFill>
                  <a:srgbClr val="c0504d"/>
                </a:solidFill>
                <a:latin typeface="Calibri"/>
              </a:rPr>
              <a:t>  =  </a:t>
            </a:r>
            <a:r>
              <a:rPr b="0" lang="en-US" sz="3200" spc="-1" strike="noStrike" u="sng">
                <a:solidFill>
                  <a:srgbClr val="c0504d"/>
                </a:solidFill>
                <a:uFillTx/>
                <a:latin typeface="Calibri"/>
              </a:rPr>
              <a:t>P/A</a:t>
            </a:r>
            <a:r>
              <a:rPr b="0" lang="en-US" sz="3200" spc="-1" strike="noStrike">
                <a:solidFill>
                  <a:srgbClr val="c0504d"/>
                </a:solidFill>
                <a:latin typeface="Calibri"/>
              </a:rPr>
              <a:t>  =  </a:t>
            </a:r>
            <a:r>
              <a:rPr b="0" lang="en-US" sz="3200" spc="-1" strike="noStrike" u="sng">
                <a:solidFill>
                  <a:srgbClr val="c0504d"/>
                </a:solidFill>
                <a:uFillTx/>
                <a:latin typeface="Calibri"/>
              </a:rPr>
              <a:t>PL</a:t>
            </a:r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  <a:p>
            <a:pPr marL="343080" indent="-342720">
              <a:lnSpc>
                <a:spcPct val="100000"/>
              </a:lnSpc>
              <a:spcBef>
                <a:spcPts val="641"/>
              </a:spcBef>
            </a:pPr>
            <a:r>
              <a:rPr b="0" lang="en-US" sz="3200" spc="-1" strike="noStrike">
                <a:solidFill>
                  <a:srgbClr val="c0504d"/>
                </a:solidFill>
                <a:latin typeface="Calibri"/>
              </a:rPr>
              <a:t>                              </a:t>
            </a:r>
            <a:r>
              <a:rPr b="0" lang="en-US" sz="3200" spc="-1" strike="noStrike">
                <a:solidFill>
                  <a:srgbClr val="c0504d"/>
                </a:solidFill>
                <a:latin typeface="Calibri"/>
              </a:rPr>
              <a:t>strain      </a:t>
            </a:r>
            <a:r>
              <a:rPr b="0" lang="en-US" sz="3200" spc="-1" strike="noStrike">
                <a:solidFill>
                  <a:srgbClr val="c0504d"/>
                </a:solidFill>
                <a:latin typeface="Calibri"/>
              </a:rPr>
              <a:t>δL/L      AδL</a:t>
            </a:r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  <a:p>
            <a:pPr marL="343080" indent="-342720">
              <a:lnSpc>
                <a:spcPct val="100000"/>
              </a:lnSpc>
              <a:spcBef>
                <a:spcPts val="641"/>
              </a:spcBef>
            </a:pPr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  <a:p>
            <a:pPr marL="343080" indent="-342720">
              <a:lnSpc>
                <a:spcPct val="100000"/>
              </a:lnSpc>
              <a:spcBef>
                <a:spcPts val="641"/>
              </a:spcBef>
            </a:pPr>
            <a:endParaRPr b="0" lang="en-US" sz="3200" spc="-1" strike="noStrike">
              <a:solidFill>
                <a:srgbClr val="000000"/>
              </a:solidFill>
              <a:latin typeface="Calibri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  <p:timing>
    <p:tnLst>
      <p:par>
        <p:cTn id="13" dur="indefinite" restart="never" nodeType="tmRoot">
          <p:childTnLst>
            <p:seq>
              <p:cTn id="14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 algn="ctr">
              <a:lnSpc>
                <a:spcPct val="100000"/>
              </a:lnSpc>
            </a:pPr>
            <a:r>
              <a:rPr b="0" lang="en-US" sz="4400" spc="-1" strike="noStrike">
                <a:solidFill>
                  <a:srgbClr val="ff0000"/>
                </a:solidFill>
                <a:latin typeface="Calibri"/>
              </a:rPr>
              <a:t>Typical tensile test</a:t>
            </a:r>
            <a:endParaRPr b="0" lang="en-US" sz="44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77" name="Line 2"/>
          <p:cNvSpPr/>
          <p:nvPr/>
        </p:nvSpPr>
        <p:spPr>
          <a:xfrm>
            <a:off x="1618920" y="5589360"/>
            <a:ext cx="4680000" cy="36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78" name="CustomShape 3"/>
          <p:cNvSpPr/>
          <p:nvPr/>
        </p:nvSpPr>
        <p:spPr>
          <a:xfrm>
            <a:off x="598320" y="1557360"/>
            <a:ext cx="879120" cy="63900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/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Load or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stress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79" name="CustomShape 4"/>
          <p:cNvSpPr/>
          <p:nvPr/>
        </p:nvSpPr>
        <p:spPr>
          <a:xfrm>
            <a:off x="5505480" y="5610240"/>
            <a:ext cx="1924560" cy="3646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/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Extension or Strain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80" name="Line 5"/>
          <p:cNvSpPr/>
          <p:nvPr/>
        </p:nvSpPr>
        <p:spPr>
          <a:xfrm flipV="1">
            <a:off x="1618920" y="3284280"/>
            <a:ext cx="792360" cy="2305080"/>
          </a:xfrm>
          <a:prstGeom prst="line">
            <a:avLst/>
          </a:prstGeom>
          <a:ln w="9360">
            <a:solidFill>
              <a:srgbClr val="ff0000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81" name="CustomShape 6"/>
          <p:cNvSpPr/>
          <p:nvPr/>
        </p:nvSpPr>
        <p:spPr>
          <a:xfrm flipH="1">
            <a:off x="2411280" y="2781360"/>
            <a:ext cx="1296720" cy="502920"/>
          </a:xfrm>
          <a:custGeom>
            <a:avLst/>
            <a:gdLst/>
            <a:ahLst/>
            <a:rect l="l" t="t" r="r" b="b"/>
            <a:pathLst>
              <a:path w="21600" h="21600">
                <a:moveTo>
                  <a:pt x="0" y="0"/>
                </a:moveTo>
                <a:cubicBezTo>
                  <a:pt x="11929" y="0"/>
                  <a:pt x="21600" y="9670"/>
                  <a:pt x="21600" y="21600"/>
                </a:cubicBezTo>
                <a:moveTo>
                  <a:pt x="0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9360">
            <a:solidFill>
              <a:srgbClr val="ff0000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82" name="CustomShape 7"/>
          <p:cNvSpPr/>
          <p:nvPr/>
        </p:nvSpPr>
        <p:spPr>
          <a:xfrm>
            <a:off x="3708360" y="2781360"/>
            <a:ext cx="1150560" cy="431280"/>
          </a:xfrm>
          <a:custGeom>
            <a:avLst/>
            <a:gdLst/>
            <a:ahLst/>
            <a:rect l="l" t="t" r="r" b="b"/>
            <a:pathLst>
              <a:path w="21600" h="21600">
                <a:moveTo>
                  <a:pt x="0" y="0"/>
                </a:moveTo>
                <a:cubicBezTo>
                  <a:pt x="11929" y="0"/>
                  <a:pt x="21600" y="9670"/>
                  <a:pt x="21600" y="21600"/>
                </a:cubicBezTo>
                <a:moveTo>
                  <a:pt x="0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9360">
            <a:solidFill>
              <a:srgbClr val="ff0000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83" name="Line 8"/>
          <p:cNvSpPr/>
          <p:nvPr/>
        </p:nvSpPr>
        <p:spPr>
          <a:xfrm flipV="1">
            <a:off x="1618920" y="1628640"/>
            <a:ext cx="71640" cy="396072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84" name="Line 9"/>
          <p:cNvSpPr/>
          <p:nvPr/>
        </p:nvSpPr>
        <p:spPr>
          <a:xfrm flipH="1">
            <a:off x="1618920" y="3284280"/>
            <a:ext cx="792360" cy="360"/>
          </a:xfrm>
          <a:prstGeom prst="line">
            <a:avLst/>
          </a:prstGeom>
          <a:ln cap="rnd" w="9360">
            <a:solidFill>
              <a:schemeClr val="tx1"/>
            </a:solidFill>
            <a:custDash>
              <a:ds d="500000" sp="400000"/>
            </a:custDash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85" name="CustomShape 10"/>
          <p:cNvSpPr/>
          <p:nvPr/>
        </p:nvSpPr>
        <p:spPr>
          <a:xfrm>
            <a:off x="1231200" y="3068640"/>
            <a:ext cx="362520" cy="4021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/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σ</a:t>
            </a:r>
            <a:r>
              <a:rPr b="0" lang="en-GB" sz="1800" spc="-1" strike="noStrike" baseline="-25000">
                <a:solidFill>
                  <a:srgbClr val="000000"/>
                </a:solidFill>
                <a:latin typeface="Calibri"/>
              </a:rPr>
              <a:t>y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86" name="Line 11"/>
          <p:cNvSpPr/>
          <p:nvPr/>
        </p:nvSpPr>
        <p:spPr>
          <a:xfrm flipH="1">
            <a:off x="1692000" y="2781000"/>
            <a:ext cx="2017800" cy="360"/>
          </a:xfrm>
          <a:prstGeom prst="line">
            <a:avLst/>
          </a:prstGeom>
          <a:ln cap="rnd" w="9360">
            <a:solidFill>
              <a:schemeClr val="tx1"/>
            </a:solidFill>
            <a:custDash>
              <a:ds d="500000" sp="400000"/>
            </a:custDash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87" name="CustomShape 12"/>
          <p:cNvSpPr/>
          <p:nvPr/>
        </p:nvSpPr>
        <p:spPr>
          <a:xfrm>
            <a:off x="1216440" y="2565360"/>
            <a:ext cx="347400" cy="4021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/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σ</a:t>
            </a:r>
            <a:r>
              <a:rPr b="0" lang="en-GB" sz="1800" spc="-1" strike="noStrike" baseline="-25000">
                <a:solidFill>
                  <a:srgbClr val="000000"/>
                </a:solidFill>
                <a:latin typeface="Calibri"/>
              </a:rPr>
              <a:t>t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88" name="Line 13"/>
          <p:cNvSpPr/>
          <p:nvPr/>
        </p:nvSpPr>
        <p:spPr>
          <a:xfrm>
            <a:off x="2411280" y="3284280"/>
            <a:ext cx="1079280" cy="50508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89" name="CustomShape 14"/>
          <p:cNvSpPr/>
          <p:nvPr/>
        </p:nvSpPr>
        <p:spPr>
          <a:xfrm>
            <a:off x="3690360" y="3645000"/>
            <a:ext cx="1165680" cy="3646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/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Yield point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90" name="CustomShape 15"/>
          <p:cNvSpPr/>
          <p:nvPr/>
        </p:nvSpPr>
        <p:spPr>
          <a:xfrm>
            <a:off x="5307840" y="2421000"/>
            <a:ext cx="2837880" cy="7138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/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c0504d"/>
                </a:solidFill>
                <a:latin typeface="Calibri"/>
              </a:rPr>
              <a:t>σ</a:t>
            </a:r>
            <a:r>
              <a:rPr b="0" lang="en-GB" sz="1800" spc="-1" strike="noStrike" baseline="-25000">
                <a:solidFill>
                  <a:srgbClr val="c0504d"/>
                </a:solidFill>
                <a:latin typeface="Calibri"/>
              </a:rPr>
              <a:t>y</a:t>
            </a:r>
            <a:r>
              <a:rPr b="0" lang="en-GB" sz="1800" spc="-1" strike="noStrike">
                <a:solidFill>
                  <a:srgbClr val="c0504d"/>
                </a:solidFill>
                <a:latin typeface="Calibri"/>
              </a:rPr>
              <a:t> = yield stress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c0504d"/>
                </a:solidFill>
                <a:latin typeface="Calibri"/>
              </a:rPr>
              <a:t>σ</a:t>
            </a:r>
            <a:r>
              <a:rPr b="0" lang="en-GB" sz="1800" spc="-1" strike="noStrike" baseline="-25000">
                <a:solidFill>
                  <a:srgbClr val="c0504d"/>
                </a:solidFill>
                <a:latin typeface="Calibri"/>
              </a:rPr>
              <a:t>t</a:t>
            </a:r>
            <a:r>
              <a:rPr b="0" lang="en-GB" sz="1800" spc="-1" strike="noStrike">
                <a:solidFill>
                  <a:srgbClr val="c0504d"/>
                </a:solidFill>
                <a:latin typeface="Calibri"/>
              </a:rPr>
              <a:t> = ultimate tensile strength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91" name="CustomShape 16"/>
          <p:cNvSpPr/>
          <p:nvPr/>
        </p:nvSpPr>
        <p:spPr>
          <a:xfrm>
            <a:off x="1310760" y="5394240"/>
            <a:ext cx="331920" cy="3646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/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O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92" name="CustomShape 17"/>
          <p:cNvSpPr/>
          <p:nvPr/>
        </p:nvSpPr>
        <p:spPr>
          <a:xfrm>
            <a:off x="2169360" y="2924280"/>
            <a:ext cx="313560" cy="3646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/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A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93" name="CustomShape 18"/>
          <p:cNvSpPr/>
          <p:nvPr/>
        </p:nvSpPr>
        <p:spPr>
          <a:xfrm>
            <a:off x="3532680" y="2421000"/>
            <a:ext cx="306000" cy="3646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/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B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94" name="CustomShape 19"/>
          <p:cNvSpPr/>
          <p:nvPr/>
        </p:nvSpPr>
        <p:spPr>
          <a:xfrm>
            <a:off x="4829760" y="3068640"/>
            <a:ext cx="303120" cy="3646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/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C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95" name="CustomShape 20"/>
          <p:cNvSpPr/>
          <p:nvPr/>
        </p:nvSpPr>
        <p:spPr>
          <a:xfrm>
            <a:off x="5449680" y="3789360"/>
            <a:ext cx="2358720" cy="63900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/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c0504d"/>
                </a:solidFill>
                <a:latin typeface="Calibri"/>
              </a:rPr>
              <a:t>OA = elastic behaviour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c0504d"/>
                </a:solidFill>
                <a:latin typeface="Calibri"/>
              </a:rPr>
              <a:t>ABC = plastic behaviour</a:t>
            </a:r>
            <a:endParaRPr b="0" lang="en-GB" sz="18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  <p:timing>
    <p:tnLst>
      <p:par>
        <p:cTn id="15" dur="indefinite" restart="never" nodeType="tmRoot">
          <p:childTnLst>
            <p:seq>
              <p:cTn id="16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 algn="ctr">
              <a:lnSpc>
                <a:spcPct val="100000"/>
              </a:lnSpc>
            </a:pPr>
            <a:r>
              <a:rPr b="0" lang="en-US" sz="4400" spc="-1" strike="noStrike">
                <a:solidFill>
                  <a:srgbClr val="ff0000"/>
                </a:solidFill>
                <a:latin typeface="Calibri"/>
              </a:rPr>
              <a:t>More tensile curves</a:t>
            </a:r>
            <a:endParaRPr b="0" lang="en-US" sz="44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97" name="Line 2"/>
          <p:cNvSpPr/>
          <p:nvPr/>
        </p:nvSpPr>
        <p:spPr>
          <a:xfrm>
            <a:off x="1042920" y="2060280"/>
            <a:ext cx="360" cy="172908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98" name="Line 3"/>
          <p:cNvSpPr/>
          <p:nvPr/>
        </p:nvSpPr>
        <p:spPr>
          <a:xfrm flipV="1">
            <a:off x="1042920" y="2276280"/>
            <a:ext cx="360360" cy="1513080"/>
          </a:xfrm>
          <a:prstGeom prst="line">
            <a:avLst/>
          </a:prstGeom>
          <a:ln w="9360">
            <a:solidFill>
              <a:srgbClr val="ff0000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99" name="Line 4"/>
          <p:cNvSpPr/>
          <p:nvPr/>
        </p:nvSpPr>
        <p:spPr>
          <a:xfrm>
            <a:off x="1042920" y="3789360"/>
            <a:ext cx="1512720" cy="36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200" name="CustomShape 5"/>
          <p:cNvSpPr/>
          <p:nvPr/>
        </p:nvSpPr>
        <p:spPr>
          <a:xfrm>
            <a:off x="1818720" y="2205000"/>
            <a:ext cx="1203840" cy="63900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/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c0504d"/>
                </a:solidFill>
                <a:latin typeface="Calibri"/>
              </a:rPr>
              <a:t>Stiff, brittle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c0504d"/>
                </a:solidFill>
                <a:latin typeface="Calibri"/>
              </a:rPr>
              <a:t>material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01" name="Line 6"/>
          <p:cNvSpPr/>
          <p:nvPr/>
        </p:nvSpPr>
        <p:spPr>
          <a:xfrm>
            <a:off x="4427280" y="1989000"/>
            <a:ext cx="360" cy="172728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202" name="Line 7"/>
          <p:cNvSpPr/>
          <p:nvPr/>
        </p:nvSpPr>
        <p:spPr>
          <a:xfrm>
            <a:off x="4427280" y="3716280"/>
            <a:ext cx="2449440" cy="36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203" name="Line 8"/>
          <p:cNvSpPr/>
          <p:nvPr/>
        </p:nvSpPr>
        <p:spPr>
          <a:xfrm flipV="1">
            <a:off x="4427280" y="2997000"/>
            <a:ext cx="2305080" cy="719280"/>
          </a:xfrm>
          <a:prstGeom prst="line">
            <a:avLst/>
          </a:prstGeom>
          <a:ln w="9360">
            <a:solidFill>
              <a:srgbClr val="ff0000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204" name="CustomShape 9"/>
          <p:cNvSpPr/>
          <p:nvPr/>
        </p:nvSpPr>
        <p:spPr>
          <a:xfrm>
            <a:off x="5112720" y="2060640"/>
            <a:ext cx="2678760" cy="3646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/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c0504d"/>
                </a:solidFill>
                <a:latin typeface="Calibri"/>
              </a:rPr>
              <a:t>Low stiffness, highly elastic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05" name="Line 10"/>
          <p:cNvSpPr/>
          <p:nvPr/>
        </p:nvSpPr>
        <p:spPr>
          <a:xfrm>
            <a:off x="1042920" y="4365360"/>
            <a:ext cx="360" cy="180036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206" name="Line 11"/>
          <p:cNvSpPr/>
          <p:nvPr/>
        </p:nvSpPr>
        <p:spPr>
          <a:xfrm>
            <a:off x="1042920" y="6165720"/>
            <a:ext cx="3024000" cy="36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207" name="Line 12"/>
          <p:cNvSpPr/>
          <p:nvPr/>
        </p:nvSpPr>
        <p:spPr>
          <a:xfrm flipV="1">
            <a:off x="1042920" y="5661000"/>
            <a:ext cx="360360" cy="504720"/>
          </a:xfrm>
          <a:prstGeom prst="line">
            <a:avLst/>
          </a:prstGeom>
          <a:ln w="9360">
            <a:solidFill>
              <a:srgbClr val="ff0000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208" name="CustomShape 13"/>
          <p:cNvSpPr/>
          <p:nvPr/>
        </p:nvSpPr>
        <p:spPr>
          <a:xfrm flipH="1">
            <a:off x="1403280" y="5157720"/>
            <a:ext cx="2304720" cy="502920"/>
          </a:xfrm>
          <a:custGeom>
            <a:avLst/>
            <a:gdLst/>
            <a:ahLst/>
            <a:rect l="l" t="t" r="r" b="b"/>
            <a:pathLst>
              <a:path w="21600" h="21600">
                <a:moveTo>
                  <a:pt x="0" y="0"/>
                </a:moveTo>
                <a:cubicBezTo>
                  <a:pt x="11929" y="0"/>
                  <a:pt x="21600" y="9670"/>
                  <a:pt x="21600" y="21600"/>
                </a:cubicBezTo>
                <a:moveTo>
                  <a:pt x="0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9360">
            <a:solidFill>
              <a:srgbClr val="ff0000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209" name="CustomShape 14"/>
          <p:cNvSpPr/>
          <p:nvPr/>
        </p:nvSpPr>
        <p:spPr>
          <a:xfrm>
            <a:off x="1635480" y="4365720"/>
            <a:ext cx="2302560" cy="3646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/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c0504d"/>
                </a:solidFill>
                <a:latin typeface="Calibri"/>
              </a:rPr>
              <a:t>High plasticity material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10" name="Line 15"/>
          <p:cNvSpPr/>
          <p:nvPr/>
        </p:nvSpPr>
        <p:spPr>
          <a:xfrm>
            <a:off x="4787640" y="4292280"/>
            <a:ext cx="360" cy="187344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211" name="Line 16"/>
          <p:cNvSpPr/>
          <p:nvPr/>
        </p:nvSpPr>
        <p:spPr>
          <a:xfrm>
            <a:off x="4787640" y="6165720"/>
            <a:ext cx="3024360" cy="36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212" name="Line 17"/>
          <p:cNvSpPr/>
          <p:nvPr/>
        </p:nvSpPr>
        <p:spPr>
          <a:xfrm flipV="1">
            <a:off x="4787640" y="4652640"/>
            <a:ext cx="360360" cy="1513080"/>
          </a:xfrm>
          <a:prstGeom prst="line">
            <a:avLst/>
          </a:prstGeom>
          <a:ln w="9360">
            <a:solidFill>
              <a:srgbClr val="ff0000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213" name="Line 18"/>
          <p:cNvSpPr/>
          <p:nvPr/>
        </p:nvSpPr>
        <p:spPr>
          <a:xfrm>
            <a:off x="5148000" y="4652640"/>
            <a:ext cx="71640" cy="144720"/>
          </a:xfrm>
          <a:prstGeom prst="line">
            <a:avLst/>
          </a:prstGeom>
          <a:ln w="9360">
            <a:solidFill>
              <a:srgbClr val="ff0000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214" name="CustomShape 19"/>
          <p:cNvSpPr/>
          <p:nvPr/>
        </p:nvSpPr>
        <p:spPr>
          <a:xfrm flipH="1">
            <a:off x="5218920" y="4221000"/>
            <a:ext cx="1439640" cy="576000"/>
          </a:xfrm>
          <a:custGeom>
            <a:avLst/>
            <a:gdLst/>
            <a:ahLst/>
            <a:rect l="l" t="t" r="r" b="b"/>
            <a:pathLst>
              <a:path w="21600" h="21600">
                <a:moveTo>
                  <a:pt x="0" y="0"/>
                </a:moveTo>
                <a:cubicBezTo>
                  <a:pt x="11929" y="0"/>
                  <a:pt x="21600" y="9670"/>
                  <a:pt x="21600" y="21600"/>
                </a:cubicBezTo>
                <a:moveTo>
                  <a:pt x="0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9360">
            <a:solidFill>
              <a:srgbClr val="ff0000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215" name="CustomShape 20"/>
          <p:cNvSpPr/>
          <p:nvPr/>
        </p:nvSpPr>
        <p:spPr>
          <a:xfrm>
            <a:off x="5974920" y="4724280"/>
            <a:ext cx="2003760" cy="3646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/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c0504d"/>
                </a:solidFill>
                <a:latin typeface="Calibri"/>
              </a:rPr>
              <a:t>Typical carbon steel</a:t>
            </a:r>
            <a:endParaRPr b="0" lang="en-GB" sz="18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  <p:timing>
    <p:tnLst>
      <p:par>
        <p:cTn id="17" dur="indefinite" restart="never" nodeType="tmRoot">
          <p:childTnLst>
            <p:seq>
              <p:cTn id="18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 algn="ctr">
              <a:lnSpc>
                <a:spcPct val="100000"/>
              </a:lnSpc>
            </a:pPr>
            <a:r>
              <a:rPr b="0" lang="en-US" sz="4400" spc="-1" strike="noStrike">
                <a:solidFill>
                  <a:srgbClr val="ff0000"/>
                </a:solidFill>
                <a:latin typeface="Calibri"/>
              </a:rPr>
              <a:t>Poisson’s Ratio</a:t>
            </a:r>
            <a:endParaRPr b="0" lang="en-US" sz="44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17" name="CustomShape 2"/>
          <p:cNvSpPr/>
          <p:nvPr/>
        </p:nvSpPr>
        <p:spPr>
          <a:xfrm flipH="1">
            <a:off x="4140360" y="2349360"/>
            <a:ext cx="2088720" cy="1439640"/>
          </a:xfrm>
          <a:prstGeom prst="cube">
            <a:avLst>
              <a:gd name="adj" fmla="val 25000"/>
            </a:avLst>
          </a:prstGeom>
          <a:solidFill>
            <a:srgbClr val="ffffff"/>
          </a:solidFill>
          <a:ln w="9360">
            <a:solidFill>
              <a:schemeClr val="tx1"/>
            </a:solidFill>
            <a:miter/>
          </a:ln>
        </p:spPr>
        <p:style>
          <a:lnRef idx="0"/>
          <a:fillRef idx="0"/>
          <a:effectRef idx="0"/>
          <a:fontRef idx="minor"/>
        </p:style>
      </p:sp>
      <p:sp>
        <p:nvSpPr>
          <p:cNvPr id="218" name="CustomShape 3"/>
          <p:cNvSpPr/>
          <p:nvPr/>
        </p:nvSpPr>
        <p:spPr>
          <a:xfrm flipH="1">
            <a:off x="3564000" y="2637000"/>
            <a:ext cx="863280" cy="863280"/>
          </a:xfrm>
          <a:prstGeom prst="cube">
            <a:avLst>
              <a:gd name="adj" fmla="val 25000"/>
            </a:avLst>
          </a:prstGeom>
          <a:solidFill>
            <a:srgbClr val="ff0000"/>
          </a:solidFill>
          <a:ln w="9360">
            <a:solidFill>
              <a:schemeClr val="tx1"/>
            </a:solidFill>
            <a:miter/>
          </a:ln>
        </p:spPr>
        <p:style>
          <a:lnRef idx="0"/>
          <a:fillRef idx="0"/>
          <a:effectRef idx="0"/>
          <a:fontRef idx="minor"/>
        </p:style>
      </p:sp>
      <p:sp>
        <p:nvSpPr>
          <p:cNvPr id="219" name="Line 4"/>
          <p:cNvSpPr/>
          <p:nvPr/>
        </p:nvSpPr>
        <p:spPr>
          <a:xfrm flipH="1">
            <a:off x="2987640" y="3068280"/>
            <a:ext cx="647640" cy="360"/>
          </a:xfrm>
          <a:prstGeom prst="line">
            <a:avLst/>
          </a:prstGeom>
          <a:ln w="9360">
            <a:solidFill>
              <a:schemeClr val="tx1"/>
            </a:solidFill>
            <a:round/>
            <a:tailEnd len="med" type="triangle" w="med"/>
          </a:ln>
        </p:spPr>
        <p:style>
          <a:lnRef idx="0"/>
          <a:fillRef idx="0"/>
          <a:effectRef idx="0"/>
          <a:fontRef idx="minor"/>
        </p:style>
      </p:sp>
      <p:sp>
        <p:nvSpPr>
          <p:cNvPr id="220" name="Line 5"/>
          <p:cNvSpPr/>
          <p:nvPr/>
        </p:nvSpPr>
        <p:spPr>
          <a:xfrm>
            <a:off x="6227640" y="3068280"/>
            <a:ext cx="936720" cy="360"/>
          </a:xfrm>
          <a:prstGeom prst="line">
            <a:avLst/>
          </a:prstGeom>
          <a:ln w="9360">
            <a:solidFill>
              <a:schemeClr val="tx1"/>
            </a:solidFill>
            <a:round/>
            <a:tailEnd len="med" type="triangle" w="med"/>
          </a:ln>
        </p:spPr>
        <p:style>
          <a:lnRef idx="0"/>
          <a:fillRef idx="0"/>
          <a:effectRef idx="0"/>
          <a:fontRef idx="minor"/>
        </p:style>
      </p:sp>
      <p:sp>
        <p:nvSpPr>
          <p:cNvPr id="221" name="CustomShape 6"/>
          <p:cNvSpPr/>
          <p:nvPr/>
        </p:nvSpPr>
        <p:spPr>
          <a:xfrm>
            <a:off x="2654640" y="2781360"/>
            <a:ext cx="298440" cy="3646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/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P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22" name="CustomShape 7"/>
          <p:cNvSpPr/>
          <p:nvPr/>
        </p:nvSpPr>
        <p:spPr>
          <a:xfrm>
            <a:off x="7160040" y="2873520"/>
            <a:ext cx="298440" cy="3646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/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P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23" name="Line 8"/>
          <p:cNvSpPr/>
          <p:nvPr/>
        </p:nvSpPr>
        <p:spPr>
          <a:xfrm>
            <a:off x="3563640" y="2133360"/>
            <a:ext cx="360" cy="432000"/>
          </a:xfrm>
          <a:prstGeom prst="line">
            <a:avLst/>
          </a:prstGeom>
          <a:ln w="9360">
            <a:solidFill>
              <a:schemeClr val="accent2"/>
            </a:solidFill>
            <a:round/>
            <a:tailEnd len="med" type="triangle" w="med"/>
          </a:ln>
        </p:spPr>
        <p:style>
          <a:lnRef idx="0"/>
          <a:fillRef idx="0"/>
          <a:effectRef idx="0"/>
          <a:fontRef idx="minor"/>
        </p:style>
      </p:sp>
      <p:sp>
        <p:nvSpPr>
          <p:cNvPr id="224" name="Line 9"/>
          <p:cNvSpPr/>
          <p:nvPr/>
        </p:nvSpPr>
        <p:spPr>
          <a:xfrm flipV="1">
            <a:off x="3563640" y="3357360"/>
            <a:ext cx="360" cy="503280"/>
          </a:xfrm>
          <a:prstGeom prst="line">
            <a:avLst/>
          </a:prstGeom>
          <a:ln w="9360">
            <a:solidFill>
              <a:schemeClr val="accent2"/>
            </a:solidFill>
            <a:round/>
            <a:tailEnd len="med" type="triangle" w="med"/>
          </a:ln>
        </p:spPr>
        <p:style>
          <a:lnRef idx="0"/>
          <a:fillRef idx="0"/>
          <a:effectRef idx="0"/>
          <a:fontRef idx="minor"/>
        </p:style>
      </p:sp>
      <p:sp>
        <p:nvSpPr>
          <p:cNvPr id="225" name="Line 10"/>
          <p:cNvSpPr/>
          <p:nvPr/>
        </p:nvSpPr>
        <p:spPr>
          <a:xfrm>
            <a:off x="3203280" y="2997000"/>
            <a:ext cx="289080" cy="289080"/>
          </a:xfrm>
          <a:prstGeom prst="line">
            <a:avLst/>
          </a:prstGeom>
          <a:ln w="9360">
            <a:solidFill>
              <a:schemeClr val="accent2"/>
            </a:solidFill>
            <a:round/>
            <a:tailEnd len="med" type="triangle" w="med"/>
          </a:ln>
        </p:spPr>
        <p:style>
          <a:lnRef idx="0"/>
          <a:fillRef idx="0"/>
          <a:effectRef idx="0"/>
          <a:fontRef idx="minor"/>
        </p:style>
      </p:sp>
      <p:sp>
        <p:nvSpPr>
          <p:cNvPr id="226" name="Line 11"/>
          <p:cNvSpPr/>
          <p:nvPr/>
        </p:nvSpPr>
        <p:spPr>
          <a:xfrm flipH="1" flipV="1">
            <a:off x="3779640" y="3500280"/>
            <a:ext cx="287280" cy="289080"/>
          </a:xfrm>
          <a:prstGeom prst="line">
            <a:avLst/>
          </a:prstGeom>
          <a:ln w="9360">
            <a:solidFill>
              <a:schemeClr val="accent2"/>
            </a:solidFill>
            <a:round/>
            <a:tailEnd len="med" type="triangle" w="med"/>
          </a:ln>
        </p:spPr>
        <p:style>
          <a:lnRef idx="0"/>
          <a:fillRef idx="0"/>
          <a:effectRef idx="0"/>
          <a:fontRef idx="minor"/>
        </p:style>
      </p:sp>
      <p:sp>
        <p:nvSpPr>
          <p:cNvPr id="227" name="Line 12"/>
          <p:cNvSpPr/>
          <p:nvPr/>
        </p:nvSpPr>
        <p:spPr>
          <a:xfrm>
            <a:off x="3132000" y="2636640"/>
            <a:ext cx="431640" cy="360"/>
          </a:xfrm>
          <a:prstGeom prst="line">
            <a:avLst/>
          </a:prstGeom>
          <a:ln w="9360">
            <a:solidFill>
              <a:schemeClr val="accent2"/>
            </a:solidFill>
            <a:round/>
            <a:tailEnd len="med" type="triangle" w="med"/>
          </a:ln>
        </p:spPr>
        <p:style>
          <a:lnRef idx="0"/>
          <a:fillRef idx="0"/>
          <a:effectRef idx="0"/>
          <a:fontRef idx="minor"/>
        </p:style>
      </p:sp>
      <p:sp>
        <p:nvSpPr>
          <p:cNvPr id="228" name="Line 13"/>
          <p:cNvSpPr/>
          <p:nvPr/>
        </p:nvSpPr>
        <p:spPr>
          <a:xfrm flipH="1">
            <a:off x="4284360" y="2636640"/>
            <a:ext cx="287640" cy="360"/>
          </a:xfrm>
          <a:prstGeom prst="line">
            <a:avLst/>
          </a:prstGeom>
          <a:ln w="9360">
            <a:solidFill>
              <a:schemeClr val="accent2"/>
            </a:solidFill>
            <a:round/>
            <a:tailEnd len="med" type="triangle" w="med"/>
          </a:ln>
        </p:spPr>
        <p:style>
          <a:lnRef idx="0"/>
          <a:fillRef idx="0"/>
          <a:effectRef idx="0"/>
          <a:fontRef idx="minor"/>
        </p:style>
      </p:sp>
      <p:sp>
        <p:nvSpPr>
          <p:cNvPr id="229" name="CustomShape 14"/>
          <p:cNvSpPr/>
          <p:nvPr/>
        </p:nvSpPr>
        <p:spPr>
          <a:xfrm>
            <a:off x="2674080" y="4724280"/>
            <a:ext cx="3552120" cy="63900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/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c0504d"/>
                </a:solidFill>
                <a:latin typeface="Calibri"/>
              </a:rPr>
              <a:t>Poisson’s ratio </a:t>
            </a:r>
            <a:r>
              <a:rPr b="0" lang="en-GB" sz="1800" spc="-1" strike="noStrike">
                <a:solidFill>
                  <a:srgbClr val="c0504d"/>
                </a:solidFill>
                <a:latin typeface="Calibri"/>
              </a:rPr>
              <a:t>ν = </a:t>
            </a:r>
            <a:r>
              <a:rPr b="0" lang="en-GB" sz="1800" spc="-1" strike="noStrike" u="sng">
                <a:solidFill>
                  <a:srgbClr val="c0504d"/>
                </a:solidFill>
                <a:uFillTx/>
                <a:latin typeface="Calibri"/>
              </a:rPr>
              <a:t>    lateral strain     .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c0504d"/>
                </a:solidFill>
                <a:latin typeface="Calibri"/>
              </a:rPr>
              <a:t>                               </a:t>
            </a:r>
            <a:r>
              <a:rPr b="0" lang="en-GB" sz="1800" spc="-1" strike="noStrike">
                <a:solidFill>
                  <a:srgbClr val="c0504d"/>
                </a:solidFill>
                <a:latin typeface="Calibri"/>
              </a:rPr>
              <a:t>longitudinal strain</a:t>
            </a:r>
            <a:endParaRPr b="0" lang="en-GB" sz="18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  <p:timing>
    <p:tnLst>
      <p:par>
        <p:cTn id="19" dur="indefinite" restart="never" nodeType="tmRoot">
          <p:childTnLst>
            <p:seq>
              <p:cTn id="20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  <a:noFill/>
          <a:ln>
            <a:noFill/>
          </a:ln>
        </p:spPr>
        <p:txBody>
          <a:bodyPr anchor="ctr"/>
          <a:p>
            <a:pPr algn="ctr">
              <a:lnSpc>
                <a:spcPct val="100000"/>
              </a:lnSpc>
            </a:pPr>
            <a:r>
              <a:rPr b="0" lang="en-US" sz="4400" spc="-1" strike="noStrike">
                <a:solidFill>
                  <a:srgbClr val="000000"/>
                </a:solidFill>
                <a:latin typeface="Calibri"/>
              </a:rPr>
              <a:t>Sequence of Modules in  ABAQUS</a:t>
            </a:r>
            <a:endParaRPr b="0" lang="en-US" sz="44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31" name="CustomShape 2"/>
          <p:cNvSpPr/>
          <p:nvPr/>
        </p:nvSpPr>
        <p:spPr>
          <a:xfrm>
            <a:off x="755640" y="1772640"/>
            <a:ext cx="6984360" cy="44794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File: Set Working Directory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PART</a:t>
            </a: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  - Create  individual parts that might be copied multiple times in an assembly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PROPERTY</a:t>
            </a: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- assign material properties to  Sections and assign Sections to regions of parts 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ASSEMBLY</a:t>
            </a: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- create ‘instances’ of each part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INTERACTIONS</a:t>
            </a: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-  eg create contact between two  colliding surfaces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STEP</a:t>
            </a: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-  define initial and solver steps -  and what type of problem 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LOAD</a:t>
            </a: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- eg add applied forces/tractions to  surfaces and add boundary  conditions (BCs) 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MESH</a:t>
            </a: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-  define a mesh over part and assign finite elements to  mesh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JOB</a:t>
            </a: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-  create a job for subsequent  submission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VISUALIZER</a:t>
            </a: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-  display results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br/>
            <a:endParaRPr b="0" lang="en-GB" sz="18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  <p:timing>
    <p:tnLst>
      <p:par>
        <p:cTn id="21" dur="indefinite" restart="never" nodeType="tmRoot">
          <p:childTnLst>
            <p:seq>
              <p:cTn id="22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CustomShape 1"/>
          <p:cNvSpPr/>
          <p:nvPr/>
        </p:nvSpPr>
        <p:spPr>
          <a:xfrm>
            <a:off x="827640" y="764640"/>
            <a:ext cx="7776360" cy="50281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Example 1: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A steel wire AB of length 0.6 m and cross-sectional area 1.5x10</a:t>
            </a:r>
            <a:r>
              <a:rPr b="0" lang="en-GB" sz="1800" spc="-1" strike="noStrike" baseline="30000">
                <a:solidFill>
                  <a:srgbClr val="000000"/>
                </a:solidFill>
                <a:latin typeface="Calibri"/>
              </a:rPr>
              <a:t>-06 </a:t>
            </a: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m2 is attached at B to a copper wire, BC, of length 0.39m and cross-sectional area 3.0x10</a:t>
            </a:r>
            <a:r>
              <a:rPr b="0" lang="en-GB" sz="1800" spc="-1" strike="noStrike" baseline="30000">
                <a:solidFill>
                  <a:srgbClr val="000000"/>
                </a:solidFill>
                <a:latin typeface="Calibri"/>
              </a:rPr>
              <a:t>-06</a:t>
            </a: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 m2. The combination is suspended vertically from  a fixed point at A, and supports a weight of 250N at C. Find the extension of each section of the wire . (Young’s modulus of steel= 2.0x10</a:t>
            </a:r>
            <a:r>
              <a:rPr b="0" lang="en-GB" sz="1800" spc="-1" strike="noStrike" baseline="30000">
                <a:solidFill>
                  <a:srgbClr val="000000"/>
                </a:solidFill>
                <a:latin typeface="Calibri"/>
              </a:rPr>
              <a:t>11</a:t>
            </a: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Pa, Young’s modululs of copper=1.3x10</a:t>
            </a:r>
            <a:r>
              <a:rPr b="0" lang="en-GB" sz="1800" spc="-1" strike="noStrike" baseline="30000">
                <a:solidFill>
                  <a:srgbClr val="000000"/>
                </a:solidFill>
                <a:latin typeface="Calibri"/>
              </a:rPr>
              <a:t>11</a:t>
            </a: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 Pa) 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Exercise 1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An aluminium wire of length 0.35 m and radius 0.2mm is stretched by 1.4mm. Young’s modulus of aluminium is 7.0 x10</a:t>
            </a:r>
            <a:r>
              <a:rPr b="0" lang="en-GB" sz="1800" spc="-1" strike="noStrike" baseline="30000">
                <a:solidFill>
                  <a:srgbClr val="000000"/>
                </a:solidFill>
                <a:latin typeface="Calibri"/>
              </a:rPr>
              <a:t>10</a:t>
            </a: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 Pa. </a:t>
            </a:r>
            <a:endParaRPr b="0" lang="en-GB" sz="1800" spc="-1" strike="noStrike">
              <a:latin typeface="Arial"/>
            </a:endParaRPr>
          </a:p>
          <a:p>
            <a:pPr marL="343080" indent="-342720">
              <a:lnSpc>
                <a:spcPct val="100000"/>
              </a:lnSpc>
              <a:buClr>
                <a:srgbClr val="000000"/>
              </a:buClr>
              <a:buFont typeface="Calibri"/>
              <a:buAutoNum type="alphaLcPeriod"/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Find the strain in the wire.</a:t>
            </a:r>
            <a:endParaRPr b="0" lang="en-GB" sz="1800" spc="-1" strike="noStrike">
              <a:latin typeface="Arial"/>
            </a:endParaRPr>
          </a:p>
          <a:p>
            <a:pPr marL="343080" indent="-342720">
              <a:lnSpc>
                <a:spcPct val="100000"/>
              </a:lnSpc>
              <a:buClr>
                <a:srgbClr val="000000"/>
              </a:buClr>
              <a:buFont typeface="Calibri"/>
              <a:buAutoNum type="alphaLcPeriod"/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Find the stress in the wire</a:t>
            </a:r>
            <a:endParaRPr b="0" lang="en-GB" sz="1800" spc="-1" strike="noStrike">
              <a:latin typeface="Arial"/>
            </a:endParaRPr>
          </a:p>
          <a:p>
            <a:pPr marL="343080" indent="-342720">
              <a:lnSpc>
                <a:spcPct val="100000"/>
              </a:lnSpc>
              <a:buClr>
                <a:srgbClr val="000000"/>
              </a:buClr>
              <a:buFont typeface="Calibri"/>
              <a:buAutoNum type="alphaLcPeriod"/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Find the cross-sectional area of the wire.</a:t>
            </a:r>
            <a:endParaRPr b="0" lang="en-GB" sz="1800" spc="-1" strike="noStrike">
              <a:latin typeface="Arial"/>
            </a:endParaRPr>
          </a:p>
          <a:p>
            <a:pPr marL="343080" indent="-342720">
              <a:lnSpc>
                <a:spcPct val="100000"/>
              </a:lnSpc>
              <a:buClr>
                <a:srgbClr val="000000"/>
              </a:buClr>
              <a:buFont typeface="Calibri"/>
              <a:buAutoNum type="alphaLcPeriod"/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Find the tension of the wire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8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  <p:timing>
    <p:tnLst>
      <p:par>
        <p:cTn id="23" dur="indefinite" restart="never" nodeType="tmRoot">
          <p:childTnLst>
            <p:seq>
              <p:cTn id="24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64</TotalTime>
  <Application>LibreOffice/6.1.2.1$Windows_X86_64 LibreOffice_project/65905a128db06ba48db947242809d14d3f9a93fe</Application>
  <Words>491</Words>
  <Paragraphs>99</Paragraphs>
  <Company>Microsoft</Company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2018-10-11T22:32:15Z</dcterms:created>
  <dc:creator>kelvin</dc:creator>
  <dc:description/>
  <dc:language>en-GB</dc:language>
  <cp:lastModifiedBy/>
  <dcterms:modified xsi:type="dcterms:W3CDTF">2018-10-13T17:40:37Z</dcterms:modified>
  <cp:revision>9</cp:revision>
  <dc:subject/>
  <dc:title>Fundamental Mechanics of Materials</dc:titl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ppVersion">
    <vt:lpwstr>16.0000</vt:lpwstr>
  </property>
  <property fmtid="{D5CDD505-2E9C-101B-9397-08002B2CF9AE}" pid="3" name="Company">
    <vt:lpwstr>Microsoft</vt:lpwstr>
  </property>
  <property fmtid="{D5CDD505-2E9C-101B-9397-08002B2CF9AE}" pid="4" name="HiddenSlides">
    <vt:i4>0</vt:i4>
  </property>
  <property fmtid="{D5CDD505-2E9C-101B-9397-08002B2CF9AE}" pid="5" name="HyperlinksChanged">
    <vt:bool>0</vt:bool>
  </property>
  <property fmtid="{D5CDD505-2E9C-101B-9397-08002B2CF9AE}" pid="6" name="LinksUpToDate">
    <vt:bool>0</vt:bool>
  </property>
  <property fmtid="{D5CDD505-2E9C-101B-9397-08002B2CF9AE}" pid="7" name="MMClips">
    <vt:i4>0</vt:i4>
  </property>
  <property fmtid="{D5CDD505-2E9C-101B-9397-08002B2CF9AE}" pid="8" name="Notes">
    <vt:i4>0</vt:i4>
  </property>
  <property fmtid="{D5CDD505-2E9C-101B-9397-08002B2CF9AE}" pid="9" name="PresentationFormat">
    <vt:lpwstr>On-screen Show (4:3)</vt:lpwstr>
  </property>
  <property fmtid="{D5CDD505-2E9C-101B-9397-08002B2CF9AE}" pid="10" name="ScaleCrop">
    <vt:bool>0</vt:bool>
  </property>
  <property fmtid="{D5CDD505-2E9C-101B-9397-08002B2CF9AE}" pid="11" name="ShareDoc">
    <vt:bool>0</vt:bool>
  </property>
  <property fmtid="{D5CDD505-2E9C-101B-9397-08002B2CF9AE}" pid="12" name="Slides">
    <vt:i4>12</vt:i4>
  </property>
</Properties>
</file>