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13"/>
  </p:notesMasterIdLst>
  <p:sldIdLst>
    <p:sldId id="256" r:id="rId5"/>
    <p:sldId id="257" r:id="rId6"/>
    <p:sldId id="283" r:id="rId7"/>
    <p:sldId id="284" r:id="rId8"/>
    <p:sldId id="285" r:id="rId9"/>
    <p:sldId id="282" r:id="rId10"/>
    <p:sldId id="298" r:id="rId11"/>
    <p:sldId id="29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300"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95509B-B0C8-4B17-8D7B-799E02A825CC}" type="doc">
      <dgm:prSet loTypeId="urn:microsoft.com/office/officeart/2008/layout/VerticalCurvedList" loCatId="list" qsTypeId="urn:microsoft.com/office/officeart/2005/8/quickstyle/simple1" qsCatId="simple" csTypeId="urn:microsoft.com/office/officeart/2005/8/colors/colorful3" csCatId="colorful" phldr="1"/>
      <dgm:spPr/>
    </dgm:pt>
    <dgm:pt modelId="{E4579B8C-CEDA-468E-94BD-0219928B5316}">
      <dgm:prSet phldrT="[Text]"/>
      <dgm:spPr/>
      <dgm:t>
        <a:bodyPr/>
        <a:lstStyle/>
        <a:p>
          <a:pPr>
            <a:buNone/>
          </a:pPr>
          <a:r>
            <a:rPr lang="en-IN" dirty="0"/>
            <a:t>To investigate the connexion between mental wellbeing and social isolation in older adults residing in the community.</a:t>
          </a:r>
        </a:p>
      </dgm:t>
    </dgm:pt>
    <dgm:pt modelId="{33C48A75-D194-4FE9-A7D2-3DBFD0398BC9}" type="parTrans" cxnId="{67D63C94-81AA-41CC-A91E-75C58D151C18}">
      <dgm:prSet/>
      <dgm:spPr/>
      <dgm:t>
        <a:bodyPr/>
        <a:lstStyle/>
        <a:p>
          <a:endParaRPr lang="en-IN"/>
        </a:p>
      </dgm:t>
    </dgm:pt>
    <dgm:pt modelId="{3FFC3B1F-97F3-4EBD-9E8B-B5445F359131}" type="sibTrans" cxnId="{67D63C94-81AA-41CC-A91E-75C58D151C18}">
      <dgm:prSet/>
      <dgm:spPr/>
      <dgm:t>
        <a:bodyPr/>
        <a:lstStyle/>
        <a:p>
          <a:endParaRPr lang="en-IN"/>
        </a:p>
      </dgm:t>
    </dgm:pt>
    <dgm:pt modelId="{3CBC70E0-AE93-45CE-B679-7748D90F714C}">
      <dgm:prSet phldrT="[Text]"/>
      <dgm:spPr/>
      <dgm:t>
        <a:bodyPr/>
        <a:lstStyle/>
        <a:p>
          <a:pPr>
            <a:buNone/>
          </a:pPr>
          <a:r>
            <a:rPr lang="en-IN" dirty="0"/>
            <a:t>To examine the major causes of social isolation in older adults in the community.</a:t>
          </a:r>
        </a:p>
      </dgm:t>
    </dgm:pt>
    <dgm:pt modelId="{0C207EBA-02FF-4DB6-84CE-67EFAB2E377B}" type="parTrans" cxnId="{CFDD720D-7A2F-494A-9951-66FCAB72BBDF}">
      <dgm:prSet/>
      <dgm:spPr/>
      <dgm:t>
        <a:bodyPr/>
        <a:lstStyle/>
        <a:p>
          <a:endParaRPr lang="en-IN"/>
        </a:p>
      </dgm:t>
    </dgm:pt>
    <dgm:pt modelId="{7D30950A-1D4C-49BE-ACB9-738706BC3FD4}" type="sibTrans" cxnId="{CFDD720D-7A2F-494A-9951-66FCAB72BBDF}">
      <dgm:prSet/>
      <dgm:spPr/>
      <dgm:t>
        <a:bodyPr/>
        <a:lstStyle/>
        <a:p>
          <a:endParaRPr lang="en-IN"/>
        </a:p>
      </dgm:t>
    </dgm:pt>
    <dgm:pt modelId="{3CC3A464-F7A2-4F23-BB3E-EDC67E74DC07}">
      <dgm:prSet phldrT="[Text]"/>
      <dgm:spPr/>
      <dgm:t>
        <a:bodyPr/>
        <a:lstStyle/>
        <a:p>
          <a:pPr>
            <a:buNone/>
          </a:pPr>
          <a:r>
            <a:rPr lang="en-IN" dirty="0"/>
            <a:t>To determine the issues related to older adults and health and social care providers on how social isolation and its effect on mental wellbeing can be addressed.</a:t>
          </a:r>
        </a:p>
      </dgm:t>
    </dgm:pt>
    <dgm:pt modelId="{88229CB4-0FE0-44C7-BC16-148CDF0CDC96}" type="parTrans" cxnId="{C1141B02-FFE9-498D-B083-56612A3BB633}">
      <dgm:prSet/>
      <dgm:spPr/>
      <dgm:t>
        <a:bodyPr/>
        <a:lstStyle/>
        <a:p>
          <a:endParaRPr lang="en-IN"/>
        </a:p>
      </dgm:t>
    </dgm:pt>
    <dgm:pt modelId="{1452CED5-9283-499D-A4FB-B7EEC2FB442F}" type="sibTrans" cxnId="{C1141B02-FFE9-498D-B083-56612A3BB633}">
      <dgm:prSet/>
      <dgm:spPr/>
      <dgm:t>
        <a:bodyPr/>
        <a:lstStyle/>
        <a:p>
          <a:endParaRPr lang="en-IN"/>
        </a:p>
      </dgm:t>
    </dgm:pt>
    <dgm:pt modelId="{EB6B5A1A-2C06-447C-BC15-CE980D54658A}">
      <dgm:prSet phldrT="[Text]"/>
      <dgm:spPr/>
      <dgm:t>
        <a:bodyPr/>
        <a:lstStyle/>
        <a:p>
          <a:pPr>
            <a:buNone/>
          </a:pPr>
          <a:r>
            <a:rPr lang="en-IN" dirty="0"/>
            <a:t>To provide evidence-based suggestions to the practise of public health and social care that would reduce social isolation and enhance mental wellbeing among older adults.</a:t>
          </a:r>
        </a:p>
      </dgm:t>
    </dgm:pt>
    <dgm:pt modelId="{EB639ECA-1E57-4AAD-B7FD-12F68C82391A}" type="parTrans" cxnId="{DCF40A43-2355-4AF4-9EE0-AF67C53E10B9}">
      <dgm:prSet/>
      <dgm:spPr/>
      <dgm:t>
        <a:bodyPr/>
        <a:lstStyle/>
        <a:p>
          <a:endParaRPr lang="en-IN"/>
        </a:p>
      </dgm:t>
    </dgm:pt>
    <dgm:pt modelId="{2AEF20E4-A74C-4633-89C8-2CB49FD77FD3}" type="sibTrans" cxnId="{DCF40A43-2355-4AF4-9EE0-AF67C53E10B9}">
      <dgm:prSet/>
      <dgm:spPr/>
      <dgm:t>
        <a:bodyPr/>
        <a:lstStyle/>
        <a:p>
          <a:endParaRPr lang="en-IN"/>
        </a:p>
      </dgm:t>
    </dgm:pt>
    <dgm:pt modelId="{BE206B47-B239-4044-ADB8-470E6CE3982C}" type="pres">
      <dgm:prSet presAssocID="{2495509B-B0C8-4B17-8D7B-799E02A825CC}" presName="Name0" presStyleCnt="0">
        <dgm:presLayoutVars>
          <dgm:chMax val="7"/>
          <dgm:chPref val="7"/>
          <dgm:dir/>
        </dgm:presLayoutVars>
      </dgm:prSet>
      <dgm:spPr/>
    </dgm:pt>
    <dgm:pt modelId="{009F4EEC-542A-4FDC-87BA-2B32CF3CA307}" type="pres">
      <dgm:prSet presAssocID="{2495509B-B0C8-4B17-8D7B-799E02A825CC}" presName="Name1" presStyleCnt="0"/>
      <dgm:spPr/>
    </dgm:pt>
    <dgm:pt modelId="{39BA5A4E-B0BC-44C6-9B75-4DFA8A8DB376}" type="pres">
      <dgm:prSet presAssocID="{2495509B-B0C8-4B17-8D7B-799E02A825CC}" presName="cycle" presStyleCnt="0"/>
      <dgm:spPr/>
    </dgm:pt>
    <dgm:pt modelId="{1F12D68B-A933-4E4E-AB63-9DDF6E7C842C}" type="pres">
      <dgm:prSet presAssocID="{2495509B-B0C8-4B17-8D7B-799E02A825CC}" presName="srcNode" presStyleLbl="node1" presStyleIdx="0" presStyleCnt="4"/>
      <dgm:spPr/>
    </dgm:pt>
    <dgm:pt modelId="{356E47E1-02C0-48FA-9FE3-AA55A56DCD80}" type="pres">
      <dgm:prSet presAssocID="{2495509B-B0C8-4B17-8D7B-799E02A825CC}" presName="conn" presStyleLbl="parChTrans1D2" presStyleIdx="0" presStyleCnt="1"/>
      <dgm:spPr/>
    </dgm:pt>
    <dgm:pt modelId="{A58B5686-72AA-486C-A75A-7B824F2ADBC9}" type="pres">
      <dgm:prSet presAssocID="{2495509B-B0C8-4B17-8D7B-799E02A825CC}" presName="extraNode" presStyleLbl="node1" presStyleIdx="0" presStyleCnt="4"/>
      <dgm:spPr/>
    </dgm:pt>
    <dgm:pt modelId="{1D9E7BB2-2780-4C85-8B1C-259139F883C8}" type="pres">
      <dgm:prSet presAssocID="{2495509B-B0C8-4B17-8D7B-799E02A825CC}" presName="dstNode" presStyleLbl="node1" presStyleIdx="0" presStyleCnt="4"/>
      <dgm:spPr/>
    </dgm:pt>
    <dgm:pt modelId="{2EC77DC9-E70D-4C10-9EFE-604CE139F2B0}" type="pres">
      <dgm:prSet presAssocID="{E4579B8C-CEDA-468E-94BD-0219928B5316}" presName="text_1" presStyleLbl="node1" presStyleIdx="0" presStyleCnt="4">
        <dgm:presLayoutVars>
          <dgm:bulletEnabled val="1"/>
        </dgm:presLayoutVars>
      </dgm:prSet>
      <dgm:spPr/>
    </dgm:pt>
    <dgm:pt modelId="{AB9EC6AB-39FF-4A36-B661-4253B92BFECB}" type="pres">
      <dgm:prSet presAssocID="{E4579B8C-CEDA-468E-94BD-0219928B5316}" presName="accent_1" presStyleCnt="0"/>
      <dgm:spPr/>
    </dgm:pt>
    <dgm:pt modelId="{84A112F9-5A23-4073-95AB-9DF569F942FF}" type="pres">
      <dgm:prSet presAssocID="{E4579B8C-CEDA-468E-94BD-0219928B5316}" presName="accentRepeatNode" presStyleLbl="solidFgAcc1" presStyleIdx="0" presStyleCnt="4"/>
      <dgm:spPr/>
    </dgm:pt>
    <dgm:pt modelId="{A134D186-1139-40B7-87B7-09F72A1CD71A}" type="pres">
      <dgm:prSet presAssocID="{3CBC70E0-AE93-45CE-B679-7748D90F714C}" presName="text_2" presStyleLbl="node1" presStyleIdx="1" presStyleCnt="4">
        <dgm:presLayoutVars>
          <dgm:bulletEnabled val="1"/>
        </dgm:presLayoutVars>
      </dgm:prSet>
      <dgm:spPr/>
    </dgm:pt>
    <dgm:pt modelId="{BC57CF50-7830-4E9B-A4B2-E7492C205C05}" type="pres">
      <dgm:prSet presAssocID="{3CBC70E0-AE93-45CE-B679-7748D90F714C}" presName="accent_2" presStyleCnt="0"/>
      <dgm:spPr/>
    </dgm:pt>
    <dgm:pt modelId="{AA8C32D8-0AEB-4466-803E-8D525C0D219B}" type="pres">
      <dgm:prSet presAssocID="{3CBC70E0-AE93-45CE-B679-7748D90F714C}" presName="accentRepeatNode" presStyleLbl="solidFgAcc1" presStyleIdx="1" presStyleCnt="4"/>
      <dgm:spPr/>
    </dgm:pt>
    <dgm:pt modelId="{9398257F-DEA8-4942-9261-EE549212A0D5}" type="pres">
      <dgm:prSet presAssocID="{3CC3A464-F7A2-4F23-BB3E-EDC67E74DC07}" presName="text_3" presStyleLbl="node1" presStyleIdx="2" presStyleCnt="4">
        <dgm:presLayoutVars>
          <dgm:bulletEnabled val="1"/>
        </dgm:presLayoutVars>
      </dgm:prSet>
      <dgm:spPr/>
    </dgm:pt>
    <dgm:pt modelId="{A66C4D86-56F9-454C-B47C-C423CFA1E9F7}" type="pres">
      <dgm:prSet presAssocID="{3CC3A464-F7A2-4F23-BB3E-EDC67E74DC07}" presName="accent_3" presStyleCnt="0"/>
      <dgm:spPr/>
    </dgm:pt>
    <dgm:pt modelId="{E22D3D42-B301-4228-99A8-D72947718C4D}" type="pres">
      <dgm:prSet presAssocID="{3CC3A464-F7A2-4F23-BB3E-EDC67E74DC07}" presName="accentRepeatNode" presStyleLbl="solidFgAcc1" presStyleIdx="2" presStyleCnt="4"/>
      <dgm:spPr/>
    </dgm:pt>
    <dgm:pt modelId="{B96DDAC5-0D0E-4A21-BA66-869772193FF2}" type="pres">
      <dgm:prSet presAssocID="{EB6B5A1A-2C06-447C-BC15-CE980D54658A}" presName="text_4" presStyleLbl="node1" presStyleIdx="3" presStyleCnt="4">
        <dgm:presLayoutVars>
          <dgm:bulletEnabled val="1"/>
        </dgm:presLayoutVars>
      </dgm:prSet>
      <dgm:spPr/>
    </dgm:pt>
    <dgm:pt modelId="{A37D1BF1-D7F5-4584-8D7C-7EA32A2B39CA}" type="pres">
      <dgm:prSet presAssocID="{EB6B5A1A-2C06-447C-BC15-CE980D54658A}" presName="accent_4" presStyleCnt="0"/>
      <dgm:spPr/>
    </dgm:pt>
    <dgm:pt modelId="{5E1E8085-0E83-4845-932A-1FF4A0AF9BE2}" type="pres">
      <dgm:prSet presAssocID="{EB6B5A1A-2C06-447C-BC15-CE980D54658A}" presName="accentRepeatNode" presStyleLbl="solidFgAcc1" presStyleIdx="3" presStyleCnt="4"/>
      <dgm:spPr/>
    </dgm:pt>
  </dgm:ptLst>
  <dgm:cxnLst>
    <dgm:cxn modelId="{C1141B02-FFE9-498D-B083-56612A3BB633}" srcId="{2495509B-B0C8-4B17-8D7B-799E02A825CC}" destId="{3CC3A464-F7A2-4F23-BB3E-EDC67E74DC07}" srcOrd="2" destOrd="0" parTransId="{88229CB4-0FE0-44C7-BC16-148CDF0CDC96}" sibTransId="{1452CED5-9283-499D-A4FB-B7EEC2FB442F}"/>
    <dgm:cxn modelId="{CFDD720D-7A2F-494A-9951-66FCAB72BBDF}" srcId="{2495509B-B0C8-4B17-8D7B-799E02A825CC}" destId="{3CBC70E0-AE93-45CE-B679-7748D90F714C}" srcOrd="1" destOrd="0" parTransId="{0C207EBA-02FF-4DB6-84CE-67EFAB2E377B}" sibTransId="{7D30950A-1D4C-49BE-ACB9-738706BC3FD4}"/>
    <dgm:cxn modelId="{0F119339-108B-4C58-A2E6-D0E9C1E48EB4}" type="presOf" srcId="{E4579B8C-CEDA-468E-94BD-0219928B5316}" destId="{2EC77DC9-E70D-4C10-9EFE-604CE139F2B0}" srcOrd="0" destOrd="0" presId="urn:microsoft.com/office/officeart/2008/layout/VerticalCurvedList"/>
    <dgm:cxn modelId="{DCF40A43-2355-4AF4-9EE0-AF67C53E10B9}" srcId="{2495509B-B0C8-4B17-8D7B-799E02A825CC}" destId="{EB6B5A1A-2C06-447C-BC15-CE980D54658A}" srcOrd="3" destOrd="0" parTransId="{EB639ECA-1E57-4AAD-B7FD-12F68C82391A}" sibTransId="{2AEF20E4-A74C-4633-89C8-2CB49FD77FD3}"/>
    <dgm:cxn modelId="{DED3A155-5DB9-4D89-9A85-DC900BA8D604}" type="presOf" srcId="{3CBC70E0-AE93-45CE-B679-7748D90F714C}" destId="{A134D186-1139-40B7-87B7-09F72A1CD71A}" srcOrd="0" destOrd="0" presId="urn:microsoft.com/office/officeart/2008/layout/VerticalCurvedList"/>
    <dgm:cxn modelId="{3356CE84-1ED4-4846-8BB2-FB167BF33D4F}" type="presOf" srcId="{3CC3A464-F7A2-4F23-BB3E-EDC67E74DC07}" destId="{9398257F-DEA8-4942-9261-EE549212A0D5}" srcOrd="0" destOrd="0" presId="urn:microsoft.com/office/officeart/2008/layout/VerticalCurvedList"/>
    <dgm:cxn modelId="{67D63C94-81AA-41CC-A91E-75C58D151C18}" srcId="{2495509B-B0C8-4B17-8D7B-799E02A825CC}" destId="{E4579B8C-CEDA-468E-94BD-0219928B5316}" srcOrd="0" destOrd="0" parTransId="{33C48A75-D194-4FE9-A7D2-3DBFD0398BC9}" sibTransId="{3FFC3B1F-97F3-4EBD-9E8B-B5445F359131}"/>
    <dgm:cxn modelId="{8EAC09D9-9903-4CF4-9615-899D8D7A5639}" type="presOf" srcId="{3FFC3B1F-97F3-4EBD-9E8B-B5445F359131}" destId="{356E47E1-02C0-48FA-9FE3-AA55A56DCD80}" srcOrd="0" destOrd="0" presId="urn:microsoft.com/office/officeart/2008/layout/VerticalCurvedList"/>
    <dgm:cxn modelId="{76584BED-29CB-4451-B62A-406AA2457323}" type="presOf" srcId="{EB6B5A1A-2C06-447C-BC15-CE980D54658A}" destId="{B96DDAC5-0D0E-4A21-BA66-869772193FF2}" srcOrd="0" destOrd="0" presId="urn:microsoft.com/office/officeart/2008/layout/VerticalCurvedList"/>
    <dgm:cxn modelId="{378171ED-0C8E-4098-912B-FAF99DC30177}" type="presOf" srcId="{2495509B-B0C8-4B17-8D7B-799E02A825CC}" destId="{BE206B47-B239-4044-ADB8-470E6CE3982C}" srcOrd="0" destOrd="0" presId="urn:microsoft.com/office/officeart/2008/layout/VerticalCurvedList"/>
    <dgm:cxn modelId="{9E165857-AA42-4526-BED6-D503B0583832}" type="presParOf" srcId="{BE206B47-B239-4044-ADB8-470E6CE3982C}" destId="{009F4EEC-542A-4FDC-87BA-2B32CF3CA307}" srcOrd="0" destOrd="0" presId="urn:microsoft.com/office/officeart/2008/layout/VerticalCurvedList"/>
    <dgm:cxn modelId="{079C6DE7-8E85-4C28-AE93-F85EE1FBEF38}" type="presParOf" srcId="{009F4EEC-542A-4FDC-87BA-2B32CF3CA307}" destId="{39BA5A4E-B0BC-44C6-9B75-4DFA8A8DB376}" srcOrd="0" destOrd="0" presId="urn:microsoft.com/office/officeart/2008/layout/VerticalCurvedList"/>
    <dgm:cxn modelId="{A4B0B24D-7889-4D05-9138-3D0A8DEC9E13}" type="presParOf" srcId="{39BA5A4E-B0BC-44C6-9B75-4DFA8A8DB376}" destId="{1F12D68B-A933-4E4E-AB63-9DDF6E7C842C}" srcOrd="0" destOrd="0" presId="urn:microsoft.com/office/officeart/2008/layout/VerticalCurvedList"/>
    <dgm:cxn modelId="{2B79BD61-ED61-4201-A998-11E9BE7C0102}" type="presParOf" srcId="{39BA5A4E-B0BC-44C6-9B75-4DFA8A8DB376}" destId="{356E47E1-02C0-48FA-9FE3-AA55A56DCD80}" srcOrd="1" destOrd="0" presId="urn:microsoft.com/office/officeart/2008/layout/VerticalCurvedList"/>
    <dgm:cxn modelId="{1081C789-F09F-49FF-B70F-9EC4E0C87744}" type="presParOf" srcId="{39BA5A4E-B0BC-44C6-9B75-4DFA8A8DB376}" destId="{A58B5686-72AA-486C-A75A-7B824F2ADBC9}" srcOrd="2" destOrd="0" presId="urn:microsoft.com/office/officeart/2008/layout/VerticalCurvedList"/>
    <dgm:cxn modelId="{E07D640C-4CA6-4697-A5ED-3E00158CD80C}" type="presParOf" srcId="{39BA5A4E-B0BC-44C6-9B75-4DFA8A8DB376}" destId="{1D9E7BB2-2780-4C85-8B1C-259139F883C8}" srcOrd="3" destOrd="0" presId="urn:microsoft.com/office/officeart/2008/layout/VerticalCurvedList"/>
    <dgm:cxn modelId="{9F540CD8-B3C3-461A-B8C1-03AF1B5362DF}" type="presParOf" srcId="{009F4EEC-542A-4FDC-87BA-2B32CF3CA307}" destId="{2EC77DC9-E70D-4C10-9EFE-604CE139F2B0}" srcOrd="1" destOrd="0" presId="urn:microsoft.com/office/officeart/2008/layout/VerticalCurvedList"/>
    <dgm:cxn modelId="{FCCA5F99-1E5D-41B0-B838-A8BFA20720C5}" type="presParOf" srcId="{009F4EEC-542A-4FDC-87BA-2B32CF3CA307}" destId="{AB9EC6AB-39FF-4A36-B661-4253B92BFECB}" srcOrd="2" destOrd="0" presId="urn:microsoft.com/office/officeart/2008/layout/VerticalCurvedList"/>
    <dgm:cxn modelId="{53CC97BA-339F-4086-A420-8C83F8C85EF8}" type="presParOf" srcId="{AB9EC6AB-39FF-4A36-B661-4253B92BFECB}" destId="{84A112F9-5A23-4073-95AB-9DF569F942FF}" srcOrd="0" destOrd="0" presId="urn:microsoft.com/office/officeart/2008/layout/VerticalCurvedList"/>
    <dgm:cxn modelId="{728E297D-9514-4286-A4FF-E2A248F23CB6}" type="presParOf" srcId="{009F4EEC-542A-4FDC-87BA-2B32CF3CA307}" destId="{A134D186-1139-40B7-87B7-09F72A1CD71A}" srcOrd="3" destOrd="0" presId="urn:microsoft.com/office/officeart/2008/layout/VerticalCurvedList"/>
    <dgm:cxn modelId="{C0333E05-816E-4C89-9208-2AF621FC9A34}" type="presParOf" srcId="{009F4EEC-542A-4FDC-87BA-2B32CF3CA307}" destId="{BC57CF50-7830-4E9B-A4B2-E7492C205C05}" srcOrd="4" destOrd="0" presId="urn:microsoft.com/office/officeart/2008/layout/VerticalCurvedList"/>
    <dgm:cxn modelId="{4A89B923-23E9-4AA4-AB6F-24BB1D2D9A71}" type="presParOf" srcId="{BC57CF50-7830-4E9B-A4B2-E7492C205C05}" destId="{AA8C32D8-0AEB-4466-803E-8D525C0D219B}" srcOrd="0" destOrd="0" presId="urn:microsoft.com/office/officeart/2008/layout/VerticalCurvedList"/>
    <dgm:cxn modelId="{756A2578-4376-4302-9BC8-63853E9ADE7A}" type="presParOf" srcId="{009F4EEC-542A-4FDC-87BA-2B32CF3CA307}" destId="{9398257F-DEA8-4942-9261-EE549212A0D5}" srcOrd="5" destOrd="0" presId="urn:microsoft.com/office/officeart/2008/layout/VerticalCurvedList"/>
    <dgm:cxn modelId="{661F3FA0-71EA-4CAF-8D03-6784A00478CA}" type="presParOf" srcId="{009F4EEC-542A-4FDC-87BA-2B32CF3CA307}" destId="{A66C4D86-56F9-454C-B47C-C423CFA1E9F7}" srcOrd="6" destOrd="0" presId="urn:microsoft.com/office/officeart/2008/layout/VerticalCurvedList"/>
    <dgm:cxn modelId="{29F99B56-0F3B-4A68-936C-025E97223FB9}" type="presParOf" srcId="{A66C4D86-56F9-454C-B47C-C423CFA1E9F7}" destId="{E22D3D42-B301-4228-99A8-D72947718C4D}" srcOrd="0" destOrd="0" presId="urn:microsoft.com/office/officeart/2008/layout/VerticalCurvedList"/>
    <dgm:cxn modelId="{E49C6FFF-658B-4335-9AB2-0FB8A74BC59F}" type="presParOf" srcId="{009F4EEC-542A-4FDC-87BA-2B32CF3CA307}" destId="{B96DDAC5-0D0E-4A21-BA66-869772193FF2}" srcOrd="7" destOrd="0" presId="urn:microsoft.com/office/officeart/2008/layout/VerticalCurvedList"/>
    <dgm:cxn modelId="{908A6387-144F-4FEE-863F-991ECB4F842B}" type="presParOf" srcId="{009F4EEC-542A-4FDC-87BA-2B32CF3CA307}" destId="{A37D1BF1-D7F5-4584-8D7C-7EA32A2B39CA}" srcOrd="8" destOrd="0" presId="urn:microsoft.com/office/officeart/2008/layout/VerticalCurvedList"/>
    <dgm:cxn modelId="{F0D719F9-5A72-48D0-A81F-03488B0C473C}" type="presParOf" srcId="{A37D1BF1-D7F5-4584-8D7C-7EA32A2B39CA}" destId="{5E1E8085-0E83-4845-932A-1FF4A0AF9BE2}"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E47E1-02C0-48FA-9FE3-AA55A56DCD80}">
      <dsp:nvSpPr>
        <dsp:cNvPr id="0" name=""/>
        <dsp:cNvSpPr/>
      </dsp:nvSpPr>
      <dsp:spPr>
        <a:xfrm>
          <a:off x="-3620189" y="-556312"/>
          <a:ext cx="4315601" cy="4315601"/>
        </a:xfrm>
        <a:prstGeom prst="blockArc">
          <a:avLst>
            <a:gd name="adj1" fmla="val 18900000"/>
            <a:gd name="adj2" fmla="val 2700000"/>
            <a:gd name="adj3" fmla="val 501"/>
          </a:avLst>
        </a:prstGeom>
        <a:noFill/>
        <a:ln w="127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C77DC9-E70D-4C10-9EFE-604CE139F2B0}">
      <dsp:nvSpPr>
        <dsp:cNvPr id="0" name=""/>
        <dsp:cNvSpPr/>
      </dsp:nvSpPr>
      <dsp:spPr>
        <a:xfrm>
          <a:off x="364549" y="246244"/>
          <a:ext cx="4704784" cy="49274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117"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dirty="0"/>
            <a:t>To investigate the connexion between mental wellbeing and social isolation in older adults residing in the community.</a:t>
          </a:r>
        </a:p>
      </dsp:txBody>
      <dsp:txXfrm>
        <a:off x="364549" y="246244"/>
        <a:ext cx="4704784" cy="492745"/>
      </dsp:txXfrm>
    </dsp:sp>
    <dsp:sp modelId="{84A112F9-5A23-4073-95AB-9DF569F942FF}">
      <dsp:nvSpPr>
        <dsp:cNvPr id="0" name=""/>
        <dsp:cNvSpPr/>
      </dsp:nvSpPr>
      <dsp:spPr>
        <a:xfrm>
          <a:off x="56583" y="184651"/>
          <a:ext cx="615932" cy="615932"/>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34D186-1139-40B7-87B7-09F72A1CD71A}">
      <dsp:nvSpPr>
        <dsp:cNvPr id="0" name=""/>
        <dsp:cNvSpPr/>
      </dsp:nvSpPr>
      <dsp:spPr>
        <a:xfrm>
          <a:off x="647052" y="985491"/>
          <a:ext cx="4422281" cy="492745"/>
        </a:xfrm>
        <a:prstGeom prst="rect">
          <a:avLst/>
        </a:prstGeom>
        <a:solidFill>
          <a:schemeClr val="accent3">
            <a:hueOff val="1025881"/>
            <a:satOff val="1579"/>
            <a:lumOff val="209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117"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dirty="0"/>
            <a:t>To examine the major causes of social isolation in older adults in the community.</a:t>
          </a:r>
        </a:p>
      </dsp:txBody>
      <dsp:txXfrm>
        <a:off x="647052" y="985491"/>
        <a:ext cx="4422281" cy="492745"/>
      </dsp:txXfrm>
    </dsp:sp>
    <dsp:sp modelId="{AA8C32D8-0AEB-4466-803E-8D525C0D219B}">
      <dsp:nvSpPr>
        <dsp:cNvPr id="0" name=""/>
        <dsp:cNvSpPr/>
      </dsp:nvSpPr>
      <dsp:spPr>
        <a:xfrm>
          <a:off x="339086" y="923898"/>
          <a:ext cx="615932" cy="615932"/>
        </a:xfrm>
        <a:prstGeom prst="ellipse">
          <a:avLst/>
        </a:prstGeom>
        <a:solidFill>
          <a:schemeClr val="lt1">
            <a:hueOff val="0"/>
            <a:satOff val="0"/>
            <a:lumOff val="0"/>
            <a:alphaOff val="0"/>
          </a:schemeClr>
        </a:solidFill>
        <a:ln w="12700" cap="flat" cmpd="sng" algn="ctr">
          <a:solidFill>
            <a:schemeClr val="accent3">
              <a:hueOff val="1025881"/>
              <a:satOff val="1579"/>
              <a:lumOff val="2091"/>
              <a:alphaOff val="0"/>
            </a:schemeClr>
          </a:solidFill>
          <a:prstDash val="solid"/>
        </a:ln>
        <a:effectLst/>
      </dsp:spPr>
      <dsp:style>
        <a:lnRef idx="2">
          <a:scrgbClr r="0" g="0" b="0"/>
        </a:lnRef>
        <a:fillRef idx="1">
          <a:scrgbClr r="0" g="0" b="0"/>
        </a:fillRef>
        <a:effectRef idx="0">
          <a:scrgbClr r="0" g="0" b="0"/>
        </a:effectRef>
        <a:fontRef idx="minor"/>
      </dsp:style>
    </dsp:sp>
    <dsp:sp modelId="{9398257F-DEA8-4942-9261-EE549212A0D5}">
      <dsp:nvSpPr>
        <dsp:cNvPr id="0" name=""/>
        <dsp:cNvSpPr/>
      </dsp:nvSpPr>
      <dsp:spPr>
        <a:xfrm>
          <a:off x="647052" y="1724739"/>
          <a:ext cx="4422281" cy="492745"/>
        </a:xfrm>
        <a:prstGeom prst="rect">
          <a:avLst/>
        </a:prstGeom>
        <a:solidFill>
          <a:schemeClr val="accent3">
            <a:hueOff val="2051763"/>
            <a:satOff val="3159"/>
            <a:lumOff val="418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117"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dirty="0"/>
            <a:t>To determine the issues related to older adults and health and social care providers on how social isolation and its effect on mental wellbeing can be addressed.</a:t>
          </a:r>
        </a:p>
      </dsp:txBody>
      <dsp:txXfrm>
        <a:off x="647052" y="1724739"/>
        <a:ext cx="4422281" cy="492745"/>
      </dsp:txXfrm>
    </dsp:sp>
    <dsp:sp modelId="{E22D3D42-B301-4228-99A8-D72947718C4D}">
      <dsp:nvSpPr>
        <dsp:cNvPr id="0" name=""/>
        <dsp:cNvSpPr/>
      </dsp:nvSpPr>
      <dsp:spPr>
        <a:xfrm>
          <a:off x="339086" y="1663145"/>
          <a:ext cx="615932" cy="615932"/>
        </a:xfrm>
        <a:prstGeom prst="ellipse">
          <a:avLst/>
        </a:prstGeom>
        <a:solidFill>
          <a:schemeClr val="lt1">
            <a:hueOff val="0"/>
            <a:satOff val="0"/>
            <a:lumOff val="0"/>
            <a:alphaOff val="0"/>
          </a:schemeClr>
        </a:solidFill>
        <a:ln w="12700" cap="flat" cmpd="sng" algn="ctr">
          <a:solidFill>
            <a:schemeClr val="accent3">
              <a:hueOff val="2051763"/>
              <a:satOff val="3159"/>
              <a:lumOff val="4183"/>
              <a:alphaOff val="0"/>
            </a:schemeClr>
          </a:solidFill>
          <a:prstDash val="solid"/>
        </a:ln>
        <a:effectLst/>
      </dsp:spPr>
      <dsp:style>
        <a:lnRef idx="2">
          <a:scrgbClr r="0" g="0" b="0"/>
        </a:lnRef>
        <a:fillRef idx="1">
          <a:scrgbClr r="0" g="0" b="0"/>
        </a:fillRef>
        <a:effectRef idx="0">
          <a:scrgbClr r="0" g="0" b="0"/>
        </a:effectRef>
        <a:fontRef idx="minor"/>
      </dsp:style>
    </dsp:sp>
    <dsp:sp modelId="{B96DDAC5-0D0E-4A21-BA66-869772193FF2}">
      <dsp:nvSpPr>
        <dsp:cNvPr id="0" name=""/>
        <dsp:cNvSpPr/>
      </dsp:nvSpPr>
      <dsp:spPr>
        <a:xfrm>
          <a:off x="364549" y="2463986"/>
          <a:ext cx="4704784" cy="492745"/>
        </a:xfrm>
        <a:prstGeom prst="rect">
          <a:avLst/>
        </a:prstGeom>
        <a:solidFill>
          <a:schemeClr val="accent3">
            <a:hueOff val="3077644"/>
            <a:satOff val="4738"/>
            <a:lumOff val="627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1117" tIns="25400" rIns="25400" bIns="25400" numCol="1" spcCol="1270" anchor="ctr" anchorCtr="0">
          <a:noAutofit/>
        </a:bodyPr>
        <a:lstStyle/>
        <a:p>
          <a:pPr marL="0" lvl="0" indent="0" algn="l" defTabSz="444500">
            <a:lnSpc>
              <a:spcPct val="90000"/>
            </a:lnSpc>
            <a:spcBef>
              <a:spcPct val="0"/>
            </a:spcBef>
            <a:spcAft>
              <a:spcPct val="35000"/>
            </a:spcAft>
            <a:buNone/>
          </a:pPr>
          <a:r>
            <a:rPr lang="en-IN" sz="1000" kern="1200" dirty="0"/>
            <a:t>To provide evidence-based suggestions to the practise of public health and social care that would reduce social isolation and enhance mental wellbeing among older adults.</a:t>
          </a:r>
        </a:p>
      </dsp:txBody>
      <dsp:txXfrm>
        <a:off x="364549" y="2463986"/>
        <a:ext cx="4704784" cy="492745"/>
      </dsp:txXfrm>
    </dsp:sp>
    <dsp:sp modelId="{5E1E8085-0E83-4845-932A-1FF4A0AF9BE2}">
      <dsp:nvSpPr>
        <dsp:cNvPr id="0" name=""/>
        <dsp:cNvSpPr/>
      </dsp:nvSpPr>
      <dsp:spPr>
        <a:xfrm>
          <a:off x="56583" y="2402392"/>
          <a:ext cx="615932" cy="615932"/>
        </a:xfrm>
        <a:prstGeom prst="ellipse">
          <a:avLst/>
        </a:prstGeom>
        <a:solidFill>
          <a:schemeClr val="lt1">
            <a:hueOff val="0"/>
            <a:satOff val="0"/>
            <a:lumOff val="0"/>
            <a:alphaOff val="0"/>
          </a:schemeClr>
        </a:solidFill>
        <a:ln w="12700" cap="flat" cmpd="sng" algn="ctr">
          <a:solidFill>
            <a:schemeClr val="accent3">
              <a:hueOff val="3077644"/>
              <a:satOff val="4738"/>
              <a:lumOff val="6274"/>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F9EE6-D908-4672-A903-E59D72D1C669}" type="datetimeFigureOut">
              <a:rPr lang="en-IN" smtClean="0"/>
              <a:t>16-02-2026</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C8688E-ECB8-421D-9420-4582E03B4822}" type="slidenum">
              <a:rPr lang="en-IN" smtClean="0"/>
              <a:t>‹#›</a:t>
            </a:fld>
            <a:endParaRPr lang="en-IN" dirty="0"/>
          </a:p>
        </p:txBody>
      </p:sp>
    </p:spTree>
    <p:extLst>
      <p:ext uri="{BB962C8B-B14F-4D97-AF65-F5344CB8AC3E}">
        <p14:creationId xmlns:p14="http://schemas.microsoft.com/office/powerpoint/2010/main" val="1542487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4C8688E-ECB8-421D-9420-4582E03B4822}" type="slidenum">
              <a:rPr lang="en-IN" smtClean="0"/>
              <a:t>2</a:t>
            </a:fld>
            <a:endParaRPr lang="en-IN" dirty="0"/>
          </a:p>
        </p:txBody>
      </p:sp>
    </p:spTree>
    <p:extLst>
      <p:ext uri="{BB962C8B-B14F-4D97-AF65-F5344CB8AC3E}">
        <p14:creationId xmlns:p14="http://schemas.microsoft.com/office/powerpoint/2010/main" val="2289858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80C3FE-948B-F9A2-867B-BB37962F85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3D269D-215E-4905-F559-0536D10A96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D91609-556D-AB42-BACC-74CD00969A6C}"/>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7DE81D3-4027-6955-936C-2487E1459289}"/>
              </a:ext>
            </a:extLst>
          </p:cNvPr>
          <p:cNvSpPr>
            <a:spLocks noGrp="1"/>
          </p:cNvSpPr>
          <p:nvPr>
            <p:ph type="sldNum" sz="quarter" idx="5"/>
          </p:nvPr>
        </p:nvSpPr>
        <p:spPr/>
        <p:txBody>
          <a:bodyPr/>
          <a:lstStyle/>
          <a:p>
            <a:fld id="{54C8688E-ECB8-421D-9420-4582E03B4822}" type="slidenum">
              <a:rPr lang="en-IN" smtClean="0"/>
              <a:t>3</a:t>
            </a:fld>
            <a:endParaRPr lang="en-IN" dirty="0"/>
          </a:p>
        </p:txBody>
      </p:sp>
    </p:spTree>
    <p:extLst>
      <p:ext uri="{BB962C8B-B14F-4D97-AF65-F5344CB8AC3E}">
        <p14:creationId xmlns:p14="http://schemas.microsoft.com/office/powerpoint/2010/main" val="147598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4755C-700F-9C04-CEF1-4E59D76952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F4EE78-B66C-A382-5CD1-F45DA1A283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610C37-A347-C653-516F-EA111327ED27}"/>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8AECB9C-FC00-FD7D-7436-BE5595D1E997}"/>
              </a:ext>
            </a:extLst>
          </p:cNvPr>
          <p:cNvSpPr>
            <a:spLocks noGrp="1"/>
          </p:cNvSpPr>
          <p:nvPr>
            <p:ph type="sldNum" sz="quarter" idx="5"/>
          </p:nvPr>
        </p:nvSpPr>
        <p:spPr/>
        <p:txBody>
          <a:bodyPr/>
          <a:lstStyle/>
          <a:p>
            <a:fld id="{54C8688E-ECB8-421D-9420-4582E03B4822}" type="slidenum">
              <a:rPr lang="en-IN" smtClean="0"/>
              <a:t>4</a:t>
            </a:fld>
            <a:endParaRPr lang="en-IN" dirty="0"/>
          </a:p>
        </p:txBody>
      </p:sp>
    </p:spTree>
    <p:extLst>
      <p:ext uri="{BB962C8B-B14F-4D97-AF65-F5344CB8AC3E}">
        <p14:creationId xmlns:p14="http://schemas.microsoft.com/office/powerpoint/2010/main" val="1183589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92E21-980A-EC05-32CB-6DF8B84FD6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91C7AE-4074-5AC3-AEA5-A2BB450BFC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6C3C50-46F2-628C-B91F-4BBC42677E96}"/>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47826A1-76F3-58B1-290B-F65283DF6EC5}"/>
              </a:ext>
            </a:extLst>
          </p:cNvPr>
          <p:cNvSpPr>
            <a:spLocks noGrp="1"/>
          </p:cNvSpPr>
          <p:nvPr>
            <p:ph type="sldNum" sz="quarter" idx="5"/>
          </p:nvPr>
        </p:nvSpPr>
        <p:spPr/>
        <p:txBody>
          <a:bodyPr/>
          <a:lstStyle/>
          <a:p>
            <a:fld id="{54C8688E-ECB8-421D-9420-4582E03B4822}" type="slidenum">
              <a:rPr lang="en-IN" smtClean="0"/>
              <a:t>5</a:t>
            </a:fld>
            <a:endParaRPr lang="en-IN" dirty="0"/>
          </a:p>
        </p:txBody>
      </p:sp>
    </p:spTree>
    <p:extLst>
      <p:ext uri="{BB962C8B-B14F-4D97-AF65-F5344CB8AC3E}">
        <p14:creationId xmlns:p14="http://schemas.microsoft.com/office/powerpoint/2010/main" val="20354184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a:xfrm>
            <a:off x="9255346" y="2750337"/>
            <a:ext cx="1171888" cy="1356442"/>
          </a:xfrm>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731440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1013323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a:xfrm>
            <a:off x="10729455" y="2869895"/>
            <a:ext cx="1154151" cy="1090789"/>
          </a:xfrm>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920713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4255709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3616125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093810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 name="Date Placeholder 1"/>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379743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782373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472522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a:xfrm>
            <a:off x="10729455" y="4711309"/>
            <a:ext cx="1154151" cy="1090789"/>
          </a:xfrm>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1515417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a:xfrm>
            <a:off x="10729455" y="4711615"/>
            <a:ext cx="1154151" cy="1090789"/>
          </a:xfrm>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1382545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a:xfrm>
            <a:off x="10729455" y="4709925"/>
            <a:ext cx="1154151" cy="1090789"/>
          </a:xfrm>
        </p:spPr>
        <p:txBody>
          <a:bodyPr/>
          <a:lstStyle/>
          <a:p>
            <a:fld id="{DFF0F14B-8F94-4779-A406-00DC9ADB9C7B}" type="slidenum">
              <a:rPr lang="en-IN" smtClean="0"/>
              <a:t>‹#›</a:t>
            </a:fld>
            <a:endParaRPr lang="en-IN"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923773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a:xfrm>
            <a:off x="10729455" y="4709925"/>
            <a:ext cx="1154151" cy="1090789"/>
          </a:xfrm>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8431368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29021038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10572779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367B3-AEFA-4CE3-950B-8EE51640759A}" type="datetimeFigureOut">
              <a:rPr lang="en-IN" smtClean="0"/>
              <a:t>16-02-2026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DFF0F14B-8F94-4779-A406-00DC9ADB9C7B}" type="slidenum">
              <a:rPr lang="en-IN" smtClean="0"/>
              <a:t>‹#›</a:t>
            </a:fld>
            <a:endParaRPr lang="en-IN" dirty="0"/>
          </a:p>
        </p:txBody>
      </p:sp>
    </p:spTree>
    <p:extLst>
      <p:ext uri="{BB962C8B-B14F-4D97-AF65-F5344CB8AC3E}">
        <p14:creationId xmlns:p14="http://schemas.microsoft.com/office/powerpoint/2010/main" val="152419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21367B3-AEFA-4CE3-950B-8EE51640759A}" type="datetimeFigureOut">
              <a:rPr lang="en-IN" smtClean="0"/>
              <a:t>16-02-2026</a:t>
            </a:fld>
            <a:endParaRPr lang="en-IN" dirty="0"/>
          </a:p>
        </p:txBody>
      </p:sp>
      <p:sp>
        <p:nvSpPr>
          <p:cNvPr id="5" name="Footer Placeholder 4"/>
          <p:cNvSpPr>
            <a:spLocks noGrp="1"/>
          </p:cNvSpPr>
          <p:nvPr>
            <p:ph type="ftr" sz="quarter" idx="11"/>
          </p:nvPr>
        </p:nvSpPr>
        <p:spPr>
          <a:xfrm>
            <a:off x="680321" y="5936188"/>
            <a:ext cx="6126805" cy="365125"/>
          </a:xfrm>
        </p:spPr>
        <p:txBody>
          <a:bodyPr/>
          <a:lstStyle/>
          <a:p>
            <a:endParaRPr lang="en-IN"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FF0F14B-8F94-4779-A406-00DC9ADB9C7B}" type="slidenum">
              <a:rPr lang="en-IN" smtClean="0"/>
              <a:t>‹#›</a:t>
            </a:fld>
            <a:endParaRPr lang="en-IN" dirty="0"/>
          </a:p>
        </p:txBody>
      </p:sp>
    </p:spTree>
    <p:extLst>
      <p:ext uri="{BB962C8B-B14F-4D97-AF65-F5344CB8AC3E}">
        <p14:creationId xmlns:p14="http://schemas.microsoft.com/office/powerpoint/2010/main" val="350269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25000"/>
            <a:lum/>
          </a:blip>
          <a:srcRect/>
          <a:stretch>
            <a:fillRect t="-10000" b="-10000"/>
          </a:stretch>
        </a:blipFill>
        <a:effectLst/>
      </p:bgPr>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0">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21367B3-AEFA-4CE3-950B-8EE51640759A}" type="datetimeFigureOut">
              <a:rPr lang="en-IN" smtClean="0"/>
              <a:t>16-02-2026</a:t>
            </a:fld>
            <a:endParaRPr lang="en-IN"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FF0F14B-8F94-4779-A406-00DC9ADB9C7B}" type="slidenum">
              <a:rPr lang="en-IN" smtClean="0"/>
              <a:t>‹#›</a:t>
            </a:fld>
            <a:endParaRPr lang="en-IN" dirty="0"/>
          </a:p>
        </p:txBody>
      </p:sp>
    </p:spTree>
    <p:extLst>
      <p:ext uri="{BB962C8B-B14F-4D97-AF65-F5344CB8AC3E}">
        <p14:creationId xmlns:p14="http://schemas.microsoft.com/office/powerpoint/2010/main" val="1758923182"/>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annualreviews.org/content/journals/10.1146/annurev-publhealth-052020-110732" TargetMode="External"/><Relationship Id="rId2" Type="http://schemas.openxmlformats.org/officeDocument/2006/relationships/hyperlink" Target="https://academic.oup.com/psychsocgerontology/article-abstract/77/5/956/6562969" TargetMode="External"/><Relationship Id="rId1" Type="http://schemas.openxmlformats.org/officeDocument/2006/relationships/slideLayout" Target="../slideLayouts/slideLayout2.xml"/><Relationship Id="rId4" Type="http://schemas.openxmlformats.org/officeDocument/2006/relationships/hyperlink" Target="https://www.mdpi.com/1660-4601/20/6/494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frontiersin.org/journals/public-health/articles/10.3389/fpubh.2025.1426015/full" TargetMode="External"/><Relationship Id="rId2" Type="http://schemas.openxmlformats.org/officeDocument/2006/relationships/hyperlink" Target="https://criticaldebateshsgj.scholasticahq.com/article/143110.pdf"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86AEBF-5438-7734-19D3-FCF74B42461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dirty="0"/>
          </a:p>
        </p:txBody>
      </p:sp>
      <p:sp>
        <p:nvSpPr>
          <p:cNvPr id="2" name="TextBox 1">
            <a:extLst>
              <a:ext uri="{FF2B5EF4-FFF2-40B4-BE49-F238E27FC236}">
                <a16:creationId xmlns:a16="http://schemas.microsoft.com/office/drawing/2014/main" id="{A8097C7D-9768-80EF-B37B-CAAA9EE80465}"/>
              </a:ext>
            </a:extLst>
          </p:cNvPr>
          <p:cNvSpPr txBox="1"/>
          <p:nvPr/>
        </p:nvSpPr>
        <p:spPr>
          <a:xfrm>
            <a:off x="0" y="2736502"/>
            <a:ext cx="9011479" cy="1384995"/>
          </a:xfrm>
          <a:prstGeom prst="rect">
            <a:avLst/>
          </a:prstGeom>
          <a:noFill/>
        </p:spPr>
        <p:txBody>
          <a:bodyPr wrap="square" rtlCol="0">
            <a:spAutoFit/>
          </a:bodyPr>
          <a:lstStyle/>
          <a:p>
            <a:r>
              <a:rPr lang="en-IN" sz="2800" b="1" dirty="0"/>
              <a:t>Investigating the impact of social isolation on mental wellbeing among older adults living in the community</a:t>
            </a:r>
            <a:endParaRPr lang="en-IN" sz="2800" dirty="0"/>
          </a:p>
        </p:txBody>
      </p:sp>
      <p:sp>
        <p:nvSpPr>
          <p:cNvPr id="5" name="TextBox 4">
            <a:extLst>
              <a:ext uri="{FF2B5EF4-FFF2-40B4-BE49-F238E27FC236}">
                <a16:creationId xmlns:a16="http://schemas.microsoft.com/office/drawing/2014/main" id="{0AED91A3-A631-298E-AF80-5C6F5153048F}"/>
              </a:ext>
            </a:extLst>
          </p:cNvPr>
          <p:cNvSpPr txBox="1"/>
          <p:nvPr/>
        </p:nvSpPr>
        <p:spPr>
          <a:xfrm>
            <a:off x="185057" y="4396379"/>
            <a:ext cx="6161314" cy="1200329"/>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Student Name: RIDDHI PATEL</a:t>
            </a:r>
          </a:p>
          <a:p>
            <a:r>
              <a:rPr lang="en-US" dirty="0">
                <a:solidFill>
                  <a:schemeClr val="bg1"/>
                </a:solidFill>
                <a:latin typeface="Arial" panose="020B0604020202020204" pitchFamily="34" charset="0"/>
                <a:cs typeface="Arial" panose="020B0604020202020204" pitchFamily="34" charset="0"/>
              </a:rPr>
              <a:t> Student Number: 2506528</a:t>
            </a:r>
          </a:p>
          <a:p>
            <a:r>
              <a:rPr lang="en-US" dirty="0">
                <a:solidFill>
                  <a:schemeClr val="bg1"/>
                </a:solidFill>
                <a:latin typeface="Arial" panose="020B0604020202020204" pitchFamily="34" charset="0"/>
                <a:cs typeface="Arial" panose="020B0604020202020204" pitchFamily="34" charset="0"/>
              </a:rPr>
              <a:t> Module Name : Practice Based Research LCHS7008</a:t>
            </a:r>
          </a:p>
          <a:p>
            <a:r>
              <a:rPr lang="en-US" dirty="0">
                <a:solidFill>
                  <a:schemeClr val="bg1"/>
                </a:solidFill>
                <a:latin typeface="Arial" panose="020B0604020202020204" pitchFamily="34" charset="0"/>
                <a:cs typeface="Arial" panose="020B0604020202020204" pitchFamily="34" charset="0"/>
              </a:rPr>
              <a:t>Supervisor Name: Dr Zeno Leung</a:t>
            </a:r>
            <a:endParaRPr lang="en-IN"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0218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6A0B2-47DF-64FB-0B26-E3D3BB46256F}"/>
              </a:ext>
            </a:extLst>
          </p:cNvPr>
          <p:cNvSpPr>
            <a:spLocks noGrp="1"/>
          </p:cNvSpPr>
          <p:nvPr>
            <p:ph type="title"/>
          </p:nvPr>
        </p:nvSpPr>
        <p:spPr/>
        <p:txBody>
          <a:bodyPr/>
          <a:lstStyle/>
          <a:p>
            <a:pPr algn="ctr"/>
            <a:r>
              <a:rPr lang="en-IN" b="1" dirty="0"/>
              <a:t>Prevalence of the Issue</a:t>
            </a:r>
          </a:p>
        </p:txBody>
      </p:sp>
      <p:sp>
        <p:nvSpPr>
          <p:cNvPr id="3" name="Content Placeholder 2">
            <a:extLst>
              <a:ext uri="{FF2B5EF4-FFF2-40B4-BE49-F238E27FC236}">
                <a16:creationId xmlns:a16="http://schemas.microsoft.com/office/drawing/2014/main" id="{C6E382F6-1BBE-C0AF-FF4D-5F549CA9E7DA}"/>
              </a:ext>
            </a:extLst>
          </p:cNvPr>
          <p:cNvSpPr>
            <a:spLocks noGrp="1"/>
          </p:cNvSpPr>
          <p:nvPr>
            <p:ph sz="half" idx="1"/>
          </p:nvPr>
        </p:nvSpPr>
        <p:spPr>
          <a:xfrm>
            <a:off x="680319" y="2336873"/>
            <a:ext cx="6436097" cy="3599316"/>
          </a:xfrm>
        </p:spPr>
        <p:txBody>
          <a:bodyPr>
            <a:noAutofit/>
          </a:bodyPr>
          <a:lstStyle/>
          <a:p>
            <a:r>
              <a:rPr lang="en-IN" sz="1400" dirty="0">
                <a:solidFill>
                  <a:schemeClr val="bg1"/>
                </a:solidFill>
                <a:latin typeface="Arial" panose="020B0604020202020204" pitchFamily="34" charset="0"/>
                <a:cs typeface="Arial" panose="020B0604020202020204" pitchFamily="34" charset="0"/>
              </a:rPr>
              <a:t>The problem of social isolation and loneliness of older adults is a high-priority area of concern in the context of the scope of social isolation and loneliness in the general population. The elderly have a disadvantage of lower social interactions because of factors like living alone, loss of spouse or friends, retirement, physically challenged, and health issues, among others, which make them more prone to isolation and mental health issues (Burholt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2020; Freak-Poli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2022; Evers, 2024). It has been shown that loneliness is normal in later life: in England, over 2 million of the aged 75 and above live alone (NHS, 2022). </a:t>
            </a:r>
          </a:p>
          <a:p>
            <a:r>
              <a:rPr lang="en-IN" sz="1400" dirty="0">
                <a:solidFill>
                  <a:schemeClr val="bg1"/>
                </a:solidFill>
                <a:latin typeface="Arial" panose="020B0604020202020204" pitchFamily="34" charset="0"/>
                <a:cs typeface="Arial" panose="020B0604020202020204" pitchFamily="34" charset="0"/>
              </a:rPr>
              <a:t>Also, a significant proportion state that they communicate infrequently with friends and family and spend long periods of time without speaking to anyone, be it neighbour or friend. Salari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(2025) also underscore the fact that globally about 27.6 percent of the elderly population feels lonely, which is one of the elements of social isolation that lead to poor mental health consequences such as depression and anxiety. </a:t>
            </a:r>
          </a:p>
          <a:p>
            <a:r>
              <a:rPr lang="en-IN" sz="1400" dirty="0">
                <a:solidFill>
                  <a:schemeClr val="bg1"/>
                </a:solidFill>
                <a:latin typeface="Arial" panose="020B0604020202020204" pitchFamily="34" charset="0"/>
                <a:cs typeface="Arial" panose="020B0604020202020204" pitchFamily="34" charset="0"/>
              </a:rPr>
              <a:t>Considering the ageing population and the ongoing socio-cultural transformations, the issue of social isolation in community-dwelling elderly citizens explains its significance as a target of the public health and social care practise (Perone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2025; Iamtrakul and Chayphong, 2022). </a:t>
            </a:r>
          </a:p>
        </p:txBody>
      </p:sp>
      <p:sp>
        <p:nvSpPr>
          <p:cNvPr id="5" name="TextBox 4">
            <a:extLst>
              <a:ext uri="{FF2B5EF4-FFF2-40B4-BE49-F238E27FC236}">
                <a16:creationId xmlns:a16="http://schemas.microsoft.com/office/drawing/2014/main" id="{52D8ADAF-30EA-4D6C-A90D-D3317E9DF817}"/>
              </a:ext>
            </a:extLst>
          </p:cNvPr>
          <p:cNvSpPr txBox="1"/>
          <p:nvPr/>
        </p:nvSpPr>
        <p:spPr>
          <a:xfrm>
            <a:off x="6960704" y="6186481"/>
            <a:ext cx="5642113" cy="338554"/>
          </a:xfrm>
          <a:prstGeom prst="rect">
            <a:avLst/>
          </a:prstGeom>
          <a:noFill/>
        </p:spPr>
        <p:txBody>
          <a:bodyPr wrap="square" rtlCol="0">
            <a:spAutoFit/>
          </a:bodyPr>
          <a:lstStyle/>
          <a:p>
            <a:r>
              <a:rPr lang="en-US" sz="800" dirty="0">
                <a:solidFill>
                  <a:schemeClr val="bg1"/>
                </a:solidFill>
              </a:rPr>
              <a:t>(Source: https://ihpi.umich.edu/news-events/news/only-lonely-poll-shows-many-older-adults-especially-those-health-issues-feel)</a:t>
            </a:r>
            <a:endParaRPr lang="en-IN" sz="800" dirty="0">
              <a:solidFill>
                <a:schemeClr val="bg1"/>
              </a:solidFill>
            </a:endParaRPr>
          </a:p>
        </p:txBody>
      </p:sp>
      <p:pic>
        <p:nvPicPr>
          <p:cNvPr id="7" name="Picture 6">
            <a:extLst>
              <a:ext uri="{FF2B5EF4-FFF2-40B4-BE49-F238E27FC236}">
                <a16:creationId xmlns:a16="http://schemas.microsoft.com/office/drawing/2014/main" id="{BF9E79C1-0EDA-33DD-B688-F971ED927078}"/>
              </a:ext>
            </a:extLst>
          </p:cNvPr>
          <p:cNvPicPr>
            <a:picLocks noChangeAspect="1"/>
          </p:cNvPicPr>
          <p:nvPr/>
        </p:nvPicPr>
        <p:blipFill>
          <a:blip r:embed="rId3"/>
          <a:stretch>
            <a:fillRect/>
          </a:stretch>
        </p:blipFill>
        <p:spPr>
          <a:xfrm>
            <a:off x="7195929" y="2451652"/>
            <a:ext cx="4678019" cy="3484537"/>
          </a:xfrm>
          <a:prstGeom prst="rect">
            <a:avLst/>
          </a:prstGeom>
        </p:spPr>
      </p:pic>
    </p:spTree>
    <p:extLst>
      <p:ext uri="{BB962C8B-B14F-4D97-AF65-F5344CB8AC3E}">
        <p14:creationId xmlns:p14="http://schemas.microsoft.com/office/powerpoint/2010/main" val="1687546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B94FB9-D0FA-43D6-8181-3DAE5B78CE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8DA2A8-7BED-BE75-E72C-9A336F9B120D}"/>
              </a:ext>
            </a:extLst>
          </p:cNvPr>
          <p:cNvSpPr>
            <a:spLocks noGrp="1"/>
          </p:cNvSpPr>
          <p:nvPr>
            <p:ph type="title"/>
          </p:nvPr>
        </p:nvSpPr>
        <p:spPr/>
        <p:txBody>
          <a:bodyPr/>
          <a:lstStyle/>
          <a:p>
            <a:pPr algn="ctr"/>
            <a:r>
              <a:rPr lang="en-IN" b="1" dirty="0"/>
              <a:t>Rationale for the Research</a:t>
            </a:r>
          </a:p>
        </p:txBody>
      </p:sp>
      <p:sp>
        <p:nvSpPr>
          <p:cNvPr id="3" name="Content Placeholder 2">
            <a:extLst>
              <a:ext uri="{FF2B5EF4-FFF2-40B4-BE49-F238E27FC236}">
                <a16:creationId xmlns:a16="http://schemas.microsoft.com/office/drawing/2014/main" id="{B1E72BCC-59CA-01CF-C7E7-B3689C487F69}"/>
              </a:ext>
            </a:extLst>
          </p:cNvPr>
          <p:cNvSpPr>
            <a:spLocks noGrp="1"/>
          </p:cNvSpPr>
          <p:nvPr>
            <p:ph sz="half" idx="1"/>
          </p:nvPr>
        </p:nvSpPr>
        <p:spPr>
          <a:xfrm>
            <a:off x="680321" y="2239617"/>
            <a:ext cx="6144550" cy="3599316"/>
          </a:xfrm>
        </p:spPr>
        <p:txBody>
          <a:bodyPr>
            <a:noAutofit/>
          </a:bodyPr>
          <a:lstStyle/>
          <a:p>
            <a:r>
              <a:rPr lang="en-IN" sz="1400" dirty="0">
                <a:solidFill>
                  <a:schemeClr val="bg1"/>
                </a:solidFill>
                <a:latin typeface="Arial" panose="020B0604020202020204" pitchFamily="34" charset="0"/>
                <a:cs typeface="Arial" panose="020B0604020202020204" pitchFamily="34" charset="0"/>
              </a:rPr>
              <a:t>This study is significant since social isolation has a direct impact on the psychological well-being, emotional contentment, and a general quality of life of the older generation residing independently in the community. Although ageing policies tend to focus on physical health and functional ability, mental health can be neglected especially when the older people are not actively involved with the formal health or social care services (Takase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2022; Folorunsho and Okyere, 2024). Social isolation might be concealed until it manifests itself through depression, anxiety, cognitive decline, or less interest in self-care (Lal, 2025), which leads to the danger of preventable health decline, and dependency on services (Iovino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2023; Lal, 2025).</a:t>
            </a:r>
          </a:p>
          <a:p>
            <a:r>
              <a:rPr lang="en-IN" sz="1400" dirty="0">
                <a:solidFill>
                  <a:schemeClr val="bg1"/>
                </a:solidFill>
                <a:latin typeface="Arial" panose="020B0604020202020204" pitchFamily="34" charset="0"/>
                <a:cs typeface="Arial" panose="020B0604020202020204" pitchFamily="34" charset="0"/>
              </a:rPr>
              <a:t> The exploration of this question can help gain a better insight into how daily social experiences or the absence of them influence mental wellbeing in old age. Regarding the concerns of public health and social care, the results can be used to design early intervention methods, community-based support programmes, and preventative care practises that enhance social connectedness (Holt-Lunstad, 2022; Jeff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2025; Milton </a:t>
            </a:r>
            <a:r>
              <a:rPr lang="en-IN" sz="1400" i="1" dirty="0">
                <a:solidFill>
                  <a:schemeClr val="bg1"/>
                </a:solidFill>
                <a:latin typeface="Arial" panose="020B0604020202020204" pitchFamily="34" charset="0"/>
                <a:cs typeface="Arial" panose="020B0604020202020204" pitchFamily="34" charset="0"/>
              </a:rPr>
              <a:t>et al</a:t>
            </a:r>
            <a:r>
              <a:rPr lang="en-IN" sz="1400" dirty="0">
                <a:solidFill>
                  <a:schemeClr val="bg1"/>
                </a:solidFill>
                <a:latin typeface="Arial" panose="020B0604020202020204" pitchFamily="34" charset="0"/>
                <a:cs typeface="Arial" panose="020B0604020202020204" pitchFamily="34" charset="0"/>
              </a:rPr>
              <a:t>., 2023). </a:t>
            </a:r>
          </a:p>
          <a:p>
            <a:r>
              <a:rPr lang="en-IN" sz="1400" dirty="0">
                <a:solidFill>
                  <a:schemeClr val="bg1"/>
                </a:solidFill>
                <a:latin typeface="Arial" panose="020B0604020202020204" pitchFamily="34" charset="0"/>
                <a:cs typeface="Arial" panose="020B0604020202020204" pitchFamily="34" charset="0"/>
              </a:rPr>
              <a:t>This study also upholds the person-centred practise as it identifies the lived experience of older adults to guide practitioners to develop inclusive services that uphold independence, dignity, and mental health in the community.</a:t>
            </a:r>
          </a:p>
        </p:txBody>
      </p:sp>
      <p:sp>
        <p:nvSpPr>
          <p:cNvPr id="5" name="TextBox 4">
            <a:extLst>
              <a:ext uri="{FF2B5EF4-FFF2-40B4-BE49-F238E27FC236}">
                <a16:creationId xmlns:a16="http://schemas.microsoft.com/office/drawing/2014/main" id="{4ED6E670-A5CF-55FB-9182-46945CBE66CC}"/>
              </a:ext>
            </a:extLst>
          </p:cNvPr>
          <p:cNvSpPr txBox="1"/>
          <p:nvPr/>
        </p:nvSpPr>
        <p:spPr>
          <a:xfrm>
            <a:off x="8030817" y="6057856"/>
            <a:ext cx="5642113" cy="246221"/>
          </a:xfrm>
          <a:prstGeom prst="rect">
            <a:avLst/>
          </a:prstGeom>
          <a:noFill/>
        </p:spPr>
        <p:txBody>
          <a:bodyPr wrap="square" rtlCol="0">
            <a:spAutoFit/>
          </a:bodyPr>
          <a:lstStyle/>
          <a:p>
            <a:r>
              <a:rPr lang="en-US" sz="1000" dirty="0">
                <a:solidFill>
                  <a:schemeClr val="bg1"/>
                </a:solidFill>
              </a:rPr>
              <a:t>(Source: https://bcphr.org/blog-wu-1/)</a:t>
            </a:r>
            <a:endParaRPr lang="en-IN" sz="1000" dirty="0">
              <a:solidFill>
                <a:schemeClr val="bg1"/>
              </a:solidFill>
            </a:endParaRPr>
          </a:p>
        </p:txBody>
      </p:sp>
      <p:pic>
        <p:nvPicPr>
          <p:cNvPr id="2052" name="Picture 4" descr="Sherry Wu explores the impact of social isolation on residents in long-term  care - BCPHR Journal">
            <a:extLst>
              <a:ext uri="{FF2B5EF4-FFF2-40B4-BE49-F238E27FC236}">
                <a16:creationId xmlns:a16="http://schemas.microsoft.com/office/drawing/2014/main" id="{46B35E6E-51A3-160C-5F44-53465E1F4A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1764" y="2121052"/>
            <a:ext cx="3962827" cy="3896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3217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6D324-F73F-C056-3D78-A0EFF52EB3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326D0F-97C6-F3BF-AB89-BC041AF717D7}"/>
              </a:ext>
            </a:extLst>
          </p:cNvPr>
          <p:cNvSpPr>
            <a:spLocks noGrp="1"/>
          </p:cNvSpPr>
          <p:nvPr>
            <p:ph type="title"/>
          </p:nvPr>
        </p:nvSpPr>
        <p:spPr/>
        <p:txBody>
          <a:bodyPr>
            <a:normAutofit/>
          </a:bodyPr>
          <a:lstStyle/>
          <a:p>
            <a:pPr algn="ctr"/>
            <a:r>
              <a:rPr lang="en-IN" b="1" dirty="0"/>
              <a:t>Research Question, Aim and Objectives.</a:t>
            </a:r>
          </a:p>
        </p:txBody>
      </p:sp>
      <p:sp>
        <p:nvSpPr>
          <p:cNvPr id="3" name="Content Placeholder 2">
            <a:extLst>
              <a:ext uri="{FF2B5EF4-FFF2-40B4-BE49-F238E27FC236}">
                <a16:creationId xmlns:a16="http://schemas.microsoft.com/office/drawing/2014/main" id="{FA62461B-B86E-EECD-0AF7-62DD551CE225}"/>
              </a:ext>
            </a:extLst>
          </p:cNvPr>
          <p:cNvSpPr>
            <a:spLocks noGrp="1"/>
          </p:cNvSpPr>
          <p:nvPr>
            <p:ph sz="half" idx="1"/>
          </p:nvPr>
        </p:nvSpPr>
        <p:spPr>
          <a:xfrm>
            <a:off x="680321" y="2350125"/>
            <a:ext cx="4698358" cy="3599316"/>
          </a:xfrm>
        </p:spPr>
        <p:txBody>
          <a:bodyPr>
            <a:normAutofit/>
          </a:bodyPr>
          <a:lstStyle/>
          <a:p>
            <a:r>
              <a:rPr lang="en-IN" sz="1600" b="1" dirty="0">
                <a:solidFill>
                  <a:schemeClr val="bg1"/>
                </a:solidFill>
                <a:latin typeface="Arial" panose="020B0604020202020204" pitchFamily="34" charset="0"/>
                <a:cs typeface="Arial" panose="020B0604020202020204" pitchFamily="34" charset="0"/>
              </a:rPr>
              <a:t>Research Question:</a:t>
            </a:r>
            <a:endParaRPr lang="en-IN" sz="1600" dirty="0">
              <a:solidFill>
                <a:schemeClr val="bg1"/>
              </a:solidFill>
              <a:latin typeface="Arial" panose="020B0604020202020204" pitchFamily="34" charset="0"/>
              <a:cs typeface="Arial" panose="020B0604020202020204" pitchFamily="34" charset="0"/>
            </a:endParaRPr>
          </a:p>
          <a:p>
            <a:r>
              <a:rPr lang="en-IN" sz="1600" dirty="0">
                <a:solidFill>
                  <a:schemeClr val="bg1"/>
                </a:solidFill>
                <a:latin typeface="Arial" panose="020B0604020202020204" pitchFamily="34" charset="0"/>
                <a:cs typeface="Arial" panose="020B0604020202020204" pitchFamily="34" charset="0"/>
              </a:rPr>
              <a:t>What is the impact of social isolation on mental wellbeing among older adults living in the community?</a:t>
            </a:r>
          </a:p>
          <a:p>
            <a:r>
              <a:rPr lang="en-IN" sz="1600" b="1" dirty="0">
                <a:solidFill>
                  <a:schemeClr val="bg1"/>
                </a:solidFill>
                <a:latin typeface="Arial" panose="020B0604020202020204" pitchFamily="34" charset="0"/>
                <a:cs typeface="Arial" panose="020B0604020202020204" pitchFamily="34" charset="0"/>
              </a:rPr>
              <a:t>Research Aim:</a:t>
            </a:r>
            <a:endParaRPr lang="en-IN" sz="1600" dirty="0">
              <a:solidFill>
                <a:schemeClr val="bg1"/>
              </a:solidFill>
              <a:latin typeface="Arial" panose="020B0604020202020204" pitchFamily="34" charset="0"/>
              <a:cs typeface="Arial" panose="020B0604020202020204" pitchFamily="34" charset="0"/>
            </a:endParaRPr>
          </a:p>
          <a:p>
            <a:r>
              <a:rPr lang="en-IN" sz="1600" dirty="0">
                <a:solidFill>
                  <a:schemeClr val="bg1"/>
                </a:solidFill>
                <a:latin typeface="Arial" panose="020B0604020202020204" pitchFamily="34" charset="0"/>
                <a:cs typeface="Arial" panose="020B0604020202020204" pitchFamily="34" charset="0"/>
              </a:rPr>
              <a:t>The aim of this study is to investigate the impact of social isolation on mental wellbeing among older adults living in the community.</a:t>
            </a:r>
          </a:p>
        </p:txBody>
      </p:sp>
      <p:sp>
        <p:nvSpPr>
          <p:cNvPr id="5" name="TextBox 4">
            <a:extLst>
              <a:ext uri="{FF2B5EF4-FFF2-40B4-BE49-F238E27FC236}">
                <a16:creationId xmlns:a16="http://schemas.microsoft.com/office/drawing/2014/main" id="{8E938570-6C15-5064-8495-1E0B8F093C0B}"/>
              </a:ext>
            </a:extLst>
          </p:cNvPr>
          <p:cNvSpPr txBox="1"/>
          <p:nvPr/>
        </p:nvSpPr>
        <p:spPr>
          <a:xfrm>
            <a:off x="7195930" y="5858551"/>
            <a:ext cx="5642113" cy="246221"/>
          </a:xfrm>
          <a:prstGeom prst="rect">
            <a:avLst/>
          </a:prstGeom>
          <a:noFill/>
        </p:spPr>
        <p:txBody>
          <a:bodyPr wrap="square" rtlCol="0">
            <a:spAutoFit/>
          </a:bodyPr>
          <a:lstStyle/>
          <a:p>
            <a:r>
              <a:rPr lang="en-US" sz="1000" dirty="0">
                <a:solidFill>
                  <a:schemeClr val="bg1"/>
                </a:solidFill>
              </a:rPr>
              <a:t>(Source: Self-developed)</a:t>
            </a:r>
            <a:endParaRPr lang="en-IN" sz="1000" dirty="0">
              <a:solidFill>
                <a:schemeClr val="bg1"/>
              </a:solidFill>
            </a:endParaRPr>
          </a:p>
        </p:txBody>
      </p:sp>
      <p:graphicFrame>
        <p:nvGraphicFramePr>
          <p:cNvPr id="4" name="Diagram 3">
            <a:extLst>
              <a:ext uri="{FF2B5EF4-FFF2-40B4-BE49-F238E27FC236}">
                <a16:creationId xmlns:a16="http://schemas.microsoft.com/office/drawing/2014/main" id="{725FF8C2-02B0-DE12-A558-EA31B1317B7C}"/>
              </a:ext>
            </a:extLst>
          </p:cNvPr>
          <p:cNvGraphicFramePr/>
          <p:nvPr>
            <p:extLst>
              <p:ext uri="{D42A27DB-BD31-4B8C-83A1-F6EECF244321}">
                <p14:modId xmlns:p14="http://schemas.microsoft.com/office/powerpoint/2010/main" val="3049604577"/>
              </p:ext>
            </p:extLst>
          </p:nvPr>
        </p:nvGraphicFramePr>
        <p:xfrm>
          <a:off x="5764696" y="2244870"/>
          <a:ext cx="5110922" cy="3202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11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9228F9-AEFD-CDE0-3317-E94A861CB6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D47D84-2304-1A84-086B-A9FB78242E13}"/>
              </a:ext>
            </a:extLst>
          </p:cNvPr>
          <p:cNvSpPr>
            <a:spLocks noGrp="1"/>
          </p:cNvSpPr>
          <p:nvPr>
            <p:ph type="title"/>
          </p:nvPr>
        </p:nvSpPr>
        <p:spPr/>
        <p:txBody>
          <a:bodyPr>
            <a:normAutofit/>
          </a:bodyPr>
          <a:lstStyle/>
          <a:p>
            <a:pPr algn="ctr"/>
            <a:r>
              <a:rPr lang="en-IN" b="1" dirty="0"/>
              <a:t>Research Impact</a:t>
            </a:r>
          </a:p>
        </p:txBody>
      </p:sp>
      <p:sp>
        <p:nvSpPr>
          <p:cNvPr id="3" name="Content Placeholder 2">
            <a:extLst>
              <a:ext uri="{FF2B5EF4-FFF2-40B4-BE49-F238E27FC236}">
                <a16:creationId xmlns:a16="http://schemas.microsoft.com/office/drawing/2014/main" id="{6350ABA7-4E54-59E4-3020-856D1C8CBC4D}"/>
              </a:ext>
            </a:extLst>
          </p:cNvPr>
          <p:cNvSpPr>
            <a:spLocks noGrp="1"/>
          </p:cNvSpPr>
          <p:nvPr>
            <p:ph sz="half" idx="1"/>
          </p:nvPr>
        </p:nvSpPr>
        <p:spPr>
          <a:xfrm>
            <a:off x="362268" y="2218549"/>
            <a:ext cx="6754150" cy="3599316"/>
          </a:xfrm>
        </p:spPr>
        <p:txBody>
          <a:bodyPr>
            <a:noAutofit/>
          </a:bodyPr>
          <a:lstStyle/>
          <a:p>
            <a:r>
              <a:rPr lang="en-IN" sz="1400" dirty="0">
                <a:solidFill>
                  <a:schemeClr val="bg1"/>
                </a:solidFill>
                <a:latin typeface="Arial" panose="020B0604020202020204" pitchFamily="34" charset="0"/>
                <a:cs typeface="Arial" panose="020B0604020202020204" pitchFamily="34" charset="0"/>
              </a:rPr>
              <a:t>The implications of this study can produce a significant change on the policy of health care, the practise of social care or the intervention of community levels. </a:t>
            </a:r>
          </a:p>
          <a:p>
            <a:r>
              <a:rPr lang="en-IN" sz="1400" dirty="0">
                <a:solidFill>
                  <a:schemeClr val="bg1"/>
                </a:solidFill>
                <a:latin typeface="Arial" panose="020B0604020202020204" pitchFamily="34" charset="0"/>
                <a:cs typeface="Arial" panose="020B0604020202020204" pitchFamily="34" charset="0"/>
              </a:rPr>
              <a:t>The research can be used to inform evidence-based policymaking by both local authorities, NHS services, and voluntary organisations by determining how social isolation affects older adults in the community in terms of mental wellbeing. </a:t>
            </a:r>
          </a:p>
          <a:p>
            <a:r>
              <a:rPr lang="en-IN" sz="1400" dirty="0">
                <a:solidFill>
                  <a:schemeClr val="bg1"/>
                </a:solidFill>
                <a:latin typeface="Arial" panose="020B0604020202020204" pitchFamily="34" charset="0"/>
                <a:cs typeface="Arial" panose="020B0604020202020204" pitchFamily="34" charset="0"/>
              </a:rPr>
              <a:t>The study can be used to shape the design of specific social prescribing interventions, community outreach programmes, and preventive mental health measures that can deal with isolation prior to its progression into more complicated requirement needs. To social care professionals, the consequences may be used to improve assessment procedures by promoting habitual attention to social connectedness, in addition to physical and clinical outcomes. </a:t>
            </a:r>
          </a:p>
          <a:p>
            <a:r>
              <a:rPr lang="en-IN" sz="1400" dirty="0">
                <a:solidFill>
                  <a:schemeClr val="bg1"/>
                </a:solidFill>
                <a:latin typeface="Arial" panose="020B0604020202020204" pitchFamily="34" charset="0"/>
                <a:cs typeface="Arial" panose="020B0604020202020204" pitchFamily="34" charset="0"/>
              </a:rPr>
              <a:t>On a broader level, the research would make a contribution to the minimization of health inequalities through the inclusive community planning that is age friendly. On the academic side, the research contributes to existing literature on ageing and mental wellbeing and provides a practical contribution that could be used in the future to implement new interventions and enhance the integration of health, social care, and community support strategies.</a:t>
            </a:r>
          </a:p>
        </p:txBody>
      </p:sp>
      <p:sp>
        <p:nvSpPr>
          <p:cNvPr id="5" name="TextBox 4">
            <a:extLst>
              <a:ext uri="{FF2B5EF4-FFF2-40B4-BE49-F238E27FC236}">
                <a16:creationId xmlns:a16="http://schemas.microsoft.com/office/drawing/2014/main" id="{E27A042D-4DAD-DEDC-D0A8-397E9577F445}"/>
              </a:ext>
            </a:extLst>
          </p:cNvPr>
          <p:cNvSpPr txBox="1"/>
          <p:nvPr/>
        </p:nvSpPr>
        <p:spPr>
          <a:xfrm>
            <a:off x="7473125" y="6055075"/>
            <a:ext cx="5642113" cy="246221"/>
          </a:xfrm>
          <a:prstGeom prst="rect">
            <a:avLst/>
          </a:prstGeom>
          <a:noFill/>
        </p:spPr>
        <p:txBody>
          <a:bodyPr wrap="square" rtlCol="0">
            <a:spAutoFit/>
          </a:bodyPr>
          <a:lstStyle/>
          <a:p>
            <a:r>
              <a:rPr lang="en-US" sz="1000" dirty="0">
                <a:solidFill>
                  <a:schemeClr val="bg1"/>
                </a:solidFill>
              </a:rPr>
              <a:t>(Source: https://www.instagram.com/p/DSXaWD0DRYQ/)</a:t>
            </a:r>
            <a:endParaRPr lang="en-IN" sz="1000" dirty="0">
              <a:solidFill>
                <a:schemeClr val="bg1"/>
              </a:solidFill>
            </a:endParaRPr>
          </a:p>
        </p:txBody>
      </p:sp>
      <p:pic>
        <p:nvPicPr>
          <p:cNvPr id="9" name="Picture 8">
            <a:extLst>
              <a:ext uri="{FF2B5EF4-FFF2-40B4-BE49-F238E27FC236}">
                <a16:creationId xmlns:a16="http://schemas.microsoft.com/office/drawing/2014/main" id="{0C0781A2-F12C-00FB-A3CF-00B15A6EEEBA}"/>
              </a:ext>
            </a:extLst>
          </p:cNvPr>
          <p:cNvPicPr>
            <a:picLocks noChangeAspect="1"/>
          </p:cNvPicPr>
          <p:nvPr/>
        </p:nvPicPr>
        <p:blipFill>
          <a:blip r:embed="rId3"/>
          <a:stretch>
            <a:fillRect/>
          </a:stretch>
        </p:blipFill>
        <p:spPr>
          <a:xfrm>
            <a:off x="7538285" y="2218549"/>
            <a:ext cx="3590151" cy="3698364"/>
          </a:xfrm>
          <a:prstGeom prst="rect">
            <a:avLst/>
          </a:prstGeom>
        </p:spPr>
      </p:pic>
    </p:spTree>
    <p:extLst>
      <p:ext uri="{BB962C8B-B14F-4D97-AF65-F5344CB8AC3E}">
        <p14:creationId xmlns:p14="http://schemas.microsoft.com/office/powerpoint/2010/main" val="1113708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3A368-813B-7459-27B5-5148E80B6C04}"/>
              </a:ext>
            </a:extLst>
          </p:cNvPr>
          <p:cNvSpPr>
            <a:spLocks noGrp="1"/>
          </p:cNvSpPr>
          <p:nvPr>
            <p:ph type="title"/>
          </p:nvPr>
        </p:nvSpPr>
        <p:spPr/>
        <p:txBody>
          <a:bodyPr/>
          <a:lstStyle/>
          <a:p>
            <a:pPr algn="ctr"/>
            <a:r>
              <a:rPr lang="en-US" b="1" dirty="0"/>
              <a:t>References</a:t>
            </a:r>
            <a:endParaRPr lang="en-IN" b="1" dirty="0"/>
          </a:p>
        </p:txBody>
      </p:sp>
      <p:sp>
        <p:nvSpPr>
          <p:cNvPr id="5" name="Content Placeholder 4">
            <a:extLst>
              <a:ext uri="{FF2B5EF4-FFF2-40B4-BE49-F238E27FC236}">
                <a16:creationId xmlns:a16="http://schemas.microsoft.com/office/drawing/2014/main" id="{D131BA59-E76D-1941-9FEB-1138FE546799}"/>
              </a:ext>
            </a:extLst>
          </p:cNvPr>
          <p:cNvSpPr>
            <a:spLocks noGrp="1"/>
          </p:cNvSpPr>
          <p:nvPr>
            <p:ph idx="1"/>
          </p:nvPr>
        </p:nvSpPr>
        <p:spPr>
          <a:xfrm>
            <a:off x="345839" y="2157113"/>
            <a:ext cx="11021349" cy="3599316"/>
          </a:xfrm>
        </p:spPr>
        <p:txBody>
          <a:bodyPr>
            <a:noAutofit/>
          </a:bodyPr>
          <a:lstStyle/>
          <a:p>
            <a:r>
              <a:rPr lang="en-IN" sz="1200" dirty="0">
                <a:solidFill>
                  <a:schemeClr val="bg1"/>
                </a:solidFill>
                <a:latin typeface="Arial" panose="020B0604020202020204" pitchFamily="34" charset="0"/>
                <a:cs typeface="Arial" panose="020B0604020202020204" pitchFamily="34" charset="0"/>
              </a:rPr>
              <a:t>Burholt, V., Winter, B., Aartsen, M., Constantinou, C., Dahlberg, L., Feliciano, V., De Jong Gierveld, J., Van Regenmortel, S. and Waldegrave, C. (2020). A critical review and development of a conceptual model of exclusion from social relations for older people. </a:t>
            </a:r>
            <a:r>
              <a:rPr lang="en-IN" sz="1200" i="1" dirty="0">
                <a:solidFill>
                  <a:schemeClr val="bg1"/>
                </a:solidFill>
                <a:latin typeface="Arial" panose="020B0604020202020204" pitchFamily="34" charset="0"/>
                <a:cs typeface="Arial" panose="020B0604020202020204" pitchFamily="34" charset="0"/>
              </a:rPr>
              <a:t>European Journal of Ageing</a:t>
            </a:r>
            <a:r>
              <a:rPr lang="en-IN" sz="1200" dirty="0">
                <a:solidFill>
                  <a:schemeClr val="bg1"/>
                </a:solidFill>
                <a:latin typeface="Arial" panose="020B0604020202020204" pitchFamily="34" charset="0"/>
                <a:cs typeface="Arial" panose="020B0604020202020204" pitchFamily="34" charset="0"/>
              </a:rPr>
              <a:t>, 17. doi:https://doi.org/10.1007/s10433-019-00506-0.</a:t>
            </a:r>
          </a:p>
          <a:p>
            <a:r>
              <a:rPr lang="en-IN" sz="1200" dirty="0">
                <a:solidFill>
                  <a:schemeClr val="bg1"/>
                </a:solidFill>
                <a:latin typeface="Arial" panose="020B0604020202020204" pitchFamily="34" charset="0"/>
                <a:cs typeface="Arial" panose="020B0604020202020204" pitchFamily="34" charset="0"/>
              </a:rPr>
              <a:t>Evers, H., (2024). Elderly women and disadvantage: perceptions of daily life and support relationships. In </a:t>
            </a:r>
            <a:r>
              <a:rPr lang="en-IN" sz="1200" i="1" dirty="0">
                <a:solidFill>
                  <a:schemeClr val="bg1"/>
                </a:solidFill>
                <a:latin typeface="Arial" panose="020B0604020202020204" pitchFamily="34" charset="0"/>
                <a:cs typeface="Arial" panose="020B0604020202020204" pitchFamily="34" charset="0"/>
              </a:rPr>
              <a:t>Ageing in Modern Society</a:t>
            </a:r>
            <a:r>
              <a:rPr lang="en-IN" sz="1200" dirty="0">
                <a:solidFill>
                  <a:schemeClr val="bg1"/>
                </a:solidFill>
                <a:latin typeface="Arial" panose="020B0604020202020204" pitchFamily="34" charset="0"/>
                <a:cs typeface="Arial" panose="020B0604020202020204" pitchFamily="34" charset="0"/>
              </a:rPr>
              <a:t> (pp. 25-44). Routledge.  https://www.taylorfrancis.com/chapters/edit/10.4324/9781032694085-4/elderly-women-disadvantage-perceptions-daily-life-support-relationships-helen-evers</a:t>
            </a:r>
          </a:p>
          <a:p>
            <a:r>
              <a:rPr lang="en-IN" sz="1200" dirty="0">
                <a:solidFill>
                  <a:schemeClr val="bg1"/>
                </a:solidFill>
                <a:latin typeface="Arial" panose="020B0604020202020204" pitchFamily="34" charset="0"/>
                <a:cs typeface="Arial" panose="020B0604020202020204" pitchFamily="34" charset="0"/>
              </a:rPr>
              <a:t>Folorunsho, S. and Okyere, M. (2024). The impact of neglect, physical, and financial abuse on mental health among older adults: a systematic review. </a:t>
            </a:r>
            <a:r>
              <a:rPr lang="en-IN" sz="1200" i="1" dirty="0">
                <a:solidFill>
                  <a:schemeClr val="bg1"/>
                </a:solidFill>
                <a:latin typeface="Arial" panose="020B0604020202020204" pitchFamily="34" charset="0"/>
                <a:cs typeface="Arial" panose="020B0604020202020204" pitchFamily="34" charset="0"/>
              </a:rPr>
              <a:t>Aging &amp; Mental Health</a:t>
            </a:r>
            <a:r>
              <a:rPr lang="en-IN" sz="1200" dirty="0">
                <a:solidFill>
                  <a:schemeClr val="bg1"/>
                </a:solidFill>
                <a:latin typeface="Arial" panose="020B0604020202020204" pitchFamily="34" charset="0"/>
                <a:cs typeface="Arial" panose="020B0604020202020204" pitchFamily="34" charset="0"/>
              </a:rPr>
              <a:t>, 29(4), pp.1–11. doi:https://doi.org/10.1080/13607863.2024.2436468.</a:t>
            </a:r>
          </a:p>
          <a:p>
            <a:r>
              <a:rPr lang="en-IN" sz="1200" dirty="0">
                <a:solidFill>
                  <a:schemeClr val="bg1"/>
                </a:solidFill>
                <a:latin typeface="Arial" panose="020B0604020202020204" pitchFamily="34" charset="0"/>
                <a:cs typeface="Arial" panose="020B0604020202020204" pitchFamily="34" charset="0"/>
              </a:rPr>
              <a:t>Freak-Poli, R., Kung, C.S., Ryan, J. and Shields, M.A., (2022). Social isolation, social support, and loneliness profiles before and after spousal death and the buffering role of financial resources. </a:t>
            </a:r>
            <a:r>
              <a:rPr lang="en-IN" sz="1200" i="1" dirty="0">
                <a:solidFill>
                  <a:schemeClr val="bg1"/>
                </a:solidFill>
                <a:latin typeface="Arial" panose="020B0604020202020204" pitchFamily="34" charset="0"/>
                <a:cs typeface="Arial" panose="020B0604020202020204" pitchFamily="34" charset="0"/>
              </a:rPr>
              <a:t>The Journals of Gerontology: Series B</a:t>
            </a:r>
            <a:r>
              <a:rPr lang="en-IN" sz="1200" dirty="0">
                <a:solidFill>
                  <a:schemeClr val="bg1"/>
                </a:solidFill>
                <a:latin typeface="Arial" panose="020B0604020202020204" pitchFamily="34" charset="0"/>
                <a:cs typeface="Arial" panose="020B0604020202020204" pitchFamily="34" charset="0"/>
              </a:rPr>
              <a:t>, </a:t>
            </a:r>
            <a:r>
              <a:rPr lang="en-IN" sz="1200" i="1" dirty="0">
                <a:solidFill>
                  <a:schemeClr val="bg1"/>
                </a:solidFill>
                <a:latin typeface="Arial" panose="020B0604020202020204" pitchFamily="34" charset="0"/>
                <a:cs typeface="Arial" panose="020B0604020202020204" pitchFamily="34" charset="0"/>
              </a:rPr>
              <a:t>77</a:t>
            </a:r>
            <a:r>
              <a:rPr lang="en-IN" sz="1200" dirty="0">
                <a:solidFill>
                  <a:schemeClr val="bg1"/>
                </a:solidFill>
                <a:latin typeface="Arial" panose="020B0604020202020204" pitchFamily="34" charset="0"/>
                <a:cs typeface="Arial" panose="020B0604020202020204" pitchFamily="34" charset="0"/>
              </a:rPr>
              <a:t>(5), pp.956-971. </a:t>
            </a:r>
            <a:r>
              <a:rPr lang="en-IN" sz="1200" u="sng"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https://academic.oup.com/psychsocgerontology/article-abstract/77/5/956/6562969</a:t>
            </a:r>
            <a:endParaRPr lang="en-IN" sz="1200" dirty="0">
              <a:solidFill>
                <a:schemeClr val="bg1"/>
              </a:solidFill>
              <a:latin typeface="Arial" panose="020B0604020202020204" pitchFamily="34" charset="0"/>
              <a:cs typeface="Arial" panose="020B0604020202020204" pitchFamily="34" charset="0"/>
            </a:endParaRPr>
          </a:p>
          <a:p>
            <a:r>
              <a:rPr lang="en-IN" sz="1200" dirty="0">
                <a:solidFill>
                  <a:schemeClr val="bg1"/>
                </a:solidFill>
                <a:latin typeface="Arial" panose="020B0604020202020204" pitchFamily="34" charset="0"/>
                <a:cs typeface="Arial" panose="020B0604020202020204" pitchFamily="34" charset="0"/>
              </a:rPr>
              <a:t>Holt-Lunstad, J., (2022). Social connection as a public health issue: The evidence and a systemic framework for prioritizing the “social” in social determinants of health. </a:t>
            </a:r>
            <a:r>
              <a:rPr lang="en-IN" sz="1200" i="1" dirty="0">
                <a:solidFill>
                  <a:schemeClr val="bg1"/>
                </a:solidFill>
                <a:latin typeface="Arial" panose="020B0604020202020204" pitchFamily="34" charset="0"/>
                <a:cs typeface="Arial" panose="020B0604020202020204" pitchFamily="34" charset="0"/>
              </a:rPr>
              <a:t>Annual Review of Public Health</a:t>
            </a:r>
            <a:r>
              <a:rPr lang="en-IN" sz="1200" dirty="0">
                <a:solidFill>
                  <a:schemeClr val="bg1"/>
                </a:solidFill>
                <a:latin typeface="Arial" panose="020B0604020202020204" pitchFamily="34" charset="0"/>
                <a:cs typeface="Arial" panose="020B0604020202020204" pitchFamily="34" charset="0"/>
              </a:rPr>
              <a:t>, </a:t>
            </a:r>
            <a:r>
              <a:rPr lang="en-IN" sz="1200" i="1" dirty="0">
                <a:solidFill>
                  <a:schemeClr val="bg1"/>
                </a:solidFill>
                <a:latin typeface="Arial" panose="020B0604020202020204" pitchFamily="34" charset="0"/>
                <a:cs typeface="Arial" panose="020B0604020202020204" pitchFamily="34" charset="0"/>
              </a:rPr>
              <a:t>43</a:t>
            </a:r>
            <a:r>
              <a:rPr lang="en-IN" sz="1200" dirty="0">
                <a:solidFill>
                  <a:schemeClr val="bg1"/>
                </a:solidFill>
                <a:latin typeface="Arial" panose="020B0604020202020204" pitchFamily="34" charset="0"/>
                <a:cs typeface="Arial" panose="020B0604020202020204" pitchFamily="34" charset="0"/>
              </a:rPr>
              <a:t>(1), pp.193-213. </a:t>
            </a:r>
            <a:r>
              <a:rPr lang="en-IN" sz="1200" u="sng"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https://www.annualreviews.org/content/journals/10.1146/annurev-publhealth-052020-110732</a:t>
            </a:r>
            <a:r>
              <a:rPr lang="en-IN" sz="1200" dirty="0">
                <a:solidFill>
                  <a:schemeClr val="bg1"/>
                </a:solidFill>
                <a:latin typeface="Arial" panose="020B0604020202020204" pitchFamily="34" charset="0"/>
                <a:cs typeface="Arial" panose="020B0604020202020204" pitchFamily="34" charset="0"/>
              </a:rPr>
              <a:t> </a:t>
            </a:r>
          </a:p>
          <a:p>
            <a:r>
              <a:rPr lang="en-IN" sz="1200" dirty="0">
                <a:solidFill>
                  <a:schemeClr val="bg1"/>
                </a:solidFill>
                <a:latin typeface="Arial" panose="020B0604020202020204" pitchFamily="34" charset="0"/>
                <a:cs typeface="Arial" panose="020B0604020202020204" pitchFamily="34" charset="0"/>
              </a:rPr>
              <a:t>Iamtrakul, P. and Chayphong, S. (2022). Exploring the Influencing Factors on Living Alone and Social Isolation among Older Adults in Rural Areas of Thailand. </a:t>
            </a:r>
            <a:r>
              <a:rPr lang="en-IN" sz="1200" i="1" dirty="0">
                <a:solidFill>
                  <a:schemeClr val="bg1"/>
                </a:solidFill>
                <a:latin typeface="Arial" panose="020B0604020202020204" pitchFamily="34" charset="0"/>
                <a:cs typeface="Arial" panose="020B0604020202020204" pitchFamily="34" charset="0"/>
              </a:rPr>
              <a:t>International Journal of Environmental Research and Public Health</a:t>
            </a:r>
            <a:r>
              <a:rPr lang="en-IN" sz="1200" dirty="0">
                <a:solidFill>
                  <a:schemeClr val="bg1"/>
                </a:solidFill>
                <a:latin typeface="Arial" panose="020B0604020202020204" pitchFamily="34" charset="0"/>
                <a:cs typeface="Arial" panose="020B0604020202020204" pitchFamily="34" charset="0"/>
              </a:rPr>
              <a:t>, 19(21), p.14572. doi:https://doi.org/10.3390/ijerph192114572.</a:t>
            </a:r>
          </a:p>
          <a:p>
            <a:r>
              <a:rPr lang="en-IN" sz="1200" dirty="0">
                <a:solidFill>
                  <a:schemeClr val="bg1"/>
                </a:solidFill>
                <a:latin typeface="Arial" panose="020B0604020202020204" pitchFamily="34" charset="0"/>
                <a:cs typeface="Arial" panose="020B0604020202020204" pitchFamily="34" charset="0"/>
              </a:rPr>
              <a:t>Iovino, P., Vellone, E., Cedrone, N. and Riegel, B., (2023). A middle-range theory of social isolation in chronic illness. </a:t>
            </a:r>
            <a:r>
              <a:rPr lang="en-IN" sz="1200" i="1" dirty="0">
                <a:solidFill>
                  <a:schemeClr val="bg1"/>
                </a:solidFill>
                <a:latin typeface="Arial" panose="020B0604020202020204" pitchFamily="34" charset="0"/>
                <a:cs typeface="Arial" panose="020B0604020202020204" pitchFamily="34" charset="0"/>
              </a:rPr>
              <a:t>International journal of environmental research and public health</a:t>
            </a:r>
            <a:r>
              <a:rPr lang="en-IN" sz="1200" dirty="0">
                <a:solidFill>
                  <a:schemeClr val="bg1"/>
                </a:solidFill>
                <a:latin typeface="Arial" panose="020B0604020202020204" pitchFamily="34" charset="0"/>
                <a:cs typeface="Arial" panose="020B0604020202020204" pitchFamily="34" charset="0"/>
              </a:rPr>
              <a:t>, </a:t>
            </a:r>
            <a:r>
              <a:rPr lang="en-IN" sz="1200" i="1" dirty="0">
                <a:solidFill>
                  <a:schemeClr val="bg1"/>
                </a:solidFill>
                <a:latin typeface="Arial" panose="020B0604020202020204" pitchFamily="34" charset="0"/>
                <a:cs typeface="Arial" panose="020B0604020202020204" pitchFamily="34" charset="0"/>
              </a:rPr>
              <a:t>20</a:t>
            </a:r>
            <a:r>
              <a:rPr lang="en-IN" sz="1200" dirty="0">
                <a:solidFill>
                  <a:schemeClr val="bg1"/>
                </a:solidFill>
                <a:latin typeface="Arial" panose="020B0604020202020204" pitchFamily="34" charset="0"/>
                <a:cs typeface="Arial" panose="020B0604020202020204" pitchFamily="34" charset="0"/>
              </a:rPr>
              <a:t>(6), p.4940. </a:t>
            </a:r>
            <a:r>
              <a:rPr lang="en-IN" sz="1200" u="sng"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https://www.mdpi.com/1660-4601/20/6/4940</a:t>
            </a:r>
            <a:endParaRPr lang="en-IN" sz="1200" dirty="0">
              <a:solidFill>
                <a:schemeClr val="bg1"/>
              </a:solidFill>
              <a:latin typeface="Arial" panose="020B0604020202020204" pitchFamily="34" charset="0"/>
              <a:cs typeface="Arial" panose="020B0604020202020204" pitchFamily="34" charset="0"/>
            </a:endParaRPr>
          </a:p>
          <a:p>
            <a:r>
              <a:rPr lang="en-IN" sz="1200" dirty="0">
                <a:solidFill>
                  <a:schemeClr val="bg1"/>
                </a:solidFill>
                <a:latin typeface="Arial" panose="020B0604020202020204" pitchFamily="34" charset="0"/>
                <a:cs typeface="Arial" panose="020B0604020202020204" pitchFamily="34" charset="0"/>
              </a:rPr>
              <a:t>Jeff, P., Benzimra, A., Murphy, J.L., Fenge, L.-A., Devis-Rozental, C. and Amenyah, S.D. (2025). Impact of Community‐Based Food Interventions on Health, Well‐being, and Social Connectedness of Older Adults: A Scoping Review. </a:t>
            </a:r>
            <a:r>
              <a:rPr lang="en-IN" sz="1200" i="1" dirty="0">
                <a:solidFill>
                  <a:schemeClr val="bg1"/>
                </a:solidFill>
                <a:latin typeface="Arial" panose="020B0604020202020204" pitchFamily="34" charset="0"/>
                <a:cs typeface="Arial" panose="020B0604020202020204" pitchFamily="34" charset="0"/>
              </a:rPr>
              <a:t>Health &amp; Social Care in the Community</a:t>
            </a:r>
            <a:r>
              <a:rPr lang="en-IN" sz="1200" dirty="0">
                <a:solidFill>
                  <a:schemeClr val="bg1"/>
                </a:solidFill>
                <a:latin typeface="Arial" panose="020B0604020202020204" pitchFamily="34" charset="0"/>
                <a:cs typeface="Arial" panose="020B0604020202020204" pitchFamily="34" charset="0"/>
              </a:rPr>
              <a:t>, 2025(1). doi:https://doi.org/10.1155/hsc/6677936.</a:t>
            </a:r>
          </a:p>
        </p:txBody>
      </p:sp>
    </p:spTree>
    <p:extLst>
      <p:ext uri="{BB962C8B-B14F-4D97-AF65-F5344CB8AC3E}">
        <p14:creationId xmlns:p14="http://schemas.microsoft.com/office/powerpoint/2010/main" val="4053486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B30EAF7-1B9B-74BB-CA0B-A57B53D5AACC}"/>
              </a:ext>
            </a:extLst>
          </p:cNvPr>
          <p:cNvSpPr txBox="1"/>
          <p:nvPr/>
        </p:nvSpPr>
        <p:spPr>
          <a:xfrm>
            <a:off x="174171" y="369906"/>
            <a:ext cx="10123715" cy="4678204"/>
          </a:xfrm>
          <a:prstGeom prst="rect">
            <a:avLst/>
          </a:prstGeom>
          <a:noFill/>
        </p:spPr>
        <p:txBody>
          <a:bodyPr wrap="square">
            <a:spAutoFit/>
          </a:bodyPr>
          <a:lstStyle/>
          <a:p>
            <a:pPr marL="285750" indent="-285750">
              <a:buFont typeface="Arial" panose="020B0604020202020204" pitchFamily="34" charset="0"/>
              <a:buChar char="•"/>
            </a:pPr>
            <a:r>
              <a:rPr lang="en-IN" sz="1400" dirty="0">
                <a:solidFill>
                  <a:schemeClr val="bg1"/>
                </a:solidFill>
                <a:latin typeface="Arial" panose="020B0604020202020204" pitchFamily="34" charset="0"/>
                <a:cs typeface="Arial" panose="020B0604020202020204" pitchFamily="34" charset="0"/>
              </a:rPr>
              <a:t>Lal, S., (2025). Analyzing the Impact of Social Isolation on Aging: Health, Mental State and Cognitive Functions. </a:t>
            </a:r>
            <a:r>
              <a:rPr lang="en-IN" sz="1400" i="1" dirty="0">
                <a:solidFill>
                  <a:schemeClr val="bg1"/>
                </a:solidFill>
                <a:latin typeface="Arial" panose="020B0604020202020204" pitchFamily="34" charset="0"/>
                <a:cs typeface="Arial" panose="020B0604020202020204" pitchFamily="34" charset="0"/>
              </a:rPr>
              <a:t>Critical Debates in Humanities, Science and Global Justice</a:t>
            </a:r>
            <a:r>
              <a:rPr lang="en-IN" sz="1400" dirty="0">
                <a:solidFill>
                  <a:schemeClr val="bg1"/>
                </a:solidFill>
                <a:latin typeface="Arial" panose="020B0604020202020204" pitchFamily="34" charset="0"/>
                <a:cs typeface="Arial" panose="020B0604020202020204" pitchFamily="34" charset="0"/>
              </a:rPr>
              <a:t>, </a:t>
            </a:r>
            <a:r>
              <a:rPr lang="en-IN" sz="1400" i="1" dirty="0">
                <a:solidFill>
                  <a:schemeClr val="bg1"/>
                </a:solidFill>
                <a:latin typeface="Arial" panose="020B0604020202020204" pitchFamily="34" charset="0"/>
                <a:cs typeface="Arial" panose="020B0604020202020204" pitchFamily="34" charset="0"/>
              </a:rPr>
              <a:t>5</a:t>
            </a:r>
            <a:r>
              <a:rPr lang="en-IN" sz="1400" dirty="0">
                <a:solidFill>
                  <a:schemeClr val="bg1"/>
                </a:solidFill>
                <a:latin typeface="Arial" panose="020B0604020202020204" pitchFamily="34" charset="0"/>
                <a:cs typeface="Arial" panose="020B0604020202020204" pitchFamily="34" charset="0"/>
              </a:rPr>
              <a:t>(2), pp.26-37. https://criticaldebateshsgj.scholasticahq.com/article/143110.pdf</a:t>
            </a:r>
          </a:p>
          <a:p>
            <a:pPr marL="285750" indent="-285750">
              <a:buFont typeface="Arial" panose="020B0604020202020204" pitchFamily="34" charset="0"/>
              <a:buChar char="•"/>
            </a:pPr>
            <a:r>
              <a:rPr lang="en-IN" sz="1400" dirty="0">
                <a:solidFill>
                  <a:schemeClr val="bg1"/>
                </a:solidFill>
                <a:latin typeface="Arial" panose="020B0604020202020204" pitchFamily="34" charset="0"/>
                <a:cs typeface="Arial" panose="020B0604020202020204" pitchFamily="34" charset="0"/>
              </a:rPr>
              <a:t>Lal, S., (2025). Analyzing the Impact of Social Isolation on Aging: Health, Mental State and Cognitive Functions. </a:t>
            </a:r>
            <a:r>
              <a:rPr lang="en-IN" sz="1400" i="1" dirty="0">
                <a:solidFill>
                  <a:schemeClr val="bg1"/>
                </a:solidFill>
                <a:latin typeface="Arial" panose="020B0604020202020204" pitchFamily="34" charset="0"/>
                <a:cs typeface="Arial" panose="020B0604020202020204" pitchFamily="34" charset="0"/>
              </a:rPr>
              <a:t>Critical Debates in Humanities, Science and Global Justice</a:t>
            </a:r>
            <a:r>
              <a:rPr lang="en-IN" sz="1400" dirty="0">
                <a:solidFill>
                  <a:schemeClr val="bg1"/>
                </a:solidFill>
                <a:latin typeface="Arial" panose="020B0604020202020204" pitchFamily="34" charset="0"/>
                <a:cs typeface="Arial" panose="020B0604020202020204" pitchFamily="34" charset="0"/>
              </a:rPr>
              <a:t>, </a:t>
            </a:r>
            <a:r>
              <a:rPr lang="en-IN" sz="1400" i="1" dirty="0">
                <a:solidFill>
                  <a:schemeClr val="bg1"/>
                </a:solidFill>
                <a:latin typeface="Arial" panose="020B0604020202020204" pitchFamily="34" charset="0"/>
                <a:cs typeface="Arial" panose="020B0604020202020204" pitchFamily="34" charset="0"/>
              </a:rPr>
              <a:t>5</a:t>
            </a:r>
            <a:r>
              <a:rPr lang="en-IN" sz="1400" dirty="0">
                <a:solidFill>
                  <a:schemeClr val="bg1"/>
                </a:solidFill>
                <a:latin typeface="Arial" panose="020B0604020202020204" pitchFamily="34" charset="0"/>
                <a:cs typeface="Arial" panose="020B0604020202020204" pitchFamily="34" charset="0"/>
              </a:rPr>
              <a:t>(2), pp.26-37. </a:t>
            </a:r>
            <a:r>
              <a:rPr lang="en-IN" sz="1400" u="sng"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https://criticaldebateshsgj.scholasticahq.com/article/143110.pdf</a:t>
            </a:r>
            <a:endParaRPr lang="en-IN"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dirty="0">
                <a:solidFill>
                  <a:schemeClr val="bg1"/>
                </a:solidFill>
                <a:latin typeface="Arial" panose="020B0604020202020204" pitchFamily="34" charset="0"/>
                <a:cs typeface="Arial" panose="020B0604020202020204" pitchFamily="34" charset="0"/>
              </a:rPr>
              <a:t>Milton, A.C., Mengesha, Z., Ballesteros, K., McClean, T., Hartog, S., Bray-Rudkin, L., Ngo, C. and Hickie, I. (2023). Supporting Children’s Social Connection and Well-Being in School-Age Care: Mixed Methods Evaluation of the Connect, Promote, and Protect Program. </a:t>
            </a:r>
            <a:r>
              <a:rPr lang="en-IN" sz="1400" i="1" dirty="0">
                <a:solidFill>
                  <a:schemeClr val="bg1"/>
                </a:solidFill>
                <a:latin typeface="Arial" panose="020B0604020202020204" pitchFamily="34" charset="0"/>
                <a:cs typeface="Arial" panose="020B0604020202020204" pitchFamily="34" charset="0"/>
              </a:rPr>
              <a:t>JMIR Pediatrics and Parenting</a:t>
            </a:r>
            <a:r>
              <a:rPr lang="en-IN" sz="1400" dirty="0">
                <a:solidFill>
                  <a:schemeClr val="bg1"/>
                </a:solidFill>
                <a:latin typeface="Arial" panose="020B0604020202020204" pitchFamily="34" charset="0"/>
                <a:cs typeface="Arial" panose="020B0604020202020204" pitchFamily="34" charset="0"/>
              </a:rPr>
              <a:t>, [online] 6(1), p.e44928. doi:https://doi.org/10.2196/44928.</a:t>
            </a:r>
          </a:p>
          <a:p>
            <a:pPr marL="285750" indent="-285750">
              <a:buFont typeface="Arial" panose="020B0604020202020204" pitchFamily="34" charset="0"/>
              <a:buChar char="•"/>
            </a:pPr>
            <a:r>
              <a:rPr lang="en-IN" sz="1400" dirty="0">
                <a:solidFill>
                  <a:schemeClr val="bg1"/>
                </a:solidFill>
                <a:latin typeface="Arial" panose="020B0604020202020204" pitchFamily="34" charset="0"/>
                <a:cs typeface="Arial" panose="020B0604020202020204" pitchFamily="34" charset="0"/>
              </a:rPr>
              <a:t>NHS (2022). </a:t>
            </a:r>
            <a:r>
              <a:rPr lang="en-IN" sz="1400" i="1" dirty="0">
                <a:solidFill>
                  <a:schemeClr val="bg1"/>
                </a:solidFill>
                <a:latin typeface="Arial" panose="020B0604020202020204" pitchFamily="34" charset="0"/>
                <a:cs typeface="Arial" panose="020B0604020202020204" pitchFamily="34" charset="0"/>
              </a:rPr>
              <a:t>Loneliness in Older People</a:t>
            </a:r>
            <a:r>
              <a:rPr lang="en-IN" sz="1400" dirty="0">
                <a:solidFill>
                  <a:schemeClr val="bg1"/>
                </a:solidFill>
                <a:latin typeface="Arial" panose="020B0604020202020204" pitchFamily="34" charset="0"/>
                <a:cs typeface="Arial" panose="020B0604020202020204" pitchFamily="34" charset="0"/>
              </a:rPr>
              <a:t>. [online] NHS. Available at: https://www.nhs.uk/mental-health/feelings-symptoms-behaviours/feelings-and-symptoms/loneliness-in-older-people/ [Accessed 1 Feb. 2026].</a:t>
            </a:r>
          </a:p>
          <a:p>
            <a:pPr marL="285750" indent="-285750">
              <a:buFont typeface="Arial" panose="020B0604020202020204" pitchFamily="34" charset="0"/>
              <a:buChar char="•"/>
            </a:pPr>
            <a:r>
              <a:rPr lang="en-IN" sz="1400" dirty="0">
                <a:solidFill>
                  <a:schemeClr val="bg1"/>
                </a:solidFill>
                <a:latin typeface="Arial" panose="020B0604020202020204" pitchFamily="34" charset="0"/>
                <a:cs typeface="Arial" panose="020B0604020202020204" pitchFamily="34" charset="0"/>
              </a:rPr>
              <a:t>Perone, A.K., Urrutia-Pujana, L., Zhou, L., Yaisikana, M.E. and Mendez Campos, B., (2025). The equitable aging in health conceptual framework: international interventions infusing power and justice to address social isolation and loneliness among older adults. </a:t>
            </a:r>
            <a:r>
              <a:rPr lang="en-IN" sz="1400" i="1" dirty="0">
                <a:solidFill>
                  <a:schemeClr val="bg1"/>
                </a:solidFill>
                <a:latin typeface="Arial" panose="020B0604020202020204" pitchFamily="34" charset="0"/>
                <a:cs typeface="Arial" panose="020B0604020202020204" pitchFamily="34" charset="0"/>
              </a:rPr>
              <a:t>Frontiers in public health</a:t>
            </a:r>
            <a:r>
              <a:rPr lang="en-IN" sz="1400" dirty="0">
                <a:solidFill>
                  <a:schemeClr val="bg1"/>
                </a:solidFill>
                <a:latin typeface="Arial" panose="020B0604020202020204" pitchFamily="34" charset="0"/>
                <a:cs typeface="Arial" panose="020B0604020202020204" pitchFamily="34" charset="0"/>
              </a:rPr>
              <a:t>, </a:t>
            </a:r>
            <a:r>
              <a:rPr lang="en-IN" sz="1400" i="1" dirty="0">
                <a:solidFill>
                  <a:schemeClr val="bg1"/>
                </a:solidFill>
                <a:latin typeface="Arial" panose="020B0604020202020204" pitchFamily="34" charset="0"/>
                <a:cs typeface="Arial" panose="020B0604020202020204" pitchFamily="34" charset="0"/>
              </a:rPr>
              <a:t>13</a:t>
            </a:r>
            <a:r>
              <a:rPr lang="en-IN" sz="1400" dirty="0">
                <a:solidFill>
                  <a:schemeClr val="bg1"/>
                </a:solidFill>
                <a:latin typeface="Arial" panose="020B0604020202020204" pitchFamily="34" charset="0"/>
                <a:cs typeface="Arial" panose="020B0604020202020204" pitchFamily="34" charset="0"/>
              </a:rPr>
              <a:t>, p.1426015. </a:t>
            </a:r>
            <a:r>
              <a:rPr lang="en-IN" sz="1400" u="sng"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https://www.frontiersin.org/journals/public-health/articles/10.3389/fpubh.2025.1426015/full</a:t>
            </a:r>
            <a:endParaRPr lang="en-IN" sz="1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dirty="0">
                <a:solidFill>
                  <a:schemeClr val="bg1"/>
                </a:solidFill>
                <a:latin typeface="Arial" panose="020B0604020202020204" pitchFamily="34" charset="0"/>
                <a:cs typeface="Arial" panose="020B0604020202020204" pitchFamily="34" charset="0"/>
              </a:rPr>
              <a:t>Salari, N., Najafi, H., Rasoulpoor, S., Canbary, Z., Heidarian, P. and Mohammadi, M. (2025). The global prevalence and associated factors of loneliness in older adults: a systematic review and meta-analysis. </a:t>
            </a:r>
            <a:r>
              <a:rPr lang="en-IN" sz="1400" i="1" dirty="0">
                <a:solidFill>
                  <a:schemeClr val="bg1"/>
                </a:solidFill>
                <a:latin typeface="Arial" panose="020B0604020202020204" pitchFamily="34" charset="0"/>
                <a:cs typeface="Arial" panose="020B0604020202020204" pitchFamily="34" charset="0"/>
              </a:rPr>
              <a:t>Humanities and Social Sciences Communications</a:t>
            </a:r>
            <a:r>
              <a:rPr lang="en-IN" sz="1400" dirty="0">
                <a:solidFill>
                  <a:schemeClr val="bg1"/>
                </a:solidFill>
                <a:latin typeface="Arial" panose="020B0604020202020204" pitchFamily="34" charset="0"/>
                <a:cs typeface="Arial" panose="020B0604020202020204" pitchFamily="34" charset="0"/>
              </a:rPr>
              <a:t>, [online] 12(1). doi:https://doi.org/10.1057/s41599-025-05304-x.</a:t>
            </a:r>
          </a:p>
          <a:p>
            <a:pPr marL="285750" indent="-285750">
              <a:buFont typeface="Arial" panose="020B0604020202020204" pitchFamily="34" charset="0"/>
              <a:buChar char="•"/>
            </a:pPr>
            <a:r>
              <a:rPr lang="en-IN" sz="1400" dirty="0">
                <a:solidFill>
                  <a:schemeClr val="bg1"/>
                </a:solidFill>
                <a:latin typeface="Arial" panose="020B0604020202020204" pitchFamily="34" charset="0"/>
                <a:cs typeface="Arial" panose="020B0604020202020204" pitchFamily="34" charset="0"/>
              </a:rPr>
              <a:t>Takase, A., Matoba, Y., Taga, T., Ito, K. and Okamura, T. (2022). Middle-aged and older people with urgent, unaware, and unmet mental health care needs: Practitioners’ viewpoints from outside the formal mental health care system. </a:t>
            </a:r>
            <a:r>
              <a:rPr lang="en-IN" sz="1400" i="1" dirty="0">
                <a:solidFill>
                  <a:schemeClr val="bg1"/>
                </a:solidFill>
                <a:latin typeface="Arial" panose="020B0604020202020204" pitchFamily="34" charset="0"/>
                <a:cs typeface="Arial" panose="020B0604020202020204" pitchFamily="34" charset="0"/>
              </a:rPr>
              <a:t>BMC Health Services Research</a:t>
            </a:r>
            <a:r>
              <a:rPr lang="en-IN" sz="1400" dirty="0">
                <a:solidFill>
                  <a:schemeClr val="bg1"/>
                </a:solidFill>
                <a:latin typeface="Arial" panose="020B0604020202020204" pitchFamily="34" charset="0"/>
                <a:cs typeface="Arial" panose="020B0604020202020204" pitchFamily="34" charset="0"/>
              </a:rPr>
              <a:t>, 22(1). doi:https://doi.org/10.1186/s12913-022-08838-x</a:t>
            </a:r>
            <a:r>
              <a:rPr lang="en-IN"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457140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Thank you text Images - Free Download on Freepik">
            <a:extLst>
              <a:ext uri="{FF2B5EF4-FFF2-40B4-BE49-F238E27FC236}">
                <a16:creationId xmlns:a16="http://schemas.microsoft.com/office/drawing/2014/main" id="{01C7A58C-783A-A6DC-EE5A-1F05A0D3C8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4776" y="1145484"/>
            <a:ext cx="4915728" cy="3480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24672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B064D78-A2E8-4FD1-AE1C-7AE2AB1EFC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FC1CF92-09BD-43A0-BD9F-2C991440F8A4}">
  <ds:schemaRefs>
    <ds:schemaRef ds:uri="http://schemas.microsoft.com/sharepoint/v3/contenttype/forms"/>
  </ds:schemaRefs>
</ds:datastoreItem>
</file>

<file path=customXml/itemProps3.xml><?xml version="1.0" encoding="utf-8"?>
<ds:datastoreItem xmlns:ds="http://schemas.openxmlformats.org/officeDocument/2006/customXml" ds:itemID="{3121BBCA-903E-4BA1-A827-24B9DEAEFFC7}">
  <ds:schemaRefs>
    <ds:schemaRef ds:uri="http://schemas.microsoft.com/office/2006/metadata/properties"/>
    <ds:schemaRef ds:uri="http://schemas.openxmlformats.org/package/2006/metadata/core-properties"/>
    <ds:schemaRef ds:uri="http://purl.org/dc/terms/"/>
    <ds:schemaRef ds:uri="http://purl.org/dc/dcmitype/"/>
    <ds:schemaRef ds:uri="3ef5847a-e696-4fee-a2c0-6c3f87568321"/>
    <ds:schemaRef ds:uri="http://schemas.microsoft.com/office/2006/documentManagement/types"/>
    <ds:schemaRef ds:uri="http://purl.org/dc/elements/1.1/"/>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Berlin</Template>
  <TotalTime>133</TotalTime>
  <Words>1916</Words>
  <Application>Microsoft Office PowerPoint</Application>
  <PresentationFormat>Widescreen</PresentationFormat>
  <Paragraphs>51</Paragraphs>
  <Slides>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Arial</vt:lpstr>
      <vt:lpstr>Trebuchet MS</vt:lpstr>
      <vt:lpstr>Berlin</vt:lpstr>
      <vt:lpstr>PowerPoint Presentation</vt:lpstr>
      <vt:lpstr>Prevalence of the Issue</vt:lpstr>
      <vt:lpstr>Rationale for the Research</vt:lpstr>
      <vt:lpstr>Research Question, Aim and Objectives.</vt:lpstr>
      <vt:lpstr>Research Impact</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Riddhi Hitesh Patel (2506528)</cp:lastModifiedBy>
  <cp:revision>3</cp:revision>
  <dcterms:created xsi:type="dcterms:W3CDTF">2026-01-24T12:43:05Z</dcterms:created>
  <dcterms:modified xsi:type="dcterms:W3CDTF">2026-02-16T08:43:00Z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2026-01-24T12:48:52Z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fbf5ada5-fa61-428a-95df-be29229bbb67</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y fmtid="{D5CDD505-2E9C-101B-9397-08002B2CF9AE}" pid="10" name="ContentTypeId">
    <vt:lpwstr>0x010100388A3138619E1D4F8EE743C5DD485012</vt:lpwstr>
  </property>
</Properties>
</file>