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60" r:id="rId5"/>
    <p:sldId id="262" r:id="rId6"/>
    <p:sldId id="259"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B2F06-D7BE-470D-90E9-EA85ACDD27B4}" v="873" dt="2023-10-25T22:16:52.327"/>
    <p1510:client id="{1678717B-48E0-45D0-B60F-93640F76ECDC}" v="850" dt="2023-10-26T00:57:58.764"/>
    <p1510:client id="{33525B3D-6A0A-4DF3-9039-A96E6DF85C40}" v="315" dt="2023-10-27T22:23:37.590"/>
    <p1510:client id="{54EC2137-97B8-4A37-8995-44F8F1F125BF}" v="8" dt="2023-10-24T10:20:56.332"/>
    <p1510:client id="{62029153-6938-41BD-8645-896937DAB9A4}" v="809" dt="2023-10-26T18:11:46.929"/>
    <p1510:client id="{72DA5F05-819D-4E03-989F-5022A46A5781}" v="1160" dt="2023-10-20T20:22:14.198"/>
    <p1510:client id="{D550BB76-3DA1-4445-89D1-B398F806AA5E}" v="1768" dt="2023-10-21T18:06:43.630"/>
    <p1510:client id="{EE2E94C3-82CF-4ECA-A94E-EFDDAD3CFC7E}" v="67" dt="2023-10-23T11:18:46.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presProps" Target="presProps.xml" Id="rId8" /><Relationship Type="http://schemas.microsoft.com/office/2015/10/relationships/revisionInfo" Target="revisionInfo.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ableStyles" Target="tableStyles.xml" Id="rId11" /><Relationship Type="http://schemas.openxmlformats.org/officeDocument/2006/relationships/slide" Target="slides/slide4.xml" Id="rId5" /><Relationship Type="http://schemas.openxmlformats.org/officeDocument/2006/relationships/theme" Target="theme/theme1.xml" Id="rId10" /><Relationship Type="http://schemas.openxmlformats.org/officeDocument/2006/relationships/slide" Target="slides/slide3.xml" Id="rId4" /><Relationship Type="http://schemas.openxmlformats.org/officeDocument/2006/relationships/viewProps" Target="viewProps.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10/27/2023</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0260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10/27/2023</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004211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10/27/2023</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246710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10/27/2023</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22414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10/27/2023</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806317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10/27/2023</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006915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10/27/2023</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643505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10/27/2023</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265079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10/27/2023</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55658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10/27/2023</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58723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10/27/2023</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67995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10/27/2023</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786475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hyperlink" Target="file:///C:\Users\crgeo\OneDrive\Documents\Sound%20Recordings\Recording%20(22).m4a"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humanetech.community/focus/wellbeing/"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humanetech.community/assets/images/humanetech-pyramid-of-wellbeing-tinted-bare.png" TargetMode="Externa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proquest.com/docview/2666667733?pq-origsite=primo" TargetMode="External"/><Relationship Id="rId7" Type="http://schemas.openxmlformats.org/officeDocument/2006/relationships/hyperlink" Target="https://ajem.infoservices.com.au/htmlimages/AJEM-29-04-04?image=Arbon-Figure-1.png" TargetMode="External"/><Relationship Id="rId2" Type="http://schemas.openxmlformats.org/officeDocument/2006/relationships/hyperlink" Target="https://account.v2.togetherall.com/register" TargetMode="Externa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ajem.infoservices.com.au/items/AJEM-29-04-04" TargetMode="Externa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youtu.be/dl80X9F9sDs?si=vhLtp8U3CUlxc4PU" TargetMode="External"/><Relationship Id="rId1" Type="http://schemas.openxmlformats.org/officeDocument/2006/relationships/slideLayout" Target="../slideLayouts/slideLayout2.xml"/><Relationship Id="rId6" Type="http://schemas.openxmlformats.org/officeDocument/2006/relationships/hyperlink" Target="https://s3-us-west-2.amazonaws.com/courses-images/wp-content/uploads/sites/855/2017/04/03130737/mental-health-2019924_1920-1024x682.jpg" TargetMode="Externa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wmopen-psychology/chapter/introduction-to-mental-health/"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oed.com/dictionary/well-being_n?tl=true" TargetMode="External"/><Relationship Id="rId3" Type="http://schemas.openxmlformats.org/officeDocument/2006/relationships/hyperlink" Target="https://dictionary.cambridge.org/dictionary/english/health#google_vignette" TargetMode="External"/><Relationship Id="rId7" Type="http://schemas.openxmlformats.org/officeDocument/2006/relationships/hyperlink" Target="https://www.nhs.uk/mental-health/children-and-young-adults/help-for-teenagers-young-adults-and-students/student-stress-self-help-tips/" TargetMode="External"/><Relationship Id="rId2" Type="http://schemas.openxmlformats.org/officeDocument/2006/relationships/hyperlink" Target="https://www.apa.org/topics/resilience" TargetMode="External"/><Relationship Id="rId1" Type="http://schemas.openxmlformats.org/officeDocument/2006/relationships/slideLayout" Target="../slideLayouts/slideLayout2.xml"/><Relationship Id="rId6" Type="http://schemas.openxmlformats.org/officeDocument/2006/relationships/hyperlink" Target="https://www.nhs.uk/conditions/malnutrition/symptoms/" TargetMode="External"/><Relationship Id="rId11" Type="http://schemas.openxmlformats.org/officeDocument/2006/relationships/hyperlink" Target="https://web-s-ebscohost-com.ezproxy.uwtsd.ac.uk/ehost/pdfviewer/pdfviewer?vid=0&amp;sid=2b525b6f-ae25-4758-bb4b-a079956485af%40redis" TargetMode="External"/><Relationship Id="rId5" Type="http://schemas.openxmlformats.org/officeDocument/2006/relationships/hyperlink" Target="https://www.mentalhealth.org.uk/explore-mental-health/blogs/what-well-being-how-can-we-measure-it-and-how-can-we-support-people-improve-it" TargetMode="External"/><Relationship Id="rId10" Type="http://schemas.openxmlformats.org/officeDocument/2006/relationships/hyperlink" Target="https://www.proquest.com/docview/2666667733?pq-origsite=primo" TargetMode="External"/><Relationship Id="rId4" Type="http://schemas.openxmlformats.org/officeDocument/2006/relationships/hyperlink" Target="https://www.health.harvard.edu/mind-and-mood/overeating-may-reduce-brain-function" TargetMode="External"/><Relationship Id="rId9" Type="http://schemas.openxmlformats.org/officeDocument/2006/relationships/hyperlink" Target="https://www.who.int/news-room/fact-sheets/detail/mental-health-strengthening-our-respon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22" name="Picture 21" descr="Blue and pink marble-like design">
            <a:extLst>
              <a:ext uri="{FF2B5EF4-FFF2-40B4-BE49-F238E27FC236}">
                <a16:creationId xmlns:a16="http://schemas.microsoft.com/office/drawing/2014/main" id="{70213192-A93C-EE7A-2EFB-5F15FA93CFC1}"/>
              </a:ext>
            </a:extLst>
          </p:cNvPr>
          <p:cNvPicPr>
            <a:picLocks noChangeAspect="1"/>
          </p:cNvPicPr>
          <p:nvPr/>
        </p:nvPicPr>
        <p:blipFill rotWithShape="1">
          <a:blip r:embed="rId2">
            <a:alphaModFix amt="40000"/>
          </a:blip>
          <a:srcRect t="8169" r="6" b="11481"/>
          <a:stretch/>
        </p:blipFill>
        <p:spPr>
          <a:xfrm>
            <a:off x="20" y="10"/>
            <a:ext cx="12188932" cy="6857990"/>
          </a:xfrm>
          <a:prstGeom prst="rect">
            <a:avLst/>
          </a:prstGeom>
        </p:spPr>
      </p:pic>
      <p:sp>
        <p:nvSpPr>
          <p:cNvPr id="2" name="Title 1"/>
          <p:cNvSpPr>
            <a:spLocks noGrp="1"/>
          </p:cNvSpPr>
          <p:nvPr>
            <p:ph type="ctrTitle"/>
          </p:nvPr>
        </p:nvSpPr>
        <p:spPr>
          <a:xfrm>
            <a:off x="1549238" y="1145080"/>
            <a:ext cx="9090476" cy="2179601"/>
          </a:xfrm>
        </p:spPr>
        <p:txBody>
          <a:bodyPr anchor="b">
            <a:normAutofit/>
          </a:bodyPr>
          <a:lstStyle/>
          <a:p>
            <a:pPr algn="ctr"/>
            <a:r>
              <a:rPr lang="en-GB" dirty="0">
                <a:solidFill>
                  <a:srgbClr val="FFFFFF"/>
                </a:solidFill>
              </a:rPr>
              <a:t>The importance of  resilience,  health and wellbeing as a university student.</a:t>
            </a:r>
          </a:p>
        </p:txBody>
      </p:sp>
      <p:sp>
        <p:nvSpPr>
          <p:cNvPr id="3" name="Subtitle 2"/>
          <p:cNvSpPr>
            <a:spLocks noGrp="1"/>
          </p:cNvSpPr>
          <p:nvPr>
            <p:ph type="subTitle" idx="1"/>
          </p:nvPr>
        </p:nvSpPr>
        <p:spPr>
          <a:xfrm>
            <a:off x="2999029" y="3774105"/>
            <a:ext cx="6190895" cy="1633040"/>
          </a:xfrm>
        </p:spPr>
        <p:txBody>
          <a:bodyPr anchor="t">
            <a:normAutofit/>
          </a:bodyPr>
          <a:lstStyle/>
          <a:p>
            <a:pPr algn="ctr"/>
            <a:r>
              <a:rPr lang="en-GB">
                <a:solidFill>
                  <a:srgbClr val="FFFFFF"/>
                </a:solidFill>
              </a:rPr>
              <a:t>By Cerys George.</a:t>
            </a:r>
            <a:endParaRPr lang="en-US"/>
          </a:p>
          <a:p>
            <a:pPr algn="ctr"/>
            <a:r>
              <a:rPr lang="en-GB">
                <a:solidFill>
                  <a:srgbClr val="FFFFFF"/>
                </a:solidFill>
              </a:rPr>
              <a:t> (Student number 2305881)</a:t>
            </a:r>
            <a:endParaRPr lang="en-GB"/>
          </a:p>
        </p:txBody>
      </p:sp>
      <p:sp>
        <p:nvSpPr>
          <p:cNvPr id="31" name="Freeform: Shape 10">
            <a:extLst>
              <a:ext uri="{FF2B5EF4-FFF2-40B4-BE49-F238E27FC236}">
                <a16:creationId xmlns:a16="http://schemas.microsoft.com/office/drawing/2014/main" id="{25A2CBEC-4F23-437D-9D03-9968C9B79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94120" y="-1094120"/>
            <a:ext cx="1085312" cy="327355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2"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1" name="Freeform: Shape 20">
            <a:extLst>
              <a:ext uri="{FF2B5EF4-FFF2-40B4-BE49-F238E27FC236}">
                <a16:creationId xmlns:a16="http://schemas.microsoft.com/office/drawing/2014/main" id="{6264A856-A4F6-4068-9AC3-7B38A00DA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C2983E8C-44FB-463B-B6B0-B53E96ACCD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16AD7FCC-3422-42C3-A2AD-69ADFEA6E3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C4ECA670-C540-4DCE-8F03-EC843D518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7ECB6083-DDE0-460C-987E-E64587630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78004C4-6786-473C-BB2A-AAA6EF115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455376B6-DAB5-4A34-A8BE-15DE02CAF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EC2A85A1-668E-48DF-A484-FADE64BE6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6D16C5EE-54EB-4800-8860-E622EEDE8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CF3F3-D378-C0B4-E59C-1BC082B28D45}"/>
              </a:ext>
            </a:extLst>
          </p:cNvPr>
          <p:cNvSpPr>
            <a:spLocks noGrp="1"/>
          </p:cNvSpPr>
          <p:nvPr>
            <p:ph type="title"/>
          </p:nvPr>
        </p:nvSpPr>
        <p:spPr>
          <a:xfrm>
            <a:off x="4349" y="-1668"/>
            <a:ext cx="10598925" cy="871036"/>
          </a:xfrm>
        </p:spPr>
        <p:txBody>
          <a:bodyPr/>
          <a:lstStyle/>
          <a:p>
            <a:r>
              <a:rPr lang="en-GB"/>
              <a:t>The definitions.</a:t>
            </a:r>
          </a:p>
        </p:txBody>
      </p:sp>
      <p:sp>
        <p:nvSpPr>
          <p:cNvPr id="3" name="Content Placeholder 2">
            <a:extLst>
              <a:ext uri="{FF2B5EF4-FFF2-40B4-BE49-F238E27FC236}">
                <a16:creationId xmlns:a16="http://schemas.microsoft.com/office/drawing/2014/main" id="{466B73CC-2CBA-7DFF-5033-07A702DCB92C}"/>
              </a:ext>
            </a:extLst>
          </p:cNvPr>
          <p:cNvSpPr>
            <a:spLocks noGrp="1"/>
          </p:cNvSpPr>
          <p:nvPr>
            <p:ph idx="1"/>
          </p:nvPr>
        </p:nvSpPr>
        <p:spPr>
          <a:xfrm>
            <a:off x="71191" y="864201"/>
            <a:ext cx="12109556" cy="5995465"/>
          </a:xfrm>
        </p:spPr>
        <p:txBody>
          <a:bodyPr vert="horz" lIns="91440" tIns="45720" rIns="91440" bIns="45720" rtlCol="0" anchor="t">
            <a:normAutofit lnSpcReduction="10000"/>
          </a:bodyPr>
          <a:lstStyle/>
          <a:p>
            <a:r>
              <a:rPr lang="en-GB" b="1" u="sng" dirty="0"/>
              <a:t>Definition of Wellbeing:</a:t>
            </a:r>
          </a:p>
          <a:p>
            <a:r>
              <a:rPr lang="en-GB" dirty="0"/>
              <a:t>As stated by Mental Health Foundation (MHF) is "The state of being happy in oneself and comfortable" This definition on the MHF website is stated to come from Oxford English Dictionary.</a:t>
            </a:r>
          </a:p>
          <a:p>
            <a:endParaRPr lang="en-GB"/>
          </a:p>
          <a:p>
            <a:r>
              <a:rPr lang="en-GB" b="1" u="sng" dirty="0"/>
              <a:t>Definition of health:</a:t>
            </a:r>
          </a:p>
          <a:p>
            <a:r>
              <a:rPr lang="en-GB" dirty="0"/>
              <a:t>"The state and degree of wellness in the body" -Cambridge Dictionary</a:t>
            </a:r>
            <a:endParaRPr lang="en-GB" b="1" dirty="0"/>
          </a:p>
          <a:p>
            <a:r>
              <a:rPr lang="en-GB" dirty="0"/>
              <a:t>Or for mental health</a:t>
            </a:r>
          </a:p>
          <a:p>
            <a:r>
              <a:rPr lang="en-GB" dirty="0"/>
              <a:t>Described as "being well mentally that allows a person to push through life's stresses" -World Health Organisation (WHO)</a:t>
            </a:r>
          </a:p>
          <a:p>
            <a:r>
              <a:rPr lang="en-GB" dirty="0"/>
              <a:t>                                            </a:t>
            </a:r>
          </a:p>
          <a:p>
            <a:r>
              <a:rPr lang="en-GB" dirty="0"/>
              <a:t>                                         </a:t>
            </a:r>
            <a:r>
              <a:rPr lang="en-GB" dirty="0">
                <a:ea typeface="+mn-lt"/>
                <a:cs typeface="+mn-lt"/>
                <a:hlinkClick r:id="rId4"/>
              </a:rPr>
              <a:t>Recording (22).m4a</a:t>
            </a:r>
            <a:r>
              <a:rPr lang="en-GB" dirty="0">
                <a:ea typeface="+mn-lt"/>
                <a:cs typeface="+mn-lt"/>
              </a:rPr>
              <a:t> (ending)</a:t>
            </a:r>
            <a:endParaRPr lang="en-GB" dirty="0"/>
          </a:p>
          <a:p>
            <a:r>
              <a:rPr lang="en-GB" b="1" u="sng" dirty="0"/>
              <a:t>Definition of resilience:</a:t>
            </a:r>
          </a:p>
          <a:p>
            <a:r>
              <a:rPr lang="en-GB" dirty="0"/>
              <a:t>The website  American Psychological Association (APA) says that "Resilience is something that someone can adopt to overcome tough and difficult situations and be able to adapt to them, too"</a:t>
            </a:r>
          </a:p>
        </p:txBody>
      </p:sp>
      <p:pic>
        <p:nvPicPr>
          <p:cNvPr id="4" name="Recording (21)">
            <a:hlinkClick r:id="" action="ppaction://media"/>
            <a:extLst>
              <a:ext uri="{FF2B5EF4-FFF2-40B4-BE49-F238E27FC236}">
                <a16:creationId xmlns:a16="http://schemas.microsoft.com/office/drawing/2014/main" id="{5AE5B4B6-FB12-84A4-85C5-2D8FAFAC2A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4287" y="4585788"/>
            <a:ext cx="730250" cy="730250"/>
          </a:xfrm>
          <a:prstGeom prst="rect">
            <a:avLst/>
          </a:prstGeom>
        </p:spPr>
      </p:pic>
    </p:spTree>
    <p:extLst>
      <p:ext uri="{BB962C8B-B14F-4D97-AF65-F5344CB8AC3E}">
        <p14:creationId xmlns:p14="http://schemas.microsoft.com/office/powerpoint/2010/main" val="11658272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DFD00DBE-8E1B-A2EB-6530-97605218ACE2}"/>
              </a:ext>
            </a:extLst>
          </p:cNvPr>
          <p:cNvSpPr>
            <a:spLocks noGrp="1"/>
          </p:cNvSpPr>
          <p:nvPr>
            <p:ph type="title"/>
          </p:nvPr>
        </p:nvSpPr>
        <p:spPr>
          <a:xfrm>
            <a:off x="4349" y="-1668"/>
            <a:ext cx="6972794" cy="996375"/>
          </a:xfrm>
        </p:spPr>
        <p:txBody>
          <a:bodyPr>
            <a:normAutofit fontScale="90000"/>
          </a:bodyPr>
          <a:lstStyle/>
          <a:p>
            <a:r>
              <a:rPr lang="en-GB" sz="3300" dirty="0"/>
              <a:t>Why health, mental health and wellbeing is important.</a:t>
            </a:r>
          </a:p>
        </p:txBody>
      </p:sp>
      <p:sp>
        <p:nvSpPr>
          <p:cNvPr id="12" name="Freeform: Shape 1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1BD53890-200F-B0F4-90BC-5A8DA5F32AF5}"/>
              </a:ext>
            </a:extLst>
          </p:cNvPr>
          <p:cNvSpPr>
            <a:spLocks noGrp="1"/>
          </p:cNvSpPr>
          <p:nvPr>
            <p:ph idx="1"/>
          </p:nvPr>
        </p:nvSpPr>
        <p:spPr>
          <a:xfrm>
            <a:off x="8939" y="926047"/>
            <a:ext cx="8290827" cy="5793181"/>
          </a:xfrm>
        </p:spPr>
        <p:txBody>
          <a:bodyPr vert="horz" lIns="91440" tIns="45720" rIns="91440" bIns="45720" rtlCol="0" anchor="t">
            <a:normAutofit/>
          </a:bodyPr>
          <a:lstStyle/>
          <a:p>
            <a:pPr>
              <a:lnSpc>
                <a:spcPct val="100000"/>
              </a:lnSpc>
            </a:pPr>
            <a:r>
              <a:rPr lang="en-GB" sz="1600" dirty="0"/>
              <a:t>-University students will face many stresses.</a:t>
            </a:r>
          </a:p>
          <a:p>
            <a:pPr>
              <a:lnSpc>
                <a:spcPct val="100000"/>
              </a:lnSpc>
            </a:pPr>
            <a:r>
              <a:rPr lang="en-GB" sz="1600" dirty="0"/>
              <a:t>-These 'stresses' may be handing in assignments, preparing for exams and trying to balance social life with studying.  </a:t>
            </a:r>
          </a:p>
          <a:p>
            <a:pPr>
              <a:lnSpc>
                <a:spcPct val="100000"/>
              </a:lnSpc>
            </a:pPr>
            <a:r>
              <a:rPr lang="en-GB" sz="1600" dirty="0"/>
              <a:t>-As Stated by the NHS website "Stress can be good in small amounts for a student but as soon as it is undermanaged and not helped it can lead to things like depression and anxiety." </a:t>
            </a:r>
            <a:endParaRPr lang="en-US" sz="1600" dirty="0"/>
          </a:p>
          <a:p>
            <a:pPr>
              <a:lnSpc>
                <a:spcPct val="100000"/>
              </a:lnSpc>
            </a:pPr>
            <a:r>
              <a:rPr lang="en-GB" sz="1600" dirty="0"/>
              <a:t>-Anxiety and depression can also affect a students' wellbeing, not just mental health. </a:t>
            </a:r>
          </a:p>
          <a:p>
            <a:pPr>
              <a:lnSpc>
                <a:spcPct val="100000"/>
              </a:lnSpc>
            </a:pPr>
            <a:r>
              <a:rPr lang="en-GB" sz="1600" dirty="0"/>
              <a:t>-Stress can cause someone to lose sleep and eat less, causing a decline in general health, a person will be fatigued and will find it harder to concentrate meaning that work ethic will decline massively.</a:t>
            </a:r>
          </a:p>
          <a:p>
            <a:pPr>
              <a:lnSpc>
                <a:spcPct val="100000"/>
              </a:lnSpc>
            </a:pPr>
            <a:r>
              <a:rPr lang="en-GB" sz="1600" dirty="0"/>
              <a:t>-Harvard Health Publishing found that "people who end up eating a lot of high-caloric food have been found to have a higher risk of memory loss". And with the average diet of a university student this isn't good!</a:t>
            </a:r>
            <a:endParaRPr lang="en-GB" dirty="0"/>
          </a:p>
          <a:p>
            <a:pPr>
              <a:lnSpc>
                <a:spcPct val="100000"/>
              </a:lnSpc>
            </a:pPr>
            <a:r>
              <a:rPr lang="en-GB" sz="1600" dirty="0">
                <a:latin typeface="Avenir Next LT Pro"/>
                <a:cs typeface="Segoe UI"/>
              </a:rPr>
              <a:t>-Exercise is proven to benefit health- NHS website shows that exercise can help with lowering risk of type 2 diabetes, strokes, breast cancer in women and even early death.</a:t>
            </a:r>
          </a:p>
          <a:p>
            <a:endParaRPr lang="en-GB" sz="1400" dirty="0">
              <a:latin typeface="Segoe UI"/>
              <a:cs typeface="Segoe UI"/>
            </a:endParaRPr>
          </a:p>
          <a:p>
            <a:endParaRPr lang="en-GB" sz="1400" dirty="0">
              <a:latin typeface="Segoe UI"/>
              <a:cs typeface="Segoe UI"/>
            </a:endParaRPr>
          </a:p>
          <a:p>
            <a:pPr>
              <a:lnSpc>
                <a:spcPct val="100000"/>
              </a:lnSpc>
            </a:pPr>
            <a:endParaRPr lang="en-GB" sz="1400"/>
          </a:p>
          <a:p>
            <a:pPr>
              <a:lnSpc>
                <a:spcPct val="100000"/>
              </a:lnSpc>
            </a:pPr>
            <a:endParaRPr lang="en-GB" sz="1400"/>
          </a:p>
          <a:p>
            <a:pPr marL="285750" indent="-285750">
              <a:lnSpc>
                <a:spcPct val="100000"/>
              </a:lnSpc>
              <a:buFont typeface="Calibri" panose="020B0604020202020204" pitchFamily="34" charset="0"/>
              <a:buChar char="-"/>
            </a:pPr>
            <a:endParaRPr lang="en-GB" sz="1400">
              <a:ea typeface="+mn-lt"/>
              <a:cs typeface="+mn-lt"/>
            </a:endParaRPr>
          </a:p>
          <a:p>
            <a:pPr>
              <a:lnSpc>
                <a:spcPct val="100000"/>
              </a:lnSpc>
            </a:pPr>
            <a:endParaRPr lang="en-GB" sz="1400">
              <a:ea typeface="+mn-lt"/>
              <a:cs typeface="+mn-lt"/>
            </a:endParaRPr>
          </a:p>
          <a:p>
            <a:pPr>
              <a:lnSpc>
                <a:spcPct val="100000"/>
              </a:lnSpc>
            </a:pPr>
            <a:endParaRPr lang="en-GB" sz="1400">
              <a:ea typeface="+mn-lt"/>
              <a:cs typeface="+mn-lt"/>
            </a:endParaRPr>
          </a:p>
          <a:p>
            <a:pPr>
              <a:lnSpc>
                <a:spcPct val="100000"/>
              </a:lnSpc>
            </a:pPr>
            <a:endParaRPr lang="en-GB" sz="1400">
              <a:ea typeface="+mn-lt"/>
              <a:cs typeface="+mn-lt"/>
            </a:endParaRPr>
          </a:p>
          <a:p>
            <a:pPr>
              <a:lnSpc>
                <a:spcPct val="100000"/>
              </a:lnSpc>
            </a:pPr>
            <a:endParaRPr lang="en-GB" sz="1400">
              <a:ea typeface="+mn-lt"/>
              <a:cs typeface="+mn-lt"/>
            </a:endParaRPr>
          </a:p>
        </p:txBody>
      </p:sp>
      <p:pic>
        <p:nvPicPr>
          <p:cNvPr id="4" name="Picture 3">
            <a:extLst>
              <a:ext uri="{FF2B5EF4-FFF2-40B4-BE49-F238E27FC236}">
                <a16:creationId xmlns:a16="http://schemas.microsoft.com/office/drawing/2014/main" id="{441733BE-05C6-EC90-9227-C5C8BC44FA9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6402" r="6895" b="-1"/>
          <a:stretch/>
        </p:blipFill>
        <p:spPr>
          <a:xfrm>
            <a:off x="9078381" y="2538"/>
            <a:ext cx="3107748" cy="3159260"/>
          </a:xfrm>
          <a:prstGeom prst="rect">
            <a:avLst/>
          </a:prstGeom>
        </p:spPr>
      </p:pic>
      <p:sp>
        <p:nvSpPr>
          <p:cNvPr id="22" name="Freeform: Shape 21">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4" name="Group 23">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5" name="Freeform: Shape 24">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09E77B54-DCE4-8FDE-0BF0-16311CF90BBA}"/>
              </a:ext>
            </a:extLst>
          </p:cNvPr>
          <p:cNvSpPr txBox="1"/>
          <p:nvPr/>
        </p:nvSpPr>
        <p:spPr>
          <a:xfrm>
            <a:off x="9477371" y="3163983"/>
            <a:ext cx="2718136" cy="200055"/>
          </a:xfrm>
          <a:prstGeom prst="rect">
            <a:avLst/>
          </a:prstGeom>
          <a:solidFill>
            <a:srgbClr val="000000"/>
          </a:solidFill>
        </p:spPr>
        <p:txBody>
          <a:bodyPr wrap="square">
            <a:spAutoFit/>
          </a:bodyPr>
          <a:lstStyle/>
          <a:p>
            <a:pPr algn="r">
              <a:spcAft>
                <a:spcPts val="600"/>
              </a:spcAft>
            </a:pPr>
            <a:r>
              <a:rPr lang="en-US" sz="700" dirty="0">
                <a:solidFill>
                  <a:srgbClr val="FFFFFF"/>
                </a:solidFill>
                <a:hlinkClick r:id="rId3">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a:extLst>
                    <a:ext uri="{A12FA001-AC4F-418D-AE19-62706E023703}">
                      <ahyp:hlinkClr xmlns:ahyp="http://schemas.microsoft.com/office/drawing/2018/hyperlinkcolor" val="tx"/>
                    </a:ext>
                  </a:extLst>
                </a:hlinkClick>
              </a:rPr>
              <a:t>CC BY</a:t>
            </a:r>
            <a:r>
              <a:rPr lang="en-US" sz="700" dirty="0">
                <a:solidFill>
                  <a:srgbClr val="FFFFFF"/>
                </a:solidFill>
              </a:rPr>
              <a:t>.</a:t>
            </a:r>
          </a:p>
        </p:txBody>
      </p:sp>
      <p:sp>
        <p:nvSpPr>
          <p:cNvPr id="6" name="TextBox 5">
            <a:extLst>
              <a:ext uri="{FF2B5EF4-FFF2-40B4-BE49-F238E27FC236}">
                <a16:creationId xmlns:a16="http://schemas.microsoft.com/office/drawing/2014/main" id="{E7E70662-CFB1-BC8E-6692-1B2EDD4D4A71}"/>
              </a:ext>
            </a:extLst>
          </p:cNvPr>
          <p:cNvSpPr txBox="1"/>
          <p:nvPr/>
        </p:nvSpPr>
        <p:spPr>
          <a:xfrm>
            <a:off x="9143999" y="3372134"/>
            <a:ext cx="305937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Photo Link: </a:t>
            </a:r>
            <a:r>
              <a:rPr lang="en-GB" sz="1200" dirty="0">
                <a:solidFill>
                  <a:srgbClr val="6655C6"/>
                </a:solidFill>
                <a:latin typeface="Segoe UI"/>
                <a:cs typeface="Segoe UI"/>
                <a:hlinkClick r:id="rId5"/>
              </a:rPr>
              <a:t>humanetech-pyramid-of-wellbeing-tinted-bare.png (317×182)</a:t>
            </a:r>
            <a:endParaRPr lang="en-US" sz="1200" dirty="0"/>
          </a:p>
        </p:txBody>
      </p:sp>
    </p:spTree>
    <p:extLst>
      <p:ext uri="{BB962C8B-B14F-4D97-AF65-F5344CB8AC3E}">
        <p14:creationId xmlns:p14="http://schemas.microsoft.com/office/powerpoint/2010/main" val="2690962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t>0</a:t>
            </a:r>
          </a:p>
        </p:txBody>
      </p:sp>
      <p:sp>
        <p:nvSpPr>
          <p:cNvPr id="2" name="Title 1">
            <a:extLst>
              <a:ext uri="{FF2B5EF4-FFF2-40B4-BE49-F238E27FC236}">
                <a16:creationId xmlns:a16="http://schemas.microsoft.com/office/drawing/2014/main" id="{9956A305-7F2C-B8C3-503A-9D67D22826FB}"/>
              </a:ext>
            </a:extLst>
          </p:cNvPr>
          <p:cNvSpPr>
            <a:spLocks noGrp="1"/>
          </p:cNvSpPr>
          <p:nvPr>
            <p:ph type="title"/>
          </p:nvPr>
        </p:nvSpPr>
        <p:spPr>
          <a:xfrm>
            <a:off x="-3063" y="-3152"/>
            <a:ext cx="12190133" cy="675822"/>
          </a:xfrm>
        </p:spPr>
        <p:txBody>
          <a:bodyPr>
            <a:normAutofit fontScale="90000"/>
          </a:bodyPr>
          <a:lstStyle/>
          <a:p>
            <a:r>
              <a:rPr lang="en-GB"/>
              <a:t>How to become more resilient and why it's important. </a:t>
            </a:r>
          </a:p>
        </p:txBody>
      </p:sp>
      <p:sp>
        <p:nvSpPr>
          <p:cNvPr id="12" name="Freeform: Shape 1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4D1188E8-6D08-F455-41EB-EA2DC3C95D4B}"/>
              </a:ext>
            </a:extLst>
          </p:cNvPr>
          <p:cNvSpPr>
            <a:spLocks noGrp="1"/>
          </p:cNvSpPr>
          <p:nvPr>
            <p:ph idx="1"/>
          </p:nvPr>
        </p:nvSpPr>
        <p:spPr>
          <a:xfrm>
            <a:off x="8310" y="779030"/>
            <a:ext cx="8908073" cy="5494089"/>
          </a:xfrm>
        </p:spPr>
        <p:txBody>
          <a:bodyPr vert="horz" lIns="91440" tIns="45720" rIns="91440" bIns="45720" rtlCol="0" anchor="t">
            <a:normAutofit/>
          </a:bodyPr>
          <a:lstStyle/>
          <a:p>
            <a:r>
              <a:rPr lang="en-GB" sz="1600" dirty="0"/>
              <a:t>There are many people in a student's life that can help a student's resilience. Such as therapists, friends, teachers or family. Student's also live in a world of technology, so if a student would rather not talk in person about what they're facing, they can always contact who they'd like through text, call or through an online meeting. There are also websites who you may contact for help.</a:t>
            </a:r>
          </a:p>
          <a:p>
            <a:r>
              <a:rPr lang="en-GB" sz="1600" dirty="0">
                <a:ea typeface="+mn-lt"/>
                <a:cs typeface="+mn-lt"/>
              </a:rPr>
              <a:t>- </a:t>
            </a:r>
            <a:r>
              <a:rPr lang="en-GB" sz="1600" dirty="0">
                <a:ea typeface="+mn-lt"/>
                <a:cs typeface="+mn-lt"/>
                <a:hlinkClick r:id="rId2"/>
              </a:rPr>
              <a:t>Togetherall</a:t>
            </a:r>
            <a:r>
              <a:rPr lang="en-GB" sz="1600" dirty="0"/>
              <a:t> is a website university students can go to for help. </a:t>
            </a:r>
            <a:endParaRPr lang="en-GB" sz="1600" dirty="0">
              <a:ea typeface="+mn-lt"/>
              <a:cs typeface="+mn-lt"/>
            </a:endParaRPr>
          </a:p>
          <a:p>
            <a:r>
              <a:rPr lang="en-GB" sz="1600" dirty="0"/>
              <a:t>-It is important to stay resilient because it will help a student face hardships and will help them prepare for future challenges, too. It can also help with how a student can deal with situations.</a:t>
            </a:r>
          </a:p>
          <a:p>
            <a:r>
              <a:rPr lang="en-GB" sz="1600" dirty="0"/>
              <a:t> If a student needs support they can contact their universities. For example UWTSD's website is (</a:t>
            </a:r>
            <a:r>
              <a:rPr lang="en-GB" sz="1600" dirty="0">
                <a:solidFill>
                  <a:srgbClr val="6655C6"/>
                </a:solidFill>
                <a:ea typeface="+mn-lt"/>
                <a:cs typeface="+mn-lt"/>
              </a:rPr>
              <a:t>Student Services | University of Wales Trinity Saint David (uwtsd.ac.uk)</a:t>
            </a:r>
            <a:r>
              <a:rPr lang="en-GB" sz="1600" dirty="0">
                <a:solidFill>
                  <a:srgbClr val="000000"/>
                </a:solidFill>
                <a:ea typeface="+mn-lt"/>
                <a:cs typeface="+mn-lt"/>
              </a:rPr>
              <a:t>).</a:t>
            </a:r>
            <a:r>
              <a:rPr lang="en-GB" sz="1600" dirty="0"/>
              <a:t> </a:t>
            </a:r>
            <a:endParaRPr lang="en-GB" sz="1600"/>
          </a:p>
          <a:p>
            <a:r>
              <a:rPr lang="en-GB" sz="1600" dirty="0"/>
              <a:t>-Adopting a healthy routine can also help a student become more resilient, this will be things like getting enough sleep, adopting a healthy diet and exercise. </a:t>
            </a:r>
          </a:p>
          <a:p>
            <a:r>
              <a:rPr lang="en-GB" sz="1600" dirty="0"/>
              <a:t>-Exercise is another great way to let off stress and not only is great for your body and overall health, but also mental health alongside resilience.  </a:t>
            </a:r>
          </a:p>
          <a:p>
            <a:endParaRPr lang="en-GB" sz="1600"/>
          </a:p>
          <a:p>
            <a:r>
              <a:rPr lang="en-GB" sz="1600" dirty="0">
                <a:ea typeface="+mn-lt"/>
                <a:cs typeface="+mn-lt"/>
                <a:hlinkClick r:id="rId3"/>
              </a:rPr>
              <a:t>The effect of exercise on resilience, its - ProQuest</a:t>
            </a:r>
            <a:r>
              <a:rPr lang="en-GB" sz="1600" dirty="0">
                <a:ea typeface="+mn-lt"/>
                <a:cs typeface="+mn-lt"/>
              </a:rPr>
              <a:t> </a:t>
            </a:r>
            <a:endParaRPr lang="en-GB" sz="1600" dirty="0"/>
          </a:p>
          <a:p>
            <a:endParaRPr lang="en-GB"/>
          </a:p>
          <a:p>
            <a:endParaRPr lang="en-GB"/>
          </a:p>
        </p:txBody>
      </p:sp>
      <p:pic>
        <p:nvPicPr>
          <p:cNvPr id="4" name="Picture 3" descr="A diagram of a resilience&#10;&#10;Description automatically generated">
            <a:extLst>
              <a:ext uri="{FF2B5EF4-FFF2-40B4-BE49-F238E27FC236}">
                <a16:creationId xmlns:a16="http://schemas.microsoft.com/office/drawing/2014/main" id="{FC016EE1-4A39-1BBD-7618-9FBDE840F0A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110316" y="703137"/>
            <a:ext cx="2931642" cy="2837618"/>
          </a:xfrm>
          <a:prstGeom prst="rect">
            <a:avLst/>
          </a:prstGeom>
        </p:spPr>
      </p:pic>
      <p:sp>
        <p:nvSpPr>
          <p:cNvPr id="22" name="Freeform: Shape 21">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4" name="Group 23">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5" name="Freeform: Shape 24">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F8B49414-8B12-DE52-A83C-887C7A79F216}"/>
              </a:ext>
            </a:extLst>
          </p:cNvPr>
          <p:cNvSpPr txBox="1"/>
          <p:nvPr/>
        </p:nvSpPr>
        <p:spPr>
          <a:xfrm>
            <a:off x="9520032" y="3628818"/>
            <a:ext cx="263565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6" name="TextBox 5">
            <a:extLst>
              <a:ext uri="{FF2B5EF4-FFF2-40B4-BE49-F238E27FC236}">
                <a16:creationId xmlns:a16="http://schemas.microsoft.com/office/drawing/2014/main" id="{49455C15-1DEF-FFDD-BE5D-18CD5EA540B3}"/>
              </a:ext>
            </a:extLst>
          </p:cNvPr>
          <p:cNvSpPr txBox="1"/>
          <p:nvPr/>
        </p:nvSpPr>
        <p:spPr>
          <a:xfrm>
            <a:off x="9365775" y="3832746"/>
            <a:ext cx="2792104" cy="901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110000"/>
              </a:lnSpc>
              <a:spcBef>
                <a:spcPts val="1000"/>
              </a:spcBef>
            </a:pPr>
            <a:endParaRPr lang="en-GB" sz="1700">
              <a:latin typeface="Segoe UI"/>
              <a:cs typeface="Segoe UI"/>
            </a:endParaRPr>
          </a:p>
          <a:p>
            <a:pPr>
              <a:lnSpc>
                <a:spcPct val="110000"/>
              </a:lnSpc>
              <a:spcBef>
                <a:spcPts val="1000"/>
              </a:spcBef>
            </a:pPr>
            <a:r>
              <a:rPr lang="en-GB" sz="1200">
                <a:highlight>
                  <a:srgbClr val="FF8080"/>
                </a:highlight>
                <a:latin typeface="Segoe UI"/>
                <a:cs typeface="Segoe UI"/>
              </a:rPr>
              <a:t>Photo Link:</a:t>
            </a:r>
            <a:r>
              <a:rPr lang="en-GB" sz="1200">
                <a:solidFill>
                  <a:srgbClr val="6655C6"/>
                </a:solidFill>
                <a:highlight>
                  <a:srgbClr val="FF8080"/>
                </a:highlight>
                <a:latin typeface="Segoe UI"/>
                <a:cs typeface="Segoe UI"/>
                <a:hlinkClick r:id="rId7"/>
              </a:rPr>
              <a:t>AJEM-29-04-04 (488×454) (infoservices.com.au)</a:t>
            </a:r>
            <a:endParaRPr lang="en-GB" sz="1200">
              <a:highlight>
                <a:srgbClr val="FF8080"/>
              </a:highlight>
            </a:endParaRPr>
          </a:p>
        </p:txBody>
      </p:sp>
    </p:spTree>
    <p:extLst>
      <p:ext uri="{BB962C8B-B14F-4D97-AF65-F5344CB8AC3E}">
        <p14:creationId xmlns:p14="http://schemas.microsoft.com/office/powerpoint/2010/main" val="30411853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ea typeface="+mn-lt"/>
                <a:cs typeface="+mn-lt"/>
              </a:rPr>
              <a:t>Recording (22).m</a:t>
            </a:r>
            <a:endParaRPr lang="en-US" dirty="0"/>
          </a:p>
        </p:txBody>
      </p:sp>
      <p:sp>
        <p:nvSpPr>
          <p:cNvPr id="2" name="Title 1">
            <a:extLst>
              <a:ext uri="{FF2B5EF4-FFF2-40B4-BE49-F238E27FC236}">
                <a16:creationId xmlns:a16="http://schemas.microsoft.com/office/drawing/2014/main" id="{7E7DD0F0-B5EC-02C8-5CA9-122ABEC99A6D}"/>
              </a:ext>
            </a:extLst>
          </p:cNvPr>
          <p:cNvSpPr>
            <a:spLocks noGrp="1"/>
          </p:cNvSpPr>
          <p:nvPr>
            <p:ph type="title"/>
          </p:nvPr>
        </p:nvSpPr>
        <p:spPr>
          <a:xfrm>
            <a:off x="464" y="266"/>
            <a:ext cx="7994670" cy="1037717"/>
          </a:xfrm>
        </p:spPr>
        <p:txBody>
          <a:bodyPr>
            <a:normAutofit fontScale="90000"/>
          </a:bodyPr>
          <a:lstStyle/>
          <a:p>
            <a:r>
              <a:rPr lang="en-GB" sz="3300"/>
              <a:t>Students own account of  mental health and wellbeing.</a:t>
            </a:r>
          </a:p>
        </p:txBody>
      </p:sp>
      <p:sp>
        <p:nvSpPr>
          <p:cNvPr id="12" name="Freeform: Shape 11">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5"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82F74EE9-DA7C-0686-1C66-49A6B93F372D}"/>
              </a:ext>
            </a:extLst>
          </p:cNvPr>
          <p:cNvSpPr>
            <a:spLocks noGrp="1"/>
          </p:cNvSpPr>
          <p:nvPr>
            <p:ph idx="1"/>
          </p:nvPr>
        </p:nvSpPr>
        <p:spPr>
          <a:xfrm>
            <a:off x="6990" y="951019"/>
            <a:ext cx="8619968" cy="5920981"/>
          </a:xfrm>
        </p:spPr>
        <p:txBody>
          <a:bodyPr vert="horz" lIns="91440" tIns="45720" rIns="91440" bIns="45720" rtlCol="0" anchor="t">
            <a:normAutofit/>
          </a:bodyPr>
          <a:lstStyle/>
          <a:p>
            <a:pPr>
              <a:lnSpc>
                <a:spcPct val="100000"/>
              </a:lnSpc>
            </a:pPr>
            <a:r>
              <a:rPr lang="en-GB" sz="1700" dirty="0">
                <a:ea typeface="+mn-lt"/>
                <a:cs typeface="+mn-lt"/>
                <a:hlinkClick r:id="rId2"/>
              </a:rPr>
              <a:t>https://youtu.be/dl80X9F9sDs?si=vhLtp8U3CUlxc4PU</a:t>
            </a:r>
            <a:r>
              <a:rPr lang="en-GB" sz="1700" dirty="0">
                <a:ea typeface="+mn-lt"/>
                <a:cs typeface="+mn-lt"/>
              </a:rPr>
              <a:t> </a:t>
            </a:r>
          </a:p>
          <a:p>
            <a:pPr>
              <a:lnSpc>
                <a:spcPct val="100000"/>
              </a:lnSpc>
            </a:pPr>
            <a:endParaRPr lang="en-GB" sz="1700"/>
          </a:p>
          <a:p>
            <a:pPr>
              <a:lnSpc>
                <a:spcPct val="100000"/>
              </a:lnSpc>
            </a:pPr>
            <a:r>
              <a:rPr lang="en-GB" sz="1700" dirty="0"/>
              <a:t>Above is a YouTube video about university students, in the UK and what they faced being a student. They managed to get professional help that they needed.  It shows how taking the steps to look after your mental health can really change everything around and can get you started and ready to face challenges. This is completely optional to watch but it is good at seeing the struggles that the students had to face and how they got help.</a:t>
            </a:r>
          </a:p>
          <a:p>
            <a:pPr>
              <a:lnSpc>
                <a:spcPct val="100000"/>
              </a:lnSpc>
            </a:pPr>
            <a:endParaRPr lang="en-GB" sz="1700"/>
          </a:p>
          <a:p>
            <a:pPr>
              <a:lnSpc>
                <a:spcPct val="100000"/>
              </a:lnSpc>
            </a:pPr>
            <a:endParaRPr lang="en-GB" sz="1700"/>
          </a:p>
          <a:p>
            <a:pPr>
              <a:lnSpc>
                <a:spcPct val="100000"/>
              </a:lnSpc>
            </a:pPr>
            <a:endParaRPr lang="en-GB" sz="1700"/>
          </a:p>
          <a:p>
            <a:pPr>
              <a:lnSpc>
                <a:spcPct val="100000"/>
              </a:lnSpc>
            </a:pPr>
            <a:endParaRPr lang="en-GB" sz="1700"/>
          </a:p>
          <a:p>
            <a:pPr>
              <a:lnSpc>
                <a:spcPct val="100000"/>
              </a:lnSpc>
            </a:pPr>
            <a:endParaRPr lang="en-GB" sz="1700"/>
          </a:p>
          <a:p>
            <a:pPr>
              <a:lnSpc>
                <a:spcPct val="100000"/>
              </a:lnSpc>
            </a:pPr>
            <a:endParaRPr lang="en-GB" sz="1700"/>
          </a:p>
          <a:p>
            <a:pPr>
              <a:lnSpc>
                <a:spcPct val="100000"/>
              </a:lnSpc>
            </a:pPr>
            <a:endParaRPr lang="en-GB" sz="1700" dirty="0">
              <a:ea typeface="+mn-lt"/>
              <a:cs typeface="+mn-lt"/>
            </a:endParaRPr>
          </a:p>
        </p:txBody>
      </p:sp>
      <p:pic>
        <p:nvPicPr>
          <p:cNvPr id="4" name="Picture 3" descr="A pile of wooden tiles with letters on them&#10;&#10;Description automatically generated">
            <a:extLst>
              <a:ext uri="{FF2B5EF4-FFF2-40B4-BE49-F238E27FC236}">
                <a16:creationId xmlns:a16="http://schemas.microsoft.com/office/drawing/2014/main" id="{7711C6B5-0994-E355-AEF9-BA67513CFF9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3287" r="20213" b="-1"/>
          <a:stretch/>
        </p:blipFill>
        <p:spPr>
          <a:xfrm>
            <a:off x="8626471" y="-3490"/>
            <a:ext cx="3566218" cy="3566218"/>
          </a:xfrm>
          <a:prstGeom prst="rect">
            <a:avLst/>
          </a:prstGeom>
        </p:spPr>
      </p:pic>
      <p:sp>
        <p:nvSpPr>
          <p:cNvPr id="22" name="Freeform: Shape 21">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4" name="Group 23">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25" name="Freeform: Shape 24">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DB109D86-831A-59DF-A41E-146981C1DAC2}"/>
              </a:ext>
            </a:extLst>
          </p:cNvPr>
          <p:cNvSpPr txBox="1"/>
          <p:nvPr/>
        </p:nvSpPr>
        <p:spPr>
          <a:xfrm rot="10800000" flipV="1">
            <a:off x="9689774" y="3530756"/>
            <a:ext cx="2490914" cy="200055"/>
          </a:xfrm>
          <a:prstGeom prst="rect">
            <a:avLst/>
          </a:prstGeom>
          <a:solidFill>
            <a:srgbClr val="000000"/>
          </a:solidFill>
        </p:spPr>
        <p:txBody>
          <a:bodyPr wrap="squar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6" name="TextBox 5">
            <a:extLst>
              <a:ext uri="{FF2B5EF4-FFF2-40B4-BE49-F238E27FC236}">
                <a16:creationId xmlns:a16="http://schemas.microsoft.com/office/drawing/2014/main" id="{C1B660E5-421C-1D0F-CCFA-984C241126CF}"/>
              </a:ext>
            </a:extLst>
          </p:cNvPr>
          <p:cNvSpPr txBox="1"/>
          <p:nvPr/>
        </p:nvSpPr>
        <p:spPr>
          <a:xfrm>
            <a:off x="8717508" y="3758820"/>
            <a:ext cx="340056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Photo link: </a:t>
            </a:r>
            <a:r>
              <a:rPr lang="en-GB" sz="1200" dirty="0">
                <a:solidFill>
                  <a:srgbClr val="6655C6"/>
                </a:solidFill>
                <a:latin typeface="Segoe UI"/>
                <a:cs typeface="Segoe UI"/>
                <a:hlinkClick r:id="rId6"/>
              </a:rPr>
              <a:t>mental-health-2019924_1920-1024x682.jpg (1024×682)</a:t>
            </a:r>
            <a:endParaRPr lang="en-US" sz="1200"/>
          </a:p>
        </p:txBody>
      </p:sp>
    </p:spTree>
    <p:extLst>
      <p:ext uri="{BB962C8B-B14F-4D97-AF65-F5344CB8AC3E}">
        <p14:creationId xmlns:p14="http://schemas.microsoft.com/office/powerpoint/2010/main" val="1659735914"/>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47C6-91CB-6BA4-31A8-8023188EA69D}"/>
              </a:ext>
            </a:extLst>
          </p:cNvPr>
          <p:cNvSpPr>
            <a:spLocks noGrp="1"/>
          </p:cNvSpPr>
          <p:nvPr>
            <p:ph type="title"/>
          </p:nvPr>
        </p:nvSpPr>
        <p:spPr>
          <a:xfrm>
            <a:off x="2553" y="2322"/>
            <a:ext cx="10600721" cy="734160"/>
          </a:xfrm>
        </p:spPr>
        <p:txBody>
          <a:bodyPr/>
          <a:lstStyle/>
          <a:p>
            <a:r>
              <a:rPr lang="en-GB" dirty="0"/>
              <a:t>References.</a:t>
            </a:r>
          </a:p>
        </p:txBody>
      </p:sp>
      <p:sp>
        <p:nvSpPr>
          <p:cNvPr id="3" name="Content Placeholder 2">
            <a:extLst>
              <a:ext uri="{FF2B5EF4-FFF2-40B4-BE49-F238E27FC236}">
                <a16:creationId xmlns:a16="http://schemas.microsoft.com/office/drawing/2014/main" id="{9B9D0E37-8A81-5797-7E2C-E82F45325FAF}"/>
              </a:ext>
            </a:extLst>
          </p:cNvPr>
          <p:cNvSpPr>
            <a:spLocks noGrp="1"/>
          </p:cNvSpPr>
          <p:nvPr>
            <p:ph idx="1"/>
          </p:nvPr>
        </p:nvSpPr>
        <p:spPr>
          <a:xfrm>
            <a:off x="70792" y="679438"/>
            <a:ext cx="12136093" cy="6187611"/>
          </a:xfrm>
        </p:spPr>
        <p:txBody>
          <a:bodyPr vert="horz" lIns="91440" tIns="45720" rIns="91440" bIns="45720" rtlCol="0" anchor="t">
            <a:normAutofit/>
          </a:bodyPr>
          <a:lstStyle/>
          <a:p>
            <a:r>
              <a:rPr lang="en-GB" sz="1400" dirty="0">
                <a:ea typeface="+mn-lt"/>
                <a:cs typeface="+mn-lt"/>
              </a:rPr>
              <a:t>APA-</a:t>
            </a:r>
            <a:r>
              <a:rPr lang="en-GB" sz="1400" i="1" dirty="0">
                <a:ea typeface="+mn-lt"/>
                <a:cs typeface="+mn-lt"/>
              </a:rPr>
              <a:t>Resilience-</a:t>
            </a:r>
            <a:r>
              <a:rPr lang="en-GB" sz="1100" i="1" dirty="0">
                <a:ea typeface="+mn-lt"/>
                <a:cs typeface="+mn-lt"/>
              </a:rPr>
              <a:t> </a:t>
            </a:r>
            <a:r>
              <a:rPr lang="en-GB" sz="1400" dirty="0">
                <a:ea typeface="+mn-lt"/>
                <a:cs typeface="+mn-lt"/>
              </a:rPr>
              <a:t>750 First St. NE, Washington, DC 20002-4242- American psychological association</a:t>
            </a:r>
            <a:br>
              <a:rPr lang="en-GB" sz="1100" dirty="0">
                <a:ea typeface="+mn-lt"/>
                <a:cs typeface="+mn-lt"/>
              </a:rPr>
            </a:br>
            <a:r>
              <a:rPr lang="en-GB" sz="1400" dirty="0">
                <a:ea typeface="+mn-lt"/>
                <a:cs typeface="+mn-lt"/>
              </a:rPr>
              <a:t>(accessed 21/10/2023, 15:43pm)  </a:t>
            </a:r>
            <a:r>
              <a:rPr lang="en-GB" sz="1400" dirty="0">
                <a:solidFill>
                  <a:srgbClr val="6655C6"/>
                </a:solidFill>
                <a:latin typeface="Segoe UI"/>
                <a:cs typeface="Segoe UI"/>
                <a:hlinkClick r:id="rId2"/>
              </a:rPr>
              <a:t>Resilience (apa.org)</a:t>
            </a:r>
            <a:endParaRPr lang="en-GB">
              <a:solidFill>
                <a:srgbClr val="000000"/>
              </a:solidFill>
              <a:latin typeface="Avenir Next LT Pro"/>
              <a:cs typeface="Segoe UI"/>
            </a:endParaRPr>
          </a:p>
          <a:p>
            <a:r>
              <a:rPr lang="en-GB" sz="1400" dirty="0">
                <a:ea typeface="+mn-lt"/>
                <a:cs typeface="+mn-lt"/>
              </a:rPr>
              <a:t>Cambridge Dictionary, </a:t>
            </a:r>
            <a:r>
              <a:rPr lang="en-GB" sz="1400" i="1" dirty="0">
                <a:ea typeface="+mn-lt"/>
                <a:cs typeface="+mn-lt"/>
              </a:rPr>
              <a:t>HEALTH | English meaning</a:t>
            </a:r>
            <a:r>
              <a:rPr lang="en-GB" sz="1400" i="1" dirty="0">
                <a:solidFill>
                  <a:srgbClr val="000000"/>
                </a:solidFill>
                <a:ea typeface="+mn-lt"/>
                <a:cs typeface="+mn-lt"/>
              </a:rPr>
              <a:t>- Cambridge Dictionary,</a:t>
            </a:r>
            <a:r>
              <a:rPr lang="en-GB" sz="1400" dirty="0">
                <a:solidFill>
                  <a:srgbClr val="000000"/>
                </a:solidFill>
                <a:ea typeface="+mn-lt"/>
                <a:cs typeface="+mn-lt"/>
              </a:rPr>
              <a:t> Cambridge University Press &amp; assessment 2023, (accessed 17:47 26/10/2023)</a:t>
            </a:r>
            <a:r>
              <a:rPr lang="en-GB" sz="1400" dirty="0">
                <a:solidFill>
                  <a:srgbClr val="6655C6"/>
                </a:solidFill>
                <a:ea typeface="+mn-lt"/>
                <a:cs typeface="+mn-lt"/>
              </a:rPr>
              <a:t>- HEALTH</a:t>
            </a:r>
            <a:r>
              <a:rPr lang="en-GB" sz="1400" dirty="0">
                <a:solidFill>
                  <a:srgbClr val="6655C6"/>
                </a:solidFill>
                <a:ea typeface="+mn-lt"/>
                <a:cs typeface="+mn-lt"/>
                <a:hlinkClick r:id="rId3">
                  <a:extLst>
                    <a:ext uri="{A12FA001-AC4F-418D-AE19-62706E023703}">
                      <ahyp:hlinkClr xmlns:ahyp="http://schemas.microsoft.com/office/drawing/2018/hyperlinkcolor" val="tx"/>
                    </a:ext>
                  </a:extLst>
                </a:hlinkClick>
              </a:rPr>
              <a:t> | English meaning - Cambridge Dictionary</a:t>
            </a:r>
            <a:r>
              <a:rPr lang="en-GB" sz="1400" dirty="0">
                <a:solidFill>
                  <a:srgbClr val="6655C6"/>
                </a:solidFill>
                <a:ea typeface="+mn-lt"/>
                <a:cs typeface="+mn-lt"/>
              </a:rPr>
              <a:t> </a:t>
            </a:r>
            <a:endParaRPr lang="en-GB" dirty="0"/>
          </a:p>
          <a:p>
            <a:r>
              <a:rPr lang="en-GB" sz="1400" dirty="0">
                <a:ea typeface="+mn-lt"/>
                <a:cs typeface="+mn-lt"/>
              </a:rPr>
              <a:t>Harvard Health Publishing- </a:t>
            </a:r>
            <a:r>
              <a:rPr lang="en-GB" sz="1400" i="1" dirty="0">
                <a:ea typeface="+mn-lt"/>
                <a:cs typeface="+mn-lt"/>
              </a:rPr>
              <a:t>overeating may reduce brain function</a:t>
            </a:r>
            <a:r>
              <a:rPr lang="en-GB" sz="1400" dirty="0">
                <a:ea typeface="+mn-lt"/>
                <a:cs typeface="+mn-lt"/>
              </a:rPr>
              <a:t>-(June 1 2012) (Copyright to Harvard Health Publishing) (accessed on21/10/2023 16:14pm) </a:t>
            </a:r>
            <a:r>
              <a:rPr lang="en-GB" sz="1400" dirty="0">
                <a:ea typeface="+mn-lt"/>
                <a:cs typeface="+mn-lt"/>
                <a:hlinkClick r:id="rId4"/>
              </a:rPr>
              <a:t>Overeating may reduce brain function - Harvard Health</a:t>
            </a:r>
            <a:endParaRPr lang="en-GB" sz="1400" dirty="0">
              <a:ea typeface="+mn-lt"/>
              <a:cs typeface="+mn-lt"/>
            </a:endParaRPr>
          </a:p>
          <a:p>
            <a:r>
              <a:rPr lang="en-GB" sz="1400" dirty="0">
                <a:ea typeface="+mn-lt"/>
                <a:cs typeface="+mn-lt"/>
              </a:rPr>
              <a:t>Mental Health Foundation-</a:t>
            </a:r>
            <a:r>
              <a:rPr lang="en-GB" sz="1400" i="1" dirty="0">
                <a:ea typeface="+mn-lt"/>
                <a:cs typeface="+mn-lt"/>
              </a:rPr>
              <a:t>What is well-being, how can we measure it and how can we support people to improve it?</a:t>
            </a:r>
            <a:r>
              <a:rPr lang="en-GB" sz="1400" dirty="0">
                <a:ea typeface="+mn-lt"/>
                <a:cs typeface="+mn-lt"/>
              </a:rPr>
              <a:t>(Copyright to Mental Health Foundation)(Accessed on 20/10/2023 19:04pm) </a:t>
            </a:r>
            <a:r>
              <a:rPr lang="en-GB" sz="1400" dirty="0">
                <a:solidFill>
                  <a:srgbClr val="6655C6"/>
                </a:solidFill>
                <a:latin typeface="Segoe UI"/>
                <a:ea typeface="+mn-lt"/>
                <a:cs typeface="Segoe UI"/>
                <a:hlinkClick r:id="rId5"/>
              </a:rPr>
              <a:t>What is well-being, how can we measure it and how can we support people to improve it? | Mental Health Foundation</a:t>
            </a:r>
            <a:endParaRPr lang="en-GB" sz="1400"/>
          </a:p>
          <a:p>
            <a:r>
              <a:rPr lang="en-GB" sz="1400" dirty="0">
                <a:ea typeface="+mn-lt"/>
                <a:cs typeface="+mn-lt"/>
              </a:rPr>
              <a:t>NHS- </a:t>
            </a:r>
            <a:r>
              <a:rPr lang="en-GB" sz="1400" i="1" dirty="0">
                <a:ea typeface="+mn-lt"/>
                <a:cs typeface="+mn-lt"/>
              </a:rPr>
              <a:t>Malnutrition-NHS</a:t>
            </a:r>
            <a:r>
              <a:rPr lang="en-GB" sz="1400" dirty="0">
                <a:ea typeface="+mn-lt"/>
                <a:cs typeface="+mn-lt"/>
              </a:rPr>
              <a:t>- 21/10/2023 15:54pm, Crown copyright, page last reviewed 23 May 2023, </a:t>
            </a:r>
            <a:r>
              <a:rPr lang="en-GB" sz="1400" dirty="0">
                <a:ea typeface="+mn-lt"/>
                <a:cs typeface="+mn-lt"/>
                <a:hlinkClick r:id="rId6"/>
              </a:rPr>
              <a:t>Malnutrition – Symptoms - NHS (www.nhs.uk)</a:t>
            </a:r>
            <a:r>
              <a:rPr lang="en-GB" sz="1400" dirty="0">
                <a:ea typeface="+mn-lt"/>
                <a:cs typeface="+mn-lt"/>
              </a:rPr>
              <a:t> </a:t>
            </a:r>
          </a:p>
          <a:p>
            <a:r>
              <a:rPr lang="en-GB" sz="1400" dirty="0">
                <a:ea typeface="+mn-lt"/>
                <a:cs typeface="+mn-lt"/>
              </a:rPr>
              <a:t>NHS website- </a:t>
            </a:r>
            <a:r>
              <a:rPr lang="en-GB" sz="1400" i="1" dirty="0">
                <a:ea typeface="+mn-lt"/>
                <a:cs typeface="+mn-lt"/>
              </a:rPr>
              <a:t>Student stre</a:t>
            </a:r>
            <a:r>
              <a:rPr lang="en-GB" sz="1400" dirty="0">
                <a:ea typeface="+mn-lt"/>
                <a:cs typeface="+mn-lt"/>
              </a:rPr>
              <a:t>ss (Crown copyright, last reviewed 14March 2023)(accessed on 20/10/2023 18:55pm) </a:t>
            </a:r>
            <a:r>
              <a:rPr lang="en-GB" sz="1400" dirty="0">
                <a:solidFill>
                  <a:srgbClr val="6655C6"/>
                </a:solidFill>
                <a:latin typeface="Segoe UI"/>
                <a:ea typeface="+mn-lt"/>
                <a:cs typeface="Segoe UI"/>
                <a:hlinkClick r:id="rId7"/>
              </a:rPr>
              <a:t>Student stress - NHS (www.nhs.uk) </a:t>
            </a:r>
            <a:endParaRPr lang="en-GB" sz="1400">
              <a:solidFill>
                <a:srgbClr val="6655C6"/>
              </a:solidFill>
              <a:latin typeface="Segoe UI"/>
              <a:cs typeface="Segoe UI"/>
            </a:endParaRPr>
          </a:p>
          <a:p>
            <a:r>
              <a:rPr lang="en-GB" sz="1400" dirty="0">
                <a:solidFill>
                  <a:srgbClr val="000000"/>
                </a:solidFill>
                <a:ea typeface="+mn-lt"/>
                <a:cs typeface="+mn-lt"/>
              </a:rPr>
              <a:t>Oxford English Dictionary-</a:t>
            </a:r>
            <a:r>
              <a:rPr lang="en-GB" sz="1400" i="1" dirty="0">
                <a:solidFill>
                  <a:srgbClr val="000000"/>
                </a:solidFill>
                <a:ea typeface="+mn-lt"/>
                <a:cs typeface="+mn-lt"/>
              </a:rPr>
              <a:t>Well-being, </a:t>
            </a:r>
            <a:r>
              <a:rPr lang="en-GB" sz="1400" i="1" dirty="0" err="1">
                <a:solidFill>
                  <a:srgbClr val="000000"/>
                </a:solidFill>
                <a:ea typeface="+mn-lt"/>
                <a:cs typeface="+mn-lt"/>
              </a:rPr>
              <a:t>meanings,etymology</a:t>
            </a:r>
            <a:r>
              <a:rPr lang="en-GB" sz="1400" i="1" dirty="0">
                <a:solidFill>
                  <a:srgbClr val="000000"/>
                </a:solidFill>
                <a:ea typeface="+mn-lt"/>
                <a:cs typeface="+mn-lt"/>
              </a:rPr>
              <a:t> and more</a:t>
            </a:r>
            <a:r>
              <a:rPr lang="en-GB" sz="1400" dirty="0">
                <a:solidFill>
                  <a:srgbClr val="000000"/>
                </a:solidFill>
                <a:ea typeface="+mn-lt"/>
                <a:cs typeface="+mn-lt"/>
              </a:rPr>
              <a:t> (Copyright Oxford English Dictionary 2023, revised 2014)(Accessed on 20/10/2023 19:14pm)  </a:t>
            </a:r>
            <a:r>
              <a:rPr lang="en-GB" sz="1400" dirty="0">
                <a:solidFill>
                  <a:srgbClr val="6655C6"/>
                </a:solidFill>
                <a:latin typeface="Segoe UI"/>
                <a:ea typeface="+mn-lt"/>
                <a:cs typeface="Segoe UI"/>
                <a:hlinkClick r:id="rId8"/>
              </a:rPr>
              <a:t>well-being, n. meanings, etymology and more | Oxford English Dictionary (oed.com)</a:t>
            </a:r>
            <a:endParaRPr lang="en-GB" sz="1400"/>
          </a:p>
          <a:p>
            <a:r>
              <a:rPr lang="en-GB" sz="1400" dirty="0">
                <a:ea typeface="+mn-lt"/>
                <a:cs typeface="+mn-lt"/>
              </a:rPr>
              <a:t>World Health Organisation (WHO)-</a:t>
            </a:r>
            <a:r>
              <a:rPr lang="en-GB" sz="1400" i="1" dirty="0">
                <a:ea typeface="+mn-lt"/>
                <a:cs typeface="+mn-lt"/>
              </a:rPr>
              <a:t>Mental health </a:t>
            </a:r>
            <a:r>
              <a:rPr lang="en-GB" sz="1400" dirty="0">
                <a:ea typeface="+mn-lt"/>
                <a:cs typeface="+mn-lt"/>
              </a:rPr>
              <a:t>(2023WHO)(accessed on 20/10/2023 19:08pm)</a:t>
            </a:r>
            <a:r>
              <a:rPr lang="en-GB" sz="1400" dirty="0">
                <a:ea typeface="+mn-lt"/>
                <a:cs typeface="+mn-lt"/>
                <a:hlinkClick r:id="rId9"/>
              </a:rPr>
              <a:t>Mental health (who.int) </a:t>
            </a:r>
            <a:endParaRPr lang="en-GB" sz="1400">
              <a:ea typeface="+mn-lt"/>
              <a:cs typeface="+mn-lt"/>
            </a:endParaRPr>
          </a:p>
          <a:p>
            <a:r>
              <a:rPr lang="en-GB" sz="1400">
                <a:latin typeface="Segoe UI"/>
                <a:ea typeface="+mn-lt"/>
                <a:cs typeface="Segoe UI"/>
              </a:rPr>
              <a:t> ProQuest-Molly Rose Lancaster; Callaghan, Patrick. BMC Public Health; London, vol.22,(2022)</a:t>
            </a:r>
            <a:r>
              <a:rPr lang="en-GB" sz="1400" i="1" dirty="0">
                <a:latin typeface="Segoe UI"/>
                <a:ea typeface="+mn-lt"/>
                <a:cs typeface="Segoe UI"/>
              </a:rPr>
              <a:t>The effect of exercise on resilience, its mediators and moderators in a general population during the UK COVID19 pandemic in 2020:A cross-sectional online study</a:t>
            </a:r>
            <a:r>
              <a:rPr lang="en-GB" sz="1400" dirty="0">
                <a:latin typeface="Segoe UI"/>
                <a:ea typeface="+mn-lt"/>
                <a:cs typeface="Segoe UI"/>
              </a:rPr>
              <a:t>: 1-10; DOI:10.1186/s12889-022-13070-7 </a:t>
            </a:r>
            <a:r>
              <a:rPr lang="en-GB" sz="1400" dirty="0">
                <a:solidFill>
                  <a:srgbClr val="6655C6"/>
                </a:solidFill>
                <a:latin typeface="Segoe UI"/>
                <a:ea typeface="+mn-lt"/>
                <a:cs typeface="Segoe UI"/>
                <a:hlinkClick r:id="rId10">
                  <a:extLst>
                    <a:ext uri="{A12FA001-AC4F-418D-AE19-62706E023703}">
                      <ahyp:hlinkClr xmlns:ahyp="http://schemas.microsoft.com/office/drawing/2018/hyperlinkcolor" val="tx"/>
                    </a:ext>
                  </a:extLst>
                </a:hlinkClick>
              </a:rPr>
              <a:t>The effect of exercise on resilience, its - ProQuest</a:t>
            </a:r>
            <a:r>
              <a:rPr lang="en-GB" sz="1400" dirty="0">
                <a:ea typeface="+mn-lt"/>
                <a:cs typeface="+mn-lt"/>
              </a:rPr>
              <a:t>  </a:t>
            </a:r>
            <a:endParaRPr lang="en-GB" dirty="0"/>
          </a:p>
          <a:p>
            <a:r>
              <a:rPr lang="en-GB" sz="1400" err="1">
                <a:ea typeface="+mn-lt"/>
                <a:cs typeface="+mn-lt"/>
              </a:rPr>
              <a:t>Guszkowska</a:t>
            </a:r>
            <a:r>
              <a:rPr lang="en-GB" sz="1400" dirty="0">
                <a:ea typeface="+mn-lt"/>
                <a:cs typeface="+mn-lt"/>
              </a:rPr>
              <a:t>, Monica, </a:t>
            </a:r>
            <a:r>
              <a:rPr lang="en-GB" sz="1400" err="1">
                <a:ea typeface="+mn-lt"/>
                <a:cs typeface="+mn-lt"/>
              </a:rPr>
              <a:t>Langwald</a:t>
            </a:r>
            <a:r>
              <a:rPr lang="en-GB" sz="1400" dirty="0">
                <a:ea typeface="+mn-lt"/>
                <a:cs typeface="+mn-lt"/>
              </a:rPr>
              <a:t> et al, 2015 </a:t>
            </a:r>
            <a:r>
              <a:rPr lang="en-GB" sz="1400" i="1" dirty="0">
                <a:ea typeface="+mn-lt"/>
                <a:cs typeface="+mn-lt"/>
              </a:rPr>
              <a:t>Does physical exercise help maintain mental health during pregnancy?</a:t>
            </a:r>
            <a:r>
              <a:rPr lang="en-GB" sz="1400" dirty="0">
                <a:ea typeface="+mn-lt"/>
                <a:cs typeface="+mn-lt"/>
              </a:rPr>
              <a:t>, January 1 2015, vol 12, page 5 </a:t>
            </a:r>
            <a:r>
              <a:rPr lang="en-GB" sz="1400" dirty="0">
                <a:solidFill>
                  <a:srgbClr val="6655C6"/>
                </a:solidFill>
                <a:latin typeface="Segoe UI"/>
                <a:ea typeface="+mn-lt"/>
                <a:cs typeface="Segoe UI"/>
                <a:hlinkClick r:id="rId11"/>
              </a:rPr>
              <a:t>Does Physical Exercise Help Maintain Mental Health During Pregnancy? A Comp...: EBSCOhost (uwtsd.ac.uk)</a:t>
            </a:r>
            <a:r>
              <a:rPr lang="en-GB" sz="1400" dirty="0">
                <a:ea typeface="+mn-lt"/>
                <a:cs typeface="+mn-lt"/>
              </a:rPr>
              <a:t>  </a:t>
            </a:r>
            <a:endParaRPr lang="en-GB" sz="1400"/>
          </a:p>
          <a:p>
            <a:endParaRPr lang="en-GB" sz="1400"/>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898955661"/>
      </p:ext>
    </p:extLst>
  </p:cSld>
  <p:clrMapOvr>
    <a:masterClrMapping/>
  </p:clrMapOvr>
  <p:transition spd="slow">
    <p:wipe/>
  </p:transition>
</p:sld>
</file>

<file path=ppt/theme/theme1.xml><?xml version="1.0" encoding="utf-8"?>
<a:theme xmlns:a="http://schemas.openxmlformats.org/drawingml/2006/main" name="RocaVTI">
  <a:themeElements>
    <a:clrScheme name="AnalogousFromDarkSeedLeftStep">
      <a:dk1>
        <a:srgbClr val="000000"/>
      </a:dk1>
      <a:lt1>
        <a:srgbClr val="FFFFFF"/>
      </a:lt1>
      <a:dk2>
        <a:srgbClr val="1A1634"/>
      </a:dk2>
      <a:lt2>
        <a:srgbClr val="F0F3F2"/>
      </a:lt2>
      <a:accent1>
        <a:srgbClr val="C34D76"/>
      </a:accent1>
      <a:accent2>
        <a:srgbClr val="B13B95"/>
      </a:accent2>
      <a:accent3>
        <a:srgbClr val="AE4DC3"/>
      </a:accent3>
      <a:accent4>
        <a:srgbClr val="6A3BB1"/>
      </a:accent4>
      <a:accent5>
        <a:srgbClr val="4D4EC3"/>
      </a:accent5>
      <a:accent6>
        <a:srgbClr val="3B6EB1"/>
      </a:accent6>
      <a:hlink>
        <a:srgbClr val="6655C6"/>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RocaVTI</vt:lpstr>
      <vt:lpstr>The importance of  resilience,  health and wellbeing as a university student.</vt:lpstr>
      <vt:lpstr>The definitions.</vt:lpstr>
      <vt:lpstr>Why health, mental health and wellbeing is important.</vt:lpstr>
      <vt:lpstr>How to become more resilient and why it's important. </vt:lpstr>
      <vt:lpstr>Students own account of  mental health and wellbeing.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329</cp:revision>
  <dcterms:created xsi:type="dcterms:W3CDTF">2023-10-20T16:46:50Z</dcterms:created>
  <dcterms:modified xsi:type="dcterms:W3CDTF">2023-10-27T22:25:21Z</dcterms:modified>
</cp:coreProperties>
</file>