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62" y="-108"/>
      </p:cViewPr>
      <p:guideLst>
        <p:guide orient="horz" pos="2160"/>
        <p:guide pos="2880"/>
      </p:guideLst>
    </p:cSldViewPr>
  </p:slideViewPr>
  <p:notesTextViewPr>
    <p:cViewPr>
      <p:scale>
        <a:sx n="100" d="100"/>
        <a:sy n="100" d="100"/>
      </p:scale>
      <p:origin x="0" y="1566"/>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CDE51A-4599-416F-9DB4-2C9E8908DAB2}" type="datetimeFigureOut">
              <a:rPr lang="en-GB" smtClean="0"/>
              <a:t>20/06/2019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20EA06-7B75-4CF3-9787-063AEA16114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moodle.uwtsd.ac.uk/mod/url/view.php?id=182355"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720EA06-7B75-4CF3-9787-063AEA161141}"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PROJECT SCOPE:</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"Project scope is the part of project planning that involves determining and documenting a list of specific project goals, deliverables, tasks, costs and deadlines" (</a:t>
            </a:r>
            <a:r>
              <a:rPr lang="en-GB" sz="1200" kern="1200" dirty="0" err="1" smtClean="0">
                <a:solidFill>
                  <a:schemeClr val="tx1"/>
                </a:solidFill>
                <a:latin typeface="+mn-lt"/>
                <a:ea typeface="+mn-ea"/>
                <a:cs typeface="+mn-cs"/>
              </a:rPr>
              <a:t>SearchCIO</a:t>
            </a:r>
            <a:r>
              <a:rPr lang="en-GB" sz="1200" kern="1200" dirty="0" smtClean="0">
                <a:solidFill>
                  <a:schemeClr val="tx1"/>
                </a:solidFill>
                <a:latin typeface="+mn-lt"/>
                <a:ea typeface="+mn-ea"/>
                <a:cs typeface="+mn-cs"/>
              </a:rPr>
              <a:t>, 2019). </a:t>
            </a:r>
          </a:p>
          <a:p>
            <a:r>
              <a:rPr lang="en-GB" sz="1200" kern="1200" dirty="0" smtClean="0">
                <a:solidFill>
                  <a:schemeClr val="tx1"/>
                </a:solidFill>
                <a:latin typeface="+mn-lt"/>
                <a:ea typeface="+mn-ea"/>
                <a:cs typeface="+mn-cs"/>
              </a:rPr>
              <a:t>Our project scope was to:</a:t>
            </a:r>
          </a:p>
          <a:p>
            <a:pPr lvl="0"/>
            <a:r>
              <a:rPr lang="en-GB" sz="1200" kern="1200" dirty="0" smtClean="0">
                <a:solidFill>
                  <a:schemeClr val="tx1"/>
                </a:solidFill>
                <a:latin typeface="+mn-lt"/>
                <a:ea typeface="+mn-ea"/>
                <a:cs typeface="+mn-cs"/>
              </a:rPr>
              <a:t>Complete 100 surveys each by 16th June</a:t>
            </a:r>
          </a:p>
          <a:p>
            <a:pPr lvl="0"/>
            <a:r>
              <a:rPr lang="en-GB" sz="1200" kern="1200" dirty="0" smtClean="0">
                <a:solidFill>
                  <a:schemeClr val="tx1"/>
                </a:solidFill>
                <a:latin typeface="+mn-lt"/>
                <a:ea typeface="+mn-ea"/>
                <a:cs typeface="+mn-cs"/>
              </a:rPr>
              <a:t>Finding out what impact </a:t>
            </a:r>
            <a:r>
              <a:rPr lang="en-GB" sz="1200" kern="1200" dirty="0" err="1" smtClean="0">
                <a:solidFill>
                  <a:schemeClr val="tx1"/>
                </a:solidFill>
                <a:latin typeface="+mn-lt"/>
                <a:ea typeface="+mn-ea"/>
                <a:cs typeface="+mn-cs"/>
              </a:rPr>
              <a:t>brexit</a:t>
            </a:r>
            <a:r>
              <a:rPr lang="en-GB" sz="1200" kern="1200" dirty="0" smtClean="0">
                <a:solidFill>
                  <a:schemeClr val="tx1"/>
                </a:solidFill>
                <a:latin typeface="+mn-lt"/>
                <a:ea typeface="+mn-ea"/>
                <a:cs typeface="+mn-cs"/>
              </a:rPr>
              <a:t> is having among the community and nationally.</a:t>
            </a:r>
          </a:p>
          <a:p>
            <a:pPr lvl="0"/>
            <a:r>
              <a:rPr lang="en-GB" sz="1200" kern="1200" dirty="0" smtClean="0">
                <a:solidFill>
                  <a:schemeClr val="tx1"/>
                </a:solidFill>
                <a:latin typeface="+mn-lt"/>
                <a:ea typeface="+mn-ea"/>
                <a:cs typeface="+mn-cs"/>
              </a:rPr>
              <a:t>Surveying more European resistance in Swansea and surrounding areas to get their view.</a:t>
            </a:r>
          </a:p>
          <a:p>
            <a:pPr lvl="0"/>
            <a:r>
              <a:rPr lang="en-GB" sz="1200" kern="1200" dirty="0" smtClean="0">
                <a:solidFill>
                  <a:schemeClr val="tx1"/>
                </a:solidFill>
                <a:latin typeface="+mn-lt"/>
                <a:ea typeface="+mn-ea"/>
                <a:cs typeface="+mn-cs"/>
              </a:rPr>
              <a:t>Enhance Swansea residents quality of life by creating a safer living, working and learning environment.</a:t>
            </a:r>
          </a:p>
          <a:p>
            <a:pPr lvl="0"/>
            <a:r>
              <a:rPr lang="en-GB" sz="1200" kern="1200" dirty="0" smtClean="0">
                <a:solidFill>
                  <a:schemeClr val="tx1"/>
                </a:solidFill>
                <a:latin typeface="+mn-lt"/>
                <a:ea typeface="+mn-ea"/>
                <a:cs typeface="+mn-cs"/>
              </a:rPr>
              <a:t>Arrange a table at </a:t>
            </a:r>
            <a:r>
              <a:rPr lang="en-GB" sz="1200" kern="1200" dirty="0" err="1" smtClean="0">
                <a:solidFill>
                  <a:schemeClr val="tx1"/>
                </a:solidFill>
                <a:latin typeface="+mn-lt"/>
                <a:ea typeface="+mn-ea"/>
                <a:cs typeface="+mn-cs"/>
              </a:rPr>
              <a:t>Eid</a:t>
            </a:r>
            <a:r>
              <a:rPr lang="en-GB" sz="1200" kern="1200" dirty="0" smtClean="0">
                <a:solidFill>
                  <a:schemeClr val="tx1"/>
                </a:solidFill>
                <a:latin typeface="+mn-lt"/>
                <a:ea typeface="+mn-ea"/>
                <a:cs typeface="+mn-cs"/>
              </a:rPr>
              <a:t> in the park Swansea, displaying the Swansea council and UWTSD banner.</a:t>
            </a:r>
          </a:p>
          <a:p>
            <a:r>
              <a:rPr lang="en-GB" sz="1200" b="1" kern="1200" dirty="0" smtClean="0">
                <a:solidFill>
                  <a:schemeClr val="tx1"/>
                </a:solidFill>
                <a:latin typeface="+mn-lt"/>
                <a:ea typeface="+mn-ea"/>
                <a:cs typeface="+mn-cs"/>
              </a:rPr>
              <a:t>QUAD CHART:</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 quad chart is a summary of a project that is visual, as well as expressive. A trouble-free and effective tool used for a number of development and communication purpose. It is typically used to pioneer a fresh invention or propose a solution to a predicament. It includes project </a:t>
            </a:r>
            <a:r>
              <a:rPr lang="en-GB" sz="1200" kern="1200" dirty="0" err="1" smtClean="0">
                <a:solidFill>
                  <a:schemeClr val="tx1"/>
                </a:solidFill>
                <a:latin typeface="+mn-lt"/>
                <a:ea typeface="+mn-ea"/>
                <a:cs typeface="+mn-cs"/>
              </a:rPr>
              <a:t>scoping</a:t>
            </a:r>
            <a:r>
              <a:rPr lang="en-GB" sz="1200" kern="1200" dirty="0" smtClean="0">
                <a:solidFill>
                  <a:schemeClr val="tx1"/>
                </a:solidFill>
                <a:latin typeface="+mn-lt"/>
                <a:ea typeface="+mn-ea"/>
                <a:cs typeface="+mn-cs"/>
              </a:rPr>
              <a:t>, stakeholder analysis, desired outcomes and crucial success factors, and measures of success (secondary benefits) (</a:t>
            </a:r>
            <a:r>
              <a:rPr lang="en-GB" sz="1200" kern="1200" dirty="0" err="1" smtClean="0">
                <a:solidFill>
                  <a:schemeClr val="tx1"/>
                </a:solidFill>
                <a:latin typeface="+mn-lt"/>
                <a:ea typeface="+mn-ea"/>
                <a:cs typeface="+mn-cs"/>
              </a:rPr>
              <a:t>Chegg.com</a:t>
            </a:r>
            <a:r>
              <a:rPr lang="en-GB" sz="1200" kern="1200" dirty="0" smtClean="0">
                <a:solidFill>
                  <a:schemeClr val="tx1"/>
                </a:solidFill>
                <a:latin typeface="+mn-lt"/>
                <a:ea typeface="+mn-ea"/>
                <a:cs typeface="+mn-cs"/>
              </a:rPr>
              <a:t>, 2019).</a:t>
            </a:r>
          </a:p>
          <a:p>
            <a:r>
              <a:rPr lang="en-GB" sz="1200" kern="1200" dirty="0" smtClean="0">
                <a:solidFill>
                  <a:schemeClr val="tx1"/>
                </a:solidFill>
                <a:latin typeface="+mn-lt"/>
                <a:ea typeface="+mn-ea"/>
                <a:cs typeface="+mn-cs"/>
              </a:rPr>
              <a:t>Our quad chart includes the aims/objectives, stakeholders, critical success factors and measures of our project.</a:t>
            </a:r>
          </a:p>
          <a:p>
            <a:endParaRPr lang="en-GB" dirty="0"/>
          </a:p>
        </p:txBody>
      </p:sp>
      <p:sp>
        <p:nvSpPr>
          <p:cNvPr id="4" name="Slide Number Placeholder 3"/>
          <p:cNvSpPr>
            <a:spLocks noGrp="1"/>
          </p:cNvSpPr>
          <p:nvPr>
            <p:ph type="sldNum" sz="quarter" idx="10"/>
          </p:nvPr>
        </p:nvSpPr>
        <p:spPr/>
        <p:txBody>
          <a:bodyPr/>
          <a:lstStyle/>
          <a:p>
            <a:fld id="{5720EA06-7B75-4CF3-9787-063AEA161141}"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CONSTRAINT TRIANGLE:</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Also known as the </a:t>
            </a:r>
            <a:r>
              <a:rPr lang="en-GB" sz="1200" u="none" strike="noStrike" kern="1200" dirty="0" smtClean="0">
                <a:solidFill>
                  <a:schemeClr val="tx1"/>
                </a:solidFill>
                <a:latin typeface="+mn-lt"/>
                <a:ea typeface="+mn-ea"/>
                <a:cs typeface="+mn-cs"/>
                <a:hlinkClick r:id="rId3" tooltip="Iron Triangle"/>
              </a:rPr>
              <a:t>Iron triangle</a:t>
            </a:r>
            <a:r>
              <a:rPr lang="en-GB" sz="1200" kern="1200" dirty="0" smtClean="0">
                <a:solidFill>
                  <a:schemeClr val="tx1"/>
                </a:solidFill>
                <a:latin typeface="+mn-lt"/>
                <a:ea typeface="+mn-ea"/>
                <a:cs typeface="+mn-cs"/>
              </a:rPr>
              <a:t> is used to analyse the risks that may affect the project and it's outcome. According to the Iron </a:t>
            </a:r>
            <a:r>
              <a:rPr lang="en-GB" sz="1200" kern="1200" dirty="0" err="1" smtClean="0">
                <a:solidFill>
                  <a:schemeClr val="tx1"/>
                </a:solidFill>
                <a:latin typeface="+mn-lt"/>
                <a:ea typeface="+mn-ea"/>
                <a:cs typeface="+mn-cs"/>
              </a:rPr>
              <a:t>triange</a:t>
            </a:r>
            <a:r>
              <a:rPr lang="en-GB" sz="1200" kern="1200" dirty="0" smtClean="0">
                <a:solidFill>
                  <a:schemeClr val="tx1"/>
                </a:solidFill>
                <a:latin typeface="+mn-lt"/>
                <a:ea typeface="+mn-ea"/>
                <a:cs typeface="+mn-cs"/>
              </a:rPr>
              <a:t> the most crucial and significant constraints for our project is time and quality as these are fixed (must work within the timescale and the quality must be of a good standard) and the scope is variable as there is some room for change (</a:t>
            </a:r>
            <a:r>
              <a:rPr lang="en-GB" sz="1200" kern="1200" dirty="0" err="1" smtClean="0">
                <a:solidFill>
                  <a:schemeClr val="tx1"/>
                </a:solidFill>
                <a:latin typeface="+mn-lt"/>
                <a:ea typeface="+mn-ea"/>
                <a:cs typeface="+mn-cs"/>
              </a:rPr>
              <a:t>YouTube</a:t>
            </a:r>
            <a:r>
              <a:rPr lang="en-GB" sz="1200" kern="1200" dirty="0" smtClean="0">
                <a:solidFill>
                  <a:schemeClr val="tx1"/>
                </a:solidFill>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5720EA06-7B75-4CF3-9787-063AEA161141}"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RISK ANALYSIS:</a:t>
            </a: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It is a procedure that helps recognise and control probable inconvenience that can weaken key business initiatives or projects. You ought to first identify the potential threats that you face, and calculate the chances these threats will occur. It's a crucial planning tool that can save time, money, and reputations (</a:t>
            </a:r>
            <a:r>
              <a:rPr lang="en-GB" sz="1200" kern="1200" dirty="0" err="1" smtClean="0">
                <a:solidFill>
                  <a:schemeClr val="tx1"/>
                </a:solidFill>
                <a:latin typeface="+mn-lt"/>
                <a:ea typeface="+mn-ea"/>
                <a:cs typeface="+mn-cs"/>
              </a:rPr>
              <a:t>Mindtools.com</a:t>
            </a:r>
            <a:r>
              <a:rPr lang="en-GB" sz="1200" kern="1200" dirty="0" smtClean="0">
                <a:solidFill>
                  <a:schemeClr val="tx1"/>
                </a:solidFill>
                <a:latin typeface="+mn-lt"/>
                <a:ea typeface="+mn-ea"/>
                <a:cs typeface="+mn-cs"/>
              </a:rPr>
              <a:t>, 2019). </a:t>
            </a:r>
            <a:r>
              <a:rPr lang="en-GB" sz="1200" kern="1200" dirty="0" err="1" smtClean="0">
                <a:solidFill>
                  <a:schemeClr val="tx1"/>
                </a:solidFill>
                <a:latin typeface="+mn-lt"/>
                <a:ea typeface="+mn-ea"/>
                <a:cs typeface="+mn-cs"/>
              </a:rPr>
              <a:t>Therfore</a:t>
            </a:r>
            <a:r>
              <a:rPr lang="en-GB" sz="1200" kern="1200" dirty="0" smtClean="0">
                <a:solidFill>
                  <a:schemeClr val="tx1"/>
                </a:solidFill>
                <a:latin typeface="+mn-lt"/>
                <a:ea typeface="+mn-ea"/>
                <a:cs typeface="+mn-cs"/>
              </a:rPr>
              <a:t>, risk analysis is a way of identifying and assessing issues that unconstructively affect the achievement of a project. It sanctions you to observe the risks that you face. The risk analysis was the perfect tool for us to use when it cam to prioritising. It enabled us to put risks into perspective and rank them H, M, L priority.</a:t>
            </a:r>
          </a:p>
          <a:p>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720EA06-7B75-4CF3-9787-063AEA161141}"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WBS: </a:t>
            </a:r>
            <a:r>
              <a:rPr lang="en-GB" sz="1200" i="1" kern="1200" dirty="0" smtClean="0">
                <a:solidFill>
                  <a:schemeClr val="tx1"/>
                </a:solidFill>
                <a:latin typeface="+mn-lt"/>
                <a:ea typeface="+mn-ea"/>
                <a:cs typeface="+mn-cs"/>
              </a:rPr>
              <a:t>“A Work Breakdown Structure (WBS) is a hierarchical structure of things that the project will make or outcomes that it will deliver” (Cohen, 2019).</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WBS can be puzzling, particularly for project managers. Despite the name, it does not engage breaking down work, it engages breaking down deliverables</a:t>
            </a:r>
            <a:r>
              <a:rPr lang="en-GB" sz="1200" i="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This is why a clear understanding of the work breakdown structure is essential prior to creating your own. Basically the WBS breaks down all these complex activities into smaller, more manageable components.</a:t>
            </a:r>
          </a:p>
          <a:p>
            <a:endParaRPr lang="en-GB" dirty="0"/>
          </a:p>
        </p:txBody>
      </p:sp>
      <p:sp>
        <p:nvSpPr>
          <p:cNvPr id="4" name="Slide Number Placeholder 3"/>
          <p:cNvSpPr>
            <a:spLocks noGrp="1"/>
          </p:cNvSpPr>
          <p:nvPr>
            <p:ph type="sldNum" sz="quarter" idx="10"/>
          </p:nvPr>
        </p:nvSpPr>
        <p:spPr/>
        <p:txBody>
          <a:bodyPr/>
          <a:lstStyle/>
          <a:p>
            <a:fld id="{5720EA06-7B75-4CF3-9787-063AEA161141}"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Gantt charts are typically used for keeping track of project schedules. It is useful to be able to show additional information about the various tasks or phases of the project, for example how the tasks relate to each other, how far each task has progressed, what resources are being used for each task and so on. The left of the chart is a list of the actions and along the top is a time scale. Every action is represented by the place and span of the bar that mirrors the start date, duration and end date of the action. Gantt charts remain to be an imperative tool in project and program management (</a:t>
            </a:r>
            <a:r>
              <a:rPr lang="en-GB" sz="1200" kern="1200" dirty="0" err="1" smtClean="0">
                <a:solidFill>
                  <a:schemeClr val="tx1"/>
                </a:solidFill>
                <a:latin typeface="+mn-lt"/>
                <a:ea typeface="+mn-ea"/>
                <a:cs typeface="+mn-cs"/>
              </a:rPr>
              <a:t>Gantt.com</a:t>
            </a:r>
            <a:r>
              <a:rPr lang="en-GB" sz="1200" kern="1200" dirty="0" smtClean="0">
                <a:solidFill>
                  <a:schemeClr val="tx1"/>
                </a:solidFill>
                <a:latin typeface="+mn-lt"/>
                <a:ea typeface="+mn-ea"/>
                <a:cs typeface="+mn-cs"/>
              </a:rPr>
              <a:t>, 2019). </a:t>
            </a:r>
          </a:p>
          <a:p>
            <a:r>
              <a:rPr lang="en-GB" sz="1200" kern="1200" dirty="0" smtClean="0">
                <a:solidFill>
                  <a:schemeClr val="tx1"/>
                </a:solidFill>
                <a:latin typeface="+mn-lt"/>
                <a:ea typeface="+mn-ea"/>
                <a:cs typeface="+mn-cs"/>
              </a:rPr>
              <a:t>We added the tasks and the dates of which the task was started and completed to keep track of the progress we made and how we managed our time.</a:t>
            </a:r>
          </a:p>
          <a:p>
            <a:endParaRPr lang="en-GB" dirty="0"/>
          </a:p>
        </p:txBody>
      </p:sp>
      <p:sp>
        <p:nvSpPr>
          <p:cNvPr id="4" name="Slide Number Placeholder 3"/>
          <p:cNvSpPr>
            <a:spLocks noGrp="1"/>
          </p:cNvSpPr>
          <p:nvPr>
            <p:ph type="sldNum" sz="quarter" idx="10"/>
          </p:nvPr>
        </p:nvSpPr>
        <p:spPr/>
        <p:txBody>
          <a:bodyPr/>
          <a:lstStyle/>
          <a:p>
            <a:fld id="{5720EA06-7B75-4CF3-9787-063AEA161141}" type="slidenum">
              <a:rPr lang="en-GB" smtClean="0"/>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58B42E-2EE0-4251-BFF5-4E1E07111B36}"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2C5A96-9626-4DE8-A4CB-B97332E724B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58B42E-2EE0-4251-BFF5-4E1E07111B36}" type="datetimeFigureOut">
              <a:rPr lang="en-GB" smtClean="0"/>
              <a:pPr/>
              <a:t>20/06/2019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2C5A96-9626-4DE8-A4CB-B97332E724B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url/view.php?id=182355" TargetMode="External"/><Relationship Id="rId2" Type="http://schemas.openxmlformats.org/officeDocument/2006/relationships/hyperlink" Target="https://moodle.uwtsd.ac.uk/mod/url/view.php?id=18400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data:image/jpg;base64,%20/9j/4AAQSkZJRgABAQEAYABgAAD/2wBDAAUDBAQEAwUEBAQFBQUGBwwIBwcHBw8LCwkMEQ8SEhEPERETFhwXExQaFRERGCEYGh0dHx8fExciJCIeJBweHx7/2wBDAQUFBQcGBw4ICA4eFBEUHh4eHh4eHh4eHh4eHh4eHh4eHh4eHh4eHh4eHh4eHh4eHh4eHh4eHh4eHh4eHh4eHh7/wAARCAFlAZg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5Hop0Mck0ywwxtI7HAVRkk121j8JvH15ai5h8P3HlkAjdwcfSs3qbNaHFozL91iK0LTVr+2x5dw4x2zVvWfB/ifRmK6hol7Djv5ZI/Ssu2tri4l8uKJy/pispWS1NIXbtE6ax8bajbqA8hbHrWmvjSG4AE0eD3Irl38N6uI97WrYFZNwksEpjkRkYdiKzhyS+FmlSM4/HE9FTVbS45WUc96kDRv8AdkU/jXm8MjKflYj8auRX91Hja5IFXqY8qZ3wG00+uNtvENwrDeuQK3NO8RWjkeYoX1oFyGwsLueBV2009pPvCjTr6xnAMc6ZPYmtyzCbhtYN9DSbBRM9dNx2pJLHav3Qa3/LGO9QyQ/WpUh8pzr6fA/3lxWH4h0uFEJ49q6+7jEYLHiuF8X6gFVvm9hzWsHqRJWOH1aNY3K8ZBrLY81LfTGSVh2zUAPFdCMWIOtOFNHWlFAh1IetKBkUu00CsMpKdikoAQUtFGaACgdaTNKDzQBtaNcg/u2PXpVy4jPNc9buUlVlroYpPMhBPXFYyWptDU9z/Zl+ITWVx/wjN/J8hOYWJ6e2K+nROskQZTkHpX542N5caZqMN/auUmhcMpFfaHwh8WxeJvDFvcK6mQKA4B6Gvjs8wfsZ+2hs9/U+qyjEqtD2Uvij+R20nU1nXKNvJ7VqhN3NV5bcsTXgbnuRmkYrwsDkc0sec8g1oG1fPSpobU/3TSsa+0SK9uG3Dg1bbzipVc1biseAcGtC3tCSBtqlTctDmq4mK1OUl0RrqQGTPJ9a39G0iOyxjOfetlLIKQcVaEB9K3hg3fU5K+YymuW+hRMCseeaclmvXbV8QVKseBiu2FDuefKu+hly2i7elV0twrZAraZKgePFE6EdxxrytYqC2WRcMKoy6ekcmQvHWthODTpEDis3RUkXGvKL3MKW1WSPGBVI2aoeVFdA0JVsYNU7uHbz+VYulY66WIexl4521VvkKqWXrV+TarjNRyhXBHYismjshKzucfr2hQ69pj28vyyqd0UgHKsOhoro0g8oke9FVGckrXN24y1aufMv7Kfw4/tPU/8AhK9Wt82lscW6uOHf1/CvrZD8oAUAdgBWV4a0Wz0LRrXSrCIR21vGERQPTua10U1+qwgoo/LKlRydlshHs7W6QpcW0Uo/20BrJuvAHhK8LM+i2iO3VljANdBCuKuRrSmlJWkhwnOLumeW6z8FdCu0ZrGeW1Y9ADkV418WP2evE8lxHeaD9nuwAd652n2r67UUj8VyxwdJT5krHZLG1px5ZO6Pzs1T4W+MtJyNQ0i4hx6LuH5iuV1KyutPfy7iJkP+0MV+mF1bwzgrNDHIP9pQa5Dxd8OfB/iKDytS0eBj/eVcEU/q8r7mSr9z89FbnNPDLjmvrjUv2aPCMkzSWV5eQA9F3ZAri/F37NOqw2zTaBex3LqMiN+Cfas5QnB7G8KkWtGeBW88kZBjkK81tWPiDVLVgyy7h6VJ4g+H3jTQGYal4fvYwp5dE3L+YrAto5hciKRJEOeQykYqZR0uzaE9Uj1Dw54nvLsBZosD+9jit0a7Y+eYJHXeOpBrzi61cwWUdjbnb8vzMOv1rNi2ltyyNu9c81z06VR3lc6Kk6KfLuem69qFu1oxibPFeQ+Jr5pp2547Vuw3t5Au0OJU9GqneJp10P8ASbV4n/vIcitYOcfiic06UJ/DP7zjG5NJW5c6Tbs3+i3P0DdaoTaZdxf8s9w9RXTGpF9TmnQnHoUqVetOaN1OGUr9RTRVmRKg4p2KYjdqXdzQIXik49qbk80hoAV+tMPWlooAbSjrS4qSCJpHAUZOaALelWb3M4C12Mnh6aCxWZFyMZPFO8E6KzSKxX0zXr+n6XC2mtbyIG3Lj8awqM2gjwG5BUkd69D+APjA+HvFEVjNIwtrg4AJ4DVzPjXSX03UpE2/KTkVzO+SGZJY2KuhyCOxrDEYeOJoypy6nTQrSw9VVI9D9HdOZbi1SRSCGAOat/Z1x0ryb9mzxvH4m8KR2s8mbu0GyQHqfQ17LEuRXwLoOnOVOS1R9VKspRU47MpLbDNTpbgYq4kfOamEQYCtoUDGeIZDHbjbVqCHac0IMVYSuqNGKdzkqVGKEqQIMUA0paulRRzNsTatNPFIZBmmM4pOw0mDGon6UrGonaspM2iiJ22virEZyM1Vm+YZ71JayZG09RWKlaRrKPuk7KGFVbqJWWrDHniqs7HdVVLNCpp3Mu6tsmqco2VsPhhWLqB2SmuGcbHq0JuWjIpPmX3oqo1yqt15NFZ2OxHSpHU6R80qrUqlVBZiFUckk4AFfrDPyxEM09ramMXNxDCZG2x+Y4XefQZ6mrqjAHbPSuMur7wV4glfUryd3Fgi5M29I9rP8pA6NlgMevFac/huVZRJZa7qNv8ALtddwbc20jeTwdxznPqB6VjCfPdrY2lHl0e50ankjvTZOa5hrPxbY2q/2drNjqQRSFju4W3P/dPmBuw9RznqK07W+vYbaD+1rdYppZhAhhO8OT0Yj+HJHTJx61aRJfYVWmXNWXKqpZ2CrjlmOAPxqI7WQMpDA8gg5BprQTKYQ5pzccVMVpjrV3IKsyLJlZEDj0YZFc/q3g3wxqgb7bodjIxzlvKAP5iulZaZt4osnuClJbM8e8Q/APwNqDtJbRXVi57xScfka4XWf2bL6PLaL4gRx2SdMH86+l3Wk2cVLpx7FKtJHxdr3wY+I2l7tmlrexr/ABW77uPpXDapo/iDTXMeoaTf25HXfC2Pzr9B2XiqtxbQTrtnhjmX0dAal0yvan50yONxBG0980LcSRkbZCPbNffGo/D/AMHapn7b4c0+QnqREAfzFcxqnwB+G9/ll025s3PeCcgD8DUSop7mka1tmfHFtPBLKq3kKtH3OORT9W0jS5Dv06fbkdD0r6cu/wBmXw67kad4gv7cseBJGHAry7X/AIG+JIfiHL4T0W4t9SeK2W5kuBmNI1boGJ4B4rJ0Wn7pvGvFq0lc8an0y4iHQN9KrG2nX/lma9uuv2e/iXDnbZ20o/2LlTXMav8ACn4j6Tua78M6gUXq0UfmD9KdqnUl+yex5z5Mo6oRQInJ6Vr6jp2p2chjvLO5tmHUSwsv8xVJR/tA/Siz6k+4MSwnkxsAJPvRPpt7EMtbtj1AzWjaRZAbcw+hrRhW5TmO6YD0NRJz6GsI0mtbnJNG6ttZSD7it3w7YGSZSwzzWr5kzHM9tbzj0KjNXdMvtNtZ8vavB6+lZutJfFE0jhoy+Ga+Z3Xhe1jt4lO3Fdbb3KcAGuH0/X7CSMLHMnp171oQamu4FW3DPY1l7RSG6M4bom+I2jDUNMNzGv7xOuK8WnQq7IwwQea98j1aF4mhmXKuMHNePeN7RbXVpGi/1bHirpvUiexpfBvxpP4J8ZW98ZD9klYRzrnjB719+aFf2+p6ZBfWsivHKgYFTng1+aJAI+tfVf7IfxC+2WDeFNSmzPbjMBY8svp+FeJnOFs1iIryf+fyPTyyveLov1X+R9MJyKXdiq/mbD9ad5mRXjqSO9wZY3cUqyc1WEnOM08euapSb2JcC2slKz8VXQ04k1fMZ8moO3NIr0x6aM1lfUtR0JmqCU84qbqKikXvRLUcdyIelRyloXDLU4HNJLGHXFQ46Gqkr6j1lEiBhUN2fl96qpIYZdh6ZqzNhkyKObmTuPk5ZIpecPxrL1v5SJO3erd0TDPz91ulVNQPmW7D0GRXNLsehRVmmc/e4z5qcjqaKgmDK7ddveisz0Ekz0delYvivxJp3h+GBb6KW4a6JRYIQrOy/wARwxGRyBjuSBW2BxUNxZ2dxLFNcWlvNJEcxvJErMh9VJGR+Ffqk1JxtF6n5RG1/e2MmDT/AAq1tcaTDDZxDzVM9qswVkk252kZyDhunQZ4qjb+BNKjieTStU1OzS5K+f5Fyds0YP3D+o3dcHHSp9X8B+FdTvnv7jSoku2DZmjJU7jn5iOhYZyCQaqweC/7Osmj0/XtaRYmZoE+0u5VccIAW2txuHPUkE8inGKSsHM29WdnGqxxrHGoRFAVVAwAB0ArMlY3Hiq2tWRmjgt/tCkDKh2YplvQgZx67mPasvwu3iqOxkN/9nvEMix2qyobZ1iVOXcAH5i38PGAKpSaxqMmqXukeGYYNR1dZB/aeoz5WzsmwNseBy7gdI1PHViM8saZmeDdLTxsbnxV4omTVLO4nmi03SZYwbaxijlaPJXo8rbMktnGcDFTaPpNl4e+KkemeGY/sun3Oly3OqWMTH7PDJ5iiGRU6Rs3zjAwCFzjiuc1Tw34u8Ganb6lZeOJo9L1rWI4tTtYNPiVIJZztE0CvuCkvjcO+c9a9P8AD+hWOhQzx2vnyzXEnm3V1cSGSe4kxjc7d/QDgAcAAUWA0CopjLUuKZtoAhZfamFOOlWCvFNC8UybFYx00rVorxUbLQFisR2xTfLBqcpzSMMU0IiwqimO/pRK3FQr8z4oFcbqN9Dpeny6hPzsGEXuzHoBViz3tCs9xGiXEijzMDn6E965ska/4s8kfNpujkGQ54luD0H/AAEfrXT/AHmJoaJU2yVQB6VOshxwcVXUVItJoqLEurSyvVK3lnb3CnqJYlcH8xXM6v8AC/4d6uD9t8IaWWPVoohG35riuqWpo8VnJGqbPH9Z/Zt+Hd8C1h/aWluenkz7lH4NXF6z+y3fqWfQ/FNvKB92O7hKE/iua+m1ZfWnqy561DiWpnxTrvwF+J2l7mj0eHUEXvaXCufyODXA654f8R6Qxj1nQtQsyO8tuwH54xX6Lg+lNnVJ4zHPHHMhGCsihgR9DU8haqH5mtHEzbl+RvY1LBc3tsT5F0/0Y8V99+I/hX8PtfJbUPCuniQ/8tIE8pvzXFec+Iv2XPCt4pk0LWtR02TqEmxMg/kamVKMlqjSFZx2Z8vReJr+JR56BwBjI70lxd2OvhIDI0U/fHQV6v4h/Zn+IGmln0ubTdZQHgRTeU5H+6+P51y9j4D8W+Dba+1bXPC1/aTt+5iVod689yRkY965alJQj7rsddGt7SVprQ4i78G6tHAZ7MxX0eSMQt83HtVTwtq+o+EvFFpqkSyW89vICwYEZXuK1LjULg6hvtriWF4yAChwMgcnHStSLX5pkMWs2NrqMZULnaAw561nNVPZuM1zJmsfYc94Nxa+aPtTwD4mtfFHhmz1W2kDiWME4PQ9xXRCTjrXyl8JviDovhNntbQPBbSyZFtKxwoPUg9q930Tx/oGpRLJHdCLPUPyPzHFfGVaE6MnFxduh9HCKqJOLT9Ds2Y561NFK3Q1nwXUM8AlhlR1IzlTmhbj0PFRGdmKVO+hreaoHJxSrJk1nLLnnrUqyZPHFaqZi6di8TxSrzUMTZFSVdrmTRKp+bFEo4qMU/PrTWxFtSFjg0oYUlwBnPaq7NgHFK9jWMbohv4/n8wU+OT5BzTWlDRENwazBdhXMZPOaz2dzpjFyVmWdQCzQsucHsfQ1kQzebE8TEb1yCKtTSs2WBrOmiYXIuk+jj+tYyWtzpgrKxlXB23DIaK2r7TRIqzKoyOtFRY6Y1VY6CXVtJisJL6XVLKO1ikaKSeSdVjR1OGUsTjIPBFc4/xN8Fbttrq0uoH10+xnuh+caEfrXIeGfggNJktbm68a6nqVzbyF0+02NvLEuW3MFSRWxuJbJBB5zXe3N14st9WvIbXT7NNKjgX7IYmyzuWAJZcjG0ZOBjPrX6rGPNc/K5PlM7/hZ/hGPm8k1mwT/npeaLdxJ/30Y8V0Xh7xBoPiCBptC1iw1ONfvG2nVyv1AOR+NYSax47F3EZNDhWERsZdkpYFuoA5z0GPTLd8VcvPBfh/VLuz1e+0m1t9YgZJBd2DNDIGByV3pguvYhsginOm4bhCansmafiW31e60O5t9Bvbax1CVdsVxPGzrHngsApB3AdPfFcdoFl488KaVa6RY6N4S1C3iU7UhvpreaY9Wc+YrbnJ5JJ5J5r0JiWbpXI+H9uufELV9db57XR1Oj2IPTzMh7px9T5cef8AYNQaow9V1y+8Uaz4f8NXvhjV9Fu11WK/uhcxh4PItwZC0c6ZR8uI1xweelemYLEk0Adugqhr1jqV9YCDS9ck0afzAzXEdrHOxXB+UB+BnjnB6UmMv7TRsNca+mfEnSf3+neJ9O8SIvJs9VsVtXf1CzQ8KfTcpFavg3xZZ+Ipbqwks7nStascfbdMuwBLED0cEcPGezrwfalcLG4V4pmOKtFajZaAIGHFRt1qZxioXpoTGmq7tyc1I74rM1Kd4wdvY1aM20jk/H3jFrCZ/D/h77PdeJpdq29tMcKm7oze2AT+Feb+JB8bPDFj/auo+LtJkLOENvHbIVyeAF4zV3UfB90nxak8dWkclzdNhgJX+SMhcZA+nSr+nzyfE3xK7XSsNF0himFJAnnPB/BRTSZPNZ7G98CvElnq+jSaBdKtl4itmeWS2aVSL0k5Lxt3PqDzXe6NfW2qabFqFozGCXO3cu1gQSCCD0IIIrlm+GXgu4vrLUJtFi+1WRzDJG7IfXnaRn8a7SKNI0WONFRF4VVGAB7VC5lo2D3Hgc1IvWkC805RzVMEOFPWminqKhmqRIi5qQJzTIwamQGpZQAU4LmnhadU3KsLHCG61MsYApiNip05FSUhojHpUgXK7WAYYxhuRUir9KULg0rDOM8WfC3wF4oVjq3hmy84jH2i3XyZR/wJcfrmvKfEn7LekSlpPDniK6s26rHeRiVfpuGDX0XUZkOalwTKUrHxP4y+BPxA0ENINFGrWyDJlsW38epT736V59DJf6PcsiNd6dNjaVYFSD7qa/RoyH8axPEfhvw/4ijMeuaLYagp6GaEFh7huo/Os50VJWeptTxM6bTTPifQPiN4j0rC+atwoOSY3Ksfwr03wp8bLGdVt9Rbyp8fMky7SD6A9DXZeKv2a/CeorJLoGoX2jTnJCE+dDn0wfmH4GvIvFv7PvxE0ZXMNja69aqCQ9o4LY/3G5/LNeTiMnoT6cvoevQzmqtJ2kvM918P+NtD1AbftaRNnB3MMZ+tdXbTRTIJIZUkT1U5FfD2n6L4wttQez03TdXtbmE/PC0LAKfcMOK6m08W/EjwlIJr/TLwRLwzx5H5jpXl1MqqQfuu52LMMPU391/ej7Gh7VY7V86eDv2hLO5nW1v1WRuB848qTP8AKvU9B+JfhfV1UR6gkErcBJuPyPSueVGpT0lGxpZS1i7o7gMtIz1li/iZBJHIjq3RlOQaZLebujYIrndRFKizRkkVgRmqNxNtzjqKqNctksDmoZp/NIZO3Wp5rmsYWFlui0nH41n34IYTL1B5qzcL0mXp3p6R7l5GR6UjaLsMtgZkBFW0t1A+7niorSBreTK5KN29K1EVSO1KwOZCojEW0/eFFF5GSm5Thh096KTRKuaVGB6ViQ+JtPmuZmjWT+zIrNLv+0+Dbur/AHArDqTz9K2YmLxo5jePcoba4wR9RX6a4Nbn5+pRezHU9elMqK/vbPTtPmv9QuobS0gUvNNM4VEUdyT0pIbOF+KHxH/4QzXNO0f7Ckk+qWNy9lM8m1PtKFBGjZ4CfNuZieApq38Krp/7JtNP0qzebQraA/8AE3uGKPqNyzbpJYo8ZMbMXO9sZyMAjmq2qXHgf4kQOulR6L4g1rR8z2UN/G6pEzcB2VgCyHHXBBwK1Ne1fxLaX+n2On6ck7FEF1MsZMQY43YXrtUZ7556HFaQpuWxlUqKG511C8Gm5/L1pwqDQduxXIfEjQ7q7ht/E2gKF8SaKGls2HH2mPrJbP6q4Bx6Ng11jGmg4OR1zU2HcwLfxzoE2jWOrG4lhtr2zF4jPEdqISAQzdAwY4I65Famnavp+pQebY3sVzGejI35da4nwy1lo2neMtHvoHnstK1aSaKOOMuwhuFEwCgc8MzdPSr1z4W0S6jN79vu7W7nw4eV1MqM2NuR1z047V0QhTcdbrz3Oec6kZe7ZnXNNH5qws4EjKWC9yB1NMlYVh+FdL1LTpLk32oLfRSIggkwdwUDpknPv9TWzICRWbik9HcuMnJaqxA5ycV598RfE2sJMdC8F6fa6prrAs/nviK2UdWbHU+1dhqF40OWUEbeR9a8Q8JWU3hPx9rfiS8l1G/e6aRhJMcRxIxyeBweBjJ7Um2rWBa3MnxLrnxo8OW8Ka02iSLqKmNIoItshYg5CEZwQOckYr0P4VXmg6V8MJLzSodQnGkxmTVbPyc3cRJJaQqDh16ncpPToOlZ/g3T4filrN14t1eJm0iHNrpkJYqGAPzvx6kCu60/4b+D7TVRqVtpPlT+SYWEczrHIp6hlBw349ahqSejE9UdHpdxb32mWt/aP5lvcwrNE+MbkYZB/I1aQU9I1VFRFCqoCqAMAAdABTtmKpBYQCnAcUYpR0ptjSFxUiU0CpY0zUNmi2JEZanjxUIT2qVBipuOxOoBoMdNWnZNSUg24pysRSUYOaGUTJIc9TUytmqyKalTORSGT9qa0dKualApXArFPagR81a2il2j0ouMhRBU64pAKdSGQX1na30RjvLaK4Q9Q65rktd+G+k38En2R2gZv+Wb/NGfbmu2C09RWcqcZdBNXPz8/aA8D2/h3V4byOJUjmkZJI+yuB2rzG1vb/T2LWN7LESMYzkYr6w/b3sYY9E8NXkQhjd7qZXVVwz/ACg7ifb+tfIxaojT0tLU2pSlFKzO18O/FDxLo7AedIqkjmJjtHr8tes+EfjhDdBV1CSKVud2RsYYr5w3VYVEZQWG4Z4z2rhxGWUKq2sz0qGY1qb11R9p6N400q+iWRbhY1bAG48Z+tdFYzxSEhJFdTyCDnrXxFpF7qtg8bWWoSxhG3BH+Zciu/8ADXxH1yx2/aIC6jHz274YnPoa8avlFanrDVHtUcfh6uknyvzPrGOINDtHQ1PbxqvBry3wZ8U7bUvMt2dZJIW2skgEbn0x6132ma9p+oBSjtEWUMA4/rXmSTg+WWjOt0ZcvNHVd0bV2yQwbqrxSNt3L+VTOA0IBwwI+tPijGzoPal1MOhBLMxGR0oqKdxbzFZDlD0PpRQNHF6p4N1rwuJ/+EOtYdW8O3DmW48NTzGLymJyzWknRM5P7tvlJ6EVD8PvEugW+vvp8mv3WmTFGDaRr0f2e5SQlcBC3yuAARlCQeK9UFcp8RPBv/CZRQafeamttpe0i4hWxilllP8AsyyBvL47qM+4r9MVSUU49GfnzpxlJSe6NXwjr2n+KNAtta0tn+zTl12yAB0ZWKsrAE4YEHivP/i14r8O6Z440ey8SvLd6Np1rNqFzbW8TTBLtdv2fz1AwAQHKBuN2D6Gr3iO58M/B/wNb6T4fWz0p7658mxF1KTGJWxvnlZiSQqjcfUgAda1/hrqXgWPTl03w/4o0vWJ2czXsxukae7lPLyyAnJJPbHAwBwKlGhn+HdSh8beL7bxnoER/s2y0mS2t724haMXU0zI2wD7zRxhOSONzEDoa27rVPGsWsSx23h7T5dPjVczyXewtxlmXqSM9iAfeqvwVUp8NdN+XbE0lxJbgjGIWnkKY9tpGK4rSPirrUPjzWbPx3pOoeH9N09vJ8m301rq3+f7kk065YZUEjChTzk8UwOmbXPHUmoPqlp4ZtGtbpBDp8U93skkHzOHI5xxyc44A5HSuo8M3PiK6W4GvafBZlNixGL/AJaHbl2+8cDJwB7dTVCHxZpGsabHJ4P1vQdTmDoojW5UlE6NhAQcgduKZZ+I/EEV3bWereF7tGmfb9otV8yILuxkjtxjOTxmrjSlNe6ZSqqLtI6o9KY+4IxVdzAHAHf2qZgwPzAiud8R65fQ6rDoGg2MV7q00JuHM8hSC0izgSSEcnLcKq8nB6AVma2PO/CXjb+2fFevyeH7QrquqT2dsLS6GfsjRRsLlpQOyDA92ZQOtd1rfhHQ/ts2u7Zre7zuadMuVYkDeB2x+grK+HdvJpfj/wARWOtaPpEOvXkMWoPqOnKypeQklMFXJKMrLyAcHOa9DHAq4VJQd4sidKM/iRheG11ZraaTVbiGdS4FuUiKEoBjcwPc9egrVK+nWnzyBULHtXM+J9Xu49JvfsEkVvOIHEUsg3BWIODjvg1Mm227AtEk2cd8UvGevWOoPo/gvwi/iG/jUNcSM+2GDPQHHJP5V5J438a+OLzSbjwt4j8O2ejm9jIknsC0kyR7vmYRMQSuM8jJrrfhDq//AAhfhrV5vE/iF7+6uG8ydsFYolXk4zyWPcn0AFJ4I8Lnx5Pd+OfEUt1ENSfFjCrbSlqvC57/ADdan3mtBuyPQtA1Hwv4X8FeH1h1C2h0acR2ljdAnypJOm0nA2uT1DYOeK7VCVODxivONJ+GGl2klzbrqusTaJdTxXMmkSThrZpY2DKxyNx+ZQcZ7Y6cV6RGrM25uSad5dSEiZORUyxk0Qx9KsotS2aKJCIakEK+lTKop4FS2UokAt196eIVHQmpgKAOaVyrEe3pTgvNSqmTTwgpXCxEope1S7aCvHSkAxamUDNMUVKgouXYeiinqopEWpKQWEAp+KQGlzSsFhwHFLikB4p26mFhMUoWlDc9qXIoGKBzT160i1keNvEFp4W8J6l4gvP9VYwNIAOrN0VR9TgUm7ajSu7Hyp+2VqFz4p8ZR6TY3MbWmiJ5WwnJe4fBbp3A2ivm66069tS3mW7lV4ZlGQv1Ndxq+qXl9qVzqUsjSXFzM0sjnrvY5oTUF4guFSZI3LtG2eT7kdc4/SvKeKqRbe67H0sMqozilqmefIu84DVpQR7dgZRgiuzOj6PqDRtJstZ3dmklUYUDBxgYx6Cqi+D7x3jks5opUcExqT8zAd/Ycd8VSzClflm7Pz/zMp5LiI/B7y8v8jJsYZGZURWyf0rorLT/ADSrbWbY3XoOKowWdzZToJ4JAMcPjgj1B710OlR7Y42ZiHOcKvOfatfaKWsWcvsXB2krMX+zIbiEx3EIEb9MkgqfUHqD+NdF8J9S8RWHxE/sIajPf6NNZ+Y0M+ZHhwwVdrdSMnvUFvEJmVGGAxxg13XwP8Kf2h4sl1hoSgkbyVf/AGV+UfrvP4CuLH8rotNXb0XzO7L+ZVea9orV/I9piVbeGNWYjMasVY9CR2qu18EJGcioNZuB9smeHiLdtT/dHA/QVgalczRfvYjkdxXz0oe80j0oK6uzU1S+Vk+YjI7etFchqOoeZF5itx0PtRTVCRadj1skKNzEADqSeBXNeIvFFxb6r/YXh3Szres+WJZIvOEUFrGfutNLg7c9lALN1AxzVf4xWWs6n8ONW0vw/bfadRvBHBHEW2gq0ih9x7Ltzn2zVX4WeEfEXhm3mk13xHDqE1yWkuILa0WONpmIJkaQ5d2AG0dFCgADgV+hn58dfbQvNBbS6lbWv2xUG8KN6o5A3BCRnGe/eub8c+GPA/iHyNB17S7Nr7UY5Rayx26rcJsUF2SQDKkAjk9yK6m6uLaztJry8uI7e3gjMkssjYVFAyWJ7ACuU0C4ttb+Jeo6ws8b2mmWqaVYMHG2WZwJ7gr64Uwrx6GmB0mg6TZ6Ho1no2mxPFZ2kQhgR5Gcqo6DcxJP4mm6Bruj62LttH1O2vTaTtbXQif5opFOCrg8j2zwe1aZFeba9caRpvxu0K40y6t01W+VtP1m1jbDyRPE8tvK69yrRMA3o2KLgdPrvgfwbrbtJqvhfSLqVuTK1qok/wC+gAf1rFX4T+DI8/Y4dX0444+xaxcwgfgHx+ldrY3Vtf2cN5Zzx3FtMgeKWNgyOp7gjqPepsUrgc/4T8J2nhyaeW11XXbzzlC7NQ1KS5VADnKhuh96868XfEKLwT8SdX1f+xtQ1rRrmG0sr27s48rYTxF8oWPDDbICQCACcEg16L8RtQ1fTfB97NoFlc3eqSAQ2y28e90ZjgyYPHyjLc9SAO9cVb+JfAd18L9X8OWOox2jW2k3EVxYal/o92GMbFjIj4LMzckjOSetAHX+ErK/n1S98Ua1bra319FHBb2ocObW2TJVWYcF2ZizY4HA5xmujLcHNY/gozf8Idof2gsZf7Nt9+7ru8pc1pP0600JsbO42HNc3rCQyoUKgg9R61sXkgC7fWuQ8ca3Y+G9Avtb1BsW9rEXI7ueyj3J4q0Znl3xPsY/E3jPSfh5pcIRZmW91iSMf6u2U9CfVv8ACvabG1igggtbeFYoY1VEjUYCqOgFcH8GfDd5aaZP4o1tGOu+IXF3d7jnyIj/AKqEemFwT9favTraB9+cDilcF2LVrAzL8o4FXYocdRXx58dfE3ibxZ8co/CfhnVbuBLG6jsbNLeZogLg48xyVPOCcZ7Ba1vHOo/F/wCBd3pF9qHjqPxJZ37v/ospeRWCYLAh/mGQeGBrJyNYxPrVVxUqrXjvxl+NSeCPB3hjWtL0q3v7jXUW4S3nlZNkGxWJJHOcsB6da9R8Gav/AMJF4S0nX/sr2n9oWkdz5DNuMe4Z257/AFqWzSxqBacFNPVadt6+3WpuOxGBTwB6Uu2kPFMLDlp3eot1HmYoCxNQahEpzTw1ILDxTkNMzQGpFFhXpd4qsZMU3zaALYYUu6qfnUjTGgVy8Gpd1Z4nbsacspoC5fD805W5qpG1To1Ay0hr57/bG8WJFY6b4Mt5Rvn/ANMvBnjYOEU/jk/gK9/klitbeS5uJFjhiRpJHY8KoGSfyFfAnxW8UN4q8dal4kuFco8pMIiYHbFjCA9sYxke5rkxc7Q5V1PSyuh7StzvaJy7Amd9pUOgwcng5H+eas2MITYruAg5Jc9Rn/8AXVQK/mRsrAhyNhHB2nnHPqc1rxQtKiqq7gVDSEAYPJ4Hp1xXkVJcqPtMPDnkPcFicl0OV2k9ffHGKls7m8sL03ETyeYAU+TPKYx09cfnUWOHOfNUjCg88dB9f/r1olMJG16GaVlUkYwvAG0cck4x071w1Z6Hr0aaT2N3Qb4M0NtcbbmNYmVMnATPY+p6V1Gn+H9B1BF+yq1vMqZkPIJfjjHTv7cVxmkWxeaNJJkZZFzGO65I4we3T+demfDyOK4gV8mMoTGZmU7mbPGR271x0783uOz8isZRpOk/aK5mah4A1fTbd2tSt15m1A0RyY93GfbGQfwr1z4daZ/Yei3EX/LVEEcZVCnUbRgH/YUk+7Umm2sN1qtrZ26OYYf3l25PBC9AfUZz+VdPeQLFfrJsAk8sGTBOMnnHPoMCu+rOrK0pPb8+/wAj5Ofsqd6cV8X6dPmYs9n5sRjKlRWNe6fJGTHIOM/KfWuyKhxu4qrd26TRGNsex964LWHGZ5VqemTR3pUITHIvzeg5orvbnT1kfZIvIHH0oqvbNGy5TN8M674wj8ZxeHfF1loyte6e99aS6Y8hWPy2RZIpN/UjepDDg813Fcx4T0jUjq1z4o8SLAmrXcIt4bWCTfFY24bd5QbjezN8ztgAkADgVvaneW+nafc6hdyeXbWsLzTP/dRQWY/kK/QT8+Jbm3gvLSe0uoxJBPG0UiHoysMEfrXF/Cz4Z6V4Hs7ZWu59Vv7ZHjguZxgQRuxJWNOik/xNyzdzjArOax8eeKtEm8QSeJ5fCu+H7RpWn2USPsTbuQ3TOCXY8ZVcBQepNdf4B1i58QeCdF1y7hENze2Uc0yL0Dlece2elAHQVwnxF8AaV4w13StRXUP7P1TTyUnlgI86S0kVleI85XcCcN1GTjrWh8QdS1CG20zRNJuDaahrd6LKO6Ay1ugRnlkUHjcERgue5B7VzEnhTR/DPxF8GyaDHMNSuZ7xdQuJ5mlnu7YQlmMzscvtfysE9CcCgD020gt7W1htbWFIIIUWOKNBhUQDAUewAqWoy3ApN1FguPY1ja34d8P61JHJrOh6bqLxf6t7m2SRk+hIyK1SajJoExGwFCqAABgAdhUMsnynNPdqqzNkGrSIKt2/JPWvGfFh/wCFifFW18HxZk0PQGW91hlPySzfwQn+v4+ldr8XvF8Xg7wfc6kuJL1yILKHvLO3CgD0HU/Sovgv4Ok8K+EUjvv3mr6g5vNSmPJaV+duf9np+dD7CS6na2sYDDAAHYAUeJNYh8OeFtT1y4wEsbaSfnuVHyj8TgVct4cMOK8r/ay1T7F8Mo9JjJEuq3iRHH/PNBvb9QtS3ZFxWp89fBHxTofh74mS+N/FslxK1tFPcRRQx73nupOB7DG5jk4HAralHi/9on4pxyvZtaaTAyxMUy0Vjb5yRu6NI35knsBXZ/s8fBjwz4s8KDxP4lju7jN3JFDbpN5cTKmBlscnJz37V9B339h+AvBN/d6fZW2nafptpJOsMEYRMqvHTqScDJ5OawSubN2Pkj9oi6/4S7442Pg7RlJtNMFvoVlGpyA2QH/Vsf8AAa+2tNtbfT9PtdPtV2wWsKQRgdNqKFH8q+L/ANlHRLjxV8bT4gv8yjTkm1CZm5/fOSE/Vifwr7VVTmmAXV3bWdrLd3UywwQo0ksjnCooGSSfQCvkaX4leIviN8fNEXSNZvdL0v8AtCOCxiilZV8kNlndQcFnAJIOeoHauy/bH+IY0zSYfAOmzhbq/QT6kwP+rgz8sZ93IyfYe9eJfBaC60341+Fba8hkgnXUYd0bjDKGGRkfRgfxpDP0AYgkkdKz9H1fSdat3uNH1K0v4o3Mbvbyhwjjqpx0Ncz8bfEn/CK/DLW9USQJcNCba29fNk+RT+GSfwryD9iq+jE/iexJ/eNFbzDnqAWUn9RTA958V+JdB8L2kN1r+pQ2EM0nlRs+TubGcYHNX7Se3vbSK8s5457eZA8ckbZV1PQg18y/tZa8+p/EHTPC1p8xsoFBUHrPMRx+C7B+Nel+I/iFpvwx1Hwr4DGntef6LDFO8cgUwgkICFx8xJ3HHHGKAPVAvNSYwKivrmCwtZ7u5fZDbxtJI3oqgkn8hXm/wZ+KV1491bU7K50eG0jtYhNFNHKSNpbAVge+Oc+xpAenr0pTWT4d8SaD4ijnk0PVrW/W3fy5vJbJRvQjr+PStU0i0Iajp5IzTKAYhpCtPCmpFjNBLIAvNSRpVhIfapFi5oERovAqZFINPVKkVPago8v/AGn9dvNH+Et/b2Sy+dqOLZ3RSfLiP+sY46Aj5f8AgVfFkcm5cGPcmzGH654x0OB1461+husW9rfSmO4hWVVyvP615F8QvhT4RvbtZpdLWFpuVmtj5Uike44PY8ivEr4jnm0tkfT5OqfJyfaZ8raLamdREykyYIHBPA6kD1Hp61rG0kztbyxyZHRuhJ6n9OnvW74u8O3HhPxSdP8AOheNAs1vOMCSROzkevGCOnFN0+AwokksKs2P4TkZI7eucDrXn1qjbPr8JQShoUIo/wDS7ZbfYcISWK7UViT+YwAcnvV63tCvmLuHltgsSMhD13Z7ZP5VLZ28riQyL/o+wbuOEA5xx16Ee1X3s/7P0wXMkLJEN0hONwVVHU+3GB1rgqSvoetThyr3mT2MbNLG0EeJgNwAGMEHt9eK9F8I2aR3XmJ+8Zov3gUkAP2z9OlZf7HHh7/hJNA1TWNYgicSTyPmVCVkDcAEE8YAGCMV3VxbafYajKmnhltppltoWX5thZgCM+oySM+1WqDoyTm9G2l8jxquZ08RzU0mmkn9/T7tTsvCMYktp9Q8tYku5OOuTHHwT9Dj/wAeq3cKWdpG+9IdzfU1bl2w2MNvChWJQsKA9kUc/wAhULgGunEtK0F/X9fqfJxm5Tc31KaAx8HOKSRFZTz15qS4Y7CwGSvB9xVYvk7R6ZrzpPl0OmCuVpuX8tjhhyp9aKiuiWG9fvRn9KKycjqS0NOO6gku5LZJN0sYy4APH49K534k6nZwaFNocmm3usXusW81vBp1kVE0yFcO25iFRFDcu3AJA5JxXURQ+Um3crMTln2Bckn0HbmvL7bXta8OeKdc8SeLfBOsrZ3U32eHUrRo7tbSzjP7tWiQl1BOXY4PLc9K/Skz8/la+hh/DW48ceKtIm8FeJNRttFOmRpb6jALd01OW3IwvzZMYV14MqZzzjB5r2qzt4bW0htbaFIYIY1jijQYVFUYAHsBXn+maroni34paPrvhW8W/hsdNuYdSu4EYRhJCnkwsxAy+4M23qADnGa9FlErW8iwOI5ShCORkI2ODjvg44piPKficPFvjDVrSx+H/wDZ1vP4e1JZp9VvHOxJ9jBoUUA+ZhWw/b5gByDjS+DiXd8+r6l4mkkuPF1rctp2os23y4FXDqluFACxMGV/Uk/N0GM/wn4d8Uadoe7wT8QoNaNrLKJbLU7OFbe5k3EyHfHiSMli3zEnnrXU/Dex1kya7r2vaSdIvtXv1lNkZllMSRxJEPmXg7ipIPoRQOx1LU2oru6SKKeSNHnMS7iI1zz6Z6ZqSLc8KSNG0ZZQxUnJUntQPlaVwJqNjUjKaiZTVJGbI5DxVWc7UZvQVZKmvKf2hPFV5pmh23hXQmJ17xC/2W3VPvRxk4d/brgH1J9KbdkSk3sc/wCH4/8Ahafxim1pwJPDHhZjFZDqlzdd39xkZ+gHrXukUPSub+G/hWy8GeEbDQLL5hAmZ5Mf6yU/fb8+ntiuvtwKlbF7j44uK8A/a8tbua98PRLBO9ukMzB1QlTIzKMcd8D9a9113XtK8P2sNxq1ybeOaTy0bYW+bGecDjinaZ4k8OaoFFprOm3GeQvnrkfgeaylJXsbRoztzJadzK+EegP4c+G+h6RMmyeO2Ek6nqJHO9gfpux+Feeftja7/Zvw2t9Chb99rFyFcD/nlH8zfm2z9a9zRd43KQw9VORXG/E74Y+HPiILD+3XvYpLEt5T2soRirYypyCMZAPrUhY+ev2YvH/w/wDh74b1WTxDqU8GrajdrlI7OSXEKL8vzAY5LMevavoay+Jvg++8B6p4203U0u9K0yN2uDsZHV1XIjKsAQzZAHrkVzNj+zr8LLcgzaTfXuO1xqEhH5KRWL+0L8M9QPwmg8M/C7w9bw2p1Bbi/sbTCSTgLhWBY/MQ2CcnOAPSi4rHyvN4ok8QfEk+LvEWmvqxnvhd3NkjEB1BysQODhQAo6dBW9/wnkVx8eYfHuo6bLYwjVY7ye0j+d4lUAFRwMnA6cV9Wfs2/DZvAPw/RNVs4013UH+0X2drNF/ciB5HyjrjuTXjGseB/FFx+2ELo+H9RfTptcjvFuvsxMHkAKS5fG3Awc80FGr+2D40h1ODwzoWnyObe4g/tVwylWIcYiDKeQcFjg+tc/8AslaqdL+Lk2m3ZMH2qxnhkVxgqyYfBz0xtNZOoMfip+1U0MbeZZyar5II6C1tup/EIT/wKrn7TWmXvgb4yP4g0f8A0WLWYHuImUcLI6GKdR/31n/gVMRZ+Gzv8RP2lf7Vm/eWwv5dQctyBHEf3Y/PZXHfFfxlJr3xW1bxFbyM0Md5i0JPRIThCP8AvnP411HwSl/4RT4O+PfHz8TtCukac2efMcDcR9Ny/ka8yg8L6lJ8PZvGKqW06HUl09wRzloy27PpnA+rUAfZP7Qfi6Gx+DEl7BKFk1tIYICDyVkG9iP+AA/nXn3wlk/4RX9nvxT4vwUudRZre2bocD92uP8AgTMf+A15T8WfHX/CReBvh3oNrN5r2Okg3Cgkkz7vKVT77Yx/31Xp/wC0EyeD/hF4H8BrxKYluLlQepRef/H5GP4UDN/9ke1Fvo3iPXZm2W4aOEs3oil2P5EV3nwl+JQ8e3GqwjSzZmyZWjYPuEkbEhSfRuK81ivf+EL/AGUbXy28u88QM4UA4OJmJJ/CJf1qh+yNfCLxtqmns3F1YbgP9pGB/kTSZSPVvjT8QpvAdhp7WVnb3d7eSt8k7EKsaj5jxz1IA/Guz8H6lJrnhbTdaltDaNfWyTmAtkx7hnGf1/Gvnb43yv4v+NEPh21YssDw6coA6Mxy5/Nj+Ve3fEfxxofw58PW/nxme5KCGysImAZ1UYyT/CoAGT+VIZ2ax7hlQTz2FShMDpXybY6j8Z/irqd1qOg6hdWlra5ZVguDbW0TDkRqf43Pvn3xX0H8Gbrxjd+BYD46sZLTWIppIT5qhZJY1xtdgOATyPfGe9AjskWnhaVBTwKBWERae/yRM3oOPrSrSXP3QvrzWVaXLBtFwV5GZ5RPJ71yXiVjc6h5YP7uL5F9z3rs7xvItnk9Bx9a8u+LGr/2H4H1G7jbFzKhgtyOokfjP4DJ/CvEVPkjzM+hymDdVNb7I+dPiJq82u/EG7mhkxaRuLeBwB/q4+OPUFiTjvmtDS7GJLpIbotE0g3RAjg4+8PbAx+dZ2j6bBBIs0svKEF2fkgYGef5evrWy2o211AptLGUXkcmAzgsT6qFHBzzg9QcV49Wq3eR+h0aHJaKPI/ix4h1KPxLLo9lqU9tYwRoDFbu0au5GSxx1PNcnp9/4i1XUItDs9U1BxdkQlfPcqVPBBGentTPFlzdXniPVLu/ieG4NzJ5kTjDR4ONpHbHStH4O+MdL8GeMotX1XSTqFt919pG+JcjLLnjNfWez9nhFyRTlb8T8yqYr6xmMnVm1DmfV7Lp+h99fD/T08DfBm0sdqpPNblsjsSOmf8APWsnwVauSEV/MNxIWIcZKgc7gPWl1LxnoXxE8LWGo+Eb1bmyjULLHjY8RPVWU9CO/wCeTXT+ArAReZejYygbRxnAXt+f9K+PxNN4nHRor4YK3+Z9JCsqWCqVpfFUd7fl+BrxQ3Ss8dwyt5ZKJtHbqT9cmnFDiryRnB3HOeffPemumMV2+z63PC9rdmY67TzVG4g2yblPTOP8K3Jot2cCqksIzXJVpWOmlWsYbL+83YIzww9aK05LUb8dqK5vZs6/bRIfE011b6JcyWJCXLLsjcxlxGT/ABlR12jJx7VzPgvx5Y30yaXqITT7vcsNszzbhcNjjBx949cZPXGTVuw8eaQGB1e4ttNSUb7aQyMwdOM7sqNrAlQeoycZ4NaUx8Oa9dyrHeWtzc2u2WWS3kUyRZUhSWHQjORzxwa/ST4Zor6P4mtL26u7e1s5WhjuXht3iAKzlDtkYYGAA+V59DWnLcrYWs11q17BaQO4Xc8oVEzwoyeMnml8OWem2OmLZ6XIrwxOyu3mB2L/AMW4j+Lpmq+ow6Prd8dOku5TcWT7njhdo8lhsIJ6NkMRgdM9jSHpbQ5bU/hrptzd/wBq6Lq15Y32VkW4jZWLFQSgLAZZcnJznI46Yro7LQZttxJe3JS9nm3TT2ztmZAWKK24fLgN0X0HNYWoeEPEFhNLdeHPEcsNxczF7tJlGxhgACMAEJtUADg8AelTWGpeMNPXGsWtkY0AQCJXYszkLHhwTkDDFjtB6fWmJNp3R2MaLGgjRVVR0AGAKUrTIftHlJ9pMRmx+88sELu74zzj60522imiW9bjH4rK8S61p+g6XNqOpTFIYo2k2qu53A7Ko5Y1bu52VPlHNfOnxY8LeItZ+Lp1C98QG20G4SNH8kN50cSkEwr2XJBOc98nJole2hKabszcf9oez/4+G8AeJksCSFuGVNzfROtZ/wAG4X8dfEfWfiTqUkUv2f8A0ewt1bcbRT03jqjbfUDLEkVV+Onib/hLNc0z4d+GEBklkSa+kjGCv9yPI6D+Jvw961tF8B+L/CUseueFJbBtXhQI0T7v9KTvG7HgqfQ8Zx0qOad9NUUuVLXS57PACcHselX7Ugda4b4Y6Hq2mya3qmrWkWltq9ylwmkwXDTRWZCYcqT0LtyVHAruYxwKq+hKLm2KRQskccg9HUEZ/GsvUPCPhfUsm90HT5Cf4liCH81xWgrYqRZDWcop7msKkoaxdjlZPhpocZL6TqOt6Q+ePsl+4A/Bsio28L+P9P8A+QP8QjdJ2j1OwST/AMeHNdoj5qVWrL2UTpWMq9Xf1SZwZ1P4s6Zzd+GNA1yMD71jfGBz/wABcEUwfFCaxH/FReA/FekgdZFtPtMQ/wCBIf6V6EGp6nuOD7Ucj6Mv29OXxU18rr/gfgcXpPxX+HmoyCGPxRaW85ODFeA27A++8AfrXY2d1a30Iks7qC6iPIeGUOp/FTiqmraJo2rRmPU9I0+9U9fPtkc/mRmuPu/g/wCBTI1xplje6HcnpLpd7JAR+AOP0pPmQrYeWza+5/5fkM+H/wAHvBngfxZfeJdCjvRd3cbxqk82+OBXbcwj4yM4A5J44q78XvhvovxJ8Nx6Tqss1rLby+da3cABeFyMHg8FSOo9hVD/AIQzx1pXzeHfiXdzR9oNas0uQP8AgYw36U9NY+LOljGqeEdF16Mf8tdK1AwSEf8AXOQHn2p+07h9WT+Caf4fmeIftHeDLzwL8HfC3gvQre/1DTI7+a6v70QZ3zYyu4LnbnccD/ZHNeneCvhgkv7NkXgW+hWC81Cya4kLrzFcyfvEJ9CpCD8K6RPijp9p8viDw94l0I9Ga409njB/30yPxrZ0jx54N1dwLDxNpcrnojziNvybBqlOL6kywtaKu4v8/wAj4g+CXhG61T44aL4c1K1kiks74y30TryogyzAj0yoH4iut/aq1qbxD8cpNHt28z7FFBp0ar/z0c7m/VwPwr7Lhs9P+3NqkNnam7lQK11HEpd19C45I/GvDD8Ab5/jwvjebXLSfR21M6m8Do3n787hH/d2hsfNnoOlO5hscb+09qHl694c8A6f80ejWESOg7zOAqjjvtUf99VW8GxyfCv46wWmsS4itVcSv0DI8G4H88D61o6F4E8X69+1Ld6t4m0K9t9Oh1J79p3jPkvHH/qFV+jZxH07A11n7XHhCe7tbDxlYW7yvbA21/sBJEeco5x2BJBP+0KLjTOZ+AT/ANsfEnVPGGsSEQadBPqdzKRnazZx+OCcfSs/TLbVfjJ8VGaaSSKGZvMlYci1tVPCr78gD1JzW34A0m6039l/xhryRuJ9TPBxgmCNlX8uXNdV+ylotte/D3XrxZ5re41C4azaeBtskKLGMbT2OXJoKPb9B0ew0PSLfStJsVtLK3TbHGg6DuSe5PUk8mrq18ufFHwpqXwstLPWNP8AiFq02qXV0RDDypKAZZ2+c5A4HIwc17/8JtcvvEnw80bXNUhSK8u7fdIEGFbDFQ4HbcADj3oA6lV4p+KQU4UAG5Y1LuwVFBZmPQAdTXFaR8U/BWrXDQPqbadcKSPLvkMW4eoY8EHr16GqH7Rnij/hGPhbqDwyFLy/H2S32nDDcDub8FB/SvjfSdYvrNVi3LLbmUbo7gb1wB2ByB3rysfiJQajFXPocoyqniacp1W12sfZ3iX4i+F0R4rG+fVXg5lisIzLtz0JYDaPzryr4o3k/ig2cVxJbaPaRI0iw3E6tLKW6NtHTgYHOetebXWv3sKQx6fqhhjMJRo7Zdivu78decY59uM1ivfyFk+0t85GSQTk88nPvXlValWquV2SPqMDl9HCNOGrXX+tPwOwvLjwjpSSbbi+1G4VBGdoEadfU88Hdzg54pq+ItunyW+i6VYaf5iuUdl86RSUIB3Hg9c8DqK4S6kkk2rIpfy3GdzYDbgSB+h/KtCzuQqiJXwuThu+M9Prk/ka43SPbU4zVpO55Rq3gPxPHJI0VuL/AH5YvBKCXPqQcGudn8LeJYZBHJoWpBmPyj7Oxz9MDmvp3RbZJboMxCBclQo44znNen+ANNjkkij+zq8gPGF56dSe1exSzKu7Rsj5PG8OYKnB1FKS+4+WP2d9T8T+B/ibYLPouqizv3Nvc2zWzrvBB5AI6jr9M1+gHhiG0t9Liit5PNLLvds5xk5x+f8AKqVj4Ws59cttblZHexQw2wViQsjcyMffoPz9a3bVdy+cUCM/O0dh2FZVoydX20opNq3/AAf0PFdSMKPsYttJ/wBL82S7aZJ0z6VMB0+tDqCKnlucqlYrbdw4xUZXBO5frUzAqeOncUEbutYtGqkVWhV8/L+NFWkXFFZqjcr2rR58fGngm+v7i2vtiPNutvPuLfdFcRrnhXAIK8njjqOMmo28D+DNWla7s7aKFpkdZI4HBRsnlinIyCOo9xXV3ejaTdJIk2m2jCXG/ESgkr905Azkdj2qnonhvTdFvLq8s1YzXKxozSYZ1RFwFD43FeOhJr7U+fJfDGj2vh/SIdOs3d1Qs7yyHLyOxyzt7k/yArK1zwTpmp6TPYfbtUtfNnE4niuT5iMGZgAf7u5mOPU10ZJFN3GgDkY7TxRo5s9PtbyLV7a2tUVnuXCTykMcscH0wPwPUnFN0/x1b2Wm6KniW3u7G+vY2acSLuEBBIBfH3VJBA7gDmtnVLm102+TUp4JJCyCDcibmTknOew7fjTmn0HWLaSF1tbyO5wJYmQMX9NwPXFK6LdN8qkloV9J1TT9TtJLyx14XayTyJBIsihC2cYUfxDPAPfFFkdagkhtbiOC5iB+a5D4KqB029SScc/WorDwf4c028S4sdLig8tt0cS8xo+CA4U9GAJAx0zUvi3U7nR/DOp6lZWRvru2tnkgth1lcDgepppdTN1OjSLl3JDHE0k0scaL1d2CqPxNcJ8SPE3hzQPCF/4glns71oExBFHMr+bMeEQYPc9fbNeQ+AptU+Msslh8QP7RWysXkfeX+zJNKW+WMRDGVVepOa4TX/DPh1/Ht7Y+EkZLK0uBDBdLIRulUfvCg6bR645/Gm5voiORdT1H9l3wtdmLUvG+tbnv9QnYQsw5xn52/wDZR7A171GtebfD3xt4ftfDsWgaxfWOk61aQkwtMphtboAHj/YPuOO+K7/wzqC6x4f0/VlheFbyBZxG5yUDDpnv9fSiMrIKkGndmnGvAq1GKhjWrKjikyUFPWm4pRRYtE8RqZarJU6VmykTDrT0pganK1SUPpe1JS0AFKMUlJmgaHM3GOT+NYmr+FPDOr5/tTw/pl2T/FJapu/76AzWzmjNS4plxnKLvF2OEl+FPhWOQy6PJq+hTdm07UJIwP8AgOSKT/hGPHWm/wDIH8fveIOkWr2KzZ9t64b9K7ujOKnlRt9aq/ad/XX8zgm134naTj+0vBun63AOsmkX+x/+/cgp8HxT8NRyiDXoNW8OTnjZqdk8a59N4yp/Ou5Y5HFZWpax4fgR4dS1TS0QZDJcXEePoVY0Wa6jVSE96f3f0yxbXmheIdKltra6sdSsbiJo5EhlV1ZCMEEDoMGvDLr4S/EjwVql1J8MfFB/s24k3m3lnEbr6BgwKPj+9wcV02tr8FWuWuV1bTNLvQci40m6MMgP/bLg/lWYvji/0SaMeGdf1HxlbFgDaXmmTebj/ZnCjP8AwIUKp3NvqbmvcuvVW/Hb8jM0f4M+NfE2vx6x8R9eSRcjzY0n86Z0H8CkDai/T16V9F6fDb2dnDZ2kKQ28KLHFGgwEUDAA/CqFpO01tDM0TwtIiuY3+8mRnafcdKtpJxWhxMuqfmqVaqRsah1/V7XQfD9/rV84W3soGnfPcKM4/Hp+NDdhqLk7I+Vf2xfFf8Aafj628N28u6DSYfmUH/ls+Cx+oXA/E14tbOsYKqQ+1htwcbc/wAxTfFWrXGueIL3U7yQtcXsrTSBjkhmYnGe3GKohj9nZlYBidiEnHzHuB1/ya8GqnOTkz7nDWw8FTWyX9fidPp1zFcoGbcigq+F4IIP8NS3kwkusY/hYsB3Hp9D15rCjmMUaxgY6ZPQsR/nrVWW6aOISLIFOT8vYr2zWLgd6rWWpvWzSKdyuGO4LkjGCO/+ferumNiSNMSSLCdzbBwpznH0JFc9BqkjIkchKtu+deMgYIwfUYroNMaFpUKyKHfG1wc4YDjH0GaylA64VU9ju/CytI8YVvkbhl7g9gPyr17wo0lrGZzC8pRfliUfeJOFB+pIFebeB7CWNoTIrK3G5R0yK9t8F6e32+1kmYiG2U3UxI4wv3B+fP8AwGtaEOZnmZpiOWDOxt4JbPTIbJ871QeaQBtLvy3T8efcVOuOwxUCPJI26TqxLntyecfgMCp14xmtaslKWmyPkrNLXcdmlqN254pVfis+ZCsKyiomUq44+U96ezc/rSO25fbrUOzGrgODRSFhRU3HYommsKWivrEzxSBlqKTpVplqJ14ppiZVdQylWUEe4zVf7DZiZJltYUdDlWVcEHGP6mrpSmMMVTSZKbWwzOKiuY0lXa4zXF/Fz4kaX8PLOxa7tZr68vpNsFvG4T5QQC7MeFUEgVxGufFL4hTW91rPhzwnpD6BahmN3c3TN5qr1IK/KBnipuHK2tSv+0te2fhbw6E0xzHrurMYbfacFE/5aSn6Dge5q1+zp4HgsfCttrF9bqZLiLbbqy8rHnJb6scn8q8qtrzUPid8TY5vFTW2nG7McEAWXfDHADkxKeoLep4yTX1nb2v2BUsTB9nMaALF2CAYGPUVUHdcwSjyaIyde8G+GPEAtv7Z0Szvvs0gkh86PO1h0+o9jxXQRxqqhUVVVQFVQMAAdABQmamiUnrTbISHRpUwFOjT2qYRis3ItRIFXmniPNTbBSgVPMVykQTFSLTsUUDDBpRmk3UA0hkiGpA3FQqwxRmgCfdSVEGp273oY0PNJmmFs96MikMkprHimlsdKiaQetAEgPPWuQ1H4Y+ANRuJri78K6e88zmSWQBlZmPJOQfWun84Z65qVHBFJpPccKs4O8Xb0PPz8GPAscvnWNrqGnS9ntb51I+mc1ci8Banart0v4geKbZeyPOsy/kwruk5pl2b1Db/AGG3hmBmVZ/MkKbIudzLwcsOMDvU8kexv9aryfvSv66/mcePDvxDtwfsvjq0uvQXmlKc/UoRXbWFvcLaQi7kje4EaiVo1IUtjkgHkDOatolTIlUkkZTque6XySX5DY48CvDf2y/FQ0vwPbeGreQCfVZMzDPSFOvT1bH5V72F4Ar4W/aV8RN4o+KmqSRzn7Lp+LO1AGdxX72B7ndzXLip2ha56OVUfaVeb+X8+h5RNIVcvjG7GCMYz07duKW1YSOEVpD/ALJXlj7fj/nmrhibyIg6JjJUMq8qOc/Uc9+lTWdqyRsrNvcg5P8AEM85+vGPzrzXJdz6aFGZHcMxU7ThiBt56EccZ7e3ao9jSyPu+ZMcDvlh1x/nt6U+BZGumIjO1Bv29T0/zn6Vo2VstwrSKjGcr8gJxuX0x69feobSOuFKUiqtm7OV+bhiwyvoMfl0rW0rT5ZJEdSQqMO2SwI7fTmrljp7TOq+W8jMDtB4Bx2+v867Lw9ogwjMjJuxjjrzn/61c8pX2O+FFxR6B8Jrae6ubSO4XeGTa4YfMpBzn8sHNe5WtvbWtg5WSTy7lvMd3bGII1559Dyf+BV514J0yazsRLZ5E0zeTEWz8gbO5s44wAapftReMv8AhEPg3fy29yBf6ko0u0ZRg/8ATRh9BkflXZh9Fa2rPmcymqlbfRfp/X4Gj8FPitYfEO51uGHYklnfSLGM8tFn5W/GvTy3TBr80/gf43uPAXj6z1hZGFqziO6UdGQ9fyr9HdJvoNRsIL61mWWCZFdGU5BBGQa5K8Hhqjg3o9Uecqka8faRVvIvu2aarcmmqcgim9+ePSs+YSiSkkkj24ojP5U3PG6lB5xj60risPbp+NFI3r+lFMSK5FMfinmmSV9ajwiItTGbikkwKiZ+KtITY5mqCV+aGeonJJqkiHI5L4keB/D/AI4tYodc0+K6MGfJdiQyZ64I7e1fPnxY1M6Pq0Hwz02+P9lwRpJfxx8BVHKRcfgSPcV9EfEnxRB4P8J3WsOoluv9XZ2+eZpj91fp3PsK+evhz4NuvEPxIij1Q+fKpOoaxcHnfIxyI/oMgY/wpSs3ylQTivaX9P68jsfBHw71GbSlv2ENvPdhXTcmWiQfdA9OOfyruvB1r8UJNaj03xNNp0ugaewktrkc3Eh7KMcgeua723gjQBUXAHA+lX4UolZu5Mbojih571bii4qaKMVLtA6VDZaiRontT9tPA4p22oKIsUbal20FeKAIscUxqlIOKjYUwGUA0j/dqMUySXdTg1Q7jTh0oGSbqQvUZOBTS2RQBKZOKb5vrURphoC5M03pUDszUBST0qVI80g1ZAgbNWog1PSICpkj5/8ArUDsOhBzVyJeKZFGM1ZRfapYxyLxVhFpqqKlXFNAjmPip4iTwp4A1bWi+yWOApb8dZW4X9Tn8K+BLpJbid7u4uN7btzAg/eJySPxr6Y/bG8Rg/2X4Uhdtp/0m5Knp1CA/qa+cUgfainDgg85wT6DPavAx9e9W3Y+8yLAqGFU5LWWvy6CWtr+9DLGSEJbCncCp4I681JeW6RREQsWXOx9vbPI5qzBCPMSF33Mf48fr79/Srr2xkiaaPdHFEfmyBkKev5mvLnVs9T6ejhrqyM6z00TRIrbgWY46D689vpV2wtY9gcHhf3ZxgHOevt61pLGIiyJiIbQQcchMZBq1BbqWMiqI2YjAbnj/GsZV2zrhhorcu+H7OOcwKEOSScEZwT3/XNdz4Zslkvk3KTlvlAH3c1z2iWxjeJo8AH5Q+eG9B7HH516p4SsYY4DeeTkheme3Tj68VeGTlK5w5jWVKmzr9AsRGscyxnFouyPHB8xuufX+H9a+QP25vFn9q/Ei18L20m600GARuFPDTv8zn6gECvsjWdStfCPhG71y+ZRHplo93Ix/ilIzt59z/KvzK8U6jc65rl/rV47SXF5cPNIx9WOa+lwtKz0PznHV7wb76f5/wBeZkqa+0v2L/iF/a/hw+Eb+fddWA/cbjyY+w/Cvi0V1Pwx8V3ng3xlYa5aOR5MgEqg8Mh6g0Y/DOtS03WqOLA11TqWls9H/mfpurCnsOhGD3rE8La7Z+ItBs9ZsGVoLqMSLg+ta6uADmvBpyVj1JQaZJnAoDc4qsZlYcdKhabHPcH9Kh1Ehqm2Xt/zEelFZr3QBLZHvRU+3j3K+ryZxGhfG34dattjOuDTp248q/jaE5+p4/Wu1s9TsNQiE2n31tdxno0MquP0r84LTxhHKoS/iLZ7sgbH4jBrX0vVbLzhcaVqNzYT54a0uCh/75yD/Ovtb2PmmkfoNNJzioS3FfGekfFH4k6PtFl4q/tCIdIb5Fc/TJGa7PRv2j/ENqQviLwfFMneSzlIP1wc1opohwfRn0sTmgnAyeAOteV+Gfj38PdYZYrm+uNIuG6x3sRUD/gQ4q58V/Fcd3olr4d8L30VzqOuHyRLbyBvJhP33yOnHA+tEqsYxuEaM5SUbbnD+MfEC+KvEt54kdg+h6CTb6Wh6XFz/FJjvjH5Aetek/CHw6+j+Hftt2v/ABMNRb7ROSOVB+6v4D9TXGeGvDtrqfiKw8OWaA6NoSBpzjiWTPf3JH5CvbI1CgDAxTpRcY+9u9wqTU5e7stF/n8x8K81chquvWp4zzSkJFyM8U+oUapAazNB4qQDio161IKQBijFLRQA0rUTrUxpCtO4FV1qMjHarTrUTLQKxFj2pJGSNGZ2ChRkk9qbd3ENrA80zhEQZJJr51+KvxD1DxFqkml6RI8OmRNtZkbmY/X0rOrVjTjdnRh8NKvKyPdm8QaO0/krqVuz+iuDV+BkmXdHIGHsa+c/CVpiESNu3e5r0TQNZl04q3msyjqpPWuGGY6+8tD1amTWjeErs9O8s4pBHz0qjo/iPSr5QPPSN/RjitnzrfGfOTH+9XfGpGS0Z5FShOnLlktSKNMdqlSPipInic4R1Y+gNSb0RtrMoPoTTbRFrDFjqVU5qdRx0p46UwGIuKkWkxTloAnWnlljRpHICKMsT2FRKeK4X4++KP8AhF/hnqNzGwF3dgWtuCccvwT+AzUVJqEXJm+GoOvVjTj1Z8vfFTXk8UfETU9RcqUlnMcRJ6xKMKuD0HBOfU1zBMGI4SzgNnk84Pb8KzLm4khnYt8z55fOQT/hV+GWNrcm427OZMdOemDjt3r5KcZXbZ+p4acFFQjpbYvyAQvcx7Hw+07ehDdz/hUlj5LO7bZNuxPMA7c8H8aw7vUA43hj0+Ys27cR1PHanQ3zJD5QdSAMdckA1DoyaO2GKgjo0my+7LFNhBUjnA9PWrD3flwlh5iHZuDjsMiucfUQYFdegJGAOcdKsWt8vmIqL5hZgpB6EAdBUQwz6lzxsejPTfCcqiNZI2BZSCh9c9Dj2Ofwr2fwhGs09tGQrKH82bHBXH6YJ/ka8I8DXLPNEy4/dt0yMnHTNe5+AlZdFN9cSBRfE47hIEzlvbjJ/wCBV24elyyPnM3r88X9x5V+3D4ybTfA+n+EIZcXGrTfapwp6QqflB+vH5V8aAbhivRP2ifGDeNfihqepKxNrE5t7YZyBGpwMV54BxX0WGglBPufAY2d6vKumn+ZTlTY5H5Ui1ZuU3R57iqYPNbM5kz6l/Y9+JDW8Mng/UJ/lj/eWu5v4SfmA+nX8a+o5dSVSFbGDx1r8yfD2q3Oi6xbanaMVlgcMMHqO4/Gvs3wF8Q4/EHhmG6SVPtKqBImeQex+lfIZthp4ar7SHwy/Bn1eWzhiqajN+8vxXQ9flvQjeWrfeyV56n0qvJqnyMQykjIx7+ledX/AIoV0E6yBcryufusKyI/GluvmLLJgtwcdj2NeYo1ZdD0/ZU47s9FvPEUcMr9xjcR3x/9aivGPEXiJ/JF1C+6RTgqT37j8aK3hhJSV2KVejB2Pkh4WHC81EY5FOTkEd6FlkU/ezUyzqw+Yc194fB6Elvqd9bYEd0+30b5h+ta9n4suocCSIH3jO39OlYpCP2FRSR7TkdKEFjubXxPpN4qrfxRse++PB/Mf4V6f8Kdf0HQ5bu+0395fPbmOCPduwT6en1r50TG7mtM2M1ssM0sckAl+4xJXI9qhxV0F5WaR9OfBH42eHtIafw/qNhKJHneWbUQ+fOkJ7jsOw9hX0FonjDw3rCj7DqtuzYHyswBr87rCGCNJNt35bL9z5M7vXB7Vp2XiK6sZUVZJ4hGAFlibacDuQeK09pLqLlVj9HEdWGVII9QanSviDwb8X/FGmlVtNU+2xA/6qbhq9f8L/tDWnyQ+INOmt2wBvVcj9KbmieVn0RGamU1xnhn4g+E9ejU2Or25c/wMwBrrIJo5EDRyI6nkEHNK9x2ZaFO3c96g380b+KQFkOKXeKq+YB3o873p2AtbhShhVQTc9aestFgLDDIqCdlijLuQqjkk0S3McMRkkcKo7mvFvi78STLHJo2hzZc/LJMp4X2B9ayqVY01dm1GjKrK0TH+Nvj86leN4d0WY+WvFzKp/8AHQf51xWgaaNijZUOhaWWkM0uSxOST1NdpY2scKbgK8WvVdR6n0eGoxpRsh0CiztgemBVW41iNY2Jfbis7xZrC24EQOM9a868QeIvJhYhyMms1G51uooandp4kKXOwvxn1rdg8VtEit9qcAdt1eAr4lw27zM/U1Bq3jCRbT90xJH+1XTTpS2Rz1MXTteR9GyfE7+zIJLiGcmRFyB1zXCj4qa5qmqnUJtSlB3fIqHCqM9MV876hruqXhaQzybOhAPFaWgay64DMeOxrSWGmk5XMaWYUZStGJ93/Cr4pWerxR2OqzJFc4wHJwHr1dJY3QPGwZT0INfnnpOubSrJIVI969/+EPxXktjFpurStLE2AkhPK+1bUcS46TObFZfGadSj9x9H7xRvrItdShu4FmgkV0bkEGpBc89a71qrniNW0ZsI1fJX7Y3jL7d4zsfDFu2+HTI/MnVW/wCWrjofoMV9LeIddtdC8PXmqXkgSC1heV2J7KM4/Hp+NfnD4q8UT+IvFmo69dSESXlw0rZ7AngfgMVy4qPPHlPVyycaU3Vl6I121FpHEisZGzgt7AcUt/qXl7FEoIJI3kcNk5rkvtzltqthSeeeopLu7JjEYYtgAdeMVyLBrqj2ZZl7psm8Ekv+s+VTgHsoqwmpfu9wjTIJyTzjP+f1rl4bk7wjHIJ5p7X2zkEHBznFV9UiYPM2lozqY9T42ea0alfLXGPvf4Zq/a6ownXaCuBt24564rhUvGGNvIzk/WtfT73zrtGA2ncCfQ/Wq+pIn+133PcvBkhmgjs1kEct1KtvGVwdu49fwGfyr0P4u+ME8H/D2+srGbM0y/2daqG4jUDMjD/x0fnXh+ieJIbe+ilIUPbqBGAODKRwfy/nXO/FbxVJrF9Hb+YHttOi8mMjozE5ZvxJNYewftOXoXVxy9m5N69PU85uG3zs/qTTR0qItk5pR0r2rJbHyrd3ckPSqUybJOOhq6DUdwu9fcVLQolaLDZFdb8PvE1zoOqR4kbyHyjjP8JrkFyrVKrHI7GuetTjUg4yOqjVlTlzR3PfINYuHlbMjNG5yST096huWkjk3OxdT2PQ1yPgbVmurb7K7Ayhcc967SO0nurdkMZLAducGvGcI0m4nsKc6qTJEk3xfvGLI4wc9dvr9RRUmmabeODDJGTtBU45xn/9VFTzwXUtU59j5wK80bcVJSYr6M+ZuNzTw+RhuRSYoxQFwO31xQ3mNjc5bHTLUYpCvFA0x0ck0edrkVoaNftDepJczzLEud4Tq6kYKj0yOKzVLLxmlLEdqTVxieZIspkjLx5JwA3QVbh1jU7fAS6cj0Y5H61XWRe680/MTUDSNmw8UzQurzQlWHR4WKMPyr0bwf8AGTxBpEiCz1+XYMfu7kbhj0zXj7Q/3cCoXjZTQWmz7P8ACP7Re8JHrlisg/iltmB/SvWvDXxI8KeIEUWWqRLKR/qpDtYfnX5tQXFxAcxTPGc54OK3dL8VXduy+f8AvCOjjhvzoTF7j0sfpgkyyDcjhh6g5pWkx3r4R8H/ABt17RJEWDUJxGD9yY71Nez+E/2hbHUFWPV4Y42PBeI/0pqfcXs30PoYSnPWi5u47aBppnCqoyc1xmheMdC1i386x1OJ+MlS2CPwrz34t+ObiZX0fTJiAeJXU9vQUqk4xje5VKlOpLlsZ3xN+JN5rOpS6XpFw0dpGSjyKeXPoPauQ08bp1VuapaLpjSybiMHNdFZaaY7pSRXh1qnMz6bD04wgkkdDpVsqxhmX6VfdiqHnFR23yxKMUXrbbVz7VzLc6FE8p+IOpKl425uhNeSeIdYe6lMcbfIDXTfFC6mXUmG47ckV55KSSTXrYainHmZ5WMrtPlFkmkAOHNVjJIzYZiRShuTmkA/eAe4rtSR5k5Ox2+m6EkngW4vGX95nINcPDI0cnynpXtnh21E/gKaLH8NeL38Pk300eMYY1TRhBtM2tI1FvMC7uPrXoGgahtC/Nz2ryex8w3CLCrO54AA617d8OPh9ruqQx3EyGKMjgY5rzcZywV2z3cunUqO3Q9U+Gfj7UrQJazMzwce+K9s0TWodQiV1bk9ea8p8MfDtrR0MhYkda9K0rw59nhHlllPtXDhsdUhLa6PQx+W4ea5k7SPIP2x/HX9n+EE8NWc37/U3Akx2iU5Ofqf5V8hCQ+tfVX7VPwxu9Ssz4ltHeSe1iwU7FB2r5OzjPqO1exQrRrptaWPnsTQnh0le6ezJmk96a75HXmoGYk0gY5rdI5OZ9yYO3rTg52kVGKemOc+nFUkK7JYtzHitvSE8sefKCAmc49Ky7GNWYZPORxiujtrZnCW4BIc7nx/dFXolqOKcnYnWRrS0N5joNxIbkO3SuZ1CZWj27ssTk1ueMfMs7W1gdQjTjzsD+6emfy/WuUkbc2a5qa5nc0rNpcrEoBoorpOVD93FANNpV60WGQzLh8ikU1PIuRUBG2s5I0izW8NXxsdVgmBwAwJr6p8J6ZDOkM4CslxGGRh0zivkOMnivpj9mzxJb6nZpolzJieNv3fPQ44/A187ncJciqR+Z9DklSLm6Unvseq2XhvFzxEquoBIA6gdxRXo1nY+ZArbf30a4+oor520z2fbwWh+YoFAWrEkJXpg01V/wD1V+kWPz8i20hXmrKoPTP9KUxqRx19aQFXbTguKsrH2PFOMe7qv4UWGisIfM+717UxUJcxsMNVqPKN8tPuIWmXfGwDr096LAU3gZe2RUW3FaFi6zHyn4b3q2+nq3K4GelFhGKCRTxJ6irklqEOGGCKryRqOlJotSGfI1IIh2NIUwKbukQ8GpsUpIe6cVZ0bT76+u1isw+8nqD0q34f0241a5WOOM7c8mvZPB3hq30m2DFFMp74rGpWUEdFKi6jHeENLutNsE86ZzPjrnmt6CzeRiz5Yk5JNWbaBncfLxW/p1iW2/Ln8K8upUbPeoUFBFfRbPywWINaQjCyZFXVtfKTbjAqArtY1zyZ1JWJ4j0+lTSwmeIxqCc1V+0LH97FXtLv4FbLEVlzWNYo+fvjbpLWN15hHBNeVSfer65+IfhfT/EloWkwWHOa8I8UfD9LSVzbSMpB6E5r08Li6bSg3qeRjcHUvzpaHmkindV3R7J5rqIyRny9wyTWvZ+Gbx9RihZd25wMY969R8TeF7XRvD4dIQrLHyfeuyVaN0kcFPDyacn0O7+FsWk3HheS1aOJ32YIx7V8+/EbQxD4zuLayUt5jcKo7mvV/g1N5izAtgFfWvW9A+Huk3mrrqUtujy7c7iM1jiKn1d33NsHRWMbi9Eup5N8EfhFIJI9U1iH5v4VNfUHh7Q47eBEjhVQAMYFX9G0SC3RFRQAO2K6Wyt0j7V5Kp1MRPmqM9idSnhoclNFSy0xVAyuOa00gWNMdqnG1R2qG4kwp+ld0YRgjzZVJVGch8S0gl8OXscoBUxHPHtX5reIVRdevliACCZsAdua+8P2ivF9r4e8J3Ubyjz5UKqoPOa+BZ3aa5kmb7zsWP40svbnVqT6aI1zNcmFpwe7bfyI6UA09YyTVm2ty524yx6CvVbseFGm5bECqcVPFbyMAQOta9npD3EmFXGfbjNdJovhuaSVIWjIweTjNZSxEYnfQy6pU3RD4R8MzXjJ8jEKQTkdc9q9U8E+CP7SupD9lmjeSUQRsFyojH3m/ABjXZ/DbwZ/xLBdNErAsAgHXJwM/hyfwru/FaWnw8+GWu603zSWds1taOzfeeX0/MfnXHiMRKouTuelRwtOgnfc+Lfi1qUeqePNRkhwIIJPIhAGAFXgVytOmkeaZ5pGLO7FmJ7k0yvRpR5YqJ87Xmp1JSXUWiiitTIWiiimAuTTHFOpGqWhp2YxTg103w98QyeG/E9nqSllRJF8wr125rmB9+plNclenGpBwlszsoVXTmqkd0fp54U1K21rQbLVbV1kS4hVw68g8UV8/fsU/EFbnSZvBOpTr59qTLZ7m+9ETyv4H+dFfNOCpycJPVHsTfN70Voz5PmA25VRu7e1VGXafY9K0pUVlPlrkDrmqMq4YjqRX2jR8smMpyfewPvVHmnr09qRQ/ac59OtPXnJ600H/PpT1GGz19qdgF2qwx/EaWLMb88U5CD060HJOCcn+9SsIg1K2wwnh4P8VWbG+WWMBxyvX3pm4DIZhWdcL5UvmRcA9RQMu38nmSfLwKqN70qSqwFHekx2GEVreG/D1zrN0qqjCPPJq14Z0CTUrhWdD5YNet+GdMh09VjiRcgDmuatXUF5nZhsJKq/IPDfhOLS7ZFjjy+OTXYadpTyJypJqfT4fMZcjgda6S2hSOIbVANePOs5M+hoYVU1oV9P0xFUDAzmty1sBDGOmaqwKQwNasMh8vnmsOc6OVlC7GARWHdHDYFb1/jmsaaLexNS2OxgajNL5mFUketRq0yDdllrXnhjGWasHWL6OMbI+tCjcd+UsSazIieVI1cvr0ySEtuBqC6ui7FmNYOr3j+WcMa6adFRdznqYhtWNHwqY7jxHbqVBCuDXY/GBAdDk2jHyf0rzTwbeGLxAjljkGu98e3323SXVjn5elbpfvEYN3pM5r4Uu0acHGWAr6p8DfNaJu9BXyz8MbeZ7jyYoyx39q+m/DEz2tuiMCp28g1eYyV0zkymMkpI9EtSoGParaOOxrlYNRbIG41r2twzJkkVwwxCZ21KElqzVaXA5NQSMZOBmltbeS6YE8JWmLeOGM4A4FdEYyqK/Q45TjTdup8Zftt6LqEOo6ffq8jWkmVZewPUV83R2LFlBHWvtz9ryO2uvCsEMmDJ5oI55xmvla307zJNpj5/hwtRQxKoxcezPZlljxahVfVfkc1HpXTg1saZocjXUaxkEnqT2rbh011YbV+fPGa6nw9paxtMzY3kYHHFY18waWh6OEyOKd2iho2incB5J2BsbgDyfWvT/BPhaKS4j3KcYBIxyar+GLVViCnAfdzjvXsvw60hY3N06AqmGDkYFctGrKtNI7MbRhhKLlbU3tG0mPToIbfyWOFMz4HHIwBXgP7dniMWWmaF4HtZ8sR9ru1B5z2z+v5V9VW8SKUkn+X/AJbSE9Ao5FfnF+0F4qbxh8Wtc1cPuhE5gg5zhE4H9a9qhSTqKTPicTiH7OTf9N/8C5wB6UlKelJXqo8IUUtIKM0wFoHWigdaAHClpBS0AMdcHNA6U88imYxWM0awl0N3wXr954Z8SWWt2MjJNbSBuO47j8qKxoehzRXDXwVGvLmqRuz1cNjatCHLB6GnHtaLcrVVu4yvzDkHtUVjNtAU/lVw/vFOfzr2dz5+1jNI5p65/D1pZl2vikHWpLQo4zj8akXBHPT071Fjn1pRw39e1AyUnA6/Sjd33c1Hu61G7ZHrQA929OtROAwINAoqQKxBhcN1FdH4X0eTVJ1baQmfSovD2iTatdKgU+Xnk4617D4f8PpptiqIg3Y61yYiuoKy3O7CYZ1Xd7EWj6dFZwrDEo3Y9K6LSrNt4ZutVYICkgYituykVVB74ryKk29T6GjSUbWNW2KxAAdq0ra5zgYrHikVsYq9bN0NcrZ2pHRWuGGRVpcYrN0+f5atedipbBxZBfoSTyTWZJMsI+boK0rydFQsxArkdXuzcOUjOBmqSuKS5UV9c1TdlYyOfSueuGDAszZNSaq6wKT3Fc/c3bkHk811Qhocc56i3567W4rAv9zAjk1fnuWIAHNW9G05bycNIK25lFXOfl5nYyPDenzreG4II9OK9U03w4l5oD3N+5O4YVQKpf2VHbQKY0Ge+KuzeIjY6UITzt7V59bEybTierhsNHlakW/AWnafoty83y72fjPGBXqsOpW9yke11LdiOtfLHiXxLqtxqYNmzJH3xXf/AA81q/mMf2qUnbjqa1xM26SkzLC0YuvKMT320I4Zm4rrdAs3utsj5Efb3rgvDMzX9xFCvK8Zr1rTVWG2RFwABXNgYKpO8tkLNJujFR6svIqRoFUAD2qhrWoW9hZy3FxIqIikkt0p97eR28LSSMFVepr50+NfxAn1KZ9L02U+SCd5X0ruxuNjQjyx3OLKMpqY+tb7K3ZxPxl8TDxTrbqzA2kTYQDnJFchp+mQOqDzRG2cA4qUwmY5fOTyOKt+RiNAi7gOp7ivmpVna19T9So4OEEopaIfJ4Zuo3+0DbLCflVl61s6XpixwoNuGXr7mjRZruFjCXyCOntW6o+ZSq45Fc3tZ9WbukofCja8JaOLy5kaKMlYlyVxya9v8N2CJZpAwVeVyoHAUe1eY+BbVpblEVmDsRnaa9g0i33Tb13EKBGD/Ovocrg7c1j4LiSu+blb0OR/aT8VReEfg9rmqK4jup4vstrjqWf5R+WSfwr81W3FizEkk5JPc19Qft9eNPt/ijTPBlnL/o+np51yo6eYw+UfgP518v19LRirXPh8TJpRp9tfv/4AhptPNMrdHGgoooqhi0o60lLQA4UtNFKKAFpGFOpcUpLQadhqHDD0ooNFcz0Z0KWhDHkEVp2s2Rtbr6+tV2gw5C/d9aADG2c12nE7MtTQ7ySTjiqJBVipq7HMrrtJ56fWkmXKgDGfWmCKpbpSGh1wfSmFqRQjnGabnig8mg0rgKK1fD+kzapeJEinbkZ4qrpFhNfXKxRjjPJr3P4d+F4rOFZZEBPHPeuTEYhU4+Z2YTCutLyLnhDwtDptopaPDY9K3JIMcCtqOP5Qq9Kiu4dqZxXhzqOTuz6enRjBJI52ddpoikxT74fMR3qoFOag2UTYtWPFaUL/AC1iW0u0VYN7sFKxotDdhuNnO7FPudTWOP5m5rmpdVVYz81c5qmuNz81NUmyZ1VFHTaprvmPs3fKKwr3Wo4VODzXIX2tNuPzd6zJ9SeQn5ia3jTSOKdbmN7UtSM7li4x6ZrP84yNhcmsuPzZ3wMmt/SLFlIZhVtpIzinJk+nafu+eTP41dG61b93+lXbePgAZxWjBp6yj1rklV7nowoLoJpOrO4CTLke9bcNjZajGVZcbqqW2kKCDsrWsbAxOCDXPKS3R0whbcxLvwRa+ZuRcitfw54ckjnRY1YDPpXVaXa+bjPOa7LQNLjDBtgrCc5T925vFwpe9bUv+BdL+xwCRwd3uK7c3qwxFnICgZNZtpGI0AHQV5N8ZPixpPhW5TS7qQlpDyF64rpjzUYWgrs8mcFi63vuy7sb8X/iSd76XYMwZsgkHFeOrIXO6RsuxyTXZWN54V8WW/m2N5HluSrHJz9DzWbq3gu7t8y2rl07Y5FfPTxfNN+2upeZ97gaNGhSUaO35mDKuw4zjNPtGbcME1Fc2+o25xNbkqvVlGQKSxuFEnpVNJrR3PVjLyOktNpUcdK3dHG8AH5jnIB7VgaYSc4JPsBXX+FbfzrpRGhDDkn0FYx1djPEVFGDZ6B4DtGjha6Zdsh4QYxmvTPtFto+iT311IqQ2sDSySN04GSa5jwnZhvLD/6tOvua89/bV8YN4Y+FDaNaTbLrWX8jg8iPq36cfjX2mXU+Smj8pzet9YxDTfn8kfFHxK8RTeK/Hus6/M2Td3TsnsmcKPyxXPU0DFOr3bJaI+XqVHUk5PqGKQin0N0pogiNFK1JVALRSUDrQA4U4U2lWgB9OptKOtOwCMKKeOtFQ4jUmgt7hZByeaewznFZSbon7jFaVvKrp1zVoyaAfLT1mx9fWmyAdqhOaoZI53c1G2abuI70bqBiVJaQSTzLEgyWOKjFdp4D0cySi4kXr7VhVqKCubUaTqSSOm8CeHY4AjyKPXp1r1bTUCRqi9AK5/R4FiiX2rpNO6CvCrVHNn1OFoqnGyNm3j2pzzmm3SAxHpTPtAUYyao3N8dxHauVndFGTqSfvjVB/lq5qFwPvHrWLdXgKkBquKuOTSLD3Sr3qldagFU/NzWLf6h5bH5qxL7UmYHD1tCBx1aysbd9qgAI3VgXl60vANUJrlpT96kiy7YzW6ikcMpuQ9vmPrV7TtLmuSPlwKsaXppdgzjIrqdOjit14Xms6lS2xvRocz1Kdjo3kKCwzWzp8cGdr4HPSmvdhRjaBWRe6hGkpIfBrk5pSZ6CjCB1qR26kbStXIiqkcivPv7b2/8ALSpI/E2OGkqXRky1iYo9GS9jTqwq9a3kTEfMPzry5vEcbf8ALSlg8UxxuP3tQ8PO2xrDE076s9y0i5j+X5hwfWu40O8jAUZH518+6H4sgbG6Wuz0zxjY28fmTXiIAM8tXM4Ti9jscadWG57VqOrQ2WmS3DuqhUJ618A/HrX/AO3/AB9dzrJvjjOxeeO9eofGP4yedavpOlTEggguO9fOVzLJPcPNIxZnO4k9Sa9vLqM3L2lReh8tmtelCHsabu29SbT9QvdPl8yzuZIWznKtivSvB/xm8QaSiQX7fbIFIzu+9XldKK78TgcPilarG55uEzHE4R/uptLt0+4+rPDfxK8I+Jo9l5IlnKx+ZWwD+ddFN4V0vUIxNps0M277pU4NfGSsVbcpIPqK6fwz488SaA6/Y7+Uxqc7GbIr5nFcMOL5sNO3k/8AM+twPGLVo4iNvNbfd/kfT48M6lYSBUXdjqO4rsPCdjJbpLNcZgZV3KWHBrx/4cftCWqlrbxLbhTJgeb1C19FeFPEXhDxFYRTwX9rJH8pVS4/lXk/Ua9Goo1tP67ns1s8jXpfu/eXlv8Acdn8Pw6aIJbgKGlO8kdFFfEf7ZnjBfE3xZmsbaXfaaUggTDZXf8AxV9V/F74r+G/BPgy8aC8glvmiKW8UZBO48Cvzu1O9l1HUbi+nYtLPK0jk9ck5NfaZdBWSi7qK/E+BzGo05TkrOb/AAK+aXNNpa9U8UcDzSk5po60tIBCKQ06mmqASgdaKB1oAdSikpRQA7NOHWm04daaAcvWihetFDAhvY15bvVSFmV/lOKKKCS/ExYHNNkoooBkZ6U0daKKECLWmxLLdxo3QnmvYvC9pFBapsHQCiiuLGfCerliXMzrLIfJW9YcCiivDkfRxJZHOazLxjuY0UVBsjA1S4cPj2rm9QupFdgPrRRXRBGNR6HNX15IxJPWsppmY80UV1RPKqbk0J4rRsAAwOKKKUwpbnQW9w0ajAHSpH1CVRgKPzoornktTsTaMjUtXuQjAfzrm59SuZJOWooraEV2OavJ33Gy3syx7s81Se8nLE7jRRXTCK7HPKTI2vJz/GfzqfTfOu7lYTMUyeuM0UVryq2xEZPm3ItU1K8spRHDKRjPNZl1repTKY3uX2/WiitY049jjrYirdrmKG5mJLEk+9JRRWqOfdhRRRTAUUtFFACirdreXlsc211ND/uORRRUtKUkmXTbUtGLdXl1dsGuriWYjoXYmoRRRWiio6IzqSberFpRRRTMw70tFFACikPWiigBtFFFABSiiigB1PWiimgHr1ooooYH/9k="/>
          <p:cNvSpPr>
            <a:spLocks noChangeAspect="1" noChangeArrowheads="1"/>
          </p:cNvSpPr>
          <p:nvPr/>
        </p:nvSpPr>
        <p:spPr bwMode="auto">
          <a:xfrm>
            <a:off x="2190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data:image/jpg;base64,%20/9j/4AAQSkZJRgABAQEAYABgAAD/2wBDAAUDBAQEAwUEBAQFBQUGBwwIBwcHBw8LCwkMEQ8SEhEPERETFhwXExQaFRERGCEYGh0dHx8fExciJCIeJBweHx7/2wBDAQUFBQcGBw4ICA4eFBEUHh4eHh4eHh4eHh4eHh4eHh4eHh4eHh4eHh4eHh4eHh4eHh4eHh4eHh4eHh4eHh4eHh7/wAARCAFlAZg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5Hop0Mck0ywwxtI7HAVRkk121j8JvH15ai5h8P3HlkAjdwcfSs3qbNaHFozL91iK0LTVr+2x5dw4x2zVvWfB/ifRmK6hol7Djv5ZI/Ssu2tri4l8uKJy/pispWS1NIXbtE6ax8bajbqA8hbHrWmvjSG4AE0eD3Irl38N6uI97WrYFZNwksEpjkRkYdiKzhyS+FmlSM4/HE9FTVbS45WUc96kDRv8AdkU/jXm8MjKflYj8auRX91Hja5IFXqY8qZ3wG00+uNtvENwrDeuQK3NO8RWjkeYoX1oFyGwsLueBV2009pPvCjTr6xnAMc6ZPYmtyzCbhtYN9DSbBRM9dNx2pJLHav3Qa3/LGO9QyQ/WpUh8pzr6fA/3lxWH4h0uFEJ49q6+7jEYLHiuF8X6gFVvm9hzWsHqRJWOH1aNY3K8ZBrLY81LfTGSVh2zUAPFdCMWIOtOFNHWlFAh1IetKBkUu00CsMpKdikoAQUtFGaACgdaTNKDzQBtaNcg/u2PXpVy4jPNc9buUlVlroYpPMhBPXFYyWptDU9z/Zl+ITWVx/wjN/J8hOYWJ6e2K+nROskQZTkHpX542N5caZqMN/auUmhcMpFfaHwh8WxeJvDFvcK6mQKA4B6Gvjs8wfsZ+2hs9/U+qyjEqtD2Uvij+R20nU1nXKNvJ7VqhN3NV5bcsTXgbnuRmkYrwsDkc0sec8g1oG1fPSpobU/3TSsa+0SK9uG3Dg1bbzipVc1biseAcGtC3tCSBtqlTctDmq4mK1OUl0RrqQGTPJ9a39G0iOyxjOfetlLIKQcVaEB9K3hg3fU5K+YymuW+hRMCseeaclmvXbV8QVKseBiu2FDuefKu+hly2i7elV0twrZAraZKgePFE6EdxxrytYqC2WRcMKoy6ekcmQvHWthODTpEDis3RUkXGvKL3MKW1WSPGBVI2aoeVFdA0JVsYNU7uHbz+VYulY66WIexl4521VvkKqWXrV+TarjNRyhXBHYismjshKzucfr2hQ69pj28vyyqd0UgHKsOhoro0g8oke9FVGckrXN24y1aufMv7Kfw4/tPU/8AhK9Wt82lscW6uOHf1/CvrZD8oAUAdgBWV4a0Wz0LRrXSrCIR21vGERQPTua10U1+qwgoo/LKlRydlshHs7W6QpcW0Uo/20BrJuvAHhK8LM+i2iO3VljANdBCuKuRrSmlJWkhwnOLumeW6z8FdCu0ZrGeW1Y9ADkV418WP2evE8lxHeaD9nuwAd652n2r67UUj8VyxwdJT5krHZLG1px5ZO6Pzs1T4W+MtJyNQ0i4hx6LuH5iuV1KyutPfy7iJkP+0MV+mF1bwzgrNDHIP9pQa5Dxd8OfB/iKDytS0eBj/eVcEU/q8r7mSr9z89FbnNPDLjmvrjUv2aPCMkzSWV5eQA9F3ZAri/F37NOqw2zTaBex3LqMiN+Cfas5QnB7G8KkWtGeBW88kZBjkK81tWPiDVLVgyy7h6VJ4g+H3jTQGYal4fvYwp5dE3L+YrAto5hciKRJEOeQykYqZR0uzaE9Uj1Dw54nvLsBZosD+9jit0a7Y+eYJHXeOpBrzi61cwWUdjbnb8vzMOv1rNi2ltyyNu9c81z06VR3lc6Kk6KfLuem69qFu1oxibPFeQ+Jr5pp2547Vuw3t5Au0OJU9GqneJp10P8ASbV4n/vIcitYOcfiic06UJ/DP7zjG5NJW5c6Tbs3+i3P0DdaoTaZdxf8s9w9RXTGpF9TmnQnHoUqVetOaN1OGUr9RTRVmRKg4p2KYjdqXdzQIXik49qbk80hoAV+tMPWlooAbSjrS4qSCJpHAUZOaALelWb3M4C12Mnh6aCxWZFyMZPFO8E6KzSKxX0zXr+n6XC2mtbyIG3Lj8awqM2gjwG5BUkd69D+APjA+HvFEVjNIwtrg4AJ4DVzPjXSX03UpE2/KTkVzO+SGZJY2KuhyCOxrDEYeOJoypy6nTQrSw9VVI9D9HdOZbi1SRSCGAOat/Z1x0ryb9mzxvH4m8KR2s8mbu0GyQHqfQ17LEuRXwLoOnOVOS1R9VKspRU47MpLbDNTpbgYq4kfOamEQYCtoUDGeIZDHbjbVqCHac0IMVYSuqNGKdzkqVGKEqQIMUA0paulRRzNsTatNPFIZBmmM4pOw0mDGon6UrGonaspM2iiJ22virEZyM1Vm+YZ71JayZG09RWKlaRrKPuk7KGFVbqJWWrDHniqs7HdVVLNCpp3Mu6tsmqco2VsPhhWLqB2SmuGcbHq0JuWjIpPmX3oqo1yqt15NFZ2OxHSpHU6R80qrUqlVBZiFUckk4AFfrDPyxEM09ramMXNxDCZG2x+Y4XefQZ6mrqjAHbPSuMur7wV4glfUryd3Fgi5M29I9rP8pA6NlgMevFac/huVZRJZa7qNv8ALtddwbc20jeTwdxznPqB6VjCfPdrY2lHl0e50ankjvTZOa5hrPxbY2q/2drNjqQRSFju4W3P/dPmBuw9RznqK07W+vYbaD+1rdYppZhAhhO8OT0Yj+HJHTJx61aRJfYVWmXNWXKqpZ2CrjlmOAPxqI7WQMpDA8gg5BprQTKYQ5pzccVMVpjrV3IKsyLJlZEDj0YZFc/q3g3wxqgb7bodjIxzlvKAP5iulZaZt4osnuClJbM8e8Q/APwNqDtJbRXVi57xScfka4XWf2bL6PLaL4gRx2SdMH86+l3Wk2cVLpx7FKtJHxdr3wY+I2l7tmlrexr/ABW77uPpXDapo/iDTXMeoaTf25HXfC2Pzr9B2XiqtxbQTrtnhjmX0dAal0yvan50yONxBG0980LcSRkbZCPbNffGo/D/AMHapn7b4c0+QnqREAfzFcxqnwB+G9/ll025s3PeCcgD8DUSop7mka1tmfHFtPBLKq3kKtH3OORT9W0jS5Dv06fbkdD0r6cu/wBmXw67kad4gv7cseBJGHAry7X/AIG+JIfiHL4T0W4t9SeK2W5kuBmNI1boGJ4B4rJ0Wn7pvGvFq0lc8an0y4iHQN9KrG2nX/lma9uuv2e/iXDnbZ20o/2LlTXMav8ACn4j6Tua78M6gUXq0UfmD9KdqnUl+yex5z5Mo6oRQInJ6Vr6jp2p2chjvLO5tmHUSwsv8xVJR/tA/Siz6k+4MSwnkxsAJPvRPpt7EMtbtj1AzWjaRZAbcw+hrRhW5TmO6YD0NRJz6GsI0mtbnJNG6ttZSD7it3w7YGSZSwzzWr5kzHM9tbzj0KjNXdMvtNtZ8vavB6+lZutJfFE0jhoy+Ga+Z3Xhe1jt4lO3Fdbb3KcAGuH0/X7CSMLHMnp171oQamu4FW3DPY1l7RSG6M4bom+I2jDUNMNzGv7xOuK8WnQq7IwwQea98j1aF4mhmXKuMHNePeN7RbXVpGi/1bHirpvUiexpfBvxpP4J8ZW98ZD9klYRzrnjB719+aFf2+p6ZBfWsivHKgYFTng1+aJAI+tfVf7IfxC+2WDeFNSmzPbjMBY8svp+FeJnOFs1iIryf+fyPTyyveLov1X+R9MJyKXdiq/mbD9ad5mRXjqSO9wZY3cUqyc1WEnOM08euapSb2JcC2slKz8VXQ04k1fMZ8moO3NIr0x6aM1lfUtR0JmqCU84qbqKikXvRLUcdyIelRyloXDLU4HNJLGHXFQ46Gqkr6j1lEiBhUN2fl96qpIYZdh6ZqzNhkyKObmTuPk5ZIpecPxrL1v5SJO3erd0TDPz91ulVNQPmW7D0GRXNLsehRVmmc/e4z5qcjqaKgmDK7ddveisz0Ekz0delYvivxJp3h+GBb6KW4a6JRYIQrOy/wARwxGRyBjuSBW2BxUNxZ2dxLFNcWlvNJEcxvJErMh9VJGR+Ffqk1JxtF6n5RG1/e2MmDT/AAq1tcaTDDZxDzVM9qswVkk252kZyDhunQZ4qjb+BNKjieTStU1OzS5K+f5Fyds0YP3D+o3dcHHSp9X8B+FdTvnv7jSoku2DZmjJU7jn5iOhYZyCQaqweC/7Osmj0/XtaRYmZoE+0u5VccIAW2txuHPUkE8inGKSsHM29WdnGqxxrHGoRFAVVAwAB0ArMlY3Hiq2tWRmjgt/tCkDKh2YplvQgZx67mPasvwu3iqOxkN/9nvEMix2qyobZ1iVOXcAH5i38PGAKpSaxqMmqXukeGYYNR1dZB/aeoz5WzsmwNseBy7gdI1PHViM8saZmeDdLTxsbnxV4omTVLO4nmi03SZYwbaxijlaPJXo8rbMktnGcDFTaPpNl4e+KkemeGY/sun3Oly3OqWMTH7PDJ5iiGRU6Rs3zjAwCFzjiuc1Tw34u8Ganb6lZeOJo9L1rWI4tTtYNPiVIJZztE0CvuCkvjcO+c9a9P8AD+hWOhQzx2vnyzXEnm3V1cSGSe4kxjc7d/QDgAcAAUWA0CopjLUuKZtoAhZfamFOOlWCvFNC8UybFYx00rVorxUbLQFisR2xTfLBqcpzSMMU0IiwqimO/pRK3FQr8z4oFcbqN9Dpeny6hPzsGEXuzHoBViz3tCs9xGiXEijzMDn6E965ska/4s8kfNpujkGQ54luD0H/AAEfrXT/AHmJoaJU2yVQB6VOshxwcVXUVItJoqLEurSyvVK3lnb3CnqJYlcH8xXM6v8AC/4d6uD9t8IaWWPVoohG35riuqWpo8VnJGqbPH9Z/Zt+Hd8C1h/aWluenkz7lH4NXF6z+y3fqWfQ/FNvKB92O7hKE/iua+m1ZfWnqy561DiWpnxTrvwF+J2l7mj0eHUEXvaXCufyODXA654f8R6Qxj1nQtQsyO8tuwH54xX6Lg+lNnVJ4zHPHHMhGCsihgR9DU8haqH5mtHEzbl+RvY1LBc3tsT5F0/0Y8V99+I/hX8PtfJbUPCuniQ/8tIE8pvzXFec+Iv2XPCt4pk0LWtR02TqEmxMg/kamVKMlqjSFZx2Z8vReJr+JR56BwBjI70lxd2OvhIDI0U/fHQV6v4h/Zn+IGmln0ubTdZQHgRTeU5H+6+P51y9j4D8W+Dba+1bXPC1/aTt+5iVod689yRkY965alJQj7rsddGt7SVprQ4i78G6tHAZ7MxX0eSMQt83HtVTwtq+o+EvFFpqkSyW89vICwYEZXuK1LjULg6hvtriWF4yAChwMgcnHStSLX5pkMWs2NrqMZULnaAw561nNVPZuM1zJmsfYc94Nxa+aPtTwD4mtfFHhmz1W2kDiWME4PQ9xXRCTjrXyl8JviDovhNntbQPBbSyZFtKxwoPUg9q930Tx/oGpRLJHdCLPUPyPzHFfGVaE6MnFxduh9HCKqJOLT9Ds2Y561NFK3Q1nwXUM8AlhlR1IzlTmhbj0PFRGdmKVO+hreaoHJxSrJk1nLLnnrUqyZPHFaqZi6di8TxSrzUMTZFSVdrmTRKp+bFEo4qMU/PrTWxFtSFjg0oYUlwBnPaq7NgHFK9jWMbohv4/n8wU+OT5BzTWlDRENwazBdhXMZPOaz2dzpjFyVmWdQCzQsucHsfQ1kQzebE8TEb1yCKtTSs2WBrOmiYXIuk+jj+tYyWtzpgrKxlXB23DIaK2r7TRIqzKoyOtFRY6Y1VY6CXVtJisJL6XVLKO1ikaKSeSdVjR1OGUsTjIPBFc4/xN8Fbttrq0uoH10+xnuh+caEfrXIeGfggNJktbm68a6nqVzbyF0+02NvLEuW3MFSRWxuJbJBB5zXe3N14st9WvIbXT7NNKjgX7IYmyzuWAJZcjG0ZOBjPrX6rGPNc/K5PlM7/hZ/hGPm8k1mwT/npeaLdxJ/30Y8V0Xh7xBoPiCBptC1iw1ONfvG2nVyv1AOR+NYSax47F3EZNDhWERsZdkpYFuoA5z0GPTLd8VcvPBfh/VLuz1e+0m1t9YgZJBd2DNDIGByV3pguvYhsginOm4bhCansmafiW31e60O5t9Bvbax1CVdsVxPGzrHngsApB3AdPfFcdoFl488KaVa6RY6N4S1C3iU7UhvpreaY9Wc+YrbnJ5JJ5J5r0JiWbpXI+H9uufELV9db57XR1Oj2IPTzMh7px9T5cef8AYNQaow9V1y+8Uaz4f8NXvhjV9Fu11WK/uhcxh4PItwZC0c6ZR8uI1xweelemYLEk0Adugqhr1jqV9YCDS9ck0afzAzXEdrHOxXB+UB+BnjnB6UmMv7TRsNca+mfEnSf3+neJ9O8SIvJs9VsVtXf1CzQ8KfTcpFavg3xZZ+Ipbqwks7nStascfbdMuwBLED0cEcPGezrwfalcLG4V4pmOKtFajZaAIGHFRt1qZxioXpoTGmq7tyc1I74rM1Kd4wdvY1aM20jk/H3jFrCZ/D/h77PdeJpdq29tMcKm7oze2AT+Feb+JB8bPDFj/auo+LtJkLOENvHbIVyeAF4zV3UfB90nxak8dWkclzdNhgJX+SMhcZA+nSr+nzyfE3xK7XSsNF0himFJAnnPB/BRTSZPNZ7G98CvElnq+jSaBdKtl4itmeWS2aVSL0k5Lxt3PqDzXe6NfW2qabFqFozGCXO3cu1gQSCCD0IIIrlm+GXgu4vrLUJtFi+1WRzDJG7IfXnaRn8a7SKNI0WONFRF4VVGAB7VC5lo2D3Hgc1IvWkC805RzVMEOFPWminqKhmqRIi5qQJzTIwamQGpZQAU4LmnhadU3KsLHCG61MsYApiNip05FSUhojHpUgXK7WAYYxhuRUir9KULg0rDOM8WfC3wF4oVjq3hmy84jH2i3XyZR/wJcfrmvKfEn7LekSlpPDniK6s26rHeRiVfpuGDX0XUZkOalwTKUrHxP4y+BPxA0ENINFGrWyDJlsW38epT736V59DJf6PcsiNd6dNjaVYFSD7qa/RoyH8axPEfhvw/4ijMeuaLYagp6GaEFh7huo/Os50VJWeptTxM6bTTPifQPiN4j0rC+atwoOSY3Ksfwr03wp8bLGdVt9Rbyp8fMky7SD6A9DXZeKv2a/CeorJLoGoX2jTnJCE+dDn0wfmH4GvIvFv7PvxE0ZXMNja69aqCQ9o4LY/3G5/LNeTiMnoT6cvoevQzmqtJ2kvM918P+NtD1AbftaRNnB3MMZ+tdXbTRTIJIZUkT1U5FfD2n6L4wttQez03TdXtbmE/PC0LAKfcMOK6m08W/EjwlIJr/TLwRLwzx5H5jpXl1MqqQfuu52LMMPU391/ej7Gh7VY7V86eDv2hLO5nW1v1WRuB848qTP8AKvU9B+JfhfV1UR6gkErcBJuPyPSueVGpT0lGxpZS1i7o7gMtIz1li/iZBJHIjq3RlOQaZLebujYIrndRFKizRkkVgRmqNxNtzjqKqNctksDmoZp/NIZO3Wp5rmsYWFlui0nH41n34IYTL1B5qzcL0mXp3p6R7l5GR6UjaLsMtgZkBFW0t1A+7niorSBreTK5KN29K1EVSO1KwOZCojEW0/eFFF5GSm5Thh096KTRKuaVGB6ViQ+JtPmuZmjWT+zIrNLv+0+Dbur/AHArDqTz9K2YmLxo5jePcoba4wR9RX6a4Nbn5+pRezHU9elMqK/vbPTtPmv9QuobS0gUvNNM4VEUdyT0pIbOF+KHxH/4QzXNO0f7Ckk+qWNy9lM8m1PtKFBGjZ4CfNuZieApq38Krp/7JtNP0qzebQraA/8AE3uGKPqNyzbpJYo8ZMbMXO9sZyMAjmq2qXHgf4kQOulR6L4g1rR8z2UN/G6pEzcB2VgCyHHXBBwK1Ne1fxLaX+n2On6ck7FEF1MsZMQY43YXrtUZ7556HFaQpuWxlUqKG511C8Gm5/L1pwqDQduxXIfEjQ7q7ht/E2gKF8SaKGls2HH2mPrJbP6q4Bx6Ng11jGmg4OR1zU2HcwLfxzoE2jWOrG4lhtr2zF4jPEdqISAQzdAwY4I65Famnavp+pQebY3sVzGejI35da4nwy1lo2neMtHvoHnstK1aSaKOOMuwhuFEwCgc8MzdPSr1z4W0S6jN79vu7W7nw4eV1MqM2NuR1z047V0QhTcdbrz3Oec6kZe7ZnXNNH5qws4EjKWC9yB1NMlYVh+FdL1LTpLk32oLfRSIggkwdwUDpknPv9TWzICRWbik9HcuMnJaqxA5ycV598RfE2sJMdC8F6fa6prrAs/nviK2UdWbHU+1dhqF40OWUEbeR9a8Q8JWU3hPx9rfiS8l1G/e6aRhJMcRxIxyeBweBjJ7Um2rWBa3MnxLrnxo8OW8Ka02iSLqKmNIoItshYg5CEZwQOckYr0P4VXmg6V8MJLzSodQnGkxmTVbPyc3cRJJaQqDh16ncpPToOlZ/g3T4filrN14t1eJm0iHNrpkJYqGAPzvx6kCu60/4b+D7TVRqVtpPlT+SYWEczrHIp6hlBw349ahqSejE9UdHpdxb32mWt/aP5lvcwrNE+MbkYZB/I1aQU9I1VFRFCqoCqAMAAdABTtmKpBYQCnAcUYpR0ptjSFxUiU0CpY0zUNmi2JEZanjxUIT2qVBipuOxOoBoMdNWnZNSUg24pysRSUYOaGUTJIc9TUytmqyKalTORSGT9qa0dKualApXArFPagR81a2il2j0ouMhRBU64pAKdSGQX1na30RjvLaK4Q9Q65rktd+G+k38En2R2gZv+Wb/NGfbmu2C09RWcqcZdBNXPz8/aA8D2/h3V4byOJUjmkZJI+yuB2rzG1vb/T2LWN7LESMYzkYr6w/b3sYY9E8NXkQhjd7qZXVVwz/ACg7ifb+tfIxaojT0tLU2pSlFKzO18O/FDxLo7AedIqkjmJjtHr8tes+EfjhDdBV1CSKVud2RsYYr5w3VYVEZQWG4Z4z2rhxGWUKq2sz0qGY1qb11R9p6N400q+iWRbhY1bAG48Z+tdFYzxSEhJFdTyCDnrXxFpF7qtg8bWWoSxhG3BH+Zciu/8ADXxH1yx2/aIC6jHz274YnPoa8avlFanrDVHtUcfh6uknyvzPrGOINDtHQ1PbxqvBry3wZ8U7bUvMt2dZJIW2skgEbn0x6132ma9p+oBSjtEWUMA4/rXmSTg+WWjOt0ZcvNHVd0bV2yQwbqrxSNt3L+VTOA0IBwwI+tPijGzoPal1MOhBLMxGR0oqKdxbzFZDlD0PpRQNHF6p4N1rwuJ/+EOtYdW8O3DmW48NTzGLymJyzWknRM5P7tvlJ6EVD8PvEugW+vvp8mv3WmTFGDaRr0f2e5SQlcBC3yuAARlCQeK9UFcp8RPBv/CZRQafeamttpe0i4hWxilllP8AsyyBvL47qM+4r9MVSUU49GfnzpxlJSe6NXwjr2n+KNAtta0tn+zTl12yAB0ZWKsrAE4YEHivP/i14r8O6Z440ey8SvLd6Np1rNqFzbW8TTBLtdv2fz1AwAQHKBuN2D6Gr3iO58M/B/wNb6T4fWz0p7658mxF1KTGJWxvnlZiSQqjcfUgAda1/hrqXgWPTl03w/4o0vWJ2czXsxukae7lPLyyAnJJPbHAwBwKlGhn+HdSh8beL7bxnoER/s2y0mS2t724haMXU0zI2wD7zRxhOSONzEDoa27rVPGsWsSx23h7T5dPjVczyXewtxlmXqSM9iAfeqvwVUp8NdN+XbE0lxJbgjGIWnkKY9tpGK4rSPirrUPjzWbPx3pOoeH9N09vJ8m301rq3+f7kk065YZUEjChTzk8UwOmbXPHUmoPqlp4ZtGtbpBDp8U93skkHzOHI5xxyc44A5HSuo8M3PiK6W4GvafBZlNixGL/AJaHbl2+8cDJwB7dTVCHxZpGsabHJ4P1vQdTmDoojW5UlE6NhAQcgduKZZ+I/EEV3bWereF7tGmfb9otV8yILuxkjtxjOTxmrjSlNe6ZSqqLtI6o9KY+4IxVdzAHAHf2qZgwPzAiud8R65fQ6rDoGg2MV7q00JuHM8hSC0izgSSEcnLcKq8nB6AVma2PO/CXjb+2fFevyeH7QrquqT2dsLS6GfsjRRsLlpQOyDA92ZQOtd1rfhHQ/ts2u7Zre7zuadMuVYkDeB2x+grK+HdvJpfj/wARWOtaPpEOvXkMWoPqOnKypeQklMFXJKMrLyAcHOa9DHAq4VJQd4sidKM/iRheG11ZraaTVbiGdS4FuUiKEoBjcwPc9egrVK+nWnzyBULHtXM+J9Xu49JvfsEkVvOIHEUsg3BWIODjvg1Mm227AtEk2cd8UvGevWOoPo/gvwi/iG/jUNcSM+2GDPQHHJP5V5J438a+OLzSbjwt4j8O2ejm9jIknsC0kyR7vmYRMQSuM8jJrrfhDq//AAhfhrV5vE/iF7+6uG8ydsFYolXk4zyWPcn0AFJ4I8Lnx5Pd+OfEUt1ENSfFjCrbSlqvC57/ADdan3mtBuyPQtA1Hwv4X8FeH1h1C2h0acR2ljdAnypJOm0nA2uT1DYOeK7VCVODxivONJ+GGl2klzbrqusTaJdTxXMmkSThrZpY2DKxyNx+ZQcZ7Y6cV6RGrM25uSad5dSEiZORUyxk0Qx9KsotS2aKJCIakEK+lTKop4FS2UokAt196eIVHQmpgKAOaVyrEe3pTgvNSqmTTwgpXCxEope1S7aCvHSkAxamUDNMUVKgouXYeiinqopEWpKQWEAp+KQGlzSsFhwHFLikB4p26mFhMUoWlDc9qXIoGKBzT160i1keNvEFp4W8J6l4gvP9VYwNIAOrN0VR9TgUm7ajSu7Hyp+2VqFz4p8ZR6TY3MbWmiJ5WwnJe4fBbp3A2ivm66069tS3mW7lV4ZlGQv1Ndxq+qXl9qVzqUsjSXFzM0sjnrvY5oTUF4guFSZI3LtG2eT7kdc4/SvKeKqRbe67H0sMqozilqmefIu84DVpQR7dgZRgiuzOj6PqDRtJstZ3dmklUYUDBxgYx6Cqi+D7x3jks5opUcExqT8zAd/Ycd8VSzClflm7Pz/zMp5LiI/B7y8v8jJsYZGZURWyf0rorLT/ADSrbWbY3XoOKowWdzZToJ4JAMcPjgj1B710OlR7Y42ZiHOcKvOfatfaKWsWcvsXB2krMX+zIbiEx3EIEb9MkgqfUHqD+NdF8J9S8RWHxE/sIajPf6NNZ+Y0M+ZHhwwVdrdSMnvUFvEJmVGGAxxg13XwP8Kf2h4sl1hoSgkbyVf/AGV+UfrvP4CuLH8rotNXb0XzO7L+ZVea9orV/I9piVbeGNWYjMasVY9CR2qu18EJGcioNZuB9smeHiLdtT/dHA/QVgalczRfvYjkdxXz0oe80j0oK6uzU1S+Vk+YjI7etFchqOoeZF5itx0PtRTVCRadj1skKNzEADqSeBXNeIvFFxb6r/YXh3Szres+WJZIvOEUFrGfutNLg7c9lALN1AxzVf4xWWs6n8ONW0vw/bfadRvBHBHEW2gq0ih9x7Ltzn2zVX4WeEfEXhm3mk13xHDqE1yWkuILa0WONpmIJkaQ5d2AG0dFCgADgV+hn58dfbQvNBbS6lbWv2xUG8KN6o5A3BCRnGe/eub8c+GPA/iHyNB17S7Nr7UY5Rayx26rcJsUF2SQDKkAjk9yK6m6uLaztJry8uI7e3gjMkssjYVFAyWJ7ACuU0C4ttb+Jeo6ws8b2mmWqaVYMHG2WZwJ7gr64Uwrx6GmB0mg6TZ6Ho1no2mxPFZ2kQhgR5Gcqo6DcxJP4mm6Bruj62LttH1O2vTaTtbXQif5opFOCrg8j2zwe1aZFeba9caRpvxu0K40y6t01W+VtP1m1jbDyRPE8tvK69yrRMA3o2KLgdPrvgfwbrbtJqvhfSLqVuTK1qok/wC+gAf1rFX4T+DI8/Y4dX0444+xaxcwgfgHx+ldrY3Vtf2cN5Zzx3FtMgeKWNgyOp7gjqPepsUrgc/4T8J2nhyaeW11XXbzzlC7NQ1KS5VADnKhuh96868XfEKLwT8SdX1f+xtQ1rRrmG0sr27s48rYTxF8oWPDDbICQCACcEg16L8RtQ1fTfB97NoFlc3eqSAQ2y28e90ZjgyYPHyjLc9SAO9cVb+JfAd18L9X8OWOox2jW2k3EVxYal/o92GMbFjIj4LMzckjOSetAHX+ErK/n1S98Ua1bra319FHBb2ocObW2TJVWYcF2ZizY4HA5xmujLcHNY/gozf8Idof2gsZf7Nt9+7ru8pc1pP0600JsbO42HNc3rCQyoUKgg9R61sXkgC7fWuQ8ca3Y+G9Avtb1BsW9rEXI7ueyj3J4q0Znl3xPsY/E3jPSfh5pcIRZmW91iSMf6u2U9CfVv8ACvabG1igggtbeFYoY1VEjUYCqOgFcH8GfDd5aaZP4o1tGOu+IXF3d7jnyIj/AKqEemFwT9favTraB9+cDilcF2LVrAzL8o4FXYocdRXx58dfE3ibxZ8co/CfhnVbuBLG6jsbNLeZogLg48xyVPOCcZ7Ba1vHOo/F/wCBd3pF9qHjqPxJZ37v/ospeRWCYLAh/mGQeGBrJyNYxPrVVxUqrXjvxl+NSeCPB3hjWtL0q3v7jXUW4S3nlZNkGxWJJHOcsB6da9R8Gav/AMJF4S0nX/sr2n9oWkdz5DNuMe4Z257/AFqWzSxqBacFNPVadt6+3WpuOxGBTwB6Uu2kPFMLDlp3eot1HmYoCxNQahEpzTw1ILDxTkNMzQGpFFhXpd4qsZMU3zaALYYUu6qfnUjTGgVy8Gpd1Z4nbsacspoC5fD805W5qpG1To1Ay0hr57/bG8WJFY6b4Mt5Rvn/ANMvBnjYOEU/jk/gK9/klitbeS5uJFjhiRpJHY8KoGSfyFfAnxW8UN4q8dal4kuFco8pMIiYHbFjCA9sYxke5rkxc7Q5V1PSyuh7StzvaJy7Amd9pUOgwcng5H+eas2MITYruAg5Jc9Rn/8AXVQK/mRsrAhyNhHB2nnHPqc1rxQtKiqq7gVDSEAYPJ4Hp1xXkVJcqPtMPDnkPcFicl0OV2k9ffHGKls7m8sL03ETyeYAU+TPKYx09cfnUWOHOfNUjCg88dB9f/r1olMJG16GaVlUkYwvAG0cck4x071w1Z6Hr0aaT2N3Qb4M0NtcbbmNYmVMnATPY+p6V1Gn+H9B1BF+yq1vMqZkPIJfjjHTv7cVxmkWxeaNJJkZZFzGO65I4we3T+demfDyOK4gV8mMoTGZmU7mbPGR271x0783uOz8isZRpOk/aK5mah4A1fTbd2tSt15m1A0RyY93GfbGQfwr1z4daZ/Yei3EX/LVEEcZVCnUbRgH/YUk+7Umm2sN1qtrZ26OYYf3l25PBC9AfUZz+VdPeQLFfrJsAk8sGTBOMnnHPoMCu+rOrK0pPb8+/wAj5Ofsqd6cV8X6dPmYs9n5sRjKlRWNe6fJGTHIOM/KfWuyKhxu4qrd26TRGNsex964LWHGZ5VqemTR3pUITHIvzeg5orvbnT1kfZIvIHH0oqvbNGy5TN8M674wj8ZxeHfF1loyte6e99aS6Y8hWPy2RZIpN/UjepDDg813Fcx4T0jUjq1z4o8SLAmrXcIt4bWCTfFY24bd5QbjezN8ztgAkADgVvaneW+nafc6hdyeXbWsLzTP/dRQWY/kK/QT8+Jbm3gvLSe0uoxJBPG0UiHoysMEfrXF/Cz4Z6V4Hs7ZWu59Vv7ZHjguZxgQRuxJWNOik/xNyzdzjArOax8eeKtEm8QSeJ5fCu+H7RpWn2USPsTbuQ3TOCXY8ZVcBQepNdf4B1i58QeCdF1y7hENze2Uc0yL0Dlece2elAHQVwnxF8AaV4w13StRXUP7P1TTyUnlgI86S0kVleI85XcCcN1GTjrWh8QdS1CG20zRNJuDaahrd6LKO6Ay1ugRnlkUHjcERgue5B7VzEnhTR/DPxF8GyaDHMNSuZ7xdQuJ5mlnu7YQlmMzscvtfysE9CcCgD020gt7W1htbWFIIIUWOKNBhUQDAUewAqWoy3ApN1FguPY1ja34d8P61JHJrOh6bqLxf6t7m2SRk+hIyK1SajJoExGwFCqAABgAdhUMsnynNPdqqzNkGrSIKt2/JPWvGfFh/wCFifFW18HxZk0PQGW91hlPySzfwQn+v4+ldr8XvF8Xg7wfc6kuJL1yILKHvLO3CgD0HU/Sovgv4Ok8K+EUjvv3mr6g5vNSmPJaV+duf9np+dD7CS6na2sYDDAAHYAUeJNYh8OeFtT1y4wEsbaSfnuVHyj8TgVct4cMOK8r/ay1T7F8Mo9JjJEuq3iRHH/PNBvb9QtS3ZFxWp89fBHxTofh74mS+N/FslxK1tFPcRRQx73nupOB7DG5jk4HAralHi/9on4pxyvZtaaTAyxMUy0Vjb5yRu6NI35knsBXZ/s8fBjwz4s8KDxP4lju7jN3JFDbpN5cTKmBlscnJz37V9B339h+AvBN/d6fZW2nafptpJOsMEYRMqvHTqScDJ5OawSubN2Pkj9oi6/4S7442Pg7RlJtNMFvoVlGpyA2QH/Vsf8AAa+2tNtbfT9PtdPtV2wWsKQRgdNqKFH8q+L/ANlHRLjxV8bT4gv8yjTkm1CZm5/fOSE/Vifwr7VVTmmAXV3bWdrLd3UywwQo0ksjnCooGSSfQCvkaX4leIviN8fNEXSNZvdL0v8AtCOCxiilZV8kNlndQcFnAJIOeoHauy/bH+IY0zSYfAOmzhbq/QT6kwP+rgz8sZ93IyfYe9eJfBaC60341+Fba8hkgnXUYd0bjDKGGRkfRgfxpDP0AYgkkdKz9H1fSdat3uNH1K0v4o3Mbvbyhwjjqpx0Ncz8bfEn/CK/DLW9USQJcNCba29fNk+RT+GSfwryD9iq+jE/iexJ/eNFbzDnqAWUn9RTA958V+JdB8L2kN1r+pQ2EM0nlRs+TubGcYHNX7Se3vbSK8s5457eZA8ckbZV1PQg18y/tZa8+p/EHTPC1p8xsoFBUHrPMRx+C7B+Nel+I/iFpvwx1Hwr4DGntef6LDFO8cgUwgkICFx8xJ3HHHGKAPVAvNSYwKivrmCwtZ7u5fZDbxtJI3oqgkn8hXm/wZ+KV1491bU7K50eG0jtYhNFNHKSNpbAVge+Oc+xpAenr0pTWT4d8SaD4ijnk0PVrW/W3fy5vJbJRvQjr+PStU0i0Iajp5IzTKAYhpCtPCmpFjNBLIAvNSRpVhIfapFi5oERovAqZFINPVKkVPago8v/AGn9dvNH+Et/b2Sy+dqOLZ3RSfLiP+sY46Aj5f8AgVfFkcm5cGPcmzGH654x0OB1461+husW9rfSmO4hWVVyvP615F8QvhT4RvbtZpdLWFpuVmtj5Uike44PY8ivEr4jnm0tkfT5OqfJyfaZ8raLamdREykyYIHBPA6kD1Hp61rG0kztbyxyZHRuhJ6n9OnvW74u8O3HhPxSdP8AOheNAs1vOMCSROzkevGCOnFN0+AwokksKs2P4TkZI7eucDrXn1qjbPr8JQShoUIo/wDS7ZbfYcISWK7UViT+YwAcnvV63tCvmLuHltgsSMhD13Z7ZP5VLZ28riQyL/o+wbuOEA5xx16Ee1X3s/7P0wXMkLJEN0hONwVVHU+3GB1rgqSvoetThyr3mT2MbNLG0EeJgNwAGMEHt9eK9F8I2aR3XmJ+8Zov3gUkAP2z9OlZf7HHh7/hJNA1TWNYgicSTyPmVCVkDcAEE8YAGCMV3VxbafYajKmnhltppltoWX5thZgCM+oySM+1WqDoyTm9G2l8jxquZ08RzU0mmkn9/T7tTsvCMYktp9Q8tYku5OOuTHHwT9Dj/wAeq3cKWdpG+9IdzfU1bl2w2MNvChWJQsKA9kUc/wAhULgGunEtK0F/X9fqfJxm5Tc31KaAx8HOKSRFZTz15qS4Y7CwGSvB9xVYvk7R6ZrzpPl0OmCuVpuX8tjhhyp9aKiuiWG9fvRn9KKycjqS0NOO6gku5LZJN0sYy4APH49K534k6nZwaFNocmm3usXusW81vBp1kVE0yFcO25iFRFDcu3AJA5JxXURQ+Um3crMTln2Bckn0HbmvL7bXta8OeKdc8SeLfBOsrZ3U32eHUrRo7tbSzjP7tWiQl1BOXY4PLc9K/Skz8/la+hh/DW48ceKtIm8FeJNRttFOmRpb6jALd01OW3IwvzZMYV14MqZzzjB5r2qzt4bW0htbaFIYIY1jijQYVFUYAHsBXn+maroni34paPrvhW8W/hsdNuYdSu4EYRhJCnkwsxAy+4M23qADnGa9FlErW8iwOI5ShCORkI2ODjvg44piPKficPFvjDVrSx+H/wDZ1vP4e1JZp9VvHOxJ9jBoUUA+ZhWw/b5gByDjS+DiXd8+r6l4mkkuPF1rctp2os23y4FXDqluFACxMGV/Uk/N0GM/wn4d8Uadoe7wT8QoNaNrLKJbLU7OFbe5k3EyHfHiSMli3zEnnrXU/Dex1kya7r2vaSdIvtXv1lNkZllMSRxJEPmXg7ipIPoRQOx1LU2oru6SKKeSNHnMS7iI1zz6Z6ZqSLc8KSNG0ZZQxUnJUntQPlaVwJqNjUjKaiZTVJGbI5DxVWc7UZvQVZKmvKf2hPFV5pmh23hXQmJ17xC/2W3VPvRxk4d/brgH1J9KbdkSk3sc/wCH4/8Ahafxim1pwJPDHhZjFZDqlzdd39xkZ+gHrXukUPSub+G/hWy8GeEbDQLL5hAmZ5Mf6yU/fb8+ntiuvtwKlbF7j44uK8A/a8tbua98PRLBO9ukMzB1QlTIzKMcd8D9a9113XtK8P2sNxq1ybeOaTy0bYW+bGecDjinaZ4k8OaoFFprOm3GeQvnrkfgeaylJXsbRoztzJadzK+EegP4c+G+h6RMmyeO2Ek6nqJHO9gfpux+Feeftja7/Zvw2t9Chb99rFyFcD/nlH8zfm2z9a9zRd43KQw9VORXG/E74Y+HPiILD+3XvYpLEt5T2soRirYypyCMZAPrUhY+ev2YvH/w/wDh74b1WTxDqU8GrajdrlI7OSXEKL8vzAY5LMevavoay+Jvg++8B6p4203U0u9K0yN2uDsZHV1XIjKsAQzZAHrkVzNj+zr8LLcgzaTfXuO1xqEhH5KRWL+0L8M9QPwmg8M/C7w9bw2p1Bbi/sbTCSTgLhWBY/MQ2CcnOAPSi4rHyvN4ok8QfEk+LvEWmvqxnvhd3NkjEB1BysQODhQAo6dBW9/wnkVx8eYfHuo6bLYwjVY7ye0j+d4lUAFRwMnA6cV9Wfs2/DZvAPw/RNVs4013UH+0X2drNF/ciB5HyjrjuTXjGseB/FFx+2ELo+H9RfTptcjvFuvsxMHkAKS5fG3Awc80FGr+2D40h1ODwzoWnyObe4g/tVwylWIcYiDKeQcFjg+tc/8AslaqdL+Lk2m3ZMH2qxnhkVxgqyYfBz0xtNZOoMfip+1U0MbeZZyar5II6C1tup/EIT/wKrn7TWmXvgb4yP4g0f8A0WLWYHuImUcLI6GKdR/31n/gVMRZ+Gzv8RP2lf7Vm/eWwv5dQctyBHEf3Y/PZXHfFfxlJr3xW1bxFbyM0Md5i0JPRIThCP8AvnP411HwSl/4RT4O+PfHz8TtCukac2efMcDcR9Ny/ka8yg8L6lJ8PZvGKqW06HUl09wRzloy27PpnA+rUAfZP7Qfi6Gx+DEl7BKFk1tIYICDyVkG9iP+AA/nXn3wlk/4RX9nvxT4vwUudRZre2bocD92uP8AgTMf+A15T8WfHX/CReBvh3oNrN5r2Okg3Cgkkz7vKVT77Yx/31Xp/wC0EyeD/hF4H8BrxKYluLlQepRef/H5GP4UDN/9ke1Fvo3iPXZm2W4aOEs3oil2P5EV3nwl+JQ8e3GqwjSzZmyZWjYPuEkbEhSfRuK81ivf+EL/AGUbXy28u88QM4UA4OJmJJ/CJf1qh+yNfCLxtqmns3F1YbgP9pGB/kTSZSPVvjT8QpvAdhp7WVnb3d7eSt8k7EKsaj5jxz1IA/Guz8H6lJrnhbTdaltDaNfWyTmAtkx7hnGf1/Gvnb43yv4v+NEPh21YssDw6coA6Mxy5/Nj+Ve3fEfxxofw58PW/nxme5KCGysImAZ1UYyT/CoAGT+VIZ2ax7hlQTz2FShMDpXybY6j8Z/irqd1qOg6hdWlra5ZVguDbW0TDkRqf43Pvn3xX0H8Gbrxjd+BYD46sZLTWIppIT5qhZJY1xtdgOATyPfGe9AjskWnhaVBTwKBWERae/yRM3oOPrSrSXP3QvrzWVaXLBtFwV5GZ5RPJ71yXiVjc6h5YP7uL5F9z3rs7xvItnk9Bx9a8u+LGr/2H4H1G7jbFzKhgtyOokfjP4DJ/CvEVPkjzM+hymDdVNb7I+dPiJq82u/EG7mhkxaRuLeBwB/q4+OPUFiTjvmtDS7GJLpIbotE0g3RAjg4+8PbAx+dZ2j6bBBIs0svKEF2fkgYGef5evrWy2o211AptLGUXkcmAzgsT6qFHBzzg9QcV49Wq3eR+h0aHJaKPI/ix4h1KPxLLo9lqU9tYwRoDFbu0au5GSxx1PNcnp9/4i1XUItDs9U1BxdkQlfPcqVPBBGentTPFlzdXniPVLu/ieG4NzJ5kTjDR4ONpHbHStH4O+MdL8GeMotX1XSTqFt919pG+JcjLLnjNfWez9nhFyRTlb8T8yqYr6xmMnVm1DmfV7Lp+h99fD/T08DfBm0sdqpPNblsjsSOmf8APWsnwVauSEV/MNxIWIcZKgc7gPWl1LxnoXxE8LWGo+Eb1bmyjULLHjY8RPVWU9CO/wCeTXT+ArAReZejYygbRxnAXt+f9K+PxNN4nHRor4YK3+Z9JCsqWCqVpfFUd7fl+BrxQ3Ss8dwyt5ZKJtHbqT9cmnFDiryRnB3HOeffPemumMV2+z63PC9rdmY67TzVG4g2yblPTOP8K3Jot2cCqksIzXJVpWOmlWsYbL+83YIzww9aK05LUb8dqK5vZs6/bRIfE011b6JcyWJCXLLsjcxlxGT/ABlR12jJx7VzPgvx5Y30yaXqITT7vcsNszzbhcNjjBx949cZPXGTVuw8eaQGB1e4ttNSUb7aQyMwdOM7sqNrAlQeoycZ4NaUx8Oa9dyrHeWtzc2u2WWS3kUyRZUhSWHQjORzxwa/ST4Zor6P4mtL26u7e1s5WhjuXht3iAKzlDtkYYGAA+V59DWnLcrYWs11q17BaQO4Xc8oVEzwoyeMnml8OWem2OmLZ6XIrwxOyu3mB2L/AMW4j+Lpmq+ow6Prd8dOku5TcWT7njhdo8lhsIJ6NkMRgdM9jSHpbQ5bU/hrptzd/wBq6Lq15Y32VkW4jZWLFQSgLAZZcnJznI46Yro7LQZttxJe3JS9nm3TT2ztmZAWKK24fLgN0X0HNYWoeEPEFhNLdeHPEcsNxczF7tJlGxhgACMAEJtUADg8AelTWGpeMNPXGsWtkY0AQCJXYszkLHhwTkDDFjtB6fWmJNp3R2MaLGgjRVVR0AGAKUrTIftHlJ9pMRmx+88sELu74zzj60522imiW9bjH4rK8S61p+g6XNqOpTFIYo2k2qu53A7Ko5Y1bu52VPlHNfOnxY8LeItZ+Lp1C98QG20G4SNH8kN50cSkEwr2XJBOc98nJole2hKabszcf9oez/4+G8AeJksCSFuGVNzfROtZ/wAG4X8dfEfWfiTqUkUv2f8A0ewt1bcbRT03jqjbfUDLEkVV+Onib/hLNc0z4d+GEBklkSa+kjGCv9yPI6D+Jvw961tF8B+L/CUseueFJbBtXhQI0T7v9KTvG7HgqfQ8Zx0qOad9NUUuVLXS57PACcHselX7Ugda4b4Y6Hq2mya3qmrWkWltq9ylwmkwXDTRWZCYcqT0LtyVHAruYxwKq+hKLm2KRQskccg9HUEZ/GsvUPCPhfUsm90HT5Cf4liCH81xWgrYqRZDWcop7msKkoaxdjlZPhpocZL6TqOt6Q+ePsl+4A/Bsio28L+P9P8A+QP8QjdJ2j1OwST/AMeHNdoj5qVWrL2UTpWMq9Xf1SZwZ1P4s6Zzd+GNA1yMD71jfGBz/wABcEUwfFCaxH/FReA/FekgdZFtPtMQ/wCBIf6V6EGp6nuOD7Ucj6Mv29OXxU18rr/gfgcXpPxX+HmoyCGPxRaW85ODFeA27A++8AfrXY2d1a30Iks7qC6iPIeGUOp/FTiqmraJo2rRmPU9I0+9U9fPtkc/mRmuPu/g/wCBTI1xplje6HcnpLpd7JAR+AOP0pPmQrYeWza+5/5fkM+H/wAHvBngfxZfeJdCjvRd3cbxqk82+OBXbcwj4yM4A5J44q78XvhvovxJ8Nx6Tqss1rLby+da3cABeFyMHg8FSOo9hVD/AIQzx1pXzeHfiXdzR9oNas0uQP8AgYw36U9NY+LOljGqeEdF16Mf8tdK1AwSEf8AXOQHn2p+07h9WT+Caf4fmeIftHeDLzwL8HfC3gvQre/1DTI7+a6v70QZ3zYyu4LnbnccD/ZHNeneCvhgkv7NkXgW+hWC81Cya4kLrzFcyfvEJ9CpCD8K6RPijp9p8viDw94l0I9Ga409njB/30yPxrZ0jx54N1dwLDxNpcrnojziNvybBqlOL6kywtaKu4v8/wAj4g+CXhG61T44aL4c1K1kiks74y30TryogyzAj0yoH4iut/aq1qbxD8cpNHt28z7FFBp0ar/z0c7m/VwPwr7Lhs9P+3NqkNnam7lQK11HEpd19C45I/GvDD8Ab5/jwvjebXLSfR21M6m8Do3n787hH/d2hsfNnoOlO5hscb+09qHl694c8A6f80ejWESOg7zOAqjjvtUf99VW8GxyfCv46wWmsS4itVcSv0DI8G4H88D61o6F4E8X69+1Ld6t4m0K9t9Oh1J79p3jPkvHH/qFV+jZxH07A11n7XHhCe7tbDxlYW7yvbA21/sBJEeco5x2BJBP+0KLjTOZ+AT/ANsfEnVPGGsSEQadBPqdzKRnazZx+OCcfSs/TLbVfjJ8VGaaSSKGZvMlYci1tVPCr78gD1JzW34A0m6039l/xhryRuJ9TPBxgmCNlX8uXNdV+ylotte/D3XrxZ5re41C4azaeBtskKLGMbT2OXJoKPb9B0ew0PSLfStJsVtLK3TbHGg6DuSe5PUk8mrq18ufFHwpqXwstLPWNP8AiFq02qXV0RDDypKAZZ2+c5A4HIwc17/8JtcvvEnw80bXNUhSK8u7fdIEGFbDFQ4HbcADj3oA6lV4p+KQU4UAG5Y1LuwVFBZmPQAdTXFaR8U/BWrXDQPqbadcKSPLvkMW4eoY8EHr16GqH7Rnij/hGPhbqDwyFLy/H2S32nDDcDub8FB/SvjfSdYvrNVi3LLbmUbo7gb1wB2ByB3rysfiJQajFXPocoyqniacp1W12sfZ3iX4i+F0R4rG+fVXg5lisIzLtz0JYDaPzryr4o3k/ig2cVxJbaPaRI0iw3E6tLKW6NtHTgYHOetebXWv3sKQx6fqhhjMJRo7Zdivu78decY59uM1ivfyFk+0t85GSQTk88nPvXlValWquV2SPqMDl9HCNOGrXX+tPwOwvLjwjpSSbbi+1G4VBGdoEadfU88Hdzg54pq+ItunyW+i6VYaf5iuUdl86RSUIB3Hg9c8DqK4S6kkk2rIpfy3GdzYDbgSB+h/KtCzuQqiJXwuThu+M9Prk/ka43SPbU4zVpO55Rq3gPxPHJI0VuL/AH5YvBKCXPqQcGudn8LeJYZBHJoWpBmPyj7Oxz9MDmvp3RbZJboMxCBclQo44znNen+ANNjkkij+zq8gPGF56dSe1exSzKu7Rsj5PG8OYKnB1FKS+4+WP2d9T8T+B/ibYLPouqizv3Nvc2zWzrvBB5AI6jr9M1+gHhiG0t9Liit5PNLLvds5xk5x+f8AKqVj4Ws59cttblZHexQw2wViQsjcyMffoPz9a3bVdy+cUCM/O0dh2FZVoydX20opNq3/AAf0PFdSMKPsYttJ/wBL82S7aZJ0z6VMB0+tDqCKnlucqlYrbdw4xUZXBO5frUzAqeOncUEbutYtGqkVWhV8/L+NFWkXFFZqjcr2rR58fGngm+v7i2vtiPNutvPuLfdFcRrnhXAIK8njjqOMmo28D+DNWla7s7aKFpkdZI4HBRsnlinIyCOo9xXV3ejaTdJIk2m2jCXG/ESgkr905Azkdj2qnonhvTdFvLq8s1YzXKxozSYZ1RFwFD43FeOhJr7U+fJfDGj2vh/SIdOs3d1Qs7yyHLyOxyzt7k/yArK1zwTpmp6TPYfbtUtfNnE4niuT5iMGZgAf7u5mOPU10ZJFN3GgDkY7TxRo5s9PtbyLV7a2tUVnuXCTykMcscH0wPwPUnFN0/x1b2Wm6KniW3u7G+vY2acSLuEBBIBfH3VJBA7gDmtnVLm102+TUp4JJCyCDcibmTknOew7fjTmn0HWLaSF1tbyO5wJYmQMX9NwPXFK6LdN8qkloV9J1TT9TtJLyx14XayTyJBIsihC2cYUfxDPAPfFFkdagkhtbiOC5iB+a5D4KqB029SScc/WorDwf4c028S4sdLig8tt0cS8xo+CA4U9GAJAx0zUvi3U7nR/DOp6lZWRvru2tnkgth1lcDgepppdTN1OjSLl3JDHE0k0scaL1d2CqPxNcJ8SPE3hzQPCF/4glns71oExBFHMr+bMeEQYPc9fbNeQ+AptU+Msslh8QP7RWysXkfeX+zJNKW+WMRDGVVepOa4TX/DPh1/Ht7Y+EkZLK0uBDBdLIRulUfvCg6bR645/Gm5voiORdT1H9l3wtdmLUvG+tbnv9QnYQsw5xn52/wDZR7A171GtebfD3xt4ftfDsWgaxfWOk61aQkwtMphtboAHj/YPuOO+K7/wzqC6x4f0/VlheFbyBZxG5yUDDpnv9fSiMrIKkGndmnGvAq1GKhjWrKjikyUFPWm4pRRYtE8RqZarJU6VmykTDrT0pganK1SUPpe1JS0AFKMUlJmgaHM3GOT+NYmr+FPDOr5/tTw/pl2T/FJapu/76AzWzmjNS4plxnKLvF2OEl+FPhWOQy6PJq+hTdm07UJIwP8AgOSKT/hGPHWm/wDIH8fveIOkWr2KzZ9t64b9K7ujOKnlRt9aq/ad/XX8zgm134naTj+0vBun63AOsmkX+x/+/cgp8HxT8NRyiDXoNW8OTnjZqdk8a59N4yp/Ou5Y5HFZWpax4fgR4dS1TS0QZDJcXEePoVY0Wa6jVSE96f3f0yxbXmheIdKltra6sdSsbiJo5EhlV1ZCMEEDoMGvDLr4S/EjwVql1J8MfFB/s24k3m3lnEbr6BgwKPj+9wcV02tr8FWuWuV1bTNLvQci40m6MMgP/bLg/lWYvji/0SaMeGdf1HxlbFgDaXmmTebj/ZnCjP8AwIUKp3NvqbmvcuvVW/Hb8jM0f4M+NfE2vx6x8R9eSRcjzY0n86Z0H8CkDai/T16V9F6fDb2dnDZ2kKQ28KLHFGgwEUDAA/CqFpO01tDM0TwtIiuY3+8mRnafcdKtpJxWhxMuqfmqVaqRsah1/V7XQfD9/rV84W3soGnfPcKM4/Hp+NDdhqLk7I+Vf2xfFf8Aafj628N28u6DSYfmUH/ls+Cx+oXA/E14tbOsYKqQ+1htwcbc/wAxTfFWrXGueIL3U7yQtcXsrTSBjkhmYnGe3GKohj9nZlYBidiEnHzHuB1/ya8GqnOTkz7nDWw8FTWyX9fidPp1zFcoGbcigq+F4IIP8NS3kwkusY/hYsB3Hp9D15rCjmMUaxgY6ZPQsR/nrVWW6aOISLIFOT8vYr2zWLgd6rWWpvWzSKdyuGO4LkjGCO/+ferumNiSNMSSLCdzbBwpznH0JFc9BqkjIkchKtu+deMgYIwfUYroNMaFpUKyKHfG1wc4YDjH0GaylA64VU9ju/CytI8YVvkbhl7g9gPyr17wo0lrGZzC8pRfliUfeJOFB+pIFebeB7CWNoTIrK3G5R0yK9t8F6e32+1kmYiG2U3UxI4wv3B+fP8AwGtaEOZnmZpiOWDOxt4JbPTIbJ871QeaQBtLvy3T8efcVOuOwxUCPJI26TqxLntyecfgMCp14xmtaslKWmyPkrNLXcdmlqN254pVfis+ZCsKyiomUq44+U96ezc/rSO25fbrUOzGrgODRSFhRU3HYommsKWivrEzxSBlqKTpVplqJ14ppiZVdQylWUEe4zVf7DZiZJltYUdDlWVcEHGP6mrpSmMMVTSZKbWwzOKiuY0lXa4zXF/Fz4kaX8PLOxa7tZr68vpNsFvG4T5QQC7MeFUEgVxGufFL4hTW91rPhzwnpD6BahmN3c3TN5qr1IK/KBnipuHK2tSv+0te2fhbw6E0xzHrurMYbfacFE/5aSn6Dge5q1+zp4HgsfCttrF9bqZLiLbbqy8rHnJb6scn8q8qtrzUPid8TY5vFTW2nG7McEAWXfDHADkxKeoLep4yTX1nb2v2BUsTB9nMaALF2CAYGPUVUHdcwSjyaIyde8G+GPEAtv7Z0Szvvs0gkh86PO1h0+o9jxXQRxqqhUVVVQFVQMAAdABQmamiUnrTbISHRpUwFOjT2qYRis3ItRIFXmniPNTbBSgVPMVykQTFSLTsUUDDBpRmk3UA0hkiGpA3FQqwxRmgCfdSVEGp273oY0PNJmmFs96MikMkprHimlsdKiaQetAEgPPWuQ1H4Y+ANRuJri78K6e88zmSWQBlZmPJOQfWun84Z65qVHBFJpPccKs4O8Xb0PPz8GPAscvnWNrqGnS9ntb51I+mc1ci8Banart0v4geKbZeyPOsy/kwruk5pl2b1Db/AGG3hmBmVZ/MkKbIudzLwcsOMDvU8kexv9aryfvSv66/mcePDvxDtwfsvjq0uvQXmlKc/UoRXbWFvcLaQi7kje4EaiVo1IUtjkgHkDOatolTIlUkkZTque6XySX5DY48CvDf2y/FQ0vwPbeGreQCfVZMzDPSFOvT1bH5V72F4Ar4W/aV8RN4o+KmqSRzn7Lp+LO1AGdxX72B7ndzXLip2ha56OVUfaVeb+X8+h5RNIVcvjG7GCMYz07duKW1YSOEVpD/ALJXlj7fj/nmrhibyIg6JjJUMq8qOc/Uc9+lTWdqyRsrNvcg5P8AEM85+vGPzrzXJdz6aFGZHcMxU7ThiBt56EccZ7e3ao9jSyPu+ZMcDvlh1x/nt6U+BZGumIjO1Bv29T0/zn6Vo2VstwrSKjGcr8gJxuX0x69feobSOuFKUiqtm7OV+bhiwyvoMfl0rW0rT5ZJEdSQqMO2SwI7fTmrljp7TOq+W8jMDtB4Bx2+v867Lw9ogwjMjJuxjjrzn/61c8pX2O+FFxR6B8Jrae6ubSO4XeGTa4YfMpBzn8sHNe5WtvbWtg5WSTy7lvMd3bGII1559Dyf+BV514J0yazsRLZ5E0zeTEWz8gbO5s44wAapftReMv8AhEPg3fy29yBf6ko0u0ZRg/8ATRh9BkflXZh9Fa2rPmcymqlbfRfp/X4Gj8FPitYfEO51uGHYklnfSLGM8tFn5W/GvTy3TBr80/gf43uPAXj6z1hZGFqziO6UdGQ9fyr9HdJvoNRsIL61mWWCZFdGU5BBGQa5K8Hhqjg3o9Uecqka8faRVvIvu2aarcmmqcgim9+ePSs+YSiSkkkj24ojP5U3PG6lB5xj60risPbp+NFI3r+lFMSK5FMfinmmSV9ajwiItTGbikkwKiZ+KtITY5mqCV+aGeonJJqkiHI5L4keB/D/AI4tYodc0+K6MGfJdiQyZ64I7e1fPnxY1M6Pq0Hwz02+P9lwRpJfxx8BVHKRcfgSPcV9EfEnxRB4P8J3WsOoluv9XZ2+eZpj91fp3PsK+evhz4NuvEPxIij1Q+fKpOoaxcHnfIxyI/oMgY/wpSs3ylQTivaX9P68jsfBHw71GbSlv2ENvPdhXTcmWiQfdA9OOfyruvB1r8UJNaj03xNNp0ugaewktrkc3Eh7KMcgeua723gjQBUXAHA+lX4UolZu5Mbojih571bii4qaKMVLtA6VDZaiRontT9tPA4p22oKIsUbal20FeKAIscUxqlIOKjYUwGUA0j/dqMUySXdTg1Q7jTh0oGSbqQvUZOBTS2RQBKZOKb5vrURphoC5M03pUDszUBST0qVI80g1ZAgbNWog1PSICpkj5/8ArUDsOhBzVyJeKZFGM1ZRfapYxyLxVhFpqqKlXFNAjmPip4iTwp4A1bWi+yWOApb8dZW4X9Tn8K+BLpJbid7u4uN7btzAg/eJySPxr6Y/bG8Rg/2X4Uhdtp/0m5Knp1CA/qa+cUgfainDgg85wT6DPavAx9e9W3Y+8yLAqGFU5LWWvy6CWtr+9DLGSEJbCncCp4I681JeW6RREQsWXOx9vbPI5qzBCPMSF33Mf48fr79/Srr2xkiaaPdHFEfmyBkKev5mvLnVs9T6ejhrqyM6z00TRIrbgWY46D689vpV2wtY9gcHhf3ZxgHOevt61pLGIiyJiIbQQcchMZBq1BbqWMiqI2YjAbnj/GsZV2zrhhorcu+H7OOcwKEOSScEZwT3/XNdz4Zslkvk3KTlvlAH3c1z2iWxjeJo8AH5Q+eG9B7HH516p4SsYY4DeeTkheme3Tj68VeGTlK5w5jWVKmzr9AsRGscyxnFouyPHB8xuufX+H9a+QP25vFn9q/Ei18L20m600GARuFPDTv8zn6gECvsjWdStfCPhG71y+ZRHplo93Ix/ilIzt59z/KvzK8U6jc65rl/rV47SXF5cPNIx9WOa+lwtKz0PznHV7wb76f5/wBeZkqa+0v2L/iF/a/hw+Eb+fddWA/cbjyY+w/Cvi0V1Pwx8V3ng3xlYa5aOR5MgEqg8Mh6g0Y/DOtS03WqOLA11TqWls9H/mfpurCnsOhGD3rE8La7Z+ItBs9ZsGVoLqMSLg+ta6uADmvBpyVj1JQaZJnAoDc4qsZlYcdKhabHPcH9Kh1Ehqm2Xt/zEelFZr3QBLZHvRU+3j3K+ryZxGhfG34dattjOuDTp248q/jaE5+p4/Wu1s9TsNQiE2n31tdxno0MquP0r84LTxhHKoS/iLZ7sgbH4jBrX0vVbLzhcaVqNzYT54a0uCh/75yD/Ovtb2PmmkfoNNJzioS3FfGekfFH4k6PtFl4q/tCIdIb5Fc/TJGa7PRv2j/ENqQviLwfFMneSzlIP1wc1opohwfRn0sTmgnAyeAOteV+Gfj38PdYZYrm+uNIuG6x3sRUD/gQ4q58V/Fcd3olr4d8L30VzqOuHyRLbyBvJhP33yOnHA+tEqsYxuEaM5SUbbnD+MfEC+KvEt54kdg+h6CTb6Wh6XFz/FJjvjH5Aetek/CHw6+j+Hftt2v/ABMNRb7ROSOVB+6v4D9TXGeGvDtrqfiKw8OWaA6NoSBpzjiWTPf3JH5CvbI1CgDAxTpRcY+9u9wqTU5e7stF/n8x8K81chquvWp4zzSkJFyM8U+oUapAazNB4qQDio161IKQBijFLRQA0rUTrUxpCtO4FV1qMjHarTrUTLQKxFj2pJGSNGZ2ChRkk9qbd3ENrA80zhEQZJJr51+KvxD1DxFqkml6RI8OmRNtZkbmY/X0rOrVjTjdnRh8NKvKyPdm8QaO0/krqVuz+iuDV+BkmXdHIGHsa+c/CVpiESNu3e5r0TQNZl04q3msyjqpPWuGGY6+8tD1amTWjeErs9O8s4pBHz0qjo/iPSr5QPPSN/RjitnzrfGfOTH+9XfGpGS0Z5FShOnLlktSKNMdqlSPipInic4R1Y+gNSb0RtrMoPoTTbRFrDFjqVU5qdRx0p46UwGIuKkWkxTloAnWnlljRpHICKMsT2FRKeK4X4++KP8AhF/hnqNzGwF3dgWtuCccvwT+AzUVJqEXJm+GoOvVjTj1Z8vfFTXk8UfETU9RcqUlnMcRJ6xKMKuD0HBOfU1zBMGI4SzgNnk84Pb8KzLm4khnYt8z55fOQT/hV+GWNrcm427OZMdOemDjt3r5KcZXbZ+p4acFFQjpbYvyAQvcx7Hw+07ehDdz/hUlj5LO7bZNuxPMA7c8H8aw7vUA43hj0+Ys27cR1PHanQ3zJD5QdSAMdckA1DoyaO2GKgjo0my+7LFNhBUjnA9PWrD3flwlh5iHZuDjsMiucfUQYFdegJGAOcdKsWt8vmIqL5hZgpB6EAdBUQwz6lzxsejPTfCcqiNZI2BZSCh9c9Dj2Ofwr2fwhGs09tGQrKH82bHBXH6YJ/ka8I8DXLPNEy4/dt0yMnHTNe5+AlZdFN9cSBRfE47hIEzlvbjJ/wCBV24elyyPnM3r88X9x5V+3D4ybTfA+n+EIZcXGrTfapwp6QqflB+vH5V8aAbhivRP2ifGDeNfihqepKxNrE5t7YZyBGpwMV54BxX0WGglBPufAY2d6vKumn+ZTlTY5H5Ui1ZuU3R57iqYPNbM5kz6l/Y9+JDW8Mng/UJ/lj/eWu5v4SfmA+nX8a+o5dSVSFbGDx1r8yfD2q3Oi6xbanaMVlgcMMHqO4/Gvs3wF8Q4/EHhmG6SVPtKqBImeQex+lfIZthp4ar7SHwy/Bn1eWzhiqajN+8vxXQ9flvQjeWrfeyV56n0qvJqnyMQykjIx7+ledX/AIoV0E6yBcryufusKyI/GluvmLLJgtwcdj2NeYo1ZdD0/ZU47s9FvPEUcMr9xjcR3x/9aivGPEXiJ/JF1C+6RTgqT37j8aK3hhJSV2KVejB2Pkh4WHC81EY5FOTkEd6FlkU/ezUyzqw+Yc194fB6Elvqd9bYEd0+30b5h+ta9n4suocCSIH3jO39OlYpCP2FRSR7TkdKEFjubXxPpN4qrfxRse++PB/Mf4V6f8Kdf0HQ5bu+0395fPbmOCPduwT6en1r50TG7mtM2M1ssM0sckAl+4xJXI9qhxV0F5WaR9OfBH42eHtIafw/qNhKJHneWbUQ+fOkJ7jsOw9hX0FonjDw3rCj7DqtuzYHyswBr87rCGCNJNt35bL9z5M7vXB7Vp2XiK6sZUVZJ4hGAFlibacDuQeK09pLqLlVj9HEdWGVII9QanSviDwb8X/FGmlVtNU+2xA/6qbhq9f8L/tDWnyQ+INOmt2wBvVcj9KbmieVn0RGamU1xnhn4g+E9ejU2Or25c/wMwBrrIJo5EDRyI6nkEHNK9x2ZaFO3c96g380b+KQFkOKXeKq+YB3o873p2AtbhShhVQTc9aestFgLDDIqCdlijLuQqjkk0S3McMRkkcKo7mvFvi78STLHJo2hzZc/LJMp4X2B9ayqVY01dm1GjKrK0TH+Nvj86leN4d0WY+WvFzKp/8AHQf51xWgaaNijZUOhaWWkM0uSxOST1NdpY2scKbgK8WvVdR6n0eGoxpRsh0CiztgemBVW41iNY2Jfbis7xZrC24EQOM9a868QeIvJhYhyMms1G51uooandp4kKXOwvxn1rdg8VtEit9qcAdt1eAr4lw27zM/U1Bq3jCRbT90xJH+1XTTpS2Rz1MXTteR9GyfE7+zIJLiGcmRFyB1zXCj4qa5qmqnUJtSlB3fIqHCqM9MV876hruqXhaQzybOhAPFaWgay64DMeOxrSWGmk5XMaWYUZStGJ93/Cr4pWerxR2OqzJFc4wHJwHr1dJY3QPGwZT0INfnnpOubSrJIVI969/+EPxXktjFpurStLE2AkhPK+1bUcS46TObFZfGadSj9x9H7xRvrItdShu4FmgkV0bkEGpBc89a71qrniNW0ZsI1fJX7Y3jL7d4zsfDFu2+HTI/MnVW/wCWrjofoMV9LeIddtdC8PXmqXkgSC1heV2J7KM4/Hp+NfnD4q8UT+IvFmo69dSESXlw0rZ7AngfgMVy4qPPHlPVyycaU3Vl6I121FpHEisZGzgt7AcUt/qXl7FEoIJI3kcNk5rkvtzltqthSeeeopLu7JjEYYtgAdeMVyLBrqj2ZZl7psm8Ekv+s+VTgHsoqwmpfu9wjTIJyTzjP+f1rl4bk7wjHIJ5p7X2zkEHBznFV9UiYPM2lozqY9T42ea0alfLXGPvf4Zq/a6ownXaCuBt24564rhUvGGNvIzk/WtfT73zrtGA2ncCfQ/Wq+pIn+133PcvBkhmgjs1kEct1KtvGVwdu49fwGfyr0P4u+ME8H/D2+srGbM0y/2daqG4jUDMjD/x0fnXh+ieJIbe+ilIUPbqBGAODKRwfy/nXO/FbxVJrF9Hb+YHttOi8mMjozE5ZvxJNYewftOXoXVxy9m5N69PU85uG3zs/qTTR0qItk5pR0r2rJbHyrd3ckPSqUybJOOhq6DUdwu9fcVLQolaLDZFdb8PvE1zoOqR4kbyHyjjP8JrkFyrVKrHI7GuetTjUg4yOqjVlTlzR3PfINYuHlbMjNG5yST096huWkjk3OxdT2PQ1yPgbVmurb7K7Ayhcc967SO0nurdkMZLAducGvGcI0m4nsKc6qTJEk3xfvGLI4wc9dvr9RRUmmabeODDJGTtBU45xn/9VFTzwXUtU59j5wK80bcVJSYr6M+ZuNzTw+RhuRSYoxQFwO31xQ3mNjc5bHTLUYpCvFA0x0ck0edrkVoaNftDepJczzLEud4Tq6kYKj0yOKzVLLxmlLEdqTVxieZIspkjLx5JwA3QVbh1jU7fAS6cj0Y5H61XWRe680/MTUDSNmw8UzQurzQlWHR4WKMPyr0bwf8AGTxBpEiCz1+XYMfu7kbhj0zXj7Q/3cCoXjZTQWmz7P8ACP7Re8JHrlisg/iltmB/SvWvDXxI8KeIEUWWqRLKR/qpDtYfnX5tQXFxAcxTPGc54OK3dL8VXduy+f8AvCOjjhvzoTF7j0sfpgkyyDcjhh6g5pWkx3r4R8H/ABt17RJEWDUJxGD9yY71Nez+E/2hbHUFWPV4Y42PBeI/0pqfcXs30PoYSnPWi5u47aBppnCqoyc1xmheMdC1i386x1OJ+MlS2CPwrz34t+ObiZX0fTJiAeJXU9vQUqk4xje5VKlOpLlsZ3xN+JN5rOpS6XpFw0dpGSjyKeXPoPauQ08bp1VuapaLpjSybiMHNdFZaaY7pSRXh1qnMz6bD04wgkkdDpVsqxhmX6VfdiqHnFR23yxKMUXrbbVz7VzLc6FE8p+IOpKl425uhNeSeIdYe6lMcbfIDXTfFC6mXUmG47ckV55KSSTXrYainHmZ5WMrtPlFkmkAOHNVjJIzYZiRShuTmkA/eAe4rtSR5k5Ox2+m6EkngW4vGX95nINcPDI0cnynpXtnh21E/gKaLH8NeL38Pk300eMYY1TRhBtM2tI1FvMC7uPrXoGgahtC/Nz2ryex8w3CLCrO54AA617d8OPh9ruqQx3EyGKMjgY5rzcZywV2z3cunUqO3Q9U+Gfj7UrQJazMzwce+K9s0TWodQiV1bk9ea8p8MfDtrR0MhYkda9K0rw59nhHlllPtXDhsdUhLa6PQx+W4ea5k7SPIP2x/HX9n+EE8NWc37/U3Akx2iU5Ofqf5V8hCQ+tfVX7VPwxu9Ssz4ltHeSe1iwU7FB2r5OzjPqO1exQrRrptaWPnsTQnh0le6ezJmk96a75HXmoGYk0gY5rdI5OZ9yYO3rTg52kVGKemOc+nFUkK7JYtzHitvSE8sefKCAmc49Ky7GNWYZPORxiujtrZnCW4BIc7nx/dFXolqOKcnYnWRrS0N5joNxIbkO3SuZ1CZWj27ssTk1ueMfMs7W1gdQjTjzsD+6emfy/WuUkbc2a5qa5nc0rNpcrEoBoorpOVD93FANNpV60WGQzLh8ikU1PIuRUBG2s5I0izW8NXxsdVgmBwAwJr6p8J6ZDOkM4CslxGGRh0zivkOMnivpj9mzxJb6nZpolzJieNv3fPQ44/A187ncJciqR+Z9DklSLm6Unvseq2XhvFzxEquoBIA6gdxRXo1nY+ZArbf30a4+oor520z2fbwWh+YoFAWrEkJXpg01V/wD1V+kWPz8i20hXmrKoPTP9KUxqRx19aQFXbTguKsrH2PFOMe7qv4UWGisIfM+717UxUJcxsMNVqPKN8tPuIWmXfGwDr096LAU3gZe2RUW3FaFi6zHyn4b3q2+nq3K4GelFhGKCRTxJ6irklqEOGGCKryRqOlJotSGfI1IIh2NIUwKbukQ8GpsUpIe6cVZ0bT76+u1isw+8nqD0q34f0241a5WOOM7c8mvZPB3hq30m2DFFMp74rGpWUEdFKi6jHeENLutNsE86ZzPjrnmt6CzeRiz5Yk5JNWbaBncfLxW/p1iW2/Ln8K8upUbPeoUFBFfRbPywWINaQjCyZFXVtfKTbjAqArtY1zyZ1JWJ4j0+lTSwmeIxqCc1V+0LH97FXtLv4FbLEVlzWNYo+fvjbpLWN15hHBNeVSfer65+IfhfT/EloWkwWHOa8I8UfD9LSVzbSMpB6E5r08Li6bSg3qeRjcHUvzpaHmkindV3R7J5rqIyRny9wyTWvZ+Gbx9RihZd25wMY969R8TeF7XRvD4dIQrLHyfeuyVaN0kcFPDyacn0O7+FsWk3HheS1aOJ32YIx7V8+/EbQxD4zuLayUt5jcKo7mvV/g1N5izAtgFfWvW9A+Huk3mrrqUtujy7c7iM1jiKn1d33NsHRWMbi9Eup5N8EfhFIJI9U1iH5v4VNfUHh7Q47eBEjhVQAMYFX9G0SC3RFRQAO2K6Wyt0j7V5Kp1MRPmqM9idSnhoclNFSy0xVAyuOa00gWNMdqnG1R2qG4kwp+ld0YRgjzZVJVGch8S0gl8OXscoBUxHPHtX5reIVRdevliACCZsAdua+8P2ivF9r4e8J3Ubyjz5UKqoPOa+BZ3aa5kmb7zsWP40svbnVqT6aI1zNcmFpwe7bfyI6UA09YyTVm2ty524yx6CvVbseFGm5bECqcVPFbyMAQOta9npD3EmFXGfbjNdJovhuaSVIWjIweTjNZSxEYnfQy6pU3RD4R8MzXjJ8jEKQTkdc9q9U8E+CP7SupD9lmjeSUQRsFyojH3m/ABjXZ/DbwZ/xLBdNErAsAgHXJwM/hyfwru/FaWnw8+GWu603zSWds1taOzfeeX0/MfnXHiMRKouTuelRwtOgnfc+Lfi1qUeqePNRkhwIIJPIhAGAFXgVytOmkeaZ5pGLO7FmJ7k0yvRpR5YqJ87Xmp1JSXUWiiitTIWiiimAuTTHFOpGqWhp2YxTg103w98QyeG/E9nqSllRJF8wr125rmB9+plNclenGpBwlszsoVXTmqkd0fp54U1K21rQbLVbV1kS4hVw68g8UV8/fsU/EFbnSZvBOpTr59qTLZ7m+9ETyv4H+dFfNOCpycJPVHsTfN70Voz5PmA25VRu7e1VGXafY9K0pUVlPlrkDrmqMq4YjqRX2jR8smMpyfewPvVHmnr09qRQ/ac59OtPXnJ600H/PpT1GGz19qdgF2qwx/EaWLMb88U5CD060HJOCcn+9SsIg1K2wwnh4P8VWbG+WWMBxyvX3pm4DIZhWdcL5UvmRcA9RQMu38nmSfLwKqN70qSqwFHekx2GEVreG/D1zrN0qqjCPPJq14Z0CTUrhWdD5YNet+GdMh09VjiRcgDmuatXUF5nZhsJKq/IPDfhOLS7ZFjjy+OTXYadpTyJypJqfT4fMZcjgda6S2hSOIbVANePOs5M+hoYVU1oV9P0xFUDAzmty1sBDGOmaqwKQwNasMh8vnmsOc6OVlC7GARWHdHDYFb1/jmsaaLexNS2OxgajNL5mFUketRq0yDdllrXnhjGWasHWL6OMbI+tCjcd+UsSazIieVI1cvr0ySEtuBqC6ui7FmNYOr3j+WcMa6adFRdznqYhtWNHwqY7jxHbqVBCuDXY/GBAdDk2jHyf0rzTwbeGLxAjljkGu98e3323SXVjn5elbpfvEYN3pM5r4Uu0acHGWAr6p8DfNaJu9BXyz8MbeZ7jyYoyx39q+m/DEz2tuiMCp28g1eYyV0zkymMkpI9EtSoGParaOOxrlYNRbIG41r2twzJkkVwwxCZ21KElqzVaXA5NQSMZOBmltbeS6YE8JWmLeOGM4A4FdEYyqK/Q45TjTdup8Zftt6LqEOo6ffq8jWkmVZewPUV83R2LFlBHWvtz9ryO2uvCsEMmDJ5oI55xmvla307zJNpj5/hwtRQxKoxcezPZlljxahVfVfkc1HpXTg1saZocjXUaxkEnqT2rbh011YbV+fPGa6nw9paxtMzY3kYHHFY18waWh6OEyOKd2iho2incB5J2BsbgDyfWvT/BPhaKS4j3KcYBIxyar+GLVViCnAfdzjvXsvw60hY3N06AqmGDkYFctGrKtNI7MbRhhKLlbU3tG0mPToIbfyWOFMz4HHIwBXgP7dniMWWmaF4HtZ8sR9ru1B5z2z+v5V9VW8SKUkn+X/AJbSE9Ao5FfnF+0F4qbxh8Wtc1cPuhE5gg5zhE4H9a9qhSTqKTPicTiH7OTf9N/8C5wB6UlKelJXqo8IUUtIKM0wFoHWigdaAHClpBS0AMdcHNA6U88imYxWM0awl0N3wXr954Z8SWWt2MjJNbSBuO47j8qKxoehzRXDXwVGvLmqRuz1cNjatCHLB6GnHtaLcrVVu4yvzDkHtUVjNtAU/lVw/vFOfzr2dz5+1jNI5p65/D1pZl2vikHWpLQo4zj8akXBHPT071Fjn1pRw39e1AyUnA6/Sjd33c1Hu61G7ZHrQA929OtROAwINAoqQKxBhcN1FdH4X0eTVJ1baQmfSovD2iTatdKgU+Xnk4617D4f8PpptiqIg3Y61yYiuoKy3O7CYZ1Xd7EWj6dFZwrDEo3Y9K6LSrNt4ZutVYICkgYituykVVB74ryKk29T6GjSUbWNW2KxAAdq0ra5zgYrHikVsYq9bN0NcrZ2pHRWuGGRVpcYrN0+f5atedipbBxZBfoSTyTWZJMsI+boK0rydFQsxArkdXuzcOUjOBmqSuKS5UV9c1TdlYyOfSueuGDAszZNSaq6wKT3Fc/c3bkHk811Qhocc56i3567W4rAv9zAjk1fnuWIAHNW9G05bycNIK25lFXOfl5nYyPDenzreG4II9OK9U03w4l5oD3N+5O4YVQKpf2VHbQKY0Ge+KuzeIjY6UITzt7V59bEybTierhsNHlakW/AWnafoty83y72fjPGBXqsOpW9yke11LdiOtfLHiXxLqtxqYNmzJH3xXf/AA81q/mMf2qUnbjqa1xM26SkzLC0YuvKMT320I4Zm4rrdAs3utsj5Efb3rgvDMzX9xFCvK8Zr1rTVWG2RFwABXNgYKpO8tkLNJujFR6svIqRoFUAD2qhrWoW9hZy3FxIqIikkt0p97eR28LSSMFVepr50+NfxAn1KZ9L02U+SCd5X0ruxuNjQjyx3OLKMpqY+tb7K3ZxPxl8TDxTrbqzA2kTYQDnJFchp+mQOqDzRG2cA4qUwmY5fOTyOKt+RiNAi7gOp7ivmpVna19T9So4OEEopaIfJ4Zuo3+0DbLCflVl61s6XpixwoNuGXr7mjRZruFjCXyCOntW6o+ZSq45Fc3tZ9WbukofCja8JaOLy5kaKMlYlyVxya9v8N2CJZpAwVeVyoHAUe1eY+BbVpblEVmDsRnaa9g0i33Tb13EKBGD/Ovocrg7c1j4LiSu+blb0OR/aT8VReEfg9rmqK4jup4vstrjqWf5R+WSfwr81W3FizEkk5JPc19Qft9eNPt/ijTPBlnL/o+np51yo6eYw+UfgP518v19LRirXPh8TJpRp9tfv/4AhptPNMrdHGgoooqhi0o60lLQA4UtNFKKAFpGFOpcUpLQadhqHDD0ooNFcz0Z0KWhDHkEVp2s2Rtbr6+tV2gw5C/d9aADG2c12nE7MtTQ7ySTjiqJBVipq7HMrrtJ56fWkmXKgDGfWmCKpbpSGh1wfSmFqRQjnGabnig8mg0rgKK1fD+kzapeJEinbkZ4qrpFhNfXKxRjjPJr3P4d+F4rOFZZEBPHPeuTEYhU4+Z2YTCutLyLnhDwtDptopaPDY9K3JIMcCtqOP5Qq9Kiu4dqZxXhzqOTuz6enRjBJI52ddpoikxT74fMR3qoFOag2UTYtWPFaUL/AC1iW0u0VYN7sFKxotDdhuNnO7FPudTWOP5m5rmpdVVYz81c5qmuNz81NUmyZ1VFHTaprvmPs3fKKwr3Wo4VODzXIX2tNuPzd6zJ9SeQn5ia3jTSOKdbmN7UtSM7li4x6ZrP84yNhcmsuPzZ3wMmt/SLFlIZhVtpIzinJk+nafu+eTP41dG61b93+lXbePgAZxWjBp6yj1rklV7nowoLoJpOrO4CTLke9bcNjZajGVZcbqqW2kKCDsrWsbAxOCDXPKS3R0whbcxLvwRa+ZuRcitfw54ckjnRY1YDPpXVaXa+bjPOa7LQNLjDBtgrCc5T925vFwpe9bUv+BdL+xwCRwd3uK7c3qwxFnICgZNZtpGI0AHQV5N8ZPixpPhW5TS7qQlpDyF64rpjzUYWgrs8mcFi63vuy7sb8X/iSd76XYMwZsgkHFeOrIXO6RsuxyTXZWN54V8WW/m2N5HluSrHJz9DzWbq3gu7t8y2rl07Y5FfPTxfNN+2upeZ97gaNGhSUaO35mDKuw4zjNPtGbcME1Fc2+o25xNbkqvVlGQKSxuFEnpVNJrR3PVjLyOktNpUcdK3dHG8AH5jnIB7VgaYSc4JPsBXX+FbfzrpRGhDDkn0FYx1djPEVFGDZ6B4DtGjha6Zdsh4QYxmvTPtFto+iT311IqQ2sDSySN04GSa5jwnZhvLD/6tOvua89/bV8YN4Y+FDaNaTbLrWX8jg8iPq36cfjX2mXU+Smj8pzet9YxDTfn8kfFHxK8RTeK/Hus6/M2Td3TsnsmcKPyxXPU0DFOr3bJaI+XqVHUk5PqGKQin0N0pogiNFK1JVALRSUDrQA4U4U2lWgB9OptKOtOwCMKKeOtFQ4jUmgt7hZByeaewznFZSbon7jFaVvKrp1zVoyaAfLT1mx9fWmyAdqhOaoZI53c1G2abuI70bqBiVJaQSTzLEgyWOKjFdp4D0cySi4kXr7VhVqKCubUaTqSSOm8CeHY4AjyKPXp1r1bTUCRqi9AK5/R4FiiX2rpNO6CvCrVHNn1OFoqnGyNm3j2pzzmm3SAxHpTPtAUYyao3N8dxHauVndFGTqSfvjVB/lq5qFwPvHrWLdXgKkBquKuOTSLD3Sr3qldagFU/NzWLf6h5bH5qxL7UmYHD1tCBx1aysbd9qgAI3VgXl60vANUJrlpT96kiy7YzW6ikcMpuQ9vmPrV7TtLmuSPlwKsaXppdgzjIrqdOjit14Xms6lS2xvRocz1Kdjo3kKCwzWzp8cGdr4HPSmvdhRjaBWRe6hGkpIfBrk5pSZ6CjCB1qR26kbStXIiqkcivPv7b2/8ALSpI/E2OGkqXRky1iYo9GS9jTqwq9a3kTEfMPzry5vEcbf8ALSlg8UxxuP3tQ8PO2xrDE076s9y0i5j+X5hwfWu40O8jAUZH518+6H4sgbG6Wuz0zxjY28fmTXiIAM8tXM4Ti9jscadWG57VqOrQ2WmS3DuqhUJ618A/HrX/AO3/AB9dzrJvjjOxeeO9eofGP4yedavpOlTEggguO9fOVzLJPcPNIxZnO4k9Sa9vLqM3L2lReh8tmtelCHsabu29SbT9QvdPl8yzuZIWznKtivSvB/xm8QaSiQX7fbIFIzu+9XldKK78TgcPilarG55uEzHE4R/uptLt0+4+rPDfxK8I+Jo9l5IlnKx+ZWwD+ddFN4V0vUIxNps0M277pU4NfGSsVbcpIPqK6fwz488SaA6/Y7+Uxqc7GbIr5nFcMOL5sNO3k/8AM+twPGLVo4iNvNbfd/kfT48M6lYSBUXdjqO4rsPCdjJbpLNcZgZV3KWHBrx/4cftCWqlrbxLbhTJgeb1C19FeFPEXhDxFYRTwX9rJH8pVS4/lXk/Ua9Goo1tP67ns1s8jXpfu/eXlv8Acdn8Pw6aIJbgKGlO8kdFFfEf7ZnjBfE3xZmsbaXfaaUggTDZXf8AxV9V/F74r+G/BPgy8aC8glvmiKW8UZBO48Cvzu1O9l1HUbi+nYtLPK0jk9ck5NfaZdBWSi7qK/E+BzGo05TkrOb/AAK+aXNNpa9U8UcDzSk5po60tIBCKQ06mmqASgdaKB1oAdSikpRQA7NOHWm04daaAcvWihetFDAhvY15bvVSFmV/lOKKKCS/ExYHNNkoooBkZ6U0daKKECLWmxLLdxo3QnmvYvC9pFBapsHQCiiuLGfCerliXMzrLIfJW9YcCiivDkfRxJZHOazLxjuY0UVBsjA1S4cPj2rm9QupFdgPrRRXRBGNR6HNX15IxJPWsppmY80UV1RPKqbk0J4rRsAAwOKKKUwpbnQW9w0ajAHSpH1CVRgKPzoornktTsTaMjUtXuQjAfzrm59SuZJOWooraEV2OavJ33Gy3syx7s81Se8nLE7jRRXTCK7HPKTI2vJz/GfzqfTfOu7lYTMUyeuM0UVryq2xEZPm3ItU1K8spRHDKRjPNZl1repTKY3uX2/WiitY049jjrYirdrmKG5mJLEk+9JRRWqOfdhRRRTAUUtFFACirdreXlsc211ND/uORRRUtKUkmXTbUtGLdXl1dsGuriWYjoXYmoRRRWiio6IzqSberFpRRRTMw70tFFACikPWiigBtFFFABSiiigB1PWiimgHr1ooooYH/9k="/>
          <p:cNvSpPr>
            <a:spLocks noChangeAspect="1" noChangeArrowheads="1"/>
          </p:cNvSpPr>
          <p:nvPr/>
        </p:nvSpPr>
        <p:spPr bwMode="auto">
          <a:xfrm>
            <a:off x="2190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g;base64,%20/9j/4AAQSkZJRgABAQEAYABgAAD/2wBDAAUDBAQEAwUEBAQFBQUGBwwIBwcHBw8LCwkMEQ8SEhEPERETFhwXExQaFRERGCEYGh0dHx8fExciJCIeJBweHx7/2wBDAQUFBQcGBw4ICA4eFBEUHh4eHh4eHh4eHh4eHh4eHh4eHh4eHh4eHh4eHh4eHh4eHh4eHh4eHh4eHh4eHh4eHh7/wAARCAFlAZg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5Hop0Mck0ywwxtI7HAVRkk121j8JvH15ai5h8P3HlkAjdwcfSs3qbNaHFozL91iK0LTVr+2x5dw4x2zVvWfB/ifRmK6hol7Djv5ZI/Ssu2tri4l8uKJy/pispWS1NIXbtE6ax8bajbqA8hbHrWmvjSG4AE0eD3Irl38N6uI97WrYFZNwksEpjkRkYdiKzhyS+FmlSM4/HE9FTVbS45WUc96kDRv8AdkU/jXm8MjKflYj8auRX91Hja5IFXqY8qZ3wG00+uNtvENwrDeuQK3NO8RWjkeYoX1oFyGwsLueBV2009pPvCjTr6xnAMc6ZPYmtyzCbhtYN9DSbBRM9dNx2pJLHav3Qa3/LGO9QyQ/WpUh8pzr6fA/3lxWH4h0uFEJ49q6+7jEYLHiuF8X6gFVvm9hzWsHqRJWOH1aNY3K8ZBrLY81LfTGSVh2zUAPFdCMWIOtOFNHWlFAh1IetKBkUu00CsMpKdikoAQUtFGaACgdaTNKDzQBtaNcg/u2PXpVy4jPNc9buUlVlroYpPMhBPXFYyWptDU9z/Zl+ITWVx/wjN/J8hOYWJ6e2K+nROskQZTkHpX542N5caZqMN/auUmhcMpFfaHwh8WxeJvDFvcK6mQKA4B6Gvjs8wfsZ+2hs9/U+qyjEqtD2Uvij+R20nU1nXKNvJ7VqhN3NV5bcsTXgbnuRmkYrwsDkc0sec8g1oG1fPSpobU/3TSsa+0SK9uG3Dg1bbzipVc1biseAcGtC3tCSBtqlTctDmq4mK1OUl0RrqQGTPJ9a39G0iOyxjOfetlLIKQcVaEB9K3hg3fU5K+YymuW+hRMCseeaclmvXbV8QVKseBiu2FDuefKu+hly2i7elV0twrZAraZKgePFE6EdxxrytYqC2WRcMKoy6ekcmQvHWthODTpEDis3RUkXGvKL3MKW1WSPGBVI2aoeVFdA0JVsYNU7uHbz+VYulY66WIexl4521VvkKqWXrV+TarjNRyhXBHYismjshKzucfr2hQ69pj28vyyqd0UgHKsOhoro0g8oke9FVGckrXN24y1aufMv7Kfw4/tPU/8AhK9Wt82lscW6uOHf1/CvrZD8oAUAdgBWV4a0Wz0LRrXSrCIR21vGERQPTua10U1+qwgoo/LKlRydlshHs7W6QpcW0Uo/20BrJuvAHhK8LM+i2iO3VljANdBCuKuRrSmlJWkhwnOLumeW6z8FdCu0ZrGeW1Y9ADkV418WP2evE8lxHeaD9nuwAd652n2r67UUj8VyxwdJT5krHZLG1px5ZO6Pzs1T4W+MtJyNQ0i4hx6LuH5iuV1KyutPfy7iJkP+0MV+mF1bwzgrNDHIP9pQa5Dxd8OfB/iKDytS0eBj/eVcEU/q8r7mSr9z89FbnNPDLjmvrjUv2aPCMkzSWV5eQA9F3ZAri/F37NOqw2zTaBex3LqMiN+Cfas5QnB7G8KkWtGeBW88kZBjkK81tWPiDVLVgyy7h6VJ4g+H3jTQGYal4fvYwp5dE3L+YrAto5hciKRJEOeQykYqZR0uzaE9Uj1Dw54nvLsBZosD+9jit0a7Y+eYJHXeOpBrzi61cwWUdjbnb8vzMOv1rNi2ltyyNu9c81z06VR3lc6Kk6KfLuem69qFu1oxibPFeQ+Jr5pp2547Vuw3t5Au0OJU9GqneJp10P8ASbV4n/vIcitYOcfiic06UJ/DP7zjG5NJW5c6Tbs3+i3P0DdaoTaZdxf8s9w9RXTGpF9TmnQnHoUqVetOaN1OGUr9RTRVmRKg4p2KYjdqXdzQIXik49qbk80hoAV+tMPWlooAbSjrS4qSCJpHAUZOaALelWb3M4C12Mnh6aCxWZFyMZPFO8E6KzSKxX0zXr+n6XC2mtbyIG3Lj8awqM2gjwG5BUkd69D+APjA+HvFEVjNIwtrg4AJ4DVzPjXSX03UpE2/KTkVzO+SGZJY2KuhyCOxrDEYeOJoypy6nTQrSw9VVI9D9HdOZbi1SRSCGAOat/Z1x0ryb9mzxvH4m8KR2s8mbu0GyQHqfQ17LEuRXwLoOnOVOS1R9VKspRU47MpLbDNTpbgYq4kfOamEQYCtoUDGeIZDHbjbVqCHac0IMVYSuqNGKdzkqVGKEqQIMUA0paulRRzNsTatNPFIZBmmM4pOw0mDGon6UrGonaspM2iiJ22virEZyM1Vm+YZ71JayZG09RWKlaRrKPuk7KGFVbqJWWrDHniqs7HdVVLNCpp3Mu6tsmqco2VsPhhWLqB2SmuGcbHq0JuWjIpPmX3oqo1yqt15NFZ2OxHSpHU6R80qrUqlVBZiFUckk4AFfrDPyxEM09ramMXNxDCZG2x+Y4XefQZ6mrqjAHbPSuMur7wV4glfUryd3Fgi5M29I9rP8pA6NlgMevFac/huVZRJZa7qNv8ALtddwbc20jeTwdxznPqB6VjCfPdrY2lHl0e50ankjvTZOa5hrPxbY2q/2drNjqQRSFju4W3P/dPmBuw9RznqK07W+vYbaD+1rdYppZhAhhO8OT0Yj+HJHTJx61aRJfYVWmXNWXKqpZ2CrjlmOAPxqI7WQMpDA8gg5BprQTKYQ5pzccVMVpjrV3IKsyLJlZEDj0YZFc/q3g3wxqgb7bodjIxzlvKAP5iulZaZt4osnuClJbM8e8Q/APwNqDtJbRXVi57xScfka4XWf2bL6PLaL4gRx2SdMH86+l3Wk2cVLpx7FKtJHxdr3wY+I2l7tmlrexr/ABW77uPpXDapo/iDTXMeoaTf25HXfC2Pzr9B2XiqtxbQTrtnhjmX0dAal0yvan50yONxBG0980LcSRkbZCPbNffGo/D/AMHapn7b4c0+QnqREAfzFcxqnwB+G9/ll025s3PeCcgD8DUSop7mka1tmfHFtPBLKq3kKtH3OORT9W0jS5Dv06fbkdD0r6cu/wBmXw67kad4gv7cseBJGHAry7X/AIG+JIfiHL4T0W4t9SeK2W5kuBmNI1boGJ4B4rJ0Wn7pvGvFq0lc8an0y4iHQN9KrG2nX/lma9uuv2e/iXDnbZ20o/2LlTXMav8ACn4j6Tua78M6gUXq0UfmD9KdqnUl+yex5z5Mo6oRQInJ6Vr6jp2p2chjvLO5tmHUSwsv8xVJR/tA/Siz6k+4MSwnkxsAJPvRPpt7EMtbtj1AzWjaRZAbcw+hrRhW5TmO6YD0NRJz6GsI0mtbnJNG6ttZSD7it3w7YGSZSwzzWr5kzHM9tbzj0KjNXdMvtNtZ8vavB6+lZutJfFE0jhoy+Ga+Z3Xhe1jt4lO3Fdbb3KcAGuH0/X7CSMLHMnp171oQamu4FW3DPY1l7RSG6M4bom+I2jDUNMNzGv7xOuK8WnQq7IwwQea98j1aF4mhmXKuMHNePeN7RbXVpGi/1bHirpvUiexpfBvxpP4J8ZW98ZD9klYRzrnjB719+aFf2+p6ZBfWsivHKgYFTng1+aJAI+tfVf7IfxC+2WDeFNSmzPbjMBY8svp+FeJnOFs1iIryf+fyPTyyveLov1X+R9MJyKXdiq/mbD9ad5mRXjqSO9wZY3cUqyc1WEnOM08euapSb2JcC2slKz8VXQ04k1fMZ8moO3NIr0x6aM1lfUtR0JmqCU84qbqKikXvRLUcdyIelRyloXDLU4HNJLGHXFQ46Gqkr6j1lEiBhUN2fl96qpIYZdh6ZqzNhkyKObmTuPk5ZIpecPxrL1v5SJO3erd0TDPz91ulVNQPmW7D0GRXNLsehRVmmc/e4z5qcjqaKgmDK7ddveisz0Ekz0delYvivxJp3h+GBb6KW4a6JRYIQrOy/wARwxGRyBjuSBW2BxUNxZ2dxLFNcWlvNJEcxvJErMh9VJGR+Ffqk1JxtF6n5RG1/e2MmDT/AAq1tcaTDDZxDzVM9qswVkk252kZyDhunQZ4qjb+BNKjieTStU1OzS5K+f5Fyds0YP3D+o3dcHHSp9X8B+FdTvnv7jSoku2DZmjJU7jn5iOhYZyCQaqweC/7Osmj0/XtaRYmZoE+0u5VccIAW2txuHPUkE8inGKSsHM29WdnGqxxrHGoRFAVVAwAB0ArMlY3Hiq2tWRmjgt/tCkDKh2YplvQgZx67mPasvwu3iqOxkN/9nvEMix2qyobZ1iVOXcAH5i38PGAKpSaxqMmqXukeGYYNR1dZB/aeoz5WzsmwNseBy7gdI1PHViM8saZmeDdLTxsbnxV4omTVLO4nmi03SZYwbaxijlaPJXo8rbMktnGcDFTaPpNl4e+KkemeGY/sun3Oly3OqWMTH7PDJ5iiGRU6Rs3zjAwCFzjiuc1Tw34u8Ganb6lZeOJo9L1rWI4tTtYNPiVIJZztE0CvuCkvjcO+c9a9P8AD+hWOhQzx2vnyzXEnm3V1cSGSe4kxjc7d/QDgAcAAUWA0CopjLUuKZtoAhZfamFOOlWCvFNC8UybFYx00rVorxUbLQFisR2xTfLBqcpzSMMU0IiwqimO/pRK3FQr8z4oFcbqN9Dpeny6hPzsGEXuzHoBViz3tCs9xGiXEijzMDn6E965ska/4s8kfNpujkGQ54luD0H/AAEfrXT/AHmJoaJU2yVQB6VOshxwcVXUVItJoqLEurSyvVK3lnb3CnqJYlcH8xXM6v8AC/4d6uD9t8IaWWPVoohG35riuqWpo8VnJGqbPH9Z/Zt+Hd8C1h/aWluenkz7lH4NXF6z+y3fqWfQ/FNvKB92O7hKE/iua+m1ZfWnqy561DiWpnxTrvwF+J2l7mj0eHUEXvaXCufyODXA654f8R6Qxj1nQtQsyO8tuwH54xX6Lg+lNnVJ4zHPHHMhGCsihgR9DU8haqH5mtHEzbl+RvY1LBc3tsT5F0/0Y8V99+I/hX8PtfJbUPCuniQ/8tIE8pvzXFec+Iv2XPCt4pk0LWtR02TqEmxMg/kamVKMlqjSFZx2Z8vReJr+JR56BwBjI70lxd2OvhIDI0U/fHQV6v4h/Zn+IGmln0ubTdZQHgRTeU5H+6+P51y9j4D8W+Dba+1bXPC1/aTt+5iVod689yRkY965alJQj7rsddGt7SVprQ4i78G6tHAZ7MxX0eSMQt83HtVTwtq+o+EvFFpqkSyW89vICwYEZXuK1LjULg6hvtriWF4yAChwMgcnHStSLX5pkMWs2NrqMZULnaAw561nNVPZuM1zJmsfYc94Nxa+aPtTwD4mtfFHhmz1W2kDiWME4PQ9xXRCTjrXyl8JviDovhNntbQPBbSyZFtKxwoPUg9q930Tx/oGpRLJHdCLPUPyPzHFfGVaE6MnFxduh9HCKqJOLT9Ds2Y561NFK3Q1nwXUM8AlhlR1IzlTmhbj0PFRGdmKVO+hreaoHJxSrJk1nLLnnrUqyZPHFaqZi6di8TxSrzUMTZFSVdrmTRKp+bFEo4qMU/PrTWxFtSFjg0oYUlwBnPaq7NgHFK9jWMbohv4/n8wU+OT5BzTWlDRENwazBdhXMZPOaz2dzpjFyVmWdQCzQsucHsfQ1kQzebE8TEb1yCKtTSs2WBrOmiYXIuk+jj+tYyWtzpgrKxlXB23DIaK2r7TRIqzKoyOtFRY6Y1VY6CXVtJisJL6XVLKO1ikaKSeSdVjR1OGUsTjIPBFc4/xN8Fbttrq0uoH10+xnuh+caEfrXIeGfggNJktbm68a6nqVzbyF0+02NvLEuW3MFSRWxuJbJBB5zXe3N14st9WvIbXT7NNKjgX7IYmyzuWAJZcjG0ZOBjPrX6rGPNc/K5PlM7/hZ/hGPm8k1mwT/npeaLdxJ/30Y8V0Xh7xBoPiCBptC1iw1ONfvG2nVyv1AOR+NYSax47F3EZNDhWERsZdkpYFuoA5z0GPTLd8VcvPBfh/VLuz1e+0m1t9YgZJBd2DNDIGByV3pguvYhsginOm4bhCansmafiW31e60O5t9Bvbax1CVdsVxPGzrHngsApB3AdPfFcdoFl488KaVa6RY6N4S1C3iU7UhvpreaY9Wc+YrbnJ5JJ5J5r0JiWbpXI+H9uufELV9db57XR1Oj2IPTzMh7px9T5cef8AYNQaow9V1y+8Uaz4f8NXvhjV9Fu11WK/uhcxh4PItwZC0c6ZR8uI1xweelemYLEk0Adugqhr1jqV9YCDS9ck0afzAzXEdrHOxXB+UB+BnjnB6UmMv7TRsNca+mfEnSf3+neJ9O8SIvJs9VsVtXf1CzQ8KfTcpFavg3xZZ+Ipbqwks7nStascfbdMuwBLED0cEcPGezrwfalcLG4V4pmOKtFajZaAIGHFRt1qZxioXpoTGmq7tyc1I74rM1Kd4wdvY1aM20jk/H3jFrCZ/D/h77PdeJpdq29tMcKm7oze2AT+Feb+JB8bPDFj/auo+LtJkLOENvHbIVyeAF4zV3UfB90nxak8dWkclzdNhgJX+SMhcZA+nSr+nzyfE3xK7XSsNF0himFJAnnPB/BRTSZPNZ7G98CvElnq+jSaBdKtl4itmeWS2aVSL0k5Lxt3PqDzXe6NfW2qabFqFozGCXO3cu1gQSCCD0IIIrlm+GXgu4vrLUJtFi+1WRzDJG7IfXnaRn8a7SKNI0WONFRF4VVGAB7VC5lo2D3Hgc1IvWkC805RzVMEOFPWminqKhmqRIi5qQJzTIwamQGpZQAU4LmnhadU3KsLHCG61MsYApiNip05FSUhojHpUgXK7WAYYxhuRUir9KULg0rDOM8WfC3wF4oVjq3hmy84jH2i3XyZR/wJcfrmvKfEn7LekSlpPDniK6s26rHeRiVfpuGDX0XUZkOalwTKUrHxP4y+BPxA0ENINFGrWyDJlsW38epT736V59DJf6PcsiNd6dNjaVYFSD7qa/RoyH8axPEfhvw/4ijMeuaLYagp6GaEFh7huo/Os50VJWeptTxM6bTTPifQPiN4j0rC+atwoOSY3Ksfwr03wp8bLGdVt9Rbyp8fMky7SD6A9DXZeKv2a/CeorJLoGoX2jTnJCE+dDn0wfmH4GvIvFv7PvxE0ZXMNja69aqCQ9o4LY/3G5/LNeTiMnoT6cvoevQzmqtJ2kvM918P+NtD1AbftaRNnB3MMZ+tdXbTRTIJIZUkT1U5FfD2n6L4wttQez03TdXtbmE/PC0LAKfcMOK6m08W/EjwlIJr/TLwRLwzx5H5jpXl1MqqQfuu52LMMPU391/ej7Gh7VY7V86eDv2hLO5nW1v1WRuB848qTP8AKvU9B+JfhfV1UR6gkErcBJuPyPSueVGpT0lGxpZS1i7o7gMtIz1li/iZBJHIjq3RlOQaZLebujYIrndRFKizRkkVgRmqNxNtzjqKqNctksDmoZp/NIZO3Wp5rmsYWFlui0nH41n34IYTL1B5qzcL0mXp3p6R7l5GR6UjaLsMtgZkBFW0t1A+7niorSBreTK5KN29K1EVSO1KwOZCojEW0/eFFF5GSm5Thh096KTRKuaVGB6ViQ+JtPmuZmjWT+zIrNLv+0+Dbur/AHArDqTz9K2YmLxo5jePcoba4wR9RX6a4Nbn5+pRezHU9elMqK/vbPTtPmv9QuobS0gUvNNM4VEUdyT0pIbOF+KHxH/4QzXNO0f7Ckk+qWNy9lM8m1PtKFBGjZ4CfNuZieApq38Krp/7JtNP0qzebQraA/8AE3uGKPqNyzbpJYo8ZMbMXO9sZyMAjmq2qXHgf4kQOulR6L4g1rR8z2UN/G6pEzcB2VgCyHHXBBwK1Ne1fxLaX+n2On6ck7FEF1MsZMQY43YXrtUZ7556HFaQpuWxlUqKG511C8Gm5/L1pwqDQduxXIfEjQ7q7ht/E2gKF8SaKGls2HH2mPrJbP6q4Bx6Ng11jGmg4OR1zU2HcwLfxzoE2jWOrG4lhtr2zF4jPEdqISAQzdAwY4I65Famnavp+pQebY3sVzGejI35da4nwy1lo2neMtHvoHnstK1aSaKOOMuwhuFEwCgc8MzdPSr1z4W0S6jN79vu7W7nw4eV1MqM2NuR1z047V0QhTcdbrz3Oec6kZe7ZnXNNH5qws4EjKWC9yB1NMlYVh+FdL1LTpLk32oLfRSIggkwdwUDpknPv9TWzICRWbik9HcuMnJaqxA5ycV598RfE2sJMdC8F6fa6prrAs/nviK2UdWbHU+1dhqF40OWUEbeR9a8Q8JWU3hPx9rfiS8l1G/e6aRhJMcRxIxyeBweBjJ7Um2rWBa3MnxLrnxo8OW8Ka02iSLqKmNIoItshYg5CEZwQOckYr0P4VXmg6V8MJLzSodQnGkxmTVbPyc3cRJJaQqDh16ncpPToOlZ/g3T4filrN14t1eJm0iHNrpkJYqGAPzvx6kCu60/4b+D7TVRqVtpPlT+SYWEczrHIp6hlBw349ahqSejE9UdHpdxb32mWt/aP5lvcwrNE+MbkYZB/I1aQU9I1VFRFCqoCqAMAAdABTtmKpBYQCnAcUYpR0ptjSFxUiU0CpY0zUNmi2JEZanjxUIT2qVBipuOxOoBoMdNWnZNSUg24pysRSUYOaGUTJIc9TUytmqyKalTORSGT9qa0dKualApXArFPagR81a2il2j0ouMhRBU64pAKdSGQX1na30RjvLaK4Q9Q65rktd+G+k38En2R2gZv+Wb/NGfbmu2C09RWcqcZdBNXPz8/aA8D2/h3V4byOJUjmkZJI+yuB2rzG1vb/T2LWN7LESMYzkYr6w/b3sYY9E8NXkQhjd7qZXVVwz/ACg7ifb+tfIxaojT0tLU2pSlFKzO18O/FDxLo7AedIqkjmJjtHr8tes+EfjhDdBV1CSKVud2RsYYr5w3VYVEZQWG4Z4z2rhxGWUKq2sz0qGY1qb11R9p6N400q+iWRbhY1bAG48Z+tdFYzxSEhJFdTyCDnrXxFpF7qtg8bWWoSxhG3BH+Zciu/8ADXxH1yx2/aIC6jHz274YnPoa8avlFanrDVHtUcfh6uknyvzPrGOINDtHQ1PbxqvBry3wZ8U7bUvMt2dZJIW2skgEbn0x6132ma9p+oBSjtEWUMA4/rXmSTg+WWjOt0ZcvNHVd0bV2yQwbqrxSNt3L+VTOA0IBwwI+tPijGzoPal1MOhBLMxGR0oqKdxbzFZDlD0PpRQNHF6p4N1rwuJ/+EOtYdW8O3DmW48NTzGLymJyzWknRM5P7tvlJ6EVD8PvEugW+vvp8mv3WmTFGDaRr0f2e5SQlcBC3yuAARlCQeK9UFcp8RPBv/CZRQafeamttpe0i4hWxilllP8AsyyBvL47qM+4r9MVSUU49GfnzpxlJSe6NXwjr2n+KNAtta0tn+zTl12yAB0ZWKsrAE4YEHivP/i14r8O6Z440ey8SvLd6Np1rNqFzbW8TTBLtdv2fz1AwAQHKBuN2D6Gr3iO58M/B/wNb6T4fWz0p7658mxF1KTGJWxvnlZiSQqjcfUgAda1/hrqXgWPTl03w/4o0vWJ2czXsxukae7lPLyyAnJJPbHAwBwKlGhn+HdSh8beL7bxnoER/s2y0mS2t724haMXU0zI2wD7zRxhOSONzEDoa27rVPGsWsSx23h7T5dPjVczyXewtxlmXqSM9iAfeqvwVUp8NdN+XbE0lxJbgjGIWnkKY9tpGK4rSPirrUPjzWbPx3pOoeH9N09vJ8m301rq3+f7kk065YZUEjChTzk8UwOmbXPHUmoPqlp4ZtGtbpBDp8U93skkHzOHI5xxyc44A5HSuo8M3PiK6W4GvafBZlNixGL/AJaHbl2+8cDJwB7dTVCHxZpGsabHJ4P1vQdTmDoojW5UlE6NhAQcgduKZZ+I/EEV3bWereF7tGmfb9otV8yILuxkjtxjOTxmrjSlNe6ZSqqLtI6o9KY+4IxVdzAHAHf2qZgwPzAiud8R65fQ6rDoGg2MV7q00JuHM8hSC0izgSSEcnLcKq8nB6AVma2PO/CXjb+2fFevyeH7QrquqT2dsLS6GfsjRRsLlpQOyDA92ZQOtd1rfhHQ/ts2u7Zre7zuadMuVYkDeB2x+grK+HdvJpfj/wARWOtaPpEOvXkMWoPqOnKypeQklMFXJKMrLyAcHOa9DHAq4VJQd4sidKM/iRheG11ZraaTVbiGdS4FuUiKEoBjcwPc9egrVK+nWnzyBULHtXM+J9Xu49JvfsEkVvOIHEUsg3BWIODjvg1Mm227AtEk2cd8UvGevWOoPo/gvwi/iG/jUNcSM+2GDPQHHJP5V5J438a+OLzSbjwt4j8O2ejm9jIknsC0kyR7vmYRMQSuM8jJrrfhDq//AAhfhrV5vE/iF7+6uG8ydsFYolXk4zyWPcn0AFJ4I8Lnx5Pd+OfEUt1ENSfFjCrbSlqvC57/ADdan3mtBuyPQtA1Hwv4X8FeH1h1C2h0acR2ljdAnypJOm0nA2uT1DYOeK7VCVODxivONJ+GGl2klzbrqusTaJdTxXMmkSThrZpY2DKxyNx+ZQcZ7Y6cV6RGrM25uSad5dSEiZORUyxk0Qx9KsotS2aKJCIakEK+lTKop4FS2UokAt196eIVHQmpgKAOaVyrEe3pTgvNSqmTTwgpXCxEope1S7aCvHSkAxamUDNMUVKgouXYeiinqopEWpKQWEAp+KQGlzSsFhwHFLikB4p26mFhMUoWlDc9qXIoGKBzT160i1keNvEFp4W8J6l4gvP9VYwNIAOrN0VR9TgUm7ajSu7Hyp+2VqFz4p8ZR6TY3MbWmiJ5WwnJe4fBbp3A2ivm66069tS3mW7lV4ZlGQv1Ndxq+qXl9qVzqUsjSXFzM0sjnrvY5oTUF4guFSZI3LtG2eT7kdc4/SvKeKqRbe67H0sMqozilqmefIu84DVpQR7dgZRgiuzOj6PqDRtJstZ3dmklUYUDBxgYx6Cqi+D7x3jks5opUcExqT8zAd/Ycd8VSzClflm7Pz/zMp5LiI/B7y8v8jJsYZGZURWyf0rorLT/ADSrbWbY3XoOKowWdzZToJ4JAMcPjgj1B710OlR7Y42ZiHOcKvOfatfaKWsWcvsXB2krMX+zIbiEx3EIEb9MkgqfUHqD+NdF8J9S8RWHxE/sIajPf6NNZ+Y0M+ZHhwwVdrdSMnvUFvEJmVGGAxxg13XwP8Kf2h4sl1hoSgkbyVf/AGV+UfrvP4CuLH8rotNXb0XzO7L+ZVea9orV/I9piVbeGNWYjMasVY9CR2qu18EJGcioNZuB9smeHiLdtT/dHA/QVgalczRfvYjkdxXz0oe80j0oK6uzU1S+Vk+YjI7etFchqOoeZF5itx0PtRTVCRadj1skKNzEADqSeBXNeIvFFxb6r/YXh3Szres+WJZIvOEUFrGfutNLg7c9lALN1AxzVf4xWWs6n8ONW0vw/bfadRvBHBHEW2gq0ih9x7Ltzn2zVX4WeEfEXhm3mk13xHDqE1yWkuILa0WONpmIJkaQ5d2AG0dFCgADgV+hn58dfbQvNBbS6lbWv2xUG8KN6o5A3BCRnGe/eub8c+GPA/iHyNB17S7Nr7UY5Rayx26rcJsUF2SQDKkAjk9yK6m6uLaztJry8uI7e3gjMkssjYVFAyWJ7ACuU0C4ttb+Jeo6ws8b2mmWqaVYMHG2WZwJ7gr64Uwrx6GmB0mg6TZ6Ho1no2mxPFZ2kQhgR5Gcqo6DcxJP4mm6Bruj62LttH1O2vTaTtbXQif5opFOCrg8j2zwe1aZFeba9caRpvxu0K40y6t01W+VtP1m1jbDyRPE8tvK69yrRMA3o2KLgdPrvgfwbrbtJqvhfSLqVuTK1qok/wC+gAf1rFX4T+DI8/Y4dX0444+xaxcwgfgHx+ldrY3Vtf2cN5Zzx3FtMgeKWNgyOp7gjqPepsUrgc/4T8J2nhyaeW11XXbzzlC7NQ1KS5VADnKhuh96868XfEKLwT8SdX1f+xtQ1rRrmG0sr27s48rYTxF8oWPDDbICQCACcEg16L8RtQ1fTfB97NoFlc3eqSAQ2y28e90ZjgyYPHyjLc9SAO9cVb+JfAd18L9X8OWOox2jW2k3EVxYal/o92GMbFjIj4LMzckjOSetAHX+ErK/n1S98Ua1bra319FHBb2ocObW2TJVWYcF2ZizY4HA5xmujLcHNY/gozf8Idof2gsZf7Nt9+7ru8pc1pP0600JsbO42HNc3rCQyoUKgg9R61sXkgC7fWuQ8ca3Y+G9Avtb1BsW9rEXI7ueyj3J4q0Znl3xPsY/E3jPSfh5pcIRZmW91iSMf6u2U9CfVv8ACvabG1igggtbeFYoY1VEjUYCqOgFcH8GfDd5aaZP4o1tGOu+IXF3d7jnyIj/AKqEemFwT9favTraB9+cDilcF2LVrAzL8o4FXYocdRXx58dfE3ibxZ8co/CfhnVbuBLG6jsbNLeZogLg48xyVPOCcZ7Ba1vHOo/F/wCBd3pF9qHjqPxJZ37v/ospeRWCYLAh/mGQeGBrJyNYxPrVVxUqrXjvxl+NSeCPB3hjWtL0q3v7jXUW4S3nlZNkGxWJJHOcsB6da9R8Gav/AMJF4S0nX/sr2n9oWkdz5DNuMe4Z257/AFqWzSxqBacFNPVadt6+3WpuOxGBTwB6Uu2kPFMLDlp3eot1HmYoCxNQahEpzTw1ILDxTkNMzQGpFFhXpd4qsZMU3zaALYYUu6qfnUjTGgVy8Gpd1Z4nbsacspoC5fD805W5qpG1To1Ay0hr57/bG8WJFY6b4Mt5Rvn/ANMvBnjYOEU/jk/gK9/klitbeS5uJFjhiRpJHY8KoGSfyFfAnxW8UN4q8dal4kuFco8pMIiYHbFjCA9sYxke5rkxc7Q5V1PSyuh7StzvaJy7Amd9pUOgwcng5H+eas2MITYruAg5Jc9Rn/8AXVQK/mRsrAhyNhHB2nnHPqc1rxQtKiqq7gVDSEAYPJ4Hp1xXkVJcqPtMPDnkPcFicl0OV2k9ffHGKls7m8sL03ETyeYAU+TPKYx09cfnUWOHOfNUjCg88dB9f/r1olMJG16GaVlUkYwvAG0cck4x071w1Z6Hr0aaT2N3Qb4M0NtcbbmNYmVMnATPY+p6V1Gn+H9B1BF+yq1vMqZkPIJfjjHTv7cVxmkWxeaNJJkZZFzGO65I4we3T+demfDyOK4gV8mMoTGZmU7mbPGR271x0783uOz8isZRpOk/aK5mah4A1fTbd2tSt15m1A0RyY93GfbGQfwr1z4daZ/Yei3EX/LVEEcZVCnUbRgH/YUk+7Umm2sN1qtrZ26OYYf3l25PBC9AfUZz+VdPeQLFfrJsAk8sGTBOMnnHPoMCu+rOrK0pPb8+/wAj5Ofsqd6cV8X6dPmYs9n5sRjKlRWNe6fJGTHIOM/KfWuyKhxu4qrd26TRGNsex964LWHGZ5VqemTR3pUITHIvzeg5orvbnT1kfZIvIHH0oqvbNGy5TN8M674wj8ZxeHfF1loyte6e99aS6Y8hWPy2RZIpN/UjepDDg813Fcx4T0jUjq1z4o8SLAmrXcIt4bWCTfFY24bd5QbjezN8ztgAkADgVvaneW+nafc6hdyeXbWsLzTP/dRQWY/kK/QT8+Jbm3gvLSe0uoxJBPG0UiHoysMEfrXF/Cz4Z6V4Hs7ZWu59Vv7ZHjguZxgQRuxJWNOik/xNyzdzjArOax8eeKtEm8QSeJ5fCu+H7RpWn2USPsTbuQ3TOCXY8ZVcBQepNdf4B1i58QeCdF1y7hENze2Uc0yL0Dlece2elAHQVwnxF8AaV4w13StRXUP7P1TTyUnlgI86S0kVleI85XcCcN1GTjrWh8QdS1CG20zRNJuDaahrd6LKO6Ay1ugRnlkUHjcERgue5B7VzEnhTR/DPxF8GyaDHMNSuZ7xdQuJ5mlnu7YQlmMzscvtfysE9CcCgD020gt7W1htbWFIIIUWOKNBhUQDAUewAqWoy3ApN1FguPY1ja34d8P61JHJrOh6bqLxf6t7m2SRk+hIyK1SajJoExGwFCqAABgAdhUMsnynNPdqqzNkGrSIKt2/JPWvGfFh/wCFifFW18HxZk0PQGW91hlPySzfwQn+v4+ldr8XvF8Xg7wfc6kuJL1yILKHvLO3CgD0HU/Sovgv4Ok8K+EUjvv3mr6g5vNSmPJaV+duf9np+dD7CS6na2sYDDAAHYAUeJNYh8OeFtT1y4wEsbaSfnuVHyj8TgVct4cMOK8r/ay1T7F8Mo9JjJEuq3iRHH/PNBvb9QtS3ZFxWp89fBHxTofh74mS+N/FslxK1tFPcRRQx73nupOB7DG5jk4HAralHi/9on4pxyvZtaaTAyxMUy0Vjb5yRu6NI35knsBXZ/s8fBjwz4s8KDxP4lju7jN3JFDbpN5cTKmBlscnJz37V9B339h+AvBN/d6fZW2nafptpJOsMEYRMqvHTqScDJ5OawSubN2Pkj9oi6/4S7442Pg7RlJtNMFvoVlGpyA2QH/Vsf8AAa+2tNtbfT9PtdPtV2wWsKQRgdNqKFH8q+L/ANlHRLjxV8bT4gv8yjTkm1CZm5/fOSE/Vifwr7VVTmmAXV3bWdrLd3UywwQo0ksjnCooGSSfQCvkaX4leIviN8fNEXSNZvdL0v8AtCOCxiilZV8kNlndQcFnAJIOeoHauy/bH+IY0zSYfAOmzhbq/QT6kwP+rgz8sZ93IyfYe9eJfBaC60341+Fba8hkgnXUYd0bjDKGGRkfRgfxpDP0AYgkkdKz9H1fSdat3uNH1K0v4o3Mbvbyhwjjqpx0Ncz8bfEn/CK/DLW9USQJcNCba29fNk+RT+GSfwryD9iq+jE/iexJ/eNFbzDnqAWUn9RTA958V+JdB8L2kN1r+pQ2EM0nlRs+TubGcYHNX7Se3vbSK8s5457eZA8ckbZV1PQg18y/tZa8+p/EHTPC1p8xsoFBUHrPMRx+C7B+Nel+I/iFpvwx1Hwr4DGntef6LDFO8cgUwgkICFx8xJ3HHHGKAPVAvNSYwKivrmCwtZ7u5fZDbxtJI3oqgkn8hXm/wZ+KV1491bU7K50eG0jtYhNFNHKSNpbAVge+Oc+xpAenr0pTWT4d8SaD4ijnk0PVrW/W3fy5vJbJRvQjr+PStU0i0Iajp5IzTKAYhpCtPCmpFjNBLIAvNSRpVhIfapFi5oERovAqZFINPVKkVPago8v/AGn9dvNH+Et/b2Sy+dqOLZ3RSfLiP+sY46Aj5f8AgVfFkcm5cGPcmzGH654x0OB1461+husW9rfSmO4hWVVyvP615F8QvhT4RvbtZpdLWFpuVmtj5Uike44PY8ivEr4jnm0tkfT5OqfJyfaZ8raLamdREykyYIHBPA6kD1Hp61rG0kztbyxyZHRuhJ6n9OnvW74u8O3HhPxSdP8AOheNAs1vOMCSROzkevGCOnFN0+AwokksKs2P4TkZI7eucDrXn1qjbPr8JQShoUIo/wDS7ZbfYcISWK7UViT+YwAcnvV63tCvmLuHltgsSMhD13Z7ZP5VLZ28riQyL/o+wbuOEA5xx16Ee1X3s/7P0wXMkLJEN0hONwVVHU+3GB1rgqSvoetThyr3mT2MbNLG0EeJgNwAGMEHt9eK9F8I2aR3XmJ+8Zov3gUkAP2z9OlZf7HHh7/hJNA1TWNYgicSTyPmVCVkDcAEE8YAGCMV3VxbafYajKmnhltppltoWX5thZgCM+oySM+1WqDoyTm9G2l8jxquZ08RzU0mmkn9/T7tTsvCMYktp9Q8tYku5OOuTHHwT9Dj/wAeq3cKWdpG+9IdzfU1bl2w2MNvChWJQsKA9kUc/wAhULgGunEtK0F/X9fqfJxm5Tc31KaAx8HOKSRFZTz15qS4Y7CwGSvB9xVYvk7R6ZrzpPl0OmCuVpuX8tjhhyp9aKiuiWG9fvRn9KKycjqS0NOO6gku5LZJN0sYy4APH49K534k6nZwaFNocmm3usXusW81vBp1kVE0yFcO25iFRFDcu3AJA5JxXURQ+Um3crMTln2Bckn0HbmvL7bXta8OeKdc8SeLfBOsrZ3U32eHUrRo7tbSzjP7tWiQl1BOXY4PLc9K/Skz8/la+hh/DW48ceKtIm8FeJNRttFOmRpb6jALd01OW3IwvzZMYV14MqZzzjB5r2qzt4bW0htbaFIYIY1jijQYVFUYAHsBXn+maroni34paPrvhW8W/hsdNuYdSu4EYRhJCnkwsxAy+4M23qADnGa9FlErW8iwOI5ShCORkI2ODjvg44piPKficPFvjDVrSx+H/wDZ1vP4e1JZp9VvHOxJ9jBoUUA+ZhWw/b5gByDjS+DiXd8+r6l4mkkuPF1rctp2os23y4FXDqluFACxMGV/Uk/N0GM/wn4d8Uadoe7wT8QoNaNrLKJbLU7OFbe5k3EyHfHiSMli3zEnnrXU/Dex1kya7r2vaSdIvtXv1lNkZllMSRxJEPmXg7ipIPoRQOx1LU2oru6SKKeSNHnMS7iI1zz6Z6ZqSLc8KSNG0ZZQxUnJUntQPlaVwJqNjUjKaiZTVJGbI5DxVWc7UZvQVZKmvKf2hPFV5pmh23hXQmJ17xC/2W3VPvRxk4d/brgH1J9KbdkSk3sc/wCH4/8Ahafxim1pwJPDHhZjFZDqlzdd39xkZ+gHrXukUPSub+G/hWy8GeEbDQLL5hAmZ5Mf6yU/fb8+ntiuvtwKlbF7j44uK8A/a8tbua98PRLBO9ukMzB1QlTIzKMcd8D9a9113XtK8P2sNxq1ybeOaTy0bYW+bGecDjinaZ4k8OaoFFprOm3GeQvnrkfgeaylJXsbRoztzJadzK+EegP4c+G+h6RMmyeO2Ek6nqJHO9gfpux+Feeftja7/Zvw2t9Chb99rFyFcD/nlH8zfm2z9a9zRd43KQw9VORXG/E74Y+HPiILD+3XvYpLEt5T2soRirYypyCMZAPrUhY+ev2YvH/w/wDh74b1WTxDqU8GrajdrlI7OSXEKL8vzAY5LMevavoay+Jvg++8B6p4203U0u9K0yN2uDsZHV1XIjKsAQzZAHrkVzNj+zr8LLcgzaTfXuO1xqEhH5KRWL+0L8M9QPwmg8M/C7w9bw2p1Bbi/sbTCSTgLhWBY/MQ2CcnOAPSi4rHyvN4ok8QfEk+LvEWmvqxnvhd3NkjEB1BysQODhQAo6dBW9/wnkVx8eYfHuo6bLYwjVY7ye0j+d4lUAFRwMnA6cV9Wfs2/DZvAPw/RNVs4013UH+0X2drNF/ciB5HyjrjuTXjGseB/FFx+2ELo+H9RfTptcjvFuvsxMHkAKS5fG3Awc80FGr+2D40h1ODwzoWnyObe4g/tVwylWIcYiDKeQcFjg+tc/8AslaqdL+Lk2m3ZMH2qxnhkVxgqyYfBz0xtNZOoMfip+1U0MbeZZyar5II6C1tup/EIT/wKrn7TWmXvgb4yP4g0f8A0WLWYHuImUcLI6GKdR/31n/gVMRZ+Gzv8RP2lf7Vm/eWwv5dQctyBHEf3Y/PZXHfFfxlJr3xW1bxFbyM0Md5i0JPRIThCP8AvnP411HwSl/4RT4O+PfHz8TtCukac2efMcDcR9Ny/ka8yg8L6lJ8PZvGKqW06HUl09wRzloy27PpnA+rUAfZP7Qfi6Gx+DEl7BKFk1tIYICDyVkG9iP+AA/nXn3wlk/4RX9nvxT4vwUudRZre2bocD92uP8AgTMf+A15T8WfHX/CReBvh3oNrN5r2Okg3Cgkkz7vKVT77Yx/31Xp/wC0EyeD/hF4H8BrxKYluLlQepRef/H5GP4UDN/9ke1Fvo3iPXZm2W4aOEs3oil2P5EV3nwl+JQ8e3GqwjSzZmyZWjYPuEkbEhSfRuK81ivf+EL/AGUbXy28u88QM4UA4OJmJJ/CJf1qh+yNfCLxtqmns3F1YbgP9pGB/kTSZSPVvjT8QpvAdhp7WVnb3d7eSt8k7EKsaj5jxz1IA/Guz8H6lJrnhbTdaltDaNfWyTmAtkx7hnGf1/Gvnb43yv4v+NEPh21YssDw6coA6Mxy5/Nj+Ve3fEfxxofw58PW/nxme5KCGysImAZ1UYyT/CoAGT+VIZ2ax7hlQTz2FShMDpXybY6j8Z/irqd1qOg6hdWlra5ZVguDbW0TDkRqf43Pvn3xX0H8Gbrxjd+BYD46sZLTWIppIT5qhZJY1xtdgOATyPfGe9AjskWnhaVBTwKBWERae/yRM3oOPrSrSXP3QvrzWVaXLBtFwV5GZ5RPJ71yXiVjc6h5YP7uL5F9z3rs7xvItnk9Bx9a8u+LGr/2H4H1G7jbFzKhgtyOokfjP4DJ/CvEVPkjzM+hymDdVNb7I+dPiJq82u/EG7mhkxaRuLeBwB/q4+OPUFiTjvmtDS7GJLpIbotE0g3RAjg4+8PbAx+dZ2j6bBBIs0svKEF2fkgYGef5evrWy2o211AptLGUXkcmAzgsT6qFHBzzg9QcV49Wq3eR+h0aHJaKPI/ix4h1KPxLLo9lqU9tYwRoDFbu0au5GSxx1PNcnp9/4i1XUItDs9U1BxdkQlfPcqVPBBGentTPFlzdXniPVLu/ieG4NzJ5kTjDR4ONpHbHStH4O+MdL8GeMotX1XSTqFt919pG+JcjLLnjNfWez9nhFyRTlb8T8yqYr6xmMnVm1DmfV7Lp+h99fD/T08DfBm0sdqpPNblsjsSOmf8APWsnwVauSEV/MNxIWIcZKgc7gPWl1LxnoXxE8LWGo+Eb1bmyjULLHjY8RPVWU9CO/wCeTXT+ArAReZejYygbRxnAXt+f9K+PxNN4nHRor4YK3+Z9JCsqWCqVpfFUd7fl+BrxQ3Ss8dwyt5ZKJtHbqT9cmnFDiryRnB3HOeffPemumMV2+z63PC9rdmY67TzVG4g2yblPTOP8K3Jot2cCqksIzXJVpWOmlWsYbL+83YIzww9aK05LUb8dqK5vZs6/bRIfE011b6JcyWJCXLLsjcxlxGT/ABlR12jJx7VzPgvx5Y30yaXqITT7vcsNszzbhcNjjBx949cZPXGTVuw8eaQGB1e4ttNSUb7aQyMwdOM7sqNrAlQeoycZ4NaUx8Oa9dyrHeWtzc2u2WWS3kUyRZUhSWHQjORzxwa/ST4Zor6P4mtL26u7e1s5WhjuXht3iAKzlDtkYYGAA+V59DWnLcrYWs11q17BaQO4Xc8oVEzwoyeMnml8OWem2OmLZ6XIrwxOyu3mB2L/AMW4j+Lpmq+ow6Prd8dOku5TcWT7njhdo8lhsIJ6NkMRgdM9jSHpbQ5bU/hrptzd/wBq6Lq15Y32VkW4jZWLFQSgLAZZcnJznI46Yro7LQZttxJe3JS9nm3TT2ztmZAWKK24fLgN0X0HNYWoeEPEFhNLdeHPEcsNxczF7tJlGxhgACMAEJtUADg8AelTWGpeMNPXGsWtkY0AQCJXYszkLHhwTkDDFjtB6fWmJNp3R2MaLGgjRVVR0AGAKUrTIftHlJ9pMRmx+88sELu74zzj60522imiW9bjH4rK8S61p+g6XNqOpTFIYo2k2qu53A7Ko5Y1bu52VPlHNfOnxY8LeItZ+Lp1C98QG20G4SNH8kN50cSkEwr2XJBOc98nJole2hKabszcf9oez/4+G8AeJksCSFuGVNzfROtZ/wAG4X8dfEfWfiTqUkUv2f8A0ewt1bcbRT03jqjbfUDLEkVV+Onib/hLNc0z4d+GEBklkSa+kjGCv9yPI6D+Jvw961tF8B+L/CUseueFJbBtXhQI0T7v9KTvG7HgqfQ8Zx0qOad9NUUuVLXS57PACcHselX7Ugda4b4Y6Hq2mya3qmrWkWltq9ylwmkwXDTRWZCYcqT0LtyVHAruYxwKq+hKLm2KRQskccg9HUEZ/GsvUPCPhfUsm90HT5Cf4liCH81xWgrYqRZDWcop7msKkoaxdjlZPhpocZL6TqOt6Q+ePsl+4A/Bsio28L+P9P8A+QP8QjdJ2j1OwST/AMeHNdoj5qVWrL2UTpWMq9Xf1SZwZ1P4s6Zzd+GNA1yMD71jfGBz/wABcEUwfFCaxH/FReA/FekgdZFtPtMQ/wCBIf6V6EGp6nuOD7Ucj6Mv29OXxU18rr/gfgcXpPxX+HmoyCGPxRaW85ODFeA27A++8AfrXY2d1a30Iks7qC6iPIeGUOp/FTiqmraJo2rRmPU9I0+9U9fPtkc/mRmuPu/g/wCBTI1xplje6HcnpLpd7JAR+AOP0pPmQrYeWza+5/5fkM+H/wAHvBngfxZfeJdCjvRd3cbxqk82+OBXbcwj4yM4A5J44q78XvhvovxJ8Nx6Tqss1rLby+da3cABeFyMHg8FSOo9hVD/AIQzx1pXzeHfiXdzR9oNas0uQP8AgYw36U9NY+LOljGqeEdF16Mf8tdK1AwSEf8AXOQHn2p+07h9WT+Caf4fmeIftHeDLzwL8HfC3gvQre/1DTI7+a6v70QZ3zYyu4LnbnccD/ZHNeneCvhgkv7NkXgW+hWC81Cya4kLrzFcyfvEJ9CpCD8K6RPijp9p8viDw94l0I9Ga409njB/30yPxrZ0jx54N1dwLDxNpcrnojziNvybBqlOL6kywtaKu4v8/wAj4g+CXhG61T44aL4c1K1kiks74y30TryogyzAj0yoH4iut/aq1qbxD8cpNHt28z7FFBp0ar/z0c7m/VwPwr7Lhs9P+3NqkNnam7lQK11HEpd19C45I/GvDD8Ab5/jwvjebXLSfR21M6m8Do3n787hH/d2hsfNnoOlO5hscb+09qHl694c8A6f80ejWESOg7zOAqjjvtUf99VW8GxyfCv46wWmsS4itVcSv0DI8G4H88D61o6F4E8X69+1Ld6t4m0K9t9Oh1J79p3jPkvHH/qFV+jZxH07A11n7XHhCe7tbDxlYW7yvbA21/sBJEeco5x2BJBP+0KLjTOZ+AT/ANsfEnVPGGsSEQadBPqdzKRnazZx+OCcfSs/TLbVfjJ8VGaaSSKGZvMlYci1tVPCr78gD1JzW34A0m6039l/xhryRuJ9TPBxgmCNlX8uXNdV+ylotte/D3XrxZ5re41C4azaeBtskKLGMbT2OXJoKPb9B0ew0PSLfStJsVtLK3TbHGg6DuSe5PUk8mrq18ufFHwpqXwstLPWNP8AiFq02qXV0RDDypKAZZ2+c5A4HIwc17/8JtcvvEnw80bXNUhSK8u7fdIEGFbDFQ4HbcADj3oA6lV4p+KQU4UAG5Y1LuwVFBZmPQAdTXFaR8U/BWrXDQPqbadcKSPLvkMW4eoY8EHr16GqH7Rnij/hGPhbqDwyFLy/H2S32nDDcDub8FB/SvjfSdYvrNVi3LLbmUbo7gb1wB2ByB3rysfiJQajFXPocoyqniacp1W12sfZ3iX4i+F0R4rG+fVXg5lisIzLtz0JYDaPzryr4o3k/ig2cVxJbaPaRI0iw3E6tLKW6NtHTgYHOetebXWv3sKQx6fqhhjMJRo7Zdivu78decY59uM1ivfyFk+0t85GSQTk88nPvXlValWquV2SPqMDl9HCNOGrXX+tPwOwvLjwjpSSbbi+1G4VBGdoEadfU88Hdzg54pq+ItunyW+i6VYaf5iuUdl86RSUIB3Hg9c8DqK4S6kkk2rIpfy3GdzYDbgSB+h/KtCzuQqiJXwuThu+M9Prk/ka43SPbU4zVpO55Rq3gPxPHJI0VuL/AH5YvBKCXPqQcGudn8LeJYZBHJoWpBmPyj7Oxz9MDmvp3RbZJboMxCBclQo44znNen+ANNjkkij+zq8gPGF56dSe1exSzKu7Rsj5PG8OYKnB1FKS+4+WP2d9T8T+B/ibYLPouqizv3Nvc2zWzrvBB5AI6jr9M1+gHhiG0t9Liit5PNLLvds5xk5x+f8AKqVj4Ws59cttblZHexQw2wViQsjcyMffoPz9a3bVdy+cUCM/O0dh2FZVoydX20opNq3/AAf0PFdSMKPsYttJ/wBL82S7aZJ0z6VMB0+tDqCKnlucqlYrbdw4xUZXBO5frUzAqeOncUEbutYtGqkVWhV8/L+NFWkXFFZqjcr2rR58fGngm+v7i2vtiPNutvPuLfdFcRrnhXAIK8njjqOMmo28D+DNWla7s7aKFpkdZI4HBRsnlinIyCOo9xXV3ejaTdJIk2m2jCXG/ESgkr905Azkdj2qnonhvTdFvLq8s1YzXKxozSYZ1RFwFD43FeOhJr7U+fJfDGj2vh/SIdOs3d1Qs7yyHLyOxyzt7k/yArK1zwTpmp6TPYfbtUtfNnE4niuT5iMGZgAf7u5mOPU10ZJFN3GgDkY7TxRo5s9PtbyLV7a2tUVnuXCTykMcscH0wPwPUnFN0/x1b2Wm6KniW3u7G+vY2acSLuEBBIBfH3VJBA7gDmtnVLm102+TUp4JJCyCDcibmTknOew7fjTmn0HWLaSF1tbyO5wJYmQMX9NwPXFK6LdN8qkloV9J1TT9TtJLyx14XayTyJBIsihC2cYUfxDPAPfFFkdagkhtbiOC5iB+a5D4KqB029SScc/WorDwf4c028S4sdLig8tt0cS8xo+CA4U9GAJAx0zUvi3U7nR/DOp6lZWRvru2tnkgth1lcDgepppdTN1OjSLl3JDHE0k0scaL1d2CqPxNcJ8SPE3hzQPCF/4glns71oExBFHMr+bMeEQYPc9fbNeQ+AptU+Msslh8QP7RWysXkfeX+zJNKW+WMRDGVVepOa4TX/DPh1/Ht7Y+EkZLK0uBDBdLIRulUfvCg6bR645/Gm5voiORdT1H9l3wtdmLUvG+tbnv9QnYQsw5xn52/wDZR7A171GtebfD3xt4ftfDsWgaxfWOk61aQkwtMphtboAHj/YPuOO+K7/wzqC6x4f0/VlheFbyBZxG5yUDDpnv9fSiMrIKkGndmnGvAq1GKhjWrKjikyUFPWm4pRRYtE8RqZarJU6VmykTDrT0pganK1SUPpe1JS0AFKMUlJmgaHM3GOT+NYmr+FPDOr5/tTw/pl2T/FJapu/76AzWzmjNS4plxnKLvF2OEl+FPhWOQy6PJq+hTdm07UJIwP8AgOSKT/hGPHWm/wDIH8fveIOkWr2KzZ9t64b9K7ujOKnlRt9aq/ad/XX8zgm134naTj+0vBun63AOsmkX+x/+/cgp8HxT8NRyiDXoNW8OTnjZqdk8a59N4yp/Ou5Y5HFZWpax4fgR4dS1TS0QZDJcXEePoVY0Wa6jVSE96f3f0yxbXmheIdKltra6sdSsbiJo5EhlV1ZCMEEDoMGvDLr4S/EjwVql1J8MfFB/s24k3m3lnEbr6BgwKPj+9wcV02tr8FWuWuV1bTNLvQci40m6MMgP/bLg/lWYvji/0SaMeGdf1HxlbFgDaXmmTebj/ZnCjP8AwIUKp3NvqbmvcuvVW/Hb8jM0f4M+NfE2vx6x8R9eSRcjzY0n86Z0H8CkDai/T16V9F6fDb2dnDZ2kKQ28KLHFGgwEUDAA/CqFpO01tDM0TwtIiuY3+8mRnafcdKtpJxWhxMuqfmqVaqRsah1/V7XQfD9/rV84W3soGnfPcKM4/Hp+NDdhqLk7I+Vf2xfFf8Aafj628N28u6DSYfmUH/ls+Cx+oXA/E14tbOsYKqQ+1htwcbc/wAxTfFWrXGueIL3U7yQtcXsrTSBjkhmYnGe3GKohj9nZlYBidiEnHzHuB1/ya8GqnOTkz7nDWw8FTWyX9fidPp1zFcoGbcigq+F4IIP8NS3kwkusY/hYsB3Hp9D15rCjmMUaxgY6ZPQsR/nrVWW6aOISLIFOT8vYr2zWLgd6rWWpvWzSKdyuGO4LkjGCO/+ferumNiSNMSSLCdzbBwpznH0JFc9BqkjIkchKtu+deMgYIwfUYroNMaFpUKyKHfG1wc4YDjH0GaylA64VU9ju/CytI8YVvkbhl7g9gPyr17wo0lrGZzC8pRfliUfeJOFB+pIFebeB7CWNoTIrK3G5R0yK9t8F6e32+1kmYiG2U3UxI4wv3B+fP8AwGtaEOZnmZpiOWDOxt4JbPTIbJ871QeaQBtLvy3T8efcVOuOwxUCPJI26TqxLntyecfgMCp14xmtaslKWmyPkrNLXcdmlqN254pVfis+ZCsKyiomUq44+U96ezc/rSO25fbrUOzGrgODRSFhRU3HYommsKWivrEzxSBlqKTpVplqJ14ppiZVdQylWUEe4zVf7DZiZJltYUdDlWVcEHGP6mrpSmMMVTSZKbWwzOKiuY0lXa4zXF/Fz4kaX8PLOxa7tZr68vpNsFvG4T5QQC7MeFUEgVxGufFL4hTW91rPhzwnpD6BahmN3c3TN5qr1IK/KBnipuHK2tSv+0te2fhbw6E0xzHrurMYbfacFE/5aSn6Dge5q1+zp4HgsfCttrF9bqZLiLbbqy8rHnJb6scn8q8qtrzUPid8TY5vFTW2nG7McEAWXfDHADkxKeoLep4yTX1nb2v2BUsTB9nMaALF2CAYGPUVUHdcwSjyaIyde8G+GPEAtv7Z0Szvvs0gkh86PO1h0+o9jxXQRxqqhUVVVQFVQMAAdABQmamiUnrTbISHRpUwFOjT2qYRis3ItRIFXmniPNTbBSgVPMVykQTFSLTsUUDDBpRmk3UA0hkiGpA3FQqwxRmgCfdSVEGp273oY0PNJmmFs96MikMkprHimlsdKiaQetAEgPPWuQ1H4Y+ANRuJri78K6e88zmSWQBlZmPJOQfWun84Z65qVHBFJpPccKs4O8Xb0PPz8GPAscvnWNrqGnS9ntb51I+mc1ci8Banart0v4geKbZeyPOsy/kwruk5pl2b1Db/AGG3hmBmVZ/MkKbIudzLwcsOMDvU8kexv9aryfvSv66/mcePDvxDtwfsvjq0uvQXmlKc/UoRXbWFvcLaQi7kje4EaiVo1IUtjkgHkDOatolTIlUkkZTque6XySX5DY48CvDf2y/FQ0vwPbeGreQCfVZMzDPSFOvT1bH5V72F4Ar4W/aV8RN4o+KmqSRzn7Lp+LO1AGdxX72B7ndzXLip2ha56OVUfaVeb+X8+h5RNIVcvjG7GCMYz07duKW1YSOEVpD/ALJXlj7fj/nmrhibyIg6JjJUMq8qOc/Uc9+lTWdqyRsrNvcg5P8AEM85+vGPzrzXJdz6aFGZHcMxU7ThiBt56EccZ7e3ao9jSyPu+ZMcDvlh1x/nt6U+BZGumIjO1Bv29T0/zn6Vo2VstwrSKjGcr8gJxuX0x69feobSOuFKUiqtm7OV+bhiwyvoMfl0rW0rT5ZJEdSQqMO2SwI7fTmrljp7TOq+W8jMDtB4Bx2+v867Lw9ogwjMjJuxjjrzn/61c8pX2O+FFxR6B8Jrae6ubSO4XeGTa4YfMpBzn8sHNe5WtvbWtg5WSTy7lvMd3bGII1559Dyf+BV514J0yazsRLZ5E0zeTEWz8gbO5s44wAapftReMv8AhEPg3fy29yBf6ko0u0ZRg/8ATRh9BkflXZh9Fa2rPmcymqlbfRfp/X4Gj8FPitYfEO51uGHYklnfSLGM8tFn5W/GvTy3TBr80/gf43uPAXj6z1hZGFqziO6UdGQ9fyr9HdJvoNRsIL61mWWCZFdGU5BBGQa5K8Hhqjg3o9Uecqka8faRVvIvu2aarcmmqcgim9+ePSs+YSiSkkkj24ojP5U3PG6lB5xj60risPbp+NFI3r+lFMSK5FMfinmmSV9ajwiItTGbikkwKiZ+KtITY5mqCV+aGeonJJqkiHI5L4keB/D/AI4tYodc0+K6MGfJdiQyZ64I7e1fPnxY1M6Pq0Hwz02+P9lwRpJfxx8BVHKRcfgSPcV9EfEnxRB4P8J3WsOoluv9XZ2+eZpj91fp3PsK+evhz4NuvEPxIij1Q+fKpOoaxcHnfIxyI/oMgY/wpSs3ylQTivaX9P68jsfBHw71GbSlv2ENvPdhXTcmWiQfdA9OOfyruvB1r8UJNaj03xNNp0ugaewktrkc3Eh7KMcgeua723gjQBUXAHA+lX4UolZu5Mbojih571bii4qaKMVLtA6VDZaiRontT9tPA4p22oKIsUbal20FeKAIscUxqlIOKjYUwGUA0j/dqMUySXdTg1Q7jTh0oGSbqQvUZOBTS2RQBKZOKb5vrURphoC5M03pUDszUBST0qVI80g1ZAgbNWog1PSICpkj5/8ArUDsOhBzVyJeKZFGM1ZRfapYxyLxVhFpqqKlXFNAjmPip4iTwp4A1bWi+yWOApb8dZW4X9Tn8K+BLpJbid7u4uN7btzAg/eJySPxr6Y/bG8Rg/2X4Uhdtp/0m5Knp1CA/qa+cUgfainDgg85wT6DPavAx9e9W3Y+8yLAqGFU5LWWvy6CWtr+9DLGSEJbCncCp4I681JeW6RREQsWXOx9vbPI5qzBCPMSF33Mf48fr79/Srr2xkiaaPdHFEfmyBkKev5mvLnVs9T6ejhrqyM6z00TRIrbgWY46D689vpV2wtY9gcHhf3ZxgHOevt61pLGIiyJiIbQQcchMZBq1BbqWMiqI2YjAbnj/GsZV2zrhhorcu+H7OOcwKEOSScEZwT3/XNdz4Zslkvk3KTlvlAH3c1z2iWxjeJo8AH5Q+eG9B7HH516p4SsYY4DeeTkheme3Tj68VeGTlK5w5jWVKmzr9AsRGscyxnFouyPHB8xuufX+H9a+QP25vFn9q/Ei18L20m600GARuFPDTv8zn6gECvsjWdStfCPhG71y+ZRHplo93Ix/ilIzt59z/KvzK8U6jc65rl/rV47SXF5cPNIx9WOa+lwtKz0PznHV7wb76f5/wBeZkqa+0v2L/iF/a/hw+Eb+fddWA/cbjyY+w/Cvi0V1Pwx8V3ng3xlYa5aOR5MgEqg8Mh6g0Y/DOtS03WqOLA11TqWls9H/mfpurCnsOhGD3rE8La7Z+ItBs9ZsGVoLqMSLg+ta6uADmvBpyVj1JQaZJnAoDc4qsZlYcdKhabHPcH9Kh1Ehqm2Xt/zEelFZr3QBLZHvRU+3j3K+ryZxGhfG34dattjOuDTp248q/jaE5+p4/Wu1s9TsNQiE2n31tdxno0MquP0r84LTxhHKoS/iLZ7sgbH4jBrX0vVbLzhcaVqNzYT54a0uCh/75yD/Ovtb2PmmkfoNNJzioS3FfGekfFH4k6PtFl4q/tCIdIb5Fc/TJGa7PRv2j/ENqQviLwfFMneSzlIP1wc1opohwfRn0sTmgnAyeAOteV+Gfj38PdYZYrm+uNIuG6x3sRUD/gQ4q58V/Fcd3olr4d8L30VzqOuHyRLbyBvJhP33yOnHA+tEqsYxuEaM5SUbbnD+MfEC+KvEt54kdg+h6CTb6Wh6XFz/FJjvjH5Aetek/CHw6+j+Hftt2v/ABMNRb7ROSOVB+6v4D9TXGeGvDtrqfiKw8OWaA6NoSBpzjiWTPf3JH5CvbI1CgDAxTpRcY+9u9wqTU5e7stF/n8x8K81chquvWp4zzSkJFyM8U+oUapAazNB4qQDio161IKQBijFLRQA0rUTrUxpCtO4FV1qMjHarTrUTLQKxFj2pJGSNGZ2ChRkk9qbd3ENrA80zhEQZJJr51+KvxD1DxFqkml6RI8OmRNtZkbmY/X0rOrVjTjdnRh8NKvKyPdm8QaO0/krqVuz+iuDV+BkmXdHIGHsa+c/CVpiESNu3e5r0TQNZl04q3msyjqpPWuGGY6+8tD1amTWjeErs9O8s4pBHz0qjo/iPSr5QPPSN/RjitnzrfGfOTH+9XfGpGS0Z5FShOnLlktSKNMdqlSPipInic4R1Y+gNSb0RtrMoPoTTbRFrDFjqVU5qdRx0p46UwGIuKkWkxTloAnWnlljRpHICKMsT2FRKeK4X4++KP8AhF/hnqNzGwF3dgWtuCccvwT+AzUVJqEXJm+GoOvVjTj1Z8vfFTXk8UfETU9RcqUlnMcRJ6xKMKuD0HBOfU1zBMGI4SzgNnk84Pb8KzLm4khnYt8z55fOQT/hV+GWNrcm427OZMdOemDjt3r5KcZXbZ+p4acFFQjpbYvyAQvcx7Hw+07ehDdz/hUlj5LO7bZNuxPMA7c8H8aw7vUA43hj0+Ys27cR1PHanQ3zJD5QdSAMdckA1DoyaO2GKgjo0my+7LFNhBUjnA9PWrD3flwlh5iHZuDjsMiucfUQYFdegJGAOcdKsWt8vmIqL5hZgpB6EAdBUQwz6lzxsejPTfCcqiNZI2BZSCh9c9Dj2Ofwr2fwhGs09tGQrKH82bHBXH6YJ/ka8I8DXLPNEy4/dt0yMnHTNe5+AlZdFN9cSBRfE47hIEzlvbjJ/wCBV24elyyPnM3r88X9x5V+3D4ybTfA+n+EIZcXGrTfapwp6QqflB+vH5V8aAbhivRP2ifGDeNfihqepKxNrE5t7YZyBGpwMV54BxX0WGglBPufAY2d6vKumn+ZTlTY5H5Ui1ZuU3R57iqYPNbM5kz6l/Y9+JDW8Mng/UJ/lj/eWu5v4SfmA+nX8a+o5dSVSFbGDx1r8yfD2q3Oi6xbanaMVlgcMMHqO4/Gvs3wF8Q4/EHhmG6SVPtKqBImeQex+lfIZthp4ar7SHwy/Bn1eWzhiqajN+8vxXQ9flvQjeWrfeyV56n0qvJqnyMQykjIx7+ledX/AIoV0E6yBcryufusKyI/GluvmLLJgtwcdj2NeYo1ZdD0/ZU47s9FvPEUcMr9xjcR3x/9aivGPEXiJ/JF1C+6RTgqT37j8aK3hhJSV2KVejB2Pkh4WHC81EY5FOTkEd6FlkU/ezUyzqw+Yc194fB6Elvqd9bYEd0+30b5h+ta9n4suocCSIH3jO39OlYpCP2FRSR7TkdKEFjubXxPpN4qrfxRse++PB/Mf4V6f8Kdf0HQ5bu+0395fPbmOCPduwT6en1r50TG7mtM2M1ssM0sckAl+4xJXI9qhxV0F5WaR9OfBH42eHtIafw/qNhKJHneWbUQ+fOkJ7jsOw9hX0FonjDw3rCj7DqtuzYHyswBr87rCGCNJNt35bL9z5M7vXB7Vp2XiK6sZUVZJ4hGAFlibacDuQeK09pLqLlVj9HEdWGVII9QanSviDwb8X/FGmlVtNU+2xA/6qbhq9f8L/tDWnyQ+INOmt2wBvVcj9KbmieVn0RGamU1xnhn4g+E9ejU2Or25c/wMwBrrIJo5EDRyI6nkEHNK9x2ZaFO3c96g380b+KQFkOKXeKq+YB3o873p2AtbhShhVQTc9aestFgLDDIqCdlijLuQqjkk0S3McMRkkcKo7mvFvi78STLHJo2hzZc/LJMp4X2B9ayqVY01dm1GjKrK0TH+Nvj86leN4d0WY+WvFzKp/8AHQf51xWgaaNijZUOhaWWkM0uSxOST1NdpY2scKbgK8WvVdR6n0eGoxpRsh0CiztgemBVW41iNY2Jfbis7xZrC24EQOM9a868QeIvJhYhyMms1G51uooandp4kKXOwvxn1rdg8VtEit9qcAdt1eAr4lw27zM/U1Bq3jCRbT90xJH+1XTTpS2Rz1MXTteR9GyfE7+zIJLiGcmRFyB1zXCj4qa5qmqnUJtSlB3fIqHCqM9MV876hruqXhaQzybOhAPFaWgay64DMeOxrSWGmk5XMaWYUZStGJ93/Cr4pWerxR2OqzJFc4wHJwHr1dJY3QPGwZT0INfnnpOubSrJIVI969/+EPxXktjFpurStLE2AkhPK+1bUcS46TObFZfGadSj9x9H7xRvrItdShu4FmgkV0bkEGpBc89a71qrniNW0ZsI1fJX7Y3jL7d4zsfDFu2+HTI/MnVW/wCWrjofoMV9LeIddtdC8PXmqXkgSC1heV2J7KM4/Hp+NfnD4q8UT+IvFmo69dSESXlw0rZ7AngfgMVy4qPPHlPVyycaU3Vl6I121FpHEisZGzgt7AcUt/qXl7FEoIJI3kcNk5rkvtzltqthSeeeopLu7JjEYYtgAdeMVyLBrqj2ZZl7psm8Ekv+s+VTgHsoqwmpfu9wjTIJyTzjP+f1rl4bk7wjHIJ5p7X2zkEHBznFV9UiYPM2lozqY9T42ea0alfLXGPvf4Zq/a6ownXaCuBt24564rhUvGGNvIzk/WtfT73zrtGA2ncCfQ/Wq+pIn+133PcvBkhmgjs1kEct1KtvGVwdu49fwGfyr0P4u+ME8H/D2+srGbM0y/2daqG4jUDMjD/x0fnXh+ieJIbe+ilIUPbqBGAODKRwfy/nXO/FbxVJrF9Hb+YHttOi8mMjozE5ZvxJNYewftOXoXVxy9m5N69PU85uG3zs/qTTR0qItk5pR0r2rJbHyrd3ckPSqUybJOOhq6DUdwu9fcVLQolaLDZFdb8PvE1zoOqR4kbyHyjjP8JrkFyrVKrHI7GuetTjUg4yOqjVlTlzR3PfINYuHlbMjNG5yST096huWkjk3OxdT2PQ1yPgbVmurb7K7Ayhcc967SO0nurdkMZLAducGvGcI0m4nsKc6qTJEk3xfvGLI4wc9dvr9RRUmmabeODDJGTtBU45xn/9VFTzwXUtU59j5wK80bcVJSYr6M+ZuNzTw+RhuRSYoxQFwO31xQ3mNjc5bHTLUYpCvFA0x0ck0edrkVoaNftDepJczzLEud4Tq6kYKj0yOKzVLLxmlLEdqTVxieZIspkjLx5JwA3QVbh1jU7fAS6cj0Y5H61XWRe680/MTUDSNmw8UzQurzQlWHR4WKMPyr0bwf8AGTxBpEiCz1+XYMfu7kbhj0zXj7Q/3cCoXjZTQWmz7P8ACP7Re8JHrlisg/iltmB/SvWvDXxI8KeIEUWWqRLKR/qpDtYfnX5tQXFxAcxTPGc54OK3dL8VXduy+f8AvCOjjhvzoTF7j0sfpgkyyDcjhh6g5pWkx3r4R8H/ABt17RJEWDUJxGD9yY71Nez+E/2hbHUFWPV4Y42PBeI/0pqfcXs30PoYSnPWi5u47aBppnCqoyc1xmheMdC1i386x1OJ+MlS2CPwrz34t+ObiZX0fTJiAeJXU9vQUqk4xje5VKlOpLlsZ3xN+JN5rOpS6XpFw0dpGSjyKeXPoPauQ08bp1VuapaLpjSybiMHNdFZaaY7pSRXh1qnMz6bD04wgkkdDpVsqxhmX6VfdiqHnFR23yxKMUXrbbVz7VzLc6FE8p+IOpKl425uhNeSeIdYe6lMcbfIDXTfFC6mXUmG47ckV55KSSTXrYainHmZ5WMrtPlFkmkAOHNVjJIzYZiRShuTmkA/eAe4rtSR5k5Ox2+m6EkngW4vGX95nINcPDI0cnynpXtnh21E/gKaLH8NeL38Pk300eMYY1TRhBtM2tI1FvMC7uPrXoGgahtC/Nz2ryex8w3CLCrO54AA617d8OPh9ruqQx3EyGKMjgY5rzcZywV2z3cunUqO3Q9U+Gfj7UrQJazMzwce+K9s0TWodQiV1bk9ea8p8MfDtrR0MhYkda9K0rw59nhHlllPtXDhsdUhLa6PQx+W4ea5k7SPIP2x/HX9n+EE8NWc37/U3Akx2iU5Ofqf5V8hCQ+tfVX7VPwxu9Ssz4ltHeSe1iwU7FB2r5OzjPqO1exQrRrptaWPnsTQnh0le6ezJmk96a75HXmoGYk0gY5rdI5OZ9yYO3rTg52kVGKemOc+nFUkK7JYtzHitvSE8sefKCAmc49Ky7GNWYZPORxiujtrZnCW4BIc7nx/dFXolqOKcnYnWRrS0N5joNxIbkO3SuZ1CZWj27ssTk1ueMfMs7W1gdQjTjzsD+6emfy/WuUkbc2a5qa5nc0rNpcrEoBoorpOVD93FANNpV60WGQzLh8ikU1PIuRUBG2s5I0izW8NXxsdVgmBwAwJr6p8J6ZDOkM4CslxGGRh0zivkOMnivpj9mzxJb6nZpolzJieNv3fPQ44/A187ncJciqR+Z9DklSLm6Unvseq2XhvFzxEquoBIA6gdxRXo1nY+ZArbf30a4+oor520z2fbwWh+YoFAWrEkJXpg01V/wD1V+kWPz8i20hXmrKoPTP9KUxqRx19aQFXbTguKsrH2PFOMe7qv4UWGisIfM+717UxUJcxsMNVqPKN8tPuIWmXfGwDr096LAU3gZe2RUW3FaFi6zHyn4b3q2+nq3K4GelFhGKCRTxJ6irklqEOGGCKryRqOlJotSGfI1IIh2NIUwKbukQ8GpsUpIe6cVZ0bT76+u1isw+8nqD0q34f0241a5WOOM7c8mvZPB3hq30m2DFFMp74rGpWUEdFKi6jHeENLutNsE86ZzPjrnmt6CzeRiz5Yk5JNWbaBncfLxW/p1iW2/Ln8K8upUbPeoUFBFfRbPywWINaQjCyZFXVtfKTbjAqArtY1zyZ1JWJ4j0+lTSwmeIxqCc1V+0LH97FXtLv4FbLEVlzWNYo+fvjbpLWN15hHBNeVSfer65+IfhfT/EloWkwWHOa8I8UfD9LSVzbSMpB6E5r08Li6bSg3qeRjcHUvzpaHmkindV3R7J5rqIyRny9wyTWvZ+Gbx9RihZd25wMY969R8TeF7XRvD4dIQrLHyfeuyVaN0kcFPDyacn0O7+FsWk3HheS1aOJ32YIx7V8+/EbQxD4zuLayUt5jcKo7mvV/g1N5izAtgFfWvW9A+Huk3mrrqUtujy7c7iM1jiKn1d33NsHRWMbi9Eup5N8EfhFIJI9U1iH5v4VNfUHh7Q47eBEjhVQAMYFX9G0SC3RFRQAO2K6Wyt0j7V5Kp1MRPmqM9idSnhoclNFSy0xVAyuOa00gWNMdqnG1R2qG4kwp+ld0YRgjzZVJVGch8S0gl8OXscoBUxHPHtX5reIVRdevliACCZsAdua+8P2ivF9r4e8J3Ubyjz5UKqoPOa+BZ3aa5kmb7zsWP40svbnVqT6aI1zNcmFpwe7bfyI6UA09YyTVm2ty524yx6CvVbseFGm5bECqcVPFbyMAQOta9npD3EmFXGfbjNdJovhuaSVIWjIweTjNZSxEYnfQy6pU3RD4R8MzXjJ8jEKQTkdc9q9U8E+CP7SupD9lmjeSUQRsFyojH3m/ABjXZ/DbwZ/xLBdNErAsAgHXJwM/hyfwru/FaWnw8+GWu603zSWds1taOzfeeX0/MfnXHiMRKouTuelRwtOgnfc+Lfi1qUeqePNRkhwIIJPIhAGAFXgVytOmkeaZ5pGLO7FmJ7k0yvRpR5YqJ87Xmp1JSXUWiiitTIWiiimAuTTHFOpGqWhp2YxTg103w98QyeG/E9nqSllRJF8wr125rmB9+plNclenGpBwlszsoVXTmqkd0fp54U1K21rQbLVbV1kS4hVw68g8UV8/fsU/EFbnSZvBOpTr59qTLZ7m+9ETyv4H+dFfNOCpycJPVHsTfN70Voz5PmA25VRu7e1VGXafY9K0pUVlPlrkDrmqMq4YjqRX2jR8smMpyfewPvVHmnr09qRQ/ac59OtPXnJ600H/PpT1GGz19qdgF2qwx/EaWLMb88U5CD060HJOCcn+9SsIg1K2wwnh4P8VWbG+WWMBxyvX3pm4DIZhWdcL5UvmRcA9RQMu38nmSfLwKqN70qSqwFHekx2GEVreG/D1zrN0qqjCPPJq14Z0CTUrhWdD5YNet+GdMh09VjiRcgDmuatXUF5nZhsJKq/IPDfhOLS7ZFjjy+OTXYadpTyJypJqfT4fMZcjgda6S2hSOIbVANePOs5M+hoYVU1oV9P0xFUDAzmty1sBDGOmaqwKQwNasMh8vnmsOc6OVlC7GARWHdHDYFb1/jmsaaLexNS2OxgajNL5mFUketRq0yDdllrXnhjGWasHWL6OMbI+tCjcd+UsSazIieVI1cvr0ySEtuBqC6ui7FmNYOr3j+WcMa6adFRdznqYhtWNHwqY7jxHbqVBCuDXY/GBAdDk2jHyf0rzTwbeGLxAjljkGu98e3323SXVjn5elbpfvEYN3pM5r4Uu0acHGWAr6p8DfNaJu9BXyz8MbeZ7jyYoyx39q+m/DEz2tuiMCp28g1eYyV0zkymMkpI9EtSoGParaOOxrlYNRbIG41r2twzJkkVwwxCZ21KElqzVaXA5NQSMZOBmltbeS6YE8JWmLeOGM4A4FdEYyqK/Q45TjTdup8Zftt6LqEOo6ffq8jWkmVZewPUV83R2LFlBHWvtz9ryO2uvCsEMmDJ5oI55xmvla307zJNpj5/hwtRQxKoxcezPZlljxahVfVfkc1HpXTg1saZocjXUaxkEnqT2rbh011YbV+fPGa6nw9paxtMzY3kYHHFY18waWh6OEyOKd2iho2incB5J2BsbgDyfWvT/BPhaKS4j3KcYBIxyar+GLVViCnAfdzjvXsvw60hY3N06AqmGDkYFctGrKtNI7MbRhhKLlbU3tG0mPToIbfyWOFMz4HHIwBXgP7dniMWWmaF4HtZ8sR9ru1B5z2z+v5V9VW8SKUkn+X/AJbSE9Ao5FfnF+0F4qbxh8Wtc1cPuhE5gg5zhE4H9a9qhSTqKTPicTiH7OTf9N/8C5wB6UlKelJXqo8IUUtIKM0wFoHWigdaAHClpBS0AMdcHNA6U88imYxWM0awl0N3wXr954Z8SWWt2MjJNbSBuO47j8qKxoehzRXDXwVGvLmqRuz1cNjatCHLB6GnHtaLcrVVu4yvzDkHtUVjNtAU/lVw/vFOfzr2dz5+1jNI5p65/D1pZl2vikHWpLQo4zj8akXBHPT071Fjn1pRw39e1AyUnA6/Sjd33c1Hu61G7ZHrQA929OtROAwINAoqQKxBhcN1FdH4X0eTVJ1baQmfSovD2iTatdKgU+Xnk4617D4f8PpptiqIg3Y61yYiuoKy3O7CYZ1Xd7EWj6dFZwrDEo3Y9K6LSrNt4ZutVYICkgYituykVVB74ryKk29T6GjSUbWNW2KxAAdq0ra5zgYrHikVsYq9bN0NcrZ2pHRWuGGRVpcYrN0+f5atedipbBxZBfoSTyTWZJMsI+boK0rydFQsxArkdXuzcOUjOBmqSuKS5UV9c1TdlYyOfSueuGDAszZNSaq6wKT3Fc/c3bkHk811Qhocc56i3567W4rAv9zAjk1fnuWIAHNW9G05bycNIK25lFXOfl5nYyPDenzreG4II9OK9U03w4l5oD3N+5O4YVQKpf2VHbQKY0Ge+KuzeIjY6UITzt7V59bEybTierhsNHlakW/AWnafoty83y72fjPGBXqsOpW9yke11LdiOtfLHiXxLqtxqYNmzJH3xXf/AA81q/mMf2qUnbjqa1xM26SkzLC0YuvKMT320I4Zm4rrdAs3utsj5Efb3rgvDMzX9xFCvK8Zr1rTVWG2RFwABXNgYKpO8tkLNJujFR6svIqRoFUAD2qhrWoW9hZy3FxIqIikkt0p97eR28LSSMFVepr50+NfxAn1KZ9L02U+SCd5X0ruxuNjQjyx3OLKMpqY+tb7K3ZxPxl8TDxTrbqzA2kTYQDnJFchp+mQOqDzRG2cA4qUwmY5fOTyOKt+RiNAi7gOp7ivmpVna19T9So4OEEopaIfJ4Zuo3+0DbLCflVl61s6XpixwoNuGXr7mjRZruFjCXyCOntW6o+ZSq45Fc3tZ9WbukofCja8JaOLy5kaKMlYlyVxya9v8N2CJZpAwVeVyoHAUe1eY+BbVpblEVmDsRnaa9g0i33Tb13EKBGD/Ovocrg7c1j4LiSu+blb0OR/aT8VReEfg9rmqK4jup4vstrjqWf5R+WSfwr81W3FizEkk5JPc19Qft9eNPt/ijTPBlnL/o+np51yo6eYw+UfgP518v19LRirXPh8TJpRp9tfv/4AhptPNMrdHGgoooqhi0o60lLQA4UtNFKKAFpGFOpcUpLQadhqHDD0ooNFcz0Z0KWhDHkEVp2s2Rtbr6+tV2gw5C/d9aADG2c12nE7MtTQ7ySTjiqJBVipq7HMrrtJ56fWkmXKgDGfWmCKpbpSGh1wfSmFqRQjnGabnig8mg0rgKK1fD+kzapeJEinbkZ4qrpFhNfXKxRjjPJr3P4d+F4rOFZZEBPHPeuTEYhU4+Z2YTCutLyLnhDwtDptopaPDY9K3JIMcCtqOP5Qq9Kiu4dqZxXhzqOTuz6enRjBJI52ddpoikxT74fMR3qoFOag2UTYtWPFaUL/AC1iW0u0VYN7sFKxotDdhuNnO7FPudTWOP5m5rmpdVVYz81c5qmuNz81NUmyZ1VFHTaprvmPs3fKKwr3Wo4VODzXIX2tNuPzd6zJ9SeQn5ia3jTSOKdbmN7UtSM7li4x6ZrP84yNhcmsuPzZ3wMmt/SLFlIZhVtpIzinJk+nafu+eTP41dG61b93+lXbePgAZxWjBp6yj1rklV7nowoLoJpOrO4CTLke9bcNjZajGVZcbqqW2kKCDsrWsbAxOCDXPKS3R0whbcxLvwRa+ZuRcitfw54ckjnRY1YDPpXVaXa+bjPOa7LQNLjDBtgrCc5T925vFwpe9bUv+BdL+xwCRwd3uK7c3qwxFnICgZNZtpGI0AHQV5N8ZPixpPhW5TS7qQlpDyF64rpjzUYWgrs8mcFi63vuy7sb8X/iSd76XYMwZsgkHFeOrIXO6RsuxyTXZWN54V8WW/m2N5HluSrHJz9DzWbq3gu7t8y2rl07Y5FfPTxfNN+2upeZ97gaNGhSUaO35mDKuw4zjNPtGbcME1Fc2+o25xNbkqvVlGQKSxuFEnpVNJrR3PVjLyOktNpUcdK3dHG8AH5jnIB7VgaYSc4JPsBXX+FbfzrpRGhDDkn0FYx1djPEVFGDZ6B4DtGjha6Zdsh4QYxmvTPtFto+iT311IqQ2sDSySN04GSa5jwnZhvLD/6tOvua89/bV8YN4Y+FDaNaTbLrWX8jg8iPq36cfjX2mXU+Smj8pzet9YxDTfn8kfFHxK8RTeK/Hus6/M2Td3TsnsmcKPyxXPU0DFOr3bJaI+XqVHUk5PqGKQin0N0pogiNFK1JVALRSUDrQA4U4U2lWgB9OptKOtOwCMKKeOtFQ4jUmgt7hZByeaewznFZSbon7jFaVvKrp1zVoyaAfLT1mx9fWmyAdqhOaoZI53c1G2abuI70bqBiVJaQSTzLEgyWOKjFdp4D0cySi4kXr7VhVqKCubUaTqSSOm8CeHY4AjyKPXp1r1bTUCRqi9AK5/R4FiiX2rpNO6CvCrVHNn1OFoqnGyNm3j2pzzmm3SAxHpTPtAUYyao3N8dxHauVndFGTqSfvjVB/lq5qFwPvHrWLdXgKkBquKuOTSLD3Sr3qldagFU/NzWLf6h5bH5qxL7UmYHD1tCBx1aysbd9qgAI3VgXl60vANUJrlpT96kiy7YzW6ikcMpuQ9vmPrV7TtLmuSPlwKsaXppdgzjIrqdOjit14Xms6lS2xvRocz1Kdjo3kKCwzWzp8cGdr4HPSmvdhRjaBWRe6hGkpIfBrk5pSZ6CjCB1qR26kbStXIiqkcivPv7b2/8ALSpI/E2OGkqXRky1iYo9GS9jTqwq9a3kTEfMPzry5vEcbf8ALSlg8UxxuP3tQ8PO2xrDE076s9y0i5j+X5hwfWu40O8jAUZH518+6H4sgbG6Wuz0zxjY28fmTXiIAM8tXM4Ti9jscadWG57VqOrQ2WmS3DuqhUJ618A/HrX/AO3/AB9dzrJvjjOxeeO9eofGP4yedavpOlTEggguO9fOVzLJPcPNIxZnO4k9Sa9vLqM3L2lReh8tmtelCHsabu29SbT9QvdPl8yzuZIWznKtivSvB/xm8QaSiQX7fbIFIzu+9XldKK78TgcPilarG55uEzHE4R/uptLt0+4+rPDfxK8I+Jo9l5IlnKx+ZWwD+ddFN4V0vUIxNps0M277pU4NfGSsVbcpIPqK6fwz488SaA6/Y7+Uxqc7GbIr5nFcMOL5sNO3k/8AM+twPGLVo4iNvNbfd/kfT48M6lYSBUXdjqO4rsPCdjJbpLNcZgZV3KWHBrx/4cftCWqlrbxLbhTJgeb1C19FeFPEXhDxFYRTwX9rJH8pVS4/lXk/Ua9Goo1tP67ns1s8jXpfu/eXlv8Acdn8Pw6aIJbgKGlO8kdFFfEf7ZnjBfE3xZmsbaXfaaUggTDZXf8AxV9V/F74r+G/BPgy8aC8glvmiKW8UZBO48Cvzu1O9l1HUbi+nYtLPK0jk9ck5NfaZdBWSi7qK/E+BzGo05TkrOb/AAK+aXNNpa9U8UcDzSk5po60tIBCKQ06mmqASgdaKB1oAdSikpRQA7NOHWm04daaAcvWihetFDAhvY15bvVSFmV/lOKKKCS/ExYHNNkoooBkZ6U0daKKECLWmxLLdxo3QnmvYvC9pFBapsHQCiiuLGfCerliXMzrLIfJW9YcCiivDkfRxJZHOazLxjuY0UVBsjA1S4cPj2rm9QupFdgPrRRXRBGNR6HNX15IxJPWsppmY80UV1RPKqbk0J4rRsAAwOKKKUwpbnQW9w0ajAHSpH1CVRgKPzoornktTsTaMjUtXuQjAfzrm59SuZJOWooraEV2OavJ33Gy3syx7s81Se8nLE7jRRXTCK7HPKTI2vJz/GfzqfTfOu7lYTMUyeuM0UVryq2xEZPm3ItU1K8spRHDKRjPNZl1repTKY3uX2/WiitY049jjrYirdrmKG5mJLEk+9JRRWqOfdhRRRTAUUtFFACirdreXlsc211ND/uORRRUtKUkmXTbUtGLdXl1dsGuriWYjoXYmoRRRWiio6IzqSberFpRRRTMw70tFFACikPWiigBtFFFABSiiigB1PWiimgHr1ooooYH/9k="/>
          <p:cNvSpPr>
            <a:spLocks noChangeAspect="1" noChangeArrowheads="1"/>
          </p:cNvSpPr>
          <p:nvPr/>
        </p:nvSpPr>
        <p:spPr bwMode="auto">
          <a:xfrm>
            <a:off x="2190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1" name="Picture 7"/>
          <p:cNvPicPr>
            <a:picLocks noChangeAspect="1" noChangeArrowheads="1"/>
          </p:cNvPicPr>
          <p:nvPr/>
        </p:nvPicPr>
        <p:blipFill>
          <a:blip r:embed="rId3" cstate="print"/>
          <a:srcRect l="32372" t="35063" r="4817" b="5876"/>
          <a:stretch>
            <a:fillRect/>
          </a:stretch>
        </p:blipFill>
        <p:spPr bwMode="auto">
          <a:xfrm>
            <a:off x="467544" y="764704"/>
            <a:ext cx="8172400" cy="5184576"/>
          </a:xfrm>
          <a:prstGeom prst="rect">
            <a:avLst/>
          </a:prstGeom>
          <a:noFill/>
          <a:ln w="9525">
            <a:noFill/>
            <a:miter lim="800000"/>
            <a:headEnd/>
            <a:tailEnd/>
          </a:ln>
        </p:spPr>
      </p:pic>
    </p:spTree>
  </p:cSld>
  <p:clrMapOvr>
    <a:masterClrMapping/>
  </p:clrMapOvr>
  <p:transition spd="slow">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3" cstate="print"/>
          <a:srcRect l="35057" t="32977" r="6832" b="5704"/>
          <a:stretch>
            <a:fillRect/>
          </a:stretch>
        </p:blipFill>
        <p:spPr bwMode="auto">
          <a:xfrm>
            <a:off x="611560" y="620688"/>
            <a:ext cx="8136904" cy="5616624"/>
          </a:xfrm>
          <a:prstGeom prst="rect">
            <a:avLst/>
          </a:prstGeom>
          <a:noFill/>
          <a:ln w="9525">
            <a:noFill/>
            <a:miter lim="800000"/>
            <a:headEnd/>
            <a:tailEnd/>
          </a:ln>
        </p:spPr>
      </p:pic>
    </p:spTree>
  </p:cSld>
  <p:clrMapOvr>
    <a:masterClrMapping/>
  </p:clrMapOvr>
  <p:transition spd="slow">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cstate="print"/>
          <a:srcRect l="32372" t="36047" r="6750" b="6250"/>
          <a:stretch>
            <a:fillRect/>
          </a:stretch>
        </p:blipFill>
        <p:spPr bwMode="auto">
          <a:xfrm>
            <a:off x="539551" y="548680"/>
            <a:ext cx="8107389" cy="5688632"/>
          </a:xfrm>
          <a:prstGeom prst="rect">
            <a:avLst/>
          </a:prstGeom>
          <a:noFill/>
          <a:ln w="9525">
            <a:noFill/>
            <a:miter lim="800000"/>
            <a:headEnd/>
            <a:tailEnd/>
          </a:ln>
        </p:spPr>
      </p:pic>
    </p:spTree>
  </p:cSld>
  <p:clrMapOvr>
    <a:masterClrMapping/>
  </p:clrMapOvr>
  <p:transition spd="slow">
    <p:wedg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cstate="print"/>
          <a:srcRect l="34586" t="30141" r="6750" b="6250"/>
          <a:stretch>
            <a:fillRect/>
          </a:stretch>
        </p:blipFill>
        <p:spPr bwMode="auto">
          <a:xfrm>
            <a:off x="395536" y="548680"/>
            <a:ext cx="8352928" cy="5688632"/>
          </a:xfrm>
          <a:prstGeom prst="rect">
            <a:avLst/>
          </a:prstGeom>
          <a:noFill/>
          <a:ln w="9525">
            <a:noFill/>
            <a:miter lim="800000"/>
            <a:headEnd/>
            <a:tailEnd/>
          </a:ln>
        </p:spPr>
      </p:pic>
    </p:spTree>
  </p:cSld>
  <p:clrMapOvr>
    <a:masterClrMapping/>
  </p:clrMapOvr>
  <p:transition spd="slow">
    <p:pull dir="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srcRect l="29605" t="28172" r="4537" b="9813"/>
          <a:stretch>
            <a:fillRect/>
          </a:stretch>
        </p:blipFill>
        <p:spPr bwMode="auto">
          <a:xfrm>
            <a:off x="323528" y="620688"/>
            <a:ext cx="8568952" cy="5472608"/>
          </a:xfrm>
          <a:prstGeom prst="rect">
            <a:avLst/>
          </a:prstGeom>
          <a:noFill/>
          <a:ln w="9525">
            <a:noFill/>
            <a:miter lim="800000"/>
            <a:headEnd/>
            <a:tailEnd/>
          </a:ln>
        </p:spPr>
      </p:pic>
    </p:spTree>
  </p:cSld>
  <p:clrMapOvr>
    <a:masterClrMapping/>
  </p:clrMapOvr>
  <p:transition spd="slow">
    <p:wheel spokes="8"/>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cstate="print"/>
          <a:srcRect l="32925" t="29156" r="7304" b="6250"/>
          <a:stretch>
            <a:fillRect/>
          </a:stretch>
        </p:blipFill>
        <p:spPr bwMode="auto">
          <a:xfrm>
            <a:off x="467544" y="548680"/>
            <a:ext cx="8280920" cy="5760640"/>
          </a:xfrm>
          <a:prstGeom prst="rect">
            <a:avLst/>
          </a:prstGeom>
          <a:noFill/>
          <a:ln w="9525">
            <a:noFill/>
            <a:miter lim="800000"/>
            <a:headEnd/>
            <a:tailEnd/>
          </a:ln>
        </p:spPr>
      </p:pic>
    </p:spTree>
  </p:cSld>
  <p:clrMapOvr>
    <a:masterClrMapping/>
  </p:clrMapOvr>
  <p:transition spd="slow">
    <p:split orient="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References:</a:t>
            </a:r>
            <a:endParaRPr lang="en-GB" sz="3200" dirty="0"/>
          </a:p>
        </p:txBody>
      </p:sp>
      <p:sp>
        <p:nvSpPr>
          <p:cNvPr id="3" name="Content Placeholder 2"/>
          <p:cNvSpPr>
            <a:spLocks noGrp="1"/>
          </p:cNvSpPr>
          <p:nvPr>
            <p:ph idx="1"/>
          </p:nvPr>
        </p:nvSpPr>
        <p:spPr>
          <a:xfrm>
            <a:off x="395536" y="1484784"/>
            <a:ext cx="8229600" cy="4785395"/>
          </a:xfrm>
        </p:spPr>
        <p:txBody>
          <a:bodyPr>
            <a:normAutofit fontScale="55000" lnSpcReduction="20000"/>
          </a:bodyPr>
          <a:lstStyle/>
          <a:p>
            <a:r>
              <a:rPr lang="en-GB" dirty="0"/>
              <a:t>Cohen, E. (2019). </a:t>
            </a:r>
            <a:r>
              <a:rPr lang="en-GB" i="1" dirty="0"/>
              <a:t>A Beginner-Friendly Guide to Work Breakdown Structures (WBS)</a:t>
            </a:r>
            <a:r>
              <a:rPr lang="en-GB" dirty="0"/>
              <a:t>. [online] </a:t>
            </a:r>
            <a:r>
              <a:rPr lang="en-GB" dirty="0" err="1"/>
              <a:t>Workamajig.com</a:t>
            </a:r>
            <a:r>
              <a:rPr lang="en-GB" dirty="0"/>
              <a:t>. Available at: https://www.workamajig.com/blog/guide-to-work-breakdown-structures-wbs [Accessed 31 May 2019].</a:t>
            </a:r>
          </a:p>
          <a:p>
            <a:r>
              <a:rPr lang="en-GB" dirty="0" err="1"/>
              <a:t>Gantt.com</a:t>
            </a:r>
            <a:r>
              <a:rPr lang="en-GB" dirty="0"/>
              <a:t>. (2019). </a:t>
            </a:r>
            <a:r>
              <a:rPr lang="en-GB" i="1" dirty="0"/>
              <a:t>What is a </a:t>
            </a:r>
            <a:r>
              <a:rPr lang="en-GB" i="1" u="sng" dirty="0">
                <a:hlinkClick r:id="rId2" tooltip="Gantt Chart"/>
              </a:rPr>
              <a:t>Gantt Chart</a:t>
            </a:r>
            <a:r>
              <a:rPr lang="en-GB" i="1" dirty="0"/>
              <a:t>? </a:t>
            </a:r>
            <a:r>
              <a:rPr lang="en-GB" i="1" u="sng" dirty="0">
                <a:hlinkClick r:id="rId2" tooltip="Gantt Chart"/>
              </a:rPr>
              <a:t>Gantt Chart</a:t>
            </a:r>
            <a:r>
              <a:rPr lang="en-GB" i="1" dirty="0"/>
              <a:t> Software, Information, and History</a:t>
            </a:r>
            <a:r>
              <a:rPr lang="en-GB" dirty="0"/>
              <a:t>. [online] Available at: https://www.gantt.com/ [Accessed 31 May 2019].</a:t>
            </a:r>
          </a:p>
          <a:p>
            <a:r>
              <a:rPr lang="en-GB" dirty="0" err="1"/>
              <a:t>Mindtools.com</a:t>
            </a:r>
            <a:r>
              <a:rPr lang="en-GB" dirty="0"/>
              <a:t>. (2019). </a:t>
            </a:r>
            <a:r>
              <a:rPr lang="en-GB" i="1" dirty="0"/>
              <a:t>Risk Analysis and Risk </a:t>
            </a:r>
            <a:r>
              <a:rPr lang="en-GB" i="1" dirty="0" err="1"/>
              <a:t>ManagementEvaluating</a:t>
            </a:r>
            <a:r>
              <a:rPr lang="en-GB" i="1" dirty="0"/>
              <a:t> and Managing Risks</a:t>
            </a:r>
            <a:r>
              <a:rPr lang="en-GB" dirty="0"/>
              <a:t>. [online] Available at: https://www.mindtools.com/pages/article/newTMC_07.htm [Accessed 31 May 2019].</a:t>
            </a:r>
          </a:p>
          <a:p>
            <a:r>
              <a:rPr lang="en-GB" dirty="0" err="1"/>
              <a:t>SearchCIO</a:t>
            </a:r>
            <a:r>
              <a:rPr lang="en-GB" dirty="0"/>
              <a:t>. (2019). </a:t>
            </a:r>
            <a:r>
              <a:rPr lang="en-GB" i="1" dirty="0"/>
              <a:t>What is project scope? - Definition from </a:t>
            </a:r>
            <a:r>
              <a:rPr lang="en-GB" i="1" dirty="0" err="1"/>
              <a:t>WhatIs.com</a:t>
            </a:r>
            <a:r>
              <a:rPr lang="en-GB" dirty="0"/>
              <a:t>. [online] Available at: https://searchcio.techtarget.com/definition/project-scope [Accessed 24 May 2019].</a:t>
            </a:r>
          </a:p>
          <a:p>
            <a:r>
              <a:rPr lang="en-GB" dirty="0"/>
              <a:t>Www.chegg.com/homework-help/questions-and-answers/quad-chart-quad-chart-one-page-summary-project-visual-well-descriptive-simple-tool-extreme-q25204961 [Accessed 24 May 2019].</a:t>
            </a:r>
          </a:p>
          <a:p>
            <a:r>
              <a:rPr lang="en-GB" dirty="0" err="1"/>
              <a:t>YouTube</a:t>
            </a:r>
            <a:r>
              <a:rPr lang="en-GB" dirty="0"/>
              <a:t>. (2019). </a:t>
            </a:r>
            <a:r>
              <a:rPr lang="en-GB" i="1" dirty="0"/>
              <a:t>Project Management Triangle </a:t>
            </a:r>
            <a:r>
              <a:rPr lang="en-GB" i="1" dirty="0" err="1"/>
              <a:t>aka</a:t>
            </a:r>
            <a:r>
              <a:rPr lang="en-GB" i="1" dirty="0"/>
              <a:t> The </a:t>
            </a:r>
            <a:r>
              <a:rPr lang="en-GB" i="1" u="sng" dirty="0">
                <a:hlinkClick r:id="rId3" tooltip="Iron Triangle"/>
              </a:rPr>
              <a:t>Iron Triangle</a:t>
            </a:r>
            <a:r>
              <a:rPr lang="en-GB" i="1" dirty="0"/>
              <a:t> + FREE CHEAT SHEET</a:t>
            </a:r>
            <a:r>
              <a:rPr lang="en-GB" dirty="0"/>
              <a:t>. [online] Available at:  https://www.youtube.com/watch?v=MKEyF2dmGaM [Accessed 24 May 2019].</a:t>
            </a:r>
          </a:p>
          <a:p>
            <a:endParaRPr lang="en-GB" dirty="0"/>
          </a:p>
        </p:txBody>
      </p:sp>
    </p:spTree>
  </p:cSld>
  <p:clrMapOvr>
    <a:masterClrMapping/>
  </p:clrMapOvr>
  <p:transition spd="slow">
    <p:zoom/>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570</Words>
  <Application>Microsoft Office PowerPoint</Application>
  <PresentationFormat>On-screen Show (4:3)</PresentationFormat>
  <Paragraphs>32</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Slide 1</vt:lpstr>
      <vt:lpstr>Slide 2</vt:lpstr>
      <vt:lpstr>Slide 3</vt:lpstr>
      <vt:lpstr>Slide 4</vt:lpstr>
      <vt:lpstr>Slide 5</vt:lpstr>
      <vt:lpstr>Slide 6</vt:lpstr>
      <vt:lpstr>References:</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shahidul islam</dc:creator>
  <cp:lastModifiedBy>shahidul islam</cp:lastModifiedBy>
  <cp:revision>4</cp:revision>
  <dcterms:created xsi:type="dcterms:W3CDTF">2019-06-19T23:07:13Z</dcterms:created>
  <dcterms:modified xsi:type="dcterms:W3CDTF">2019-06-19T23:40:28Z</dcterms:modified>
</cp:coreProperties>
</file>