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Override1.xml" ContentType="application/vnd.openxmlformats-officedocument.themeOverride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 bookmarkIdSeed="2">
  <p:sldMasterIdLst>
    <p:sldMasterId id="2147483649" r:id="rId1"/>
  </p:sldMasterIdLst>
  <p:notesMasterIdLst>
    <p:notesMasterId r:id="rId36"/>
  </p:notesMasterIdLst>
  <p:handoutMasterIdLst>
    <p:handoutMasterId r:id="rId37"/>
  </p:handoutMasterIdLst>
  <p:sldIdLst>
    <p:sldId id="314" r:id="rId2"/>
    <p:sldId id="483" r:id="rId3"/>
    <p:sldId id="492" r:id="rId4"/>
    <p:sldId id="487" r:id="rId5"/>
    <p:sldId id="488" r:id="rId6"/>
    <p:sldId id="494" r:id="rId7"/>
    <p:sldId id="495" r:id="rId8"/>
    <p:sldId id="496" r:id="rId9"/>
    <p:sldId id="497" r:id="rId10"/>
    <p:sldId id="498" r:id="rId11"/>
    <p:sldId id="499" r:id="rId12"/>
    <p:sldId id="500" r:id="rId13"/>
    <p:sldId id="501" r:id="rId14"/>
    <p:sldId id="502" r:id="rId15"/>
    <p:sldId id="503" r:id="rId16"/>
    <p:sldId id="504" r:id="rId17"/>
    <p:sldId id="514" r:id="rId18"/>
    <p:sldId id="505" r:id="rId19"/>
    <p:sldId id="507" r:id="rId20"/>
    <p:sldId id="508" r:id="rId21"/>
    <p:sldId id="509" r:id="rId22"/>
    <p:sldId id="506" r:id="rId23"/>
    <p:sldId id="510" r:id="rId24"/>
    <p:sldId id="511" r:id="rId25"/>
    <p:sldId id="512" r:id="rId26"/>
    <p:sldId id="513" r:id="rId27"/>
    <p:sldId id="515" r:id="rId28"/>
    <p:sldId id="517" r:id="rId29"/>
    <p:sldId id="520" r:id="rId30"/>
    <p:sldId id="519" r:id="rId31"/>
    <p:sldId id="516" r:id="rId32"/>
    <p:sldId id="521" r:id="rId33"/>
    <p:sldId id="518" r:id="rId34"/>
    <p:sldId id="522" r:id="rId35"/>
  </p:sldIdLst>
  <p:sldSz cx="9144000" cy="6858000" type="screen4x3"/>
  <p:notesSz cx="7302500" cy="9588500"/>
  <p:defaultTextStyle>
    <a:defPPr>
      <a:defRPr lang="en-US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Helvetica" panose="020B0604020202020204" pitchFamily="34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Helvetica" panose="020B0604020202020204" pitchFamily="34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Helvetica" panose="020B0604020202020204" pitchFamily="34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Helvetica" panose="020B0604020202020204" pitchFamily="34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Helvetica" panose="020B0604020202020204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Helvetica" panose="020B0604020202020204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Helvetica" panose="020B0604020202020204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Helvetica" panose="020B0604020202020204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Helvetica" panose="020B0604020202020204" pitchFamily="34" charset="0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Default Section" id="{A40789CF-04C3-4F9F-B261-665585167B4D}">
          <p14:sldIdLst>
            <p14:sldId id="314"/>
          </p14:sldIdLst>
        </p14:section>
        <p14:section name="Untitled Section" id="{28777A00-2DD7-4E4E-98DB-9E3D9C6C0474}">
          <p14:sldIdLst>
            <p14:sldId id="483"/>
            <p14:sldId id="492"/>
            <p14:sldId id="487"/>
            <p14:sldId id="488"/>
            <p14:sldId id="494"/>
            <p14:sldId id="495"/>
            <p14:sldId id="496"/>
            <p14:sldId id="497"/>
            <p14:sldId id="498"/>
            <p14:sldId id="499"/>
            <p14:sldId id="500"/>
            <p14:sldId id="501"/>
            <p14:sldId id="502"/>
            <p14:sldId id="503"/>
            <p14:sldId id="504"/>
            <p14:sldId id="514"/>
            <p14:sldId id="505"/>
            <p14:sldId id="507"/>
            <p14:sldId id="508"/>
            <p14:sldId id="509"/>
            <p14:sldId id="506"/>
            <p14:sldId id="510"/>
            <p14:sldId id="511"/>
            <p14:sldId id="512"/>
            <p14:sldId id="513"/>
            <p14:sldId id="515"/>
            <p14:sldId id="517"/>
            <p14:sldId id="520"/>
            <p14:sldId id="519"/>
            <p14:sldId id="516"/>
            <p14:sldId id="521"/>
            <p14:sldId id="518"/>
            <p14:sldId id="522"/>
          </p14:sldIdLst>
        </p14:section>
        <p14:section name="Untitled Section" id="{C310DF6B-37C9-4A6A-A52F-D0147F7551D5}">
          <p14:sldIdLst/>
        </p14:section>
        <p14:section name="Untitled Section" id="{F0775640-F074-4B4C-9F63-5684BD74D745}">
          <p14:sldIdLst/>
        </p14:section>
      </p14:sectionLst>
    </p:ext>
    <p:ext uri="{EFAFB233-063F-42B5-8137-9DF3F51BA10A}">
      <p15:sldGuideLst xmlns:p15="http://schemas.microsoft.com/office/powerpoint/2012/main">
        <p15:guide id="1" orient="horz" pos="4178" userDrawn="1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3020">
          <p15:clr>
            <a:srgbClr val="A4A3A4"/>
          </p15:clr>
        </p15:guide>
        <p15:guide id="2" pos="2300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00"/>
    <a:srgbClr val="2B3E51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616DA210-FB5B-4158-B5E0-FEB733F419BA}" styleName="Light Style 3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tx1">
              <a:alpha val="20000"/>
            </a:schemeClr>
          </a:solidFill>
        </a:fill>
      </a:tcStyle>
    </a:band1H>
    <a:band1V>
      <a:tcStyle>
        <a:tcBdr/>
        <a:fill>
          <a:solidFill>
            <a:schemeClr val="tx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tx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tx1"/>
              </a:solidFill>
            </a:ln>
          </a:bottom>
        </a:tcBdr>
        <a:fill>
          <a:noFill/>
        </a:fill>
      </a:tcStyle>
    </a:firstRow>
  </a:tblStyle>
  <a:tblStyle styleId="{BDBED569-4797-4DF1-A0F4-6AAB3CD982D8}" styleName="Light Style 3 - Accent 5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 w="12700" cmpd="sng">
              <a:solidFill>
                <a:schemeClr val="accent5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5">
              <a:alpha val="20000"/>
            </a:schemeClr>
          </a:solidFill>
        </a:fill>
      </a:tcStyle>
    </a:band1H>
    <a:band1V>
      <a:tcStyle>
        <a:tcBdr/>
        <a:fill>
          <a:solidFill>
            <a:schemeClr val="accent5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5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5"/>
              </a:solidFill>
            </a:ln>
          </a:bottom>
        </a:tcBdr>
        <a:fill>
          <a:noFill/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4448" autoAdjust="0"/>
    <p:restoredTop sz="96433" autoAdjust="0"/>
  </p:normalViewPr>
  <p:slideViewPr>
    <p:cSldViewPr snapToGrid="0">
      <p:cViewPr varScale="1">
        <p:scale>
          <a:sx n="99" d="100"/>
          <a:sy n="99" d="100"/>
        </p:scale>
        <p:origin x="942" y="42"/>
      </p:cViewPr>
      <p:guideLst>
        <p:guide orient="horz" pos="4178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notesViewPr>
    <p:cSldViewPr snapToGrid="0">
      <p:cViewPr varScale="1">
        <p:scale>
          <a:sx n="74" d="100"/>
          <a:sy n="74" d="100"/>
        </p:scale>
        <p:origin x="1893" y="45"/>
      </p:cViewPr>
      <p:guideLst>
        <p:guide orient="horz" pos="3020"/>
        <p:guide pos="230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viewProps" Target="viewProps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handoutMaster" Target="handoutMasters/handoutMaster1.xml"/><Relationship Id="rId40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presProps" Target="pres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2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32004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l">
              <a:defRPr sz="1200" smtClean="0"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46083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4114800" y="0"/>
            <a:ext cx="32004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>
              <a:defRPr sz="1200" smtClean="0"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46084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9144000"/>
            <a:ext cx="32004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l">
              <a:defRPr sz="1200" smtClean="0"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46085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4114800" y="9144000"/>
            <a:ext cx="32004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 smtClean="0"/>
            </a:lvl1pPr>
          </a:lstStyle>
          <a:p>
            <a:pPr>
              <a:defRPr/>
            </a:pPr>
            <a:fld id="{085AE3E6-3B06-4DEE-8B65-79A38B662D6E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4064628757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3163888" cy="4794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6515" tIns="48257" rIns="96515" bIns="48257" numCol="1" anchor="ctr" anchorCtr="0" compatLnSpc="1">
            <a:prstTxWarp prst="textNoShape">
              <a:avLst/>
            </a:prstTxWarp>
          </a:bodyPr>
          <a:lstStyle>
            <a:lvl1pPr algn="l" defTabSz="965200">
              <a:defRPr sz="1300" smtClean="0">
                <a:latin typeface="Times New Roman" panose="02020603050405020304" pitchFamily="18" charset="0"/>
              </a:defRPr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6147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4138613" y="0"/>
            <a:ext cx="3163887" cy="4794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6515" tIns="48257" rIns="96515" bIns="48257" numCol="1" anchor="ctr" anchorCtr="0" compatLnSpc="1">
            <a:prstTxWarp prst="textNoShape">
              <a:avLst/>
            </a:prstTxWarp>
          </a:bodyPr>
          <a:lstStyle>
            <a:lvl1pPr algn="r" defTabSz="965200">
              <a:defRPr sz="1300" smtClean="0">
                <a:latin typeface="Times New Roman" panose="02020603050405020304" pitchFamily="18" charset="0"/>
              </a:defRPr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3076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254125" y="719138"/>
            <a:ext cx="4794250" cy="3595687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  <a:ext uri="{53640926-AAD7-44D8-BBD7-CCE9431645EC}">
              <a14:shadowObscured xmlns:a14="http://schemas.microsoft.com/office/drawing/2010/main" val="1"/>
            </a:ext>
          </a:extLst>
        </p:spPr>
      </p:sp>
      <p:sp>
        <p:nvSpPr>
          <p:cNvPr id="6149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973138" y="4554538"/>
            <a:ext cx="5356225" cy="43148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6515" tIns="48257" rIns="96515" bIns="48257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 noProof="0"/>
              <a:t>Click to edit Master text styles</a:t>
            </a:r>
          </a:p>
          <a:p>
            <a:pPr lvl="1"/>
            <a:r>
              <a:rPr lang="en-US" altLang="en-US" noProof="0"/>
              <a:t>Second level</a:t>
            </a:r>
          </a:p>
          <a:p>
            <a:pPr lvl="2"/>
            <a:r>
              <a:rPr lang="en-US" altLang="en-US" noProof="0"/>
              <a:t>Third level</a:t>
            </a:r>
          </a:p>
          <a:p>
            <a:pPr lvl="3"/>
            <a:r>
              <a:rPr lang="en-US" altLang="en-US" noProof="0"/>
              <a:t>Fourth level</a:t>
            </a:r>
          </a:p>
          <a:p>
            <a:pPr lvl="4"/>
            <a:r>
              <a:rPr lang="en-US" altLang="en-US" noProof="0"/>
              <a:t>Fifth level</a:t>
            </a:r>
          </a:p>
        </p:txBody>
      </p:sp>
      <p:sp>
        <p:nvSpPr>
          <p:cNvPr id="6150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9109075"/>
            <a:ext cx="3163888" cy="4794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6515" tIns="48257" rIns="96515" bIns="48257" numCol="1" anchor="b" anchorCtr="0" compatLnSpc="1">
            <a:prstTxWarp prst="textNoShape">
              <a:avLst/>
            </a:prstTxWarp>
          </a:bodyPr>
          <a:lstStyle>
            <a:lvl1pPr algn="l" defTabSz="965200">
              <a:defRPr sz="1300" smtClean="0">
                <a:latin typeface="Times New Roman" panose="02020603050405020304" pitchFamily="18" charset="0"/>
              </a:defRPr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6151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4138613" y="9109075"/>
            <a:ext cx="3163887" cy="4794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6515" tIns="48257" rIns="96515" bIns="48257" numCol="1" anchor="b" anchorCtr="0" compatLnSpc="1">
            <a:prstTxWarp prst="textNoShape">
              <a:avLst/>
            </a:prstTxWarp>
          </a:bodyPr>
          <a:lstStyle>
            <a:lvl1pPr algn="r" defTabSz="965200">
              <a:defRPr sz="1300" smtClean="0">
                <a:latin typeface="Times New Roman" panose="02020603050405020304" pitchFamily="18" charset="0"/>
              </a:defRPr>
            </a:lvl1pPr>
          </a:lstStyle>
          <a:p>
            <a:pPr>
              <a:defRPr/>
            </a:pPr>
            <a:fld id="{91D68F69-EA38-4BF2-AACB-9A80CFE5F833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704803673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anose="02020603050405020304" pitchFamily="18" charset="0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anose="02020603050405020304" pitchFamily="18" charset="0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anose="02020603050405020304" pitchFamily="18" charset="0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anose="02020603050405020304" pitchFamily="18" charset="0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anose="02020603050405020304" pitchFamily="18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themeOverride" Target="../theme/themeOverride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2"/>
          <p:cNvSpPr>
            <a:spLocks noChangeArrowheads="1"/>
          </p:cNvSpPr>
          <p:nvPr/>
        </p:nvSpPr>
        <p:spPr bwMode="white">
          <a:xfrm>
            <a:off x="0" y="0"/>
            <a:ext cx="9144000" cy="2540000"/>
          </a:xfrm>
          <a:prstGeom prst="rect">
            <a:avLst/>
          </a:prstGeom>
          <a:gradFill rotWithShape="0">
            <a:gsLst>
              <a:gs pos="0">
                <a:schemeClr val="hlink"/>
              </a:gs>
              <a:gs pos="100000">
                <a:schemeClr val="bg2"/>
              </a:gs>
            </a:gsLst>
            <a:lin ang="5400000" scaled="1"/>
          </a:gra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 algn="ctr">
              <a:defRPr>
                <a:solidFill>
                  <a:schemeClr val="tx1"/>
                </a:solidFill>
                <a:latin typeface="Helvetica" panose="020B0604020202020204" pitchFamily="34" charset="0"/>
              </a:defRPr>
            </a:lvl1pPr>
            <a:lvl2pPr marL="742950" indent="-285750" algn="ctr">
              <a:defRPr>
                <a:solidFill>
                  <a:schemeClr val="tx1"/>
                </a:solidFill>
                <a:latin typeface="Helvetica" panose="020B0604020202020204" pitchFamily="34" charset="0"/>
              </a:defRPr>
            </a:lvl2pPr>
            <a:lvl3pPr marL="1143000" indent="-228600" algn="ctr">
              <a:defRPr>
                <a:solidFill>
                  <a:schemeClr val="tx1"/>
                </a:solidFill>
                <a:latin typeface="Helvetica" panose="020B0604020202020204" pitchFamily="34" charset="0"/>
              </a:defRPr>
            </a:lvl3pPr>
            <a:lvl4pPr marL="1600200" indent="-228600" algn="ctr">
              <a:defRPr>
                <a:solidFill>
                  <a:schemeClr val="tx1"/>
                </a:solidFill>
                <a:latin typeface="Helvetica" panose="020B0604020202020204" pitchFamily="34" charset="0"/>
              </a:defRPr>
            </a:lvl4pPr>
            <a:lvl5pPr marL="2057400" indent="-228600" algn="ctr">
              <a:defRPr>
                <a:solidFill>
                  <a:schemeClr val="tx1"/>
                </a:solidFill>
                <a:latin typeface="Helvetica" panose="020B0604020202020204" pitchFamily="34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Helvetica" panose="020B0604020202020204" pitchFamily="34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Helvetica" panose="020B0604020202020204" pitchFamily="34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Helvetica" panose="020B0604020202020204" pitchFamily="34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Helvetica" panose="020B0604020202020204" pitchFamily="34" charset="0"/>
              </a:defRPr>
            </a:lvl9pPr>
          </a:lstStyle>
          <a:p>
            <a:endParaRPr lang="en-GB" altLang="en-US"/>
          </a:p>
        </p:txBody>
      </p:sp>
      <p:sp>
        <p:nvSpPr>
          <p:cNvPr id="5" name="Rectangle 3"/>
          <p:cNvSpPr>
            <a:spLocks noChangeArrowheads="1"/>
          </p:cNvSpPr>
          <p:nvPr/>
        </p:nvSpPr>
        <p:spPr bwMode="white">
          <a:xfrm>
            <a:off x="0" y="2540000"/>
            <a:ext cx="9144000" cy="4318000"/>
          </a:xfrm>
          <a:prstGeom prst="rect">
            <a:avLst/>
          </a:prstGeom>
          <a:gradFill rotWithShape="0">
            <a:gsLst>
              <a:gs pos="0">
                <a:schemeClr val="bg2"/>
              </a:gs>
              <a:gs pos="100000">
                <a:schemeClr val="bg1"/>
              </a:gs>
            </a:gsLst>
            <a:lin ang="5400000" scaled="1"/>
          </a:gra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>
            <a:lvl1pPr algn="ctr">
              <a:defRPr>
                <a:solidFill>
                  <a:schemeClr val="tx1"/>
                </a:solidFill>
                <a:latin typeface="Helvetica" panose="020B0604020202020204" pitchFamily="34" charset="0"/>
              </a:defRPr>
            </a:lvl1pPr>
            <a:lvl2pPr marL="742950" indent="-285750" algn="ctr">
              <a:defRPr>
                <a:solidFill>
                  <a:schemeClr val="tx1"/>
                </a:solidFill>
                <a:latin typeface="Helvetica" panose="020B0604020202020204" pitchFamily="34" charset="0"/>
              </a:defRPr>
            </a:lvl2pPr>
            <a:lvl3pPr marL="1143000" indent="-228600" algn="ctr">
              <a:defRPr>
                <a:solidFill>
                  <a:schemeClr val="tx1"/>
                </a:solidFill>
                <a:latin typeface="Helvetica" panose="020B0604020202020204" pitchFamily="34" charset="0"/>
              </a:defRPr>
            </a:lvl3pPr>
            <a:lvl4pPr marL="1600200" indent="-228600" algn="ctr">
              <a:defRPr>
                <a:solidFill>
                  <a:schemeClr val="tx1"/>
                </a:solidFill>
                <a:latin typeface="Helvetica" panose="020B0604020202020204" pitchFamily="34" charset="0"/>
              </a:defRPr>
            </a:lvl4pPr>
            <a:lvl5pPr marL="2057400" indent="-228600" algn="ctr">
              <a:defRPr>
                <a:solidFill>
                  <a:schemeClr val="tx1"/>
                </a:solidFill>
                <a:latin typeface="Helvetica" panose="020B0604020202020204" pitchFamily="34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Helvetica" panose="020B0604020202020204" pitchFamily="34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Helvetica" panose="020B0604020202020204" pitchFamily="34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Helvetica" panose="020B0604020202020204" pitchFamily="34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Helvetica" panose="020B0604020202020204" pitchFamily="34" charset="0"/>
              </a:defRPr>
            </a:lvl9pPr>
          </a:lstStyle>
          <a:p>
            <a:endParaRPr lang="en-GB" altLang="en-US"/>
          </a:p>
        </p:txBody>
      </p:sp>
      <p:sp>
        <p:nvSpPr>
          <p:cNvPr id="6" name="Rectangle 4"/>
          <p:cNvSpPr>
            <a:spLocks noChangeArrowheads="1"/>
          </p:cNvSpPr>
          <p:nvPr/>
        </p:nvSpPr>
        <p:spPr bwMode="ltGray">
          <a:xfrm flipV="1">
            <a:off x="0" y="2595563"/>
            <a:ext cx="6816725" cy="254000"/>
          </a:xfrm>
          <a:prstGeom prst="rect">
            <a:avLst/>
          </a:prstGeom>
          <a:gradFill rotWithShape="0">
            <a:gsLst>
              <a:gs pos="0">
                <a:schemeClr val="hlink"/>
              </a:gs>
              <a:gs pos="100000">
                <a:schemeClr val="bg2"/>
              </a:gs>
            </a:gsLst>
            <a:lin ang="0" scaled="1"/>
          </a:gra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 algn="ctr">
              <a:defRPr>
                <a:solidFill>
                  <a:schemeClr val="tx1"/>
                </a:solidFill>
                <a:latin typeface="Helvetica" panose="020B0604020202020204" pitchFamily="34" charset="0"/>
              </a:defRPr>
            </a:lvl1pPr>
            <a:lvl2pPr marL="742950" indent="-285750" algn="ctr">
              <a:defRPr>
                <a:solidFill>
                  <a:schemeClr val="tx1"/>
                </a:solidFill>
                <a:latin typeface="Helvetica" panose="020B0604020202020204" pitchFamily="34" charset="0"/>
              </a:defRPr>
            </a:lvl2pPr>
            <a:lvl3pPr marL="1143000" indent="-228600" algn="ctr">
              <a:defRPr>
                <a:solidFill>
                  <a:schemeClr val="tx1"/>
                </a:solidFill>
                <a:latin typeface="Helvetica" panose="020B0604020202020204" pitchFamily="34" charset="0"/>
              </a:defRPr>
            </a:lvl3pPr>
            <a:lvl4pPr marL="1600200" indent="-228600" algn="ctr">
              <a:defRPr>
                <a:solidFill>
                  <a:schemeClr val="tx1"/>
                </a:solidFill>
                <a:latin typeface="Helvetica" panose="020B0604020202020204" pitchFamily="34" charset="0"/>
              </a:defRPr>
            </a:lvl4pPr>
            <a:lvl5pPr marL="2057400" indent="-228600" algn="ctr">
              <a:defRPr>
                <a:solidFill>
                  <a:schemeClr val="tx1"/>
                </a:solidFill>
                <a:latin typeface="Helvetica" panose="020B0604020202020204" pitchFamily="34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Helvetica" panose="020B0604020202020204" pitchFamily="34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Helvetica" panose="020B0604020202020204" pitchFamily="34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Helvetica" panose="020B0604020202020204" pitchFamily="34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Helvetica" panose="020B0604020202020204" pitchFamily="34" charset="0"/>
              </a:defRPr>
            </a:lvl9pPr>
          </a:lstStyle>
          <a:p>
            <a:endParaRPr lang="en-GB" altLang="en-US"/>
          </a:p>
        </p:txBody>
      </p:sp>
      <p:sp>
        <p:nvSpPr>
          <p:cNvPr id="33797" name="Rectangle 5"/>
          <p:cNvSpPr>
            <a:spLocks noGrp="1" noChangeArrowheads="1"/>
          </p:cNvSpPr>
          <p:nvPr>
            <p:ph type="ctrTitle"/>
          </p:nvPr>
        </p:nvSpPr>
        <p:spPr>
          <a:xfrm>
            <a:off x="1179513" y="182563"/>
            <a:ext cx="7772400" cy="706437"/>
          </a:xfrm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tx1"/>
                  </a:outerShdw>
                </a:effectLst>
              </a14:hiddenEffects>
            </a:ext>
          </a:extLst>
        </p:spPr>
        <p:txBody>
          <a:bodyPr/>
          <a:lstStyle>
            <a:lvl1pPr>
              <a:defRPr sz="2000" b="0">
                <a:latin typeface="Helvetica-Narrow" pitchFamily="34" charset="0"/>
              </a:defRPr>
            </a:lvl1pPr>
          </a:lstStyle>
          <a:p>
            <a:pPr lvl="0"/>
            <a:r>
              <a:rPr lang="en-US" altLang="en-US" noProof="0"/>
              <a:t>Click to edit Master title style</a:t>
            </a:r>
          </a:p>
        </p:txBody>
      </p:sp>
      <p:sp>
        <p:nvSpPr>
          <p:cNvPr id="33798" name="Rectangle 6"/>
          <p:cNvSpPr>
            <a:spLocks noGrp="1" noChangeArrowheads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>
              <a:buFont typeface="Monotype Sorts" pitchFamily="2" charset="2"/>
              <a:buNone/>
              <a:defRPr/>
            </a:lvl1pPr>
          </a:lstStyle>
          <a:p>
            <a:pPr lvl="0"/>
            <a:r>
              <a:rPr lang="en-US" altLang="en-US" noProof="0"/>
              <a:t>Click to edit Master subtitle style</a:t>
            </a:r>
          </a:p>
        </p:txBody>
      </p:sp>
      <p:sp>
        <p:nvSpPr>
          <p:cNvPr id="7" name="Rectangle 7"/>
          <p:cNvSpPr>
            <a:spLocks noGrp="1" noChangeArrowheads="1"/>
          </p:cNvSpPr>
          <p:nvPr>
            <p:ph type="dt" sz="half" idx="10"/>
          </p:nvPr>
        </p:nvSpPr>
        <p:spPr bwMode="auto">
          <a:xfrm>
            <a:off x="685800" y="6248400"/>
            <a:ext cx="1905000" cy="457200"/>
          </a:xfrm>
          <a:prstGeom prst="rect">
            <a:avLst/>
          </a:prstGeom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>
              <a:spcBef>
                <a:spcPct val="50000"/>
              </a:spcBef>
              <a:defRPr sz="1400" smtClean="0">
                <a:solidFill>
                  <a:srgbClr val="660066"/>
                </a:solidFill>
                <a:latin typeface="Impact" panose="020B0806030902050204" pitchFamily="34" charset="0"/>
              </a:defRPr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8" name="Rectangle 8"/>
          <p:cNvSpPr>
            <a:spLocks noGrp="1" noChangeArrowheads="1"/>
          </p:cNvSpPr>
          <p:nvPr>
            <p:ph type="ftr" sz="quarter" idx="11"/>
          </p:nvPr>
        </p:nvSpPr>
        <p:spPr>
          <a:xfrm>
            <a:off x="3124200" y="6248400"/>
            <a:ext cx="2895600" cy="457200"/>
          </a:xfrm>
        </p:spPr>
        <p:txBody>
          <a:bodyPr/>
          <a:lstStyle>
            <a:lvl1pPr algn="ctr">
              <a:spcBef>
                <a:spcPct val="50000"/>
              </a:spcBef>
              <a:defRPr sz="1400" smtClean="0">
                <a:solidFill>
                  <a:srgbClr val="660066"/>
                </a:solidFill>
                <a:latin typeface="Impact" panose="020B0806030902050204" pitchFamily="34" charset="0"/>
              </a:defRPr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9" name="Rectangle 9"/>
          <p:cNvSpPr>
            <a:spLocks noGrp="1" noChangeArrowheads="1"/>
          </p:cNvSpPr>
          <p:nvPr>
            <p:ph type="sldNum" sz="quarter" idx="12"/>
          </p:nvPr>
        </p:nvSpPr>
        <p:spPr bwMode="auto">
          <a:xfrm>
            <a:off x="6553200" y="6248400"/>
            <a:ext cx="1905000" cy="457200"/>
          </a:xfrm>
          <a:prstGeom prst="rect">
            <a:avLst/>
          </a:prstGeom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spcBef>
                <a:spcPct val="50000"/>
              </a:spcBef>
              <a:defRPr sz="1400" smtClean="0">
                <a:solidFill>
                  <a:srgbClr val="660066"/>
                </a:solidFill>
                <a:latin typeface="Impact" panose="020B0806030902050204" pitchFamily="34" charset="0"/>
              </a:defRPr>
            </a:lvl1pPr>
          </a:lstStyle>
          <a:p>
            <a:pPr>
              <a:defRPr/>
            </a:pPr>
            <a:fld id="{23E998F6-3482-401C-B7FE-C90059762FA7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015444055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Rectangle 155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altLang="en-US" dirty="0"/>
              <a:t>WEB</a:t>
            </a:r>
          </a:p>
        </p:txBody>
      </p:sp>
    </p:spTree>
    <p:extLst>
      <p:ext uri="{BB962C8B-B14F-4D97-AF65-F5344CB8AC3E}">
        <p14:creationId xmlns:p14="http://schemas.microsoft.com/office/powerpoint/2010/main" val="225901651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Rectangle 155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altLang="en-US"/>
              <a:t>WAN</a:t>
            </a:r>
          </a:p>
        </p:txBody>
      </p:sp>
    </p:spTree>
    <p:extLst>
      <p:ext uri="{BB962C8B-B14F-4D97-AF65-F5344CB8AC3E}">
        <p14:creationId xmlns:p14="http://schemas.microsoft.com/office/powerpoint/2010/main" val="282778527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047750" y="1724025"/>
            <a:ext cx="3438525" cy="411480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38675" y="1724025"/>
            <a:ext cx="3438525" cy="411480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Rectangle 155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altLang="en-US"/>
              <a:t>WAN</a:t>
            </a:r>
          </a:p>
        </p:txBody>
      </p:sp>
    </p:spTree>
    <p:extLst>
      <p:ext uri="{BB962C8B-B14F-4D97-AF65-F5344CB8AC3E}">
        <p14:creationId xmlns:p14="http://schemas.microsoft.com/office/powerpoint/2010/main" val="196618166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30238" y="365125"/>
            <a:ext cx="78867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30238" y="1681163"/>
            <a:ext cx="386873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30238" y="2505075"/>
            <a:ext cx="386873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7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7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Rectangle 155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altLang="en-US"/>
              <a:t>WAN</a:t>
            </a:r>
          </a:p>
        </p:txBody>
      </p:sp>
    </p:spTree>
    <p:extLst>
      <p:ext uri="{BB962C8B-B14F-4D97-AF65-F5344CB8AC3E}">
        <p14:creationId xmlns:p14="http://schemas.microsoft.com/office/powerpoint/2010/main" val="212931332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Rectangle 155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altLang="en-US"/>
              <a:t>WAN</a:t>
            </a:r>
          </a:p>
        </p:txBody>
      </p:sp>
    </p:spTree>
    <p:extLst>
      <p:ext uri="{BB962C8B-B14F-4D97-AF65-F5344CB8AC3E}">
        <p14:creationId xmlns:p14="http://schemas.microsoft.com/office/powerpoint/2010/main" val="60525707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55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altLang="en-US"/>
              <a:t>WAN</a:t>
            </a:r>
          </a:p>
        </p:txBody>
      </p:sp>
    </p:spTree>
    <p:extLst>
      <p:ext uri="{BB962C8B-B14F-4D97-AF65-F5344CB8AC3E}">
        <p14:creationId xmlns:p14="http://schemas.microsoft.com/office/powerpoint/2010/main" val="422206563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Rectangle 155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altLang="en-US"/>
              <a:t>WAN</a:t>
            </a:r>
          </a:p>
        </p:txBody>
      </p:sp>
    </p:spTree>
    <p:extLst>
      <p:ext uri="{BB962C8B-B14F-4D97-AF65-F5344CB8AC3E}">
        <p14:creationId xmlns:p14="http://schemas.microsoft.com/office/powerpoint/2010/main" val="181464120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GB" noProof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Rectangle 155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altLang="en-US"/>
              <a:t>WAN</a:t>
            </a:r>
          </a:p>
        </p:txBody>
      </p:sp>
    </p:spTree>
    <p:extLst>
      <p:ext uri="{BB962C8B-B14F-4D97-AF65-F5344CB8AC3E}">
        <p14:creationId xmlns:p14="http://schemas.microsoft.com/office/powerpoint/2010/main" val="259371404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Rectangle 155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altLang="en-US"/>
              <a:t>WAN</a:t>
            </a:r>
          </a:p>
        </p:txBody>
      </p:sp>
    </p:spTree>
    <p:extLst>
      <p:ext uri="{BB962C8B-B14F-4D97-AF65-F5344CB8AC3E}">
        <p14:creationId xmlns:p14="http://schemas.microsoft.com/office/powerpoint/2010/main" val="135762239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772275" y="0"/>
            <a:ext cx="2171700" cy="58388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57175" y="0"/>
            <a:ext cx="6362700" cy="58388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Rectangle 155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altLang="en-US"/>
              <a:t>WAN</a:t>
            </a:r>
          </a:p>
        </p:txBody>
      </p:sp>
    </p:spTree>
    <p:extLst>
      <p:ext uri="{BB962C8B-B14F-4D97-AF65-F5344CB8AC3E}">
        <p14:creationId xmlns:p14="http://schemas.microsoft.com/office/powerpoint/2010/main" val="311537158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gradFill rotWithShape="0">
            <a:gsLst>
              <a:gs pos="0">
                <a:srgbClr val="99CCFF"/>
              </a:gs>
              <a:gs pos="100000">
                <a:schemeClr val="bg2"/>
              </a:gs>
            </a:gsLst>
            <a:lin ang="5400000" scaled="1"/>
          </a:gra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 algn="ctr">
              <a:defRPr>
                <a:solidFill>
                  <a:schemeClr val="tx1"/>
                </a:solidFill>
                <a:latin typeface="Helvetica" panose="020B0604020202020204" pitchFamily="34" charset="0"/>
              </a:defRPr>
            </a:lvl1pPr>
            <a:lvl2pPr marL="742950" indent="-285750" algn="ctr">
              <a:defRPr>
                <a:solidFill>
                  <a:schemeClr val="tx1"/>
                </a:solidFill>
                <a:latin typeface="Helvetica" panose="020B0604020202020204" pitchFamily="34" charset="0"/>
              </a:defRPr>
            </a:lvl2pPr>
            <a:lvl3pPr marL="1143000" indent="-228600" algn="ctr">
              <a:defRPr>
                <a:solidFill>
                  <a:schemeClr val="tx1"/>
                </a:solidFill>
                <a:latin typeface="Helvetica" panose="020B0604020202020204" pitchFamily="34" charset="0"/>
              </a:defRPr>
            </a:lvl3pPr>
            <a:lvl4pPr marL="1600200" indent="-228600" algn="ctr">
              <a:defRPr>
                <a:solidFill>
                  <a:schemeClr val="tx1"/>
                </a:solidFill>
                <a:latin typeface="Helvetica" panose="020B0604020202020204" pitchFamily="34" charset="0"/>
              </a:defRPr>
            </a:lvl4pPr>
            <a:lvl5pPr marL="2057400" indent="-228600" algn="ctr">
              <a:defRPr>
                <a:solidFill>
                  <a:schemeClr val="tx1"/>
                </a:solidFill>
                <a:latin typeface="Helvetica" panose="020B0604020202020204" pitchFamily="34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Helvetica" panose="020B0604020202020204" pitchFamily="34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Helvetica" panose="020B0604020202020204" pitchFamily="34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Helvetica" panose="020B0604020202020204" pitchFamily="34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Helvetica" panose="020B0604020202020204" pitchFamily="34" charset="0"/>
              </a:defRPr>
            </a:lvl9pPr>
          </a:lstStyle>
          <a:p>
            <a:endParaRPr lang="en-GB" altLang="en-US"/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title"/>
          </p:nvPr>
        </p:nvSpPr>
        <p:spPr bwMode="auto">
          <a:xfrm>
            <a:off x="257175" y="0"/>
            <a:ext cx="8686800" cy="844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title style</a:t>
            </a:r>
          </a:p>
        </p:txBody>
      </p:sp>
      <p:sp>
        <p:nvSpPr>
          <p:cNvPr id="1028" name="Rectangle 69"/>
          <p:cNvSpPr>
            <a:spLocks noChangeArrowheads="1"/>
          </p:cNvSpPr>
          <p:nvPr/>
        </p:nvSpPr>
        <p:spPr bwMode="auto">
          <a:xfrm>
            <a:off x="7934325" y="6537325"/>
            <a:ext cx="1209675" cy="320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 algn="ctr">
              <a:defRPr>
                <a:solidFill>
                  <a:schemeClr val="tx1"/>
                </a:solidFill>
                <a:latin typeface="Helvetica" panose="020B0604020202020204" pitchFamily="34" charset="0"/>
              </a:defRPr>
            </a:lvl1pPr>
            <a:lvl2pPr marL="742950" indent="-285750" algn="ctr">
              <a:defRPr>
                <a:solidFill>
                  <a:schemeClr val="tx1"/>
                </a:solidFill>
                <a:latin typeface="Helvetica" panose="020B0604020202020204" pitchFamily="34" charset="0"/>
              </a:defRPr>
            </a:lvl2pPr>
            <a:lvl3pPr marL="1143000" indent="-228600" algn="ctr">
              <a:defRPr>
                <a:solidFill>
                  <a:schemeClr val="tx1"/>
                </a:solidFill>
                <a:latin typeface="Helvetica" panose="020B0604020202020204" pitchFamily="34" charset="0"/>
              </a:defRPr>
            </a:lvl3pPr>
            <a:lvl4pPr marL="1600200" indent="-228600" algn="ctr">
              <a:defRPr>
                <a:solidFill>
                  <a:schemeClr val="tx1"/>
                </a:solidFill>
                <a:latin typeface="Helvetica" panose="020B0604020202020204" pitchFamily="34" charset="0"/>
              </a:defRPr>
            </a:lvl4pPr>
            <a:lvl5pPr marL="2057400" indent="-228600" algn="ctr">
              <a:defRPr>
                <a:solidFill>
                  <a:schemeClr val="tx1"/>
                </a:solidFill>
                <a:latin typeface="Helvetica" panose="020B0604020202020204" pitchFamily="34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Helvetica" panose="020B0604020202020204" pitchFamily="34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Helvetica" panose="020B0604020202020204" pitchFamily="34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Helvetica" panose="020B0604020202020204" pitchFamily="34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Helvetica" panose="020B0604020202020204" pitchFamily="34" charset="0"/>
              </a:defRPr>
            </a:lvl9pPr>
          </a:lstStyle>
          <a:p>
            <a:r>
              <a:rPr lang="en-US" altLang="en-US" sz="1000"/>
              <a:t>Mike Dacey</a:t>
            </a:r>
            <a:endParaRPr lang="en-US" altLang="en-US" sz="1400">
              <a:latin typeface="Times New Roman" panose="02020603050405020304" pitchFamily="18" charset="0"/>
            </a:endParaRPr>
          </a:p>
        </p:txBody>
      </p:sp>
      <p:sp>
        <p:nvSpPr>
          <p:cNvPr id="1029" name="Text Box 70"/>
          <p:cNvSpPr txBox="1">
            <a:spLocks noChangeArrowheads="1"/>
          </p:cNvSpPr>
          <p:nvPr/>
        </p:nvSpPr>
        <p:spPr bwMode="auto">
          <a:xfrm>
            <a:off x="4268788" y="6546850"/>
            <a:ext cx="339725" cy="2444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>
            <a:lvl1pPr algn="ctr">
              <a:defRPr>
                <a:solidFill>
                  <a:schemeClr val="tx1"/>
                </a:solidFill>
                <a:latin typeface="Helvetica" panose="020B0604020202020204" pitchFamily="34" charset="0"/>
              </a:defRPr>
            </a:lvl1pPr>
            <a:lvl2pPr marL="742950" indent="-285750" algn="ctr">
              <a:defRPr>
                <a:solidFill>
                  <a:schemeClr val="tx1"/>
                </a:solidFill>
                <a:latin typeface="Helvetica" panose="020B0604020202020204" pitchFamily="34" charset="0"/>
              </a:defRPr>
            </a:lvl2pPr>
            <a:lvl3pPr marL="1143000" indent="-228600" algn="ctr">
              <a:defRPr>
                <a:solidFill>
                  <a:schemeClr val="tx1"/>
                </a:solidFill>
                <a:latin typeface="Helvetica" panose="020B0604020202020204" pitchFamily="34" charset="0"/>
              </a:defRPr>
            </a:lvl3pPr>
            <a:lvl4pPr marL="1600200" indent="-228600" algn="ctr">
              <a:defRPr>
                <a:solidFill>
                  <a:schemeClr val="tx1"/>
                </a:solidFill>
                <a:latin typeface="Helvetica" panose="020B0604020202020204" pitchFamily="34" charset="0"/>
              </a:defRPr>
            </a:lvl4pPr>
            <a:lvl5pPr marL="2057400" indent="-228600" algn="ctr">
              <a:defRPr>
                <a:solidFill>
                  <a:schemeClr val="tx1"/>
                </a:solidFill>
                <a:latin typeface="Helvetica" panose="020B0604020202020204" pitchFamily="34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Helvetica" panose="020B0604020202020204" pitchFamily="34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Helvetica" panose="020B0604020202020204" pitchFamily="34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Helvetica" panose="020B0604020202020204" pitchFamily="34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Helvetica" panose="020B0604020202020204" pitchFamily="34" charset="0"/>
              </a:defRPr>
            </a:lvl9pPr>
          </a:lstStyle>
          <a:p>
            <a:pPr>
              <a:spcBef>
                <a:spcPct val="50000"/>
              </a:spcBef>
            </a:pPr>
            <a:fld id="{A8AD1263-4F9C-453B-B47E-27E02C13953D}" type="slidenum">
              <a:rPr lang="en-US" altLang="en-US" sz="1000"/>
              <a:pPr>
                <a:spcBef>
                  <a:spcPct val="50000"/>
                </a:spcBef>
              </a:pPr>
              <a:t>‹#›</a:t>
            </a:fld>
            <a:endParaRPr lang="en-US" altLang="en-US" sz="1000"/>
          </a:p>
        </p:txBody>
      </p:sp>
      <p:sp>
        <p:nvSpPr>
          <p:cNvPr id="32923" name="Rectangle 15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79375" y="6537325"/>
            <a:ext cx="2895600" cy="320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>
              <a:defRPr sz="1000" smtClean="0"/>
            </a:lvl1pPr>
          </a:lstStyle>
          <a:p>
            <a:pPr>
              <a:defRPr/>
            </a:pPr>
            <a:r>
              <a:rPr lang="en-US" altLang="en-US" dirty="0"/>
              <a:t>WEB</a:t>
            </a:r>
          </a:p>
        </p:txBody>
      </p:sp>
      <p:sp>
        <p:nvSpPr>
          <p:cNvPr id="1031" name="Freeform 233"/>
          <p:cNvSpPr>
            <a:spLocks/>
          </p:cNvSpPr>
          <p:nvPr/>
        </p:nvSpPr>
        <p:spPr bwMode="auto">
          <a:xfrm>
            <a:off x="930275" y="1852613"/>
            <a:ext cx="34925" cy="17462"/>
          </a:xfrm>
          <a:custGeom>
            <a:avLst/>
            <a:gdLst>
              <a:gd name="T0" fmla="*/ 9284 w 79"/>
              <a:gd name="T1" fmla="*/ 14451 h 29"/>
              <a:gd name="T2" fmla="*/ 11494 w 79"/>
              <a:gd name="T3" fmla="*/ 15053 h 29"/>
              <a:gd name="T4" fmla="*/ 15031 w 79"/>
              <a:gd name="T5" fmla="*/ 15656 h 29"/>
              <a:gd name="T6" fmla="*/ 18568 w 79"/>
              <a:gd name="T7" fmla="*/ 16258 h 29"/>
              <a:gd name="T8" fmla="*/ 22547 w 79"/>
              <a:gd name="T9" fmla="*/ 16860 h 29"/>
              <a:gd name="T10" fmla="*/ 26083 w 79"/>
              <a:gd name="T11" fmla="*/ 17462 h 29"/>
              <a:gd name="T12" fmla="*/ 30062 w 79"/>
              <a:gd name="T13" fmla="*/ 17462 h 29"/>
              <a:gd name="T14" fmla="*/ 31830 w 79"/>
              <a:gd name="T15" fmla="*/ 17462 h 29"/>
              <a:gd name="T16" fmla="*/ 33599 w 79"/>
              <a:gd name="T17" fmla="*/ 16258 h 29"/>
              <a:gd name="T18" fmla="*/ 34483 w 79"/>
              <a:gd name="T19" fmla="*/ 13849 h 29"/>
              <a:gd name="T20" fmla="*/ 34925 w 79"/>
              <a:gd name="T21" fmla="*/ 11441 h 29"/>
              <a:gd name="T22" fmla="*/ 34925 w 79"/>
              <a:gd name="T23" fmla="*/ 9634 h 29"/>
              <a:gd name="T24" fmla="*/ 34925 w 79"/>
              <a:gd name="T25" fmla="*/ 9032 h 29"/>
              <a:gd name="T26" fmla="*/ 32715 w 79"/>
              <a:gd name="T27" fmla="*/ 7828 h 29"/>
              <a:gd name="T28" fmla="*/ 28736 w 79"/>
              <a:gd name="T29" fmla="*/ 6624 h 29"/>
              <a:gd name="T30" fmla="*/ 24315 w 79"/>
              <a:gd name="T31" fmla="*/ 5419 h 29"/>
              <a:gd name="T32" fmla="*/ 20778 w 79"/>
              <a:gd name="T33" fmla="*/ 3613 h 29"/>
              <a:gd name="T34" fmla="*/ 17684 w 79"/>
              <a:gd name="T35" fmla="*/ 1806 h 29"/>
              <a:gd name="T36" fmla="*/ 13705 w 79"/>
              <a:gd name="T37" fmla="*/ 602 h 29"/>
              <a:gd name="T38" fmla="*/ 9284 w 79"/>
              <a:gd name="T39" fmla="*/ 0 h 29"/>
              <a:gd name="T40" fmla="*/ 6631 w 79"/>
              <a:gd name="T41" fmla="*/ 1204 h 29"/>
              <a:gd name="T42" fmla="*/ 3979 w 79"/>
              <a:gd name="T43" fmla="*/ 4817 h 29"/>
              <a:gd name="T44" fmla="*/ 1326 w 79"/>
              <a:gd name="T45" fmla="*/ 7828 h 29"/>
              <a:gd name="T46" fmla="*/ 0 w 79"/>
              <a:gd name="T47" fmla="*/ 10838 h 29"/>
              <a:gd name="T48" fmla="*/ 442 w 79"/>
              <a:gd name="T49" fmla="*/ 12645 h 29"/>
              <a:gd name="T50" fmla="*/ 2210 w 79"/>
              <a:gd name="T51" fmla="*/ 13849 h 29"/>
              <a:gd name="T52" fmla="*/ 4863 w 79"/>
              <a:gd name="T53" fmla="*/ 13849 h 29"/>
              <a:gd name="T54" fmla="*/ 7516 w 79"/>
              <a:gd name="T55" fmla="*/ 14451 h 29"/>
              <a:gd name="T56" fmla="*/ 9284 w 79"/>
              <a:gd name="T57" fmla="*/ 14451 h 29"/>
              <a:gd name="T58" fmla="*/ 0 60000 65536"/>
              <a:gd name="T59" fmla="*/ 0 60000 65536"/>
              <a:gd name="T60" fmla="*/ 0 60000 65536"/>
              <a:gd name="T61" fmla="*/ 0 60000 65536"/>
              <a:gd name="T62" fmla="*/ 0 60000 65536"/>
              <a:gd name="T63" fmla="*/ 0 60000 65536"/>
              <a:gd name="T64" fmla="*/ 0 60000 65536"/>
              <a:gd name="T65" fmla="*/ 0 60000 65536"/>
              <a:gd name="T66" fmla="*/ 0 60000 65536"/>
              <a:gd name="T67" fmla="*/ 0 60000 65536"/>
              <a:gd name="T68" fmla="*/ 0 60000 65536"/>
              <a:gd name="T69" fmla="*/ 0 60000 65536"/>
              <a:gd name="T70" fmla="*/ 0 60000 65536"/>
              <a:gd name="T71" fmla="*/ 0 60000 65536"/>
              <a:gd name="T72" fmla="*/ 0 60000 65536"/>
              <a:gd name="T73" fmla="*/ 0 60000 65536"/>
              <a:gd name="T74" fmla="*/ 0 60000 65536"/>
              <a:gd name="T75" fmla="*/ 0 60000 65536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</a:gdLst>
            <a:ahLst/>
            <a:cxnLst>
              <a:cxn ang="T58">
                <a:pos x="T0" y="T1"/>
              </a:cxn>
              <a:cxn ang="T59">
                <a:pos x="T2" y="T3"/>
              </a:cxn>
              <a:cxn ang="T60">
                <a:pos x="T4" y="T5"/>
              </a:cxn>
              <a:cxn ang="T61">
                <a:pos x="T6" y="T7"/>
              </a:cxn>
              <a:cxn ang="T62">
                <a:pos x="T8" y="T9"/>
              </a:cxn>
              <a:cxn ang="T63">
                <a:pos x="T10" y="T11"/>
              </a:cxn>
              <a:cxn ang="T64">
                <a:pos x="T12" y="T13"/>
              </a:cxn>
              <a:cxn ang="T65">
                <a:pos x="T14" y="T15"/>
              </a:cxn>
              <a:cxn ang="T66">
                <a:pos x="T16" y="T17"/>
              </a:cxn>
              <a:cxn ang="T67">
                <a:pos x="T18" y="T19"/>
              </a:cxn>
              <a:cxn ang="T68">
                <a:pos x="T20" y="T21"/>
              </a:cxn>
              <a:cxn ang="T69">
                <a:pos x="T22" y="T23"/>
              </a:cxn>
              <a:cxn ang="T70">
                <a:pos x="T24" y="T25"/>
              </a:cxn>
              <a:cxn ang="T71">
                <a:pos x="T26" y="T27"/>
              </a:cxn>
              <a:cxn ang="T72">
                <a:pos x="T28" y="T29"/>
              </a:cxn>
              <a:cxn ang="T73">
                <a:pos x="T30" y="T31"/>
              </a:cxn>
              <a:cxn ang="T74">
                <a:pos x="T32" y="T33"/>
              </a:cxn>
              <a:cxn ang="T75">
                <a:pos x="T34" y="T35"/>
              </a:cxn>
              <a:cxn ang="T76">
                <a:pos x="T36" y="T37"/>
              </a:cxn>
              <a:cxn ang="T77">
                <a:pos x="T38" y="T39"/>
              </a:cxn>
              <a:cxn ang="T78">
                <a:pos x="T40" y="T41"/>
              </a:cxn>
              <a:cxn ang="T79">
                <a:pos x="T42" y="T43"/>
              </a:cxn>
              <a:cxn ang="T80">
                <a:pos x="T44" y="T45"/>
              </a:cxn>
              <a:cxn ang="T81">
                <a:pos x="T46" y="T47"/>
              </a:cxn>
              <a:cxn ang="T82">
                <a:pos x="T48" y="T49"/>
              </a:cxn>
              <a:cxn ang="T83">
                <a:pos x="T50" y="T51"/>
              </a:cxn>
              <a:cxn ang="T84">
                <a:pos x="T52" y="T53"/>
              </a:cxn>
              <a:cxn ang="T85">
                <a:pos x="T54" y="T55"/>
              </a:cxn>
              <a:cxn ang="T86">
                <a:pos x="T56" y="T57"/>
              </a:cxn>
            </a:cxnLst>
            <a:rect l="0" t="0" r="r" b="b"/>
            <a:pathLst>
              <a:path w="79" h="29">
                <a:moveTo>
                  <a:pt x="21" y="24"/>
                </a:moveTo>
                <a:lnTo>
                  <a:pt x="26" y="25"/>
                </a:lnTo>
                <a:lnTo>
                  <a:pt x="34" y="26"/>
                </a:lnTo>
                <a:lnTo>
                  <a:pt x="42" y="27"/>
                </a:lnTo>
                <a:lnTo>
                  <a:pt x="51" y="28"/>
                </a:lnTo>
                <a:lnTo>
                  <a:pt x="59" y="29"/>
                </a:lnTo>
                <a:lnTo>
                  <a:pt x="68" y="29"/>
                </a:lnTo>
                <a:lnTo>
                  <a:pt x="72" y="29"/>
                </a:lnTo>
                <a:lnTo>
                  <a:pt x="76" y="27"/>
                </a:lnTo>
                <a:lnTo>
                  <a:pt x="78" y="23"/>
                </a:lnTo>
                <a:lnTo>
                  <a:pt x="79" y="19"/>
                </a:lnTo>
                <a:lnTo>
                  <a:pt x="79" y="16"/>
                </a:lnTo>
                <a:lnTo>
                  <a:pt x="79" y="15"/>
                </a:lnTo>
                <a:lnTo>
                  <a:pt x="74" y="13"/>
                </a:lnTo>
                <a:lnTo>
                  <a:pt x="65" y="11"/>
                </a:lnTo>
                <a:lnTo>
                  <a:pt x="55" y="9"/>
                </a:lnTo>
                <a:lnTo>
                  <a:pt x="47" y="6"/>
                </a:lnTo>
                <a:lnTo>
                  <a:pt x="40" y="3"/>
                </a:lnTo>
                <a:lnTo>
                  <a:pt x="31" y="1"/>
                </a:lnTo>
                <a:lnTo>
                  <a:pt x="21" y="0"/>
                </a:lnTo>
                <a:lnTo>
                  <a:pt x="15" y="2"/>
                </a:lnTo>
                <a:lnTo>
                  <a:pt x="9" y="8"/>
                </a:lnTo>
                <a:lnTo>
                  <a:pt x="3" y="13"/>
                </a:lnTo>
                <a:lnTo>
                  <a:pt x="0" y="18"/>
                </a:lnTo>
                <a:lnTo>
                  <a:pt x="1" y="21"/>
                </a:lnTo>
                <a:lnTo>
                  <a:pt x="5" y="23"/>
                </a:lnTo>
                <a:lnTo>
                  <a:pt x="11" y="23"/>
                </a:lnTo>
                <a:lnTo>
                  <a:pt x="17" y="24"/>
                </a:lnTo>
                <a:lnTo>
                  <a:pt x="21" y="24"/>
                </a:lnTo>
                <a:close/>
              </a:path>
            </a:pathLst>
          </a:custGeom>
          <a:solidFill>
            <a:srgbClr val="284C7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en-GB"/>
          </a:p>
        </p:txBody>
      </p:sp>
      <p:sp>
        <p:nvSpPr>
          <p:cNvPr id="1032" name="Freeform 234"/>
          <p:cNvSpPr>
            <a:spLocks/>
          </p:cNvSpPr>
          <p:nvPr/>
        </p:nvSpPr>
        <p:spPr bwMode="auto">
          <a:xfrm>
            <a:off x="930275" y="1852613"/>
            <a:ext cx="28575" cy="17462"/>
          </a:xfrm>
          <a:custGeom>
            <a:avLst/>
            <a:gdLst>
              <a:gd name="T0" fmla="*/ 20985 w 64"/>
              <a:gd name="T1" fmla="*/ 3880 h 27"/>
              <a:gd name="T2" fmla="*/ 17859 w 64"/>
              <a:gd name="T3" fmla="*/ 1940 h 27"/>
              <a:gd name="T4" fmla="*/ 13841 w 64"/>
              <a:gd name="T5" fmla="*/ 647 h 27"/>
              <a:gd name="T6" fmla="*/ 9376 w 64"/>
              <a:gd name="T7" fmla="*/ 0 h 27"/>
              <a:gd name="T8" fmla="*/ 6697 w 64"/>
              <a:gd name="T9" fmla="*/ 1293 h 27"/>
              <a:gd name="T10" fmla="*/ 4018 w 64"/>
              <a:gd name="T11" fmla="*/ 5174 h 27"/>
              <a:gd name="T12" fmla="*/ 1339 w 64"/>
              <a:gd name="T13" fmla="*/ 8408 h 27"/>
              <a:gd name="T14" fmla="*/ 0 w 64"/>
              <a:gd name="T15" fmla="*/ 11641 h 27"/>
              <a:gd name="T16" fmla="*/ 446 w 64"/>
              <a:gd name="T17" fmla="*/ 13582 h 27"/>
              <a:gd name="T18" fmla="*/ 2232 w 64"/>
              <a:gd name="T19" fmla="*/ 14875 h 27"/>
              <a:gd name="T20" fmla="*/ 4911 w 64"/>
              <a:gd name="T21" fmla="*/ 14875 h 27"/>
              <a:gd name="T22" fmla="*/ 7590 w 64"/>
              <a:gd name="T23" fmla="*/ 15522 h 27"/>
              <a:gd name="T24" fmla="*/ 9376 w 64"/>
              <a:gd name="T25" fmla="*/ 15522 h 27"/>
              <a:gd name="T26" fmla="*/ 11609 w 64"/>
              <a:gd name="T27" fmla="*/ 16169 h 27"/>
              <a:gd name="T28" fmla="*/ 14288 w 64"/>
              <a:gd name="T29" fmla="*/ 16815 h 27"/>
              <a:gd name="T30" fmla="*/ 17413 w 64"/>
              <a:gd name="T31" fmla="*/ 16815 h 27"/>
              <a:gd name="T32" fmla="*/ 20538 w 64"/>
              <a:gd name="T33" fmla="*/ 17462 h 27"/>
              <a:gd name="T34" fmla="*/ 22771 w 64"/>
              <a:gd name="T35" fmla="*/ 17462 h 27"/>
              <a:gd name="T36" fmla="*/ 25450 w 64"/>
              <a:gd name="T37" fmla="*/ 16815 h 27"/>
              <a:gd name="T38" fmla="*/ 27682 w 64"/>
              <a:gd name="T39" fmla="*/ 16815 h 27"/>
              <a:gd name="T40" fmla="*/ 28575 w 64"/>
              <a:gd name="T41" fmla="*/ 15522 h 27"/>
              <a:gd name="T42" fmla="*/ 28575 w 64"/>
              <a:gd name="T43" fmla="*/ 13582 h 27"/>
              <a:gd name="T44" fmla="*/ 28129 w 64"/>
              <a:gd name="T45" fmla="*/ 10995 h 27"/>
              <a:gd name="T46" fmla="*/ 25450 w 64"/>
              <a:gd name="T47" fmla="*/ 7114 h 27"/>
              <a:gd name="T48" fmla="*/ 20985 w 64"/>
              <a:gd name="T49" fmla="*/ 3880 h 27"/>
              <a:gd name="T50" fmla="*/ 0 60000 65536"/>
              <a:gd name="T51" fmla="*/ 0 60000 65536"/>
              <a:gd name="T52" fmla="*/ 0 60000 65536"/>
              <a:gd name="T53" fmla="*/ 0 60000 65536"/>
              <a:gd name="T54" fmla="*/ 0 60000 65536"/>
              <a:gd name="T55" fmla="*/ 0 60000 65536"/>
              <a:gd name="T56" fmla="*/ 0 60000 65536"/>
              <a:gd name="T57" fmla="*/ 0 60000 65536"/>
              <a:gd name="T58" fmla="*/ 0 60000 65536"/>
              <a:gd name="T59" fmla="*/ 0 60000 65536"/>
              <a:gd name="T60" fmla="*/ 0 60000 65536"/>
              <a:gd name="T61" fmla="*/ 0 60000 65536"/>
              <a:gd name="T62" fmla="*/ 0 60000 65536"/>
              <a:gd name="T63" fmla="*/ 0 60000 65536"/>
              <a:gd name="T64" fmla="*/ 0 60000 65536"/>
              <a:gd name="T65" fmla="*/ 0 60000 65536"/>
              <a:gd name="T66" fmla="*/ 0 60000 65536"/>
              <a:gd name="T67" fmla="*/ 0 60000 65536"/>
              <a:gd name="T68" fmla="*/ 0 60000 65536"/>
              <a:gd name="T69" fmla="*/ 0 60000 65536"/>
              <a:gd name="T70" fmla="*/ 0 60000 65536"/>
              <a:gd name="T71" fmla="*/ 0 60000 65536"/>
              <a:gd name="T72" fmla="*/ 0 60000 65536"/>
              <a:gd name="T73" fmla="*/ 0 60000 65536"/>
              <a:gd name="T74" fmla="*/ 0 60000 65536"/>
            </a:gdLst>
            <a:ahLst/>
            <a:cxnLst>
              <a:cxn ang="T50">
                <a:pos x="T0" y="T1"/>
              </a:cxn>
              <a:cxn ang="T51">
                <a:pos x="T2" y="T3"/>
              </a:cxn>
              <a:cxn ang="T52">
                <a:pos x="T4" y="T5"/>
              </a:cxn>
              <a:cxn ang="T53">
                <a:pos x="T6" y="T7"/>
              </a:cxn>
              <a:cxn ang="T54">
                <a:pos x="T8" y="T9"/>
              </a:cxn>
              <a:cxn ang="T55">
                <a:pos x="T10" y="T11"/>
              </a:cxn>
              <a:cxn ang="T56">
                <a:pos x="T12" y="T13"/>
              </a:cxn>
              <a:cxn ang="T57">
                <a:pos x="T14" y="T15"/>
              </a:cxn>
              <a:cxn ang="T58">
                <a:pos x="T16" y="T17"/>
              </a:cxn>
              <a:cxn ang="T59">
                <a:pos x="T18" y="T19"/>
              </a:cxn>
              <a:cxn ang="T60">
                <a:pos x="T20" y="T21"/>
              </a:cxn>
              <a:cxn ang="T61">
                <a:pos x="T22" y="T23"/>
              </a:cxn>
              <a:cxn ang="T62">
                <a:pos x="T24" y="T25"/>
              </a:cxn>
              <a:cxn ang="T63">
                <a:pos x="T26" y="T27"/>
              </a:cxn>
              <a:cxn ang="T64">
                <a:pos x="T28" y="T29"/>
              </a:cxn>
              <a:cxn ang="T65">
                <a:pos x="T30" y="T31"/>
              </a:cxn>
              <a:cxn ang="T66">
                <a:pos x="T32" y="T33"/>
              </a:cxn>
              <a:cxn ang="T67">
                <a:pos x="T34" y="T35"/>
              </a:cxn>
              <a:cxn ang="T68">
                <a:pos x="T36" y="T37"/>
              </a:cxn>
              <a:cxn ang="T69">
                <a:pos x="T38" y="T39"/>
              </a:cxn>
              <a:cxn ang="T70">
                <a:pos x="T40" y="T41"/>
              </a:cxn>
              <a:cxn ang="T71">
                <a:pos x="T42" y="T43"/>
              </a:cxn>
              <a:cxn ang="T72">
                <a:pos x="T44" y="T45"/>
              </a:cxn>
              <a:cxn ang="T73">
                <a:pos x="T46" y="T47"/>
              </a:cxn>
              <a:cxn ang="T74">
                <a:pos x="T48" y="T49"/>
              </a:cxn>
            </a:cxnLst>
            <a:rect l="0" t="0" r="r" b="b"/>
            <a:pathLst>
              <a:path w="64" h="27">
                <a:moveTo>
                  <a:pt x="47" y="6"/>
                </a:moveTo>
                <a:lnTo>
                  <a:pt x="40" y="3"/>
                </a:lnTo>
                <a:lnTo>
                  <a:pt x="31" y="1"/>
                </a:lnTo>
                <a:lnTo>
                  <a:pt x="21" y="0"/>
                </a:lnTo>
                <a:lnTo>
                  <a:pt x="15" y="2"/>
                </a:lnTo>
                <a:lnTo>
                  <a:pt x="9" y="8"/>
                </a:lnTo>
                <a:lnTo>
                  <a:pt x="3" y="13"/>
                </a:lnTo>
                <a:lnTo>
                  <a:pt x="0" y="18"/>
                </a:lnTo>
                <a:lnTo>
                  <a:pt x="1" y="21"/>
                </a:lnTo>
                <a:lnTo>
                  <a:pt x="5" y="23"/>
                </a:lnTo>
                <a:lnTo>
                  <a:pt x="11" y="23"/>
                </a:lnTo>
                <a:lnTo>
                  <a:pt x="17" y="24"/>
                </a:lnTo>
                <a:lnTo>
                  <a:pt x="21" y="24"/>
                </a:lnTo>
                <a:lnTo>
                  <a:pt x="26" y="25"/>
                </a:lnTo>
                <a:lnTo>
                  <a:pt x="32" y="26"/>
                </a:lnTo>
                <a:lnTo>
                  <a:pt x="39" y="26"/>
                </a:lnTo>
                <a:lnTo>
                  <a:pt x="46" y="27"/>
                </a:lnTo>
                <a:lnTo>
                  <a:pt x="51" y="27"/>
                </a:lnTo>
                <a:lnTo>
                  <a:pt x="57" y="26"/>
                </a:lnTo>
                <a:lnTo>
                  <a:pt x="62" y="26"/>
                </a:lnTo>
                <a:lnTo>
                  <a:pt x="64" y="24"/>
                </a:lnTo>
                <a:lnTo>
                  <a:pt x="64" y="21"/>
                </a:lnTo>
                <a:lnTo>
                  <a:pt x="63" y="17"/>
                </a:lnTo>
                <a:lnTo>
                  <a:pt x="57" y="11"/>
                </a:lnTo>
                <a:lnTo>
                  <a:pt x="47" y="6"/>
                </a:lnTo>
                <a:close/>
              </a:path>
            </a:pathLst>
          </a:custGeom>
          <a:solidFill>
            <a:srgbClr val="BFCCD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en-GB"/>
          </a:p>
        </p:txBody>
      </p:sp>
      <p:sp>
        <p:nvSpPr>
          <p:cNvPr id="1033" name="Freeform 235"/>
          <p:cNvSpPr>
            <a:spLocks/>
          </p:cNvSpPr>
          <p:nvPr/>
        </p:nvSpPr>
        <p:spPr bwMode="auto">
          <a:xfrm>
            <a:off x="1485900" y="1817688"/>
            <a:ext cx="44450" cy="30162"/>
          </a:xfrm>
          <a:custGeom>
            <a:avLst/>
            <a:gdLst>
              <a:gd name="T0" fmla="*/ 35387 w 103"/>
              <a:gd name="T1" fmla="*/ 29593 h 53"/>
              <a:gd name="T2" fmla="*/ 34093 w 103"/>
              <a:gd name="T3" fmla="*/ 30162 h 53"/>
              <a:gd name="T4" fmla="*/ 31503 w 103"/>
              <a:gd name="T5" fmla="*/ 29593 h 53"/>
              <a:gd name="T6" fmla="*/ 27619 w 103"/>
              <a:gd name="T7" fmla="*/ 29024 h 53"/>
              <a:gd name="T8" fmla="*/ 22872 w 103"/>
              <a:gd name="T9" fmla="*/ 28455 h 53"/>
              <a:gd name="T10" fmla="*/ 18557 w 103"/>
              <a:gd name="T11" fmla="*/ 27317 h 53"/>
              <a:gd name="T12" fmla="*/ 14673 w 103"/>
              <a:gd name="T13" fmla="*/ 25609 h 53"/>
              <a:gd name="T14" fmla="*/ 11652 w 103"/>
              <a:gd name="T15" fmla="*/ 24471 h 53"/>
              <a:gd name="T16" fmla="*/ 9494 w 103"/>
              <a:gd name="T17" fmla="*/ 23333 h 53"/>
              <a:gd name="T18" fmla="*/ 7768 w 103"/>
              <a:gd name="T19" fmla="*/ 21626 h 53"/>
              <a:gd name="T20" fmla="*/ 6042 w 103"/>
              <a:gd name="T21" fmla="*/ 20487 h 53"/>
              <a:gd name="T22" fmla="*/ 3452 w 103"/>
              <a:gd name="T23" fmla="*/ 20487 h 53"/>
              <a:gd name="T24" fmla="*/ 0 w 103"/>
              <a:gd name="T25" fmla="*/ 20487 h 53"/>
              <a:gd name="T26" fmla="*/ 2158 w 103"/>
              <a:gd name="T27" fmla="*/ 19349 h 53"/>
              <a:gd name="T28" fmla="*/ 4316 w 103"/>
              <a:gd name="T29" fmla="*/ 17642 h 53"/>
              <a:gd name="T30" fmla="*/ 5610 w 103"/>
              <a:gd name="T31" fmla="*/ 15935 h 53"/>
              <a:gd name="T32" fmla="*/ 7768 w 103"/>
              <a:gd name="T33" fmla="*/ 13089 h 53"/>
              <a:gd name="T34" fmla="*/ 9494 w 103"/>
              <a:gd name="T35" fmla="*/ 10813 h 53"/>
              <a:gd name="T36" fmla="*/ 12083 w 103"/>
              <a:gd name="T37" fmla="*/ 7967 h 53"/>
              <a:gd name="T38" fmla="*/ 14241 w 103"/>
              <a:gd name="T39" fmla="*/ 5691 h 53"/>
              <a:gd name="T40" fmla="*/ 16399 w 103"/>
              <a:gd name="T41" fmla="*/ 2845 h 53"/>
              <a:gd name="T42" fmla="*/ 18988 w 103"/>
              <a:gd name="T43" fmla="*/ 569 h 53"/>
              <a:gd name="T44" fmla="*/ 22009 w 103"/>
              <a:gd name="T45" fmla="*/ 0 h 53"/>
              <a:gd name="T46" fmla="*/ 24599 w 103"/>
              <a:gd name="T47" fmla="*/ 0 h 53"/>
              <a:gd name="T48" fmla="*/ 27619 w 103"/>
              <a:gd name="T49" fmla="*/ 1707 h 53"/>
              <a:gd name="T50" fmla="*/ 30209 w 103"/>
              <a:gd name="T51" fmla="*/ 2845 h 53"/>
              <a:gd name="T52" fmla="*/ 32367 w 103"/>
              <a:gd name="T53" fmla="*/ 3984 h 53"/>
              <a:gd name="T54" fmla="*/ 34956 w 103"/>
              <a:gd name="T55" fmla="*/ 6260 h 53"/>
              <a:gd name="T56" fmla="*/ 37114 w 103"/>
              <a:gd name="T57" fmla="*/ 7967 h 53"/>
              <a:gd name="T58" fmla="*/ 40134 w 103"/>
              <a:gd name="T59" fmla="*/ 11382 h 53"/>
              <a:gd name="T60" fmla="*/ 42724 w 103"/>
              <a:gd name="T61" fmla="*/ 14796 h 53"/>
              <a:gd name="T62" fmla="*/ 44450 w 103"/>
              <a:gd name="T63" fmla="*/ 17073 h 53"/>
              <a:gd name="T64" fmla="*/ 42292 w 103"/>
              <a:gd name="T65" fmla="*/ 17642 h 53"/>
              <a:gd name="T66" fmla="*/ 38840 w 103"/>
              <a:gd name="T67" fmla="*/ 18780 h 53"/>
              <a:gd name="T68" fmla="*/ 36682 w 103"/>
              <a:gd name="T69" fmla="*/ 19918 h 53"/>
              <a:gd name="T70" fmla="*/ 35387 w 103"/>
              <a:gd name="T71" fmla="*/ 23902 h 53"/>
              <a:gd name="T72" fmla="*/ 35387 w 103"/>
              <a:gd name="T73" fmla="*/ 29593 h 53"/>
              <a:gd name="T74" fmla="*/ 0 60000 65536"/>
              <a:gd name="T75" fmla="*/ 0 60000 65536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</a:gdLst>
            <a:ahLst/>
            <a:cxnLst>
              <a:cxn ang="T74">
                <a:pos x="T0" y="T1"/>
              </a:cxn>
              <a:cxn ang="T75">
                <a:pos x="T2" y="T3"/>
              </a:cxn>
              <a:cxn ang="T76">
                <a:pos x="T4" y="T5"/>
              </a:cxn>
              <a:cxn ang="T77">
                <a:pos x="T6" y="T7"/>
              </a:cxn>
              <a:cxn ang="T78">
                <a:pos x="T8" y="T9"/>
              </a:cxn>
              <a:cxn ang="T79">
                <a:pos x="T10" y="T11"/>
              </a:cxn>
              <a:cxn ang="T80">
                <a:pos x="T12" y="T13"/>
              </a:cxn>
              <a:cxn ang="T81">
                <a:pos x="T14" y="T15"/>
              </a:cxn>
              <a:cxn ang="T82">
                <a:pos x="T16" y="T17"/>
              </a:cxn>
              <a:cxn ang="T83">
                <a:pos x="T18" y="T19"/>
              </a:cxn>
              <a:cxn ang="T84">
                <a:pos x="T20" y="T21"/>
              </a:cxn>
              <a:cxn ang="T85">
                <a:pos x="T22" y="T23"/>
              </a:cxn>
              <a:cxn ang="T86">
                <a:pos x="T24" y="T25"/>
              </a:cxn>
              <a:cxn ang="T87">
                <a:pos x="T26" y="T27"/>
              </a:cxn>
              <a:cxn ang="T88">
                <a:pos x="T28" y="T29"/>
              </a:cxn>
              <a:cxn ang="T89">
                <a:pos x="T30" y="T31"/>
              </a:cxn>
              <a:cxn ang="T90">
                <a:pos x="T32" y="T33"/>
              </a:cxn>
              <a:cxn ang="T91">
                <a:pos x="T34" y="T35"/>
              </a:cxn>
              <a:cxn ang="T92">
                <a:pos x="T36" y="T37"/>
              </a:cxn>
              <a:cxn ang="T93">
                <a:pos x="T38" y="T39"/>
              </a:cxn>
              <a:cxn ang="T94">
                <a:pos x="T40" y="T41"/>
              </a:cxn>
              <a:cxn ang="T95">
                <a:pos x="T42" y="T43"/>
              </a:cxn>
              <a:cxn ang="T96">
                <a:pos x="T44" y="T45"/>
              </a:cxn>
              <a:cxn ang="T97">
                <a:pos x="T46" y="T47"/>
              </a:cxn>
              <a:cxn ang="T98">
                <a:pos x="T48" y="T49"/>
              </a:cxn>
              <a:cxn ang="T99">
                <a:pos x="T50" y="T51"/>
              </a:cxn>
              <a:cxn ang="T100">
                <a:pos x="T52" y="T53"/>
              </a:cxn>
              <a:cxn ang="T101">
                <a:pos x="T54" y="T55"/>
              </a:cxn>
              <a:cxn ang="T102">
                <a:pos x="T56" y="T57"/>
              </a:cxn>
              <a:cxn ang="T103">
                <a:pos x="T58" y="T59"/>
              </a:cxn>
              <a:cxn ang="T104">
                <a:pos x="T60" y="T61"/>
              </a:cxn>
              <a:cxn ang="T105">
                <a:pos x="T62" y="T63"/>
              </a:cxn>
              <a:cxn ang="T106">
                <a:pos x="T64" y="T65"/>
              </a:cxn>
              <a:cxn ang="T107">
                <a:pos x="T66" y="T67"/>
              </a:cxn>
              <a:cxn ang="T108">
                <a:pos x="T68" y="T69"/>
              </a:cxn>
              <a:cxn ang="T109">
                <a:pos x="T70" y="T71"/>
              </a:cxn>
              <a:cxn ang="T110">
                <a:pos x="T72" y="T73"/>
              </a:cxn>
            </a:cxnLst>
            <a:rect l="0" t="0" r="r" b="b"/>
            <a:pathLst>
              <a:path w="103" h="53">
                <a:moveTo>
                  <a:pt x="82" y="52"/>
                </a:moveTo>
                <a:lnTo>
                  <a:pt x="79" y="53"/>
                </a:lnTo>
                <a:lnTo>
                  <a:pt x="73" y="52"/>
                </a:lnTo>
                <a:lnTo>
                  <a:pt x="64" y="51"/>
                </a:lnTo>
                <a:lnTo>
                  <a:pt x="53" y="50"/>
                </a:lnTo>
                <a:lnTo>
                  <a:pt x="43" y="48"/>
                </a:lnTo>
                <a:lnTo>
                  <a:pt x="34" y="45"/>
                </a:lnTo>
                <a:lnTo>
                  <a:pt x="27" y="43"/>
                </a:lnTo>
                <a:lnTo>
                  <a:pt x="22" y="41"/>
                </a:lnTo>
                <a:lnTo>
                  <a:pt x="18" y="38"/>
                </a:lnTo>
                <a:lnTo>
                  <a:pt x="14" y="36"/>
                </a:lnTo>
                <a:lnTo>
                  <a:pt x="8" y="36"/>
                </a:lnTo>
                <a:lnTo>
                  <a:pt x="0" y="36"/>
                </a:lnTo>
                <a:lnTo>
                  <a:pt x="5" y="34"/>
                </a:lnTo>
                <a:lnTo>
                  <a:pt x="10" y="31"/>
                </a:lnTo>
                <a:lnTo>
                  <a:pt x="13" y="28"/>
                </a:lnTo>
                <a:lnTo>
                  <a:pt x="18" y="23"/>
                </a:lnTo>
                <a:lnTo>
                  <a:pt x="22" y="19"/>
                </a:lnTo>
                <a:lnTo>
                  <a:pt x="28" y="14"/>
                </a:lnTo>
                <a:lnTo>
                  <a:pt x="33" y="10"/>
                </a:lnTo>
                <a:lnTo>
                  <a:pt x="38" y="5"/>
                </a:lnTo>
                <a:lnTo>
                  <a:pt x="44" y="1"/>
                </a:lnTo>
                <a:lnTo>
                  <a:pt x="51" y="0"/>
                </a:lnTo>
                <a:lnTo>
                  <a:pt x="57" y="0"/>
                </a:lnTo>
                <a:lnTo>
                  <a:pt x="64" y="3"/>
                </a:lnTo>
                <a:lnTo>
                  <a:pt x="70" y="5"/>
                </a:lnTo>
                <a:lnTo>
                  <a:pt x="75" y="7"/>
                </a:lnTo>
                <a:lnTo>
                  <a:pt x="81" y="11"/>
                </a:lnTo>
                <a:lnTo>
                  <a:pt x="86" y="14"/>
                </a:lnTo>
                <a:lnTo>
                  <a:pt x="93" y="20"/>
                </a:lnTo>
                <a:lnTo>
                  <a:pt x="99" y="26"/>
                </a:lnTo>
                <a:lnTo>
                  <a:pt x="103" y="30"/>
                </a:lnTo>
                <a:lnTo>
                  <a:pt x="98" y="31"/>
                </a:lnTo>
                <a:lnTo>
                  <a:pt x="90" y="33"/>
                </a:lnTo>
                <a:lnTo>
                  <a:pt x="85" y="35"/>
                </a:lnTo>
                <a:lnTo>
                  <a:pt x="82" y="42"/>
                </a:lnTo>
                <a:lnTo>
                  <a:pt x="82" y="52"/>
                </a:lnTo>
                <a:close/>
              </a:path>
            </a:pathLst>
          </a:custGeom>
          <a:solidFill>
            <a:srgbClr val="BFCCD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en-GB"/>
          </a:p>
        </p:txBody>
      </p:sp>
      <p:sp>
        <p:nvSpPr>
          <p:cNvPr id="1034" name="Rectangle 312"/>
          <p:cNvSpPr>
            <a:spLocks noGrp="1" noChangeArrowheads="1"/>
          </p:cNvSpPr>
          <p:nvPr>
            <p:ph type="body" idx="1"/>
          </p:nvPr>
        </p:nvSpPr>
        <p:spPr bwMode="auto">
          <a:xfrm>
            <a:off x="1047750" y="1724025"/>
            <a:ext cx="7029450" cy="411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 dirty="0"/>
              <a:t>Click to edit Master text styles</a:t>
            </a:r>
          </a:p>
          <a:p>
            <a:pPr lvl="1"/>
            <a:r>
              <a:rPr lang="en-US" altLang="en-US" dirty="0"/>
              <a:t>Second level</a:t>
            </a:r>
          </a:p>
          <a:p>
            <a:pPr lvl="2"/>
            <a:r>
              <a:rPr lang="en-US" altLang="en-US" dirty="0"/>
              <a:t>Third level</a:t>
            </a:r>
          </a:p>
          <a:p>
            <a:pPr lvl="3"/>
            <a:r>
              <a:rPr lang="en-US" altLang="en-US" dirty="0"/>
              <a:t>Fourth level</a:t>
            </a:r>
          </a:p>
          <a:p>
            <a:pPr lvl="4"/>
            <a:r>
              <a:rPr lang="en-US" altLang="en-US" dirty="0"/>
              <a:t>Fifth level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2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hf sldNum="0" hd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kumimoji="1" sz="3200" b="1" kern="12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kumimoji="1" sz="3200" b="1">
          <a:solidFill>
            <a:schemeClr val="tx2"/>
          </a:solidFill>
          <a:latin typeface="Helvetica" panose="020B0604020202020204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kumimoji="1" sz="3200" b="1">
          <a:solidFill>
            <a:schemeClr val="tx2"/>
          </a:solidFill>
          <a:latin typeface="Helvetica" panose="020B0604020202020204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kumimoji="1" sz="3200" b="1">
          <a:solidFill>
            <a:schemeClr val="tx2"/>
          </a:solidFill>
          <a:latin typeface="Helvetica" panose="020B0604020202020204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kumimoji="1" sz="3200" b="1">
          <a:solidFill>
            <a:schemeClr val="tx2"/>
          </a:solidFill>
          <a:latin typeface="Helvetica" panose="020B0604020202020204" pitchFamily="34" charset="0"/>
        </a:defRPr>
      </a:lvl5pPr>
      <a:lvl6pPr marL="457200" algn="ctr" rtl="0" eaLnBrk="0" fontAlgn="base" hangingPunct="0">
        <a:spcBef>
          <a:spcPct val="0"/>
        </a:spcBef>
        <a:spcAft>
          <a:spcPct val="0"/>
        </a:spcAft>
        <a:defRPr kumimoji="1" sz="3200" b="1">
          <a:solidFill>
            <a:schemeClr val="tx2"/>
          </a:solidFill>
          <a:latin typeface="Helvetica" panose="020B0604020202020204" pitchFamily="34" charset="0"/>
        </a:defRPr>
      </a:lvl6pPr>
      <a:lvl7pPr marL="914400" algn="ctr" rtl="0" eaLnBrk="0" fontAlgn="base" hangingPunct="0">
        <a:spcBef>
          <a:spcPct val="0"/>
        </a:spcBef>
        <a:spcAft>
          <a:spcPct val="0"/>
        </a:spcAft>
        <a:defRPr kumimoji="1" sz="3200" b="1">
          <a:solidFill>
            <a:schemeClr val="tx2"/>
          </a:solidFill>
          <a:latin typeface="Helvetica" panose="020B0604020202020204" pitchFamily="34" charset="0"/>
        </a:defRPr>
      </a:lvl7pPr>
      <a:lvl8pPr marL="1371600" algn="ctr" rtl="0" eaLnBrk="0" fontAlgn="base" hangingPunct="0">
        <a:spcBef>
          <a:spcPct val="0"/>
        </a:spcBef>
        <a:spcAft>
          <a:spcPct val="0"/>
        </a:spcAft>
        <a:defRPr kumimoji="1" sz="3200" b="1">
          <a:solidFill>
            <a:schemeClr val="tx2"/>
          </a:solidFill>
          <a:latin typeface="Helvetica" panose="020B0604020202020204" pitchFamily="34" charset="0"/>
        </a:defRPr>
      </a:lvl8pPr>
      <a:lvl9pPr marL="1828800" algn="ctr" rtl="0" eaLnBrk="0" fontAlgn="base" hangingPunct="0">
        <a:spcBef>
          <a:spcPct val="0"/>
        </a:spcBef>
        <a:spcAft>
          <a:spcPct val="0"/>
        </a:spcAft>
        <a:defRPr kumimoji="1" sz="3200" b="1">
          <a:solidFill>
            <a:schemeClr val="tx2"/>
          </a:solidFill>
          <a:latin typeface="Helvetica" panose="020B0604020202020204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lr>
          <a:schemeClr val="folHlink"/>
        </a:buClr>
        <a:buSzPct val="90000"/>
        <a:buFont typeface="Monotype Sorts" pitchFamily="2" charset="2"/>
        <a:buChar char="n"/>
        <a:defRPr kumimoji="1" sz="20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lr>
          <a:schemeClr val="accent2"/>
        </a:buClr>
        <a:buSzPct val="90000"/>
        <a:buFont typeface="Monotype Sorts" pitchFamily="2" charset="2"/>
        <a:buChar char="F"/>
        <a:defRPr kumimoji="1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lr>
          <a:srgbClr val="33CC33"/>
        </a:buClr>
        <a:buSzPct val="90000"/>
        <a:buFont typeface="Monotype Sorts" pitchFamily="2" charset="2"/>
        <a:buChar char="4"/>
        <a:defRPr kumimoji="1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lr>
          <a:schemeClr val="hlink"/>
        </a:buClr>
        <a:buChar char="–"/>
        <a:defRPr kumimoji="1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kumimoji="1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Footer Placeholder 3"/>
          <p:cNvSpPr>
            <a:spLocks noGrp="1"/>
          </p:cNvSpPr>
          <p:nvPr>
            <p:ph type="ftr" sz="quarter" idx="10"/>
          </p:nvPr>
        </p:nvSpPr>
        <p:spPr>
          <a:noFill/>
        </p:spPr>
        <p:txBody>
          <a:bodyPr/>
          <a:lstStyle>
            <a:lvl1pPr algn="ctr">
              <a:defRPr>
                <a:solidFill>
                  <a:schemeClr val="tx1"/>
                </a:solidFill>
                <a:latin typeface="Helvetica" panose="020B0604020202020204" pitchFamily="34" charset="0"/>
              </a:defRPr>
            </a:lvl1pPr>
            <a:lvl2pPr marL="742950" indent="-285750" algn="ctr">
              <a:defRPr>
                <a:solidFill>
                  <a:schemeClr val="tx1"/>
                </a:solidFill>
                <a:latin typeface="Helvetica" panose="020B0604020202020204" pitchFamily="34" charset="0"/>
              </a:defRPr>
            </a:lvl2pPr>
            <a:lvl3pPr marL="1143000" indent="-228600" algn="ctr">
              <a:defRPr>
                <a:solidFill>
                  <a:schemeClr val="tx1"/>
                </a:solidFill>
                <a:latin typeface="Helvetica" panose="020B0604020202020204" pitchFamily="34" charset="0"/>
              </a:defRPr>
            </a:lvl3pPr>
            <a:lvl4pPr marL="1600200" indent="-228600" algn="ctr">
              <a:defRPr>
                <a:solidFill>
                  <a:schemeClr val="tx1"/>
                </a:solidFill>
                <a:latin typeface="Helvetica" panose="020B0604020202020204" pitchFamily="34" charset="0"/>
              </a:defRPr>
            </a:lvl4pPr>
            <a:lvl5pPr marL="2057400" indent="-228600" algn="ctr">
              <a:defRPr>
                <a:solidFill>
                  <a:schemeClr val="tx1"/>
                </a:solidFill>
                <a:latin typeface="Helvetica" panose="020B0604020202020204" pitchFamily="34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Helvetica" panose="020B0604020202020204" pitchFamily="34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Helvetica" panose="020B0604020202020204" pitchFamily="34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Helvetica" panose="020B0604020202020204" pitchFamily="34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Helvetica" panose="020B0604020202020204" pitchFamily="34" charset="0"/>
              </a:defRPr>
            </a:lvl9pPr>
          </a:lstStyle>
          <a:p>
            <a:pPr algn="l"/>
            <a:r>
              <a:rPr lang="en-US" altLang="en-US" dirty="0"/>
              <a:t>WEB</a:t>
            </a:r>
          </a:p>
        </p:txBody>
      </p:sp>
      <p:sp>
        <p:nvSpPr>
          <p:cNvPr id="5123" name="Rectangle 2"/>
          <p:cNvSpPr>
            <a:spLocks noGrp="1" noChangeArrowheads="1"/>
          </p:cNvSpPr>
          <p:nvPr>
            <p:ph type="title"/>
          </p:nvPr>
        </p:nvSpPr>
        <p:spPr>
          <a:xfrm>
            <a:off x="266700" y="688975"/>
            <a:ext cx="8686800" cy="844550"/>
          </a:xfrm>
        </p:spPr>
        <p:txBody>
          <a:bodyPr/>
          <a:lstStyle/>
          <a:p>
            <a:r>
              <a:rPr lang="en-US" altLang="en-US" sz="4000" dirty="0"/>
              <a:t>Example React App</a:t>
            </a:r>
            <a:br>
              <a:rPr lang="en-US" altLang="en-US" sz="4000" dirty="0"/>
            </a:br>
            <a:r>
              <a:rPr lang="en-US" altLang="en-US" sz="4000" dirty="0"/>
              <a:t>using Axios</a:t>
            </a:r>
          </a:p>
        </p:txBody>
      </p:sp>
      <p:sp>
        <p:nvSpPr>
          <p:cNvPr id="5124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036638" y="2103438"/>
            <a:ext cx="7029450" cy="4114800"/>
          </a:xfrm>
        </p:spPr>
        <p:txBody>
          <a:bodyPr/>
          <a:lstStyle/>
          <a:p>
            <a:pPr>
              <a:buFont typeface="Monotype Sorts" pitchFamily="2" charset="2"/>
              <a:buNone/>
            </a:pPr>
            <a:r>
              <a:rPr lang="en-US" altLang="en-US" sz="3200" dirty="0"/>
              <a:t>Lecturer: Michael Dacey</a:t>
            </a:r>
          </a:p>
          <a:p>
            <a:pPr>
              <a:buFont typeface="Monotype Sorts" pitchFamily="2" charset="2"/>
              <a:buNone/>
            </a:pPr>
            <a:endParaRPr lang="en-US" altLang="en-US" sz="3200" dirty="0"/>
          </a:p>
          <a:p>
            <a:pPr>
              <a:buFont typeface="Monotype Sorts" pitchFamily="2" charset="2"/>
              <a:buNone/>
            </a:pPr>
            <a:r>
              <a:rPr lang="en-US" altLang="en-US" sz="3200" dirty="0"/>
              <a:t>E-mail: michael.dacey@uwtsd.ac.uk</a:t>
            </a:r>
          </a:p>
          <a:p>
            <a:pPr>
              <a:buFont typeface="Monotype Sorts" pitchFamily="2" charset="2"/>
              <a:buNone/>
            </a:pPr>
            <a:endParaRPr lang="en-US" altLang="en-US" sz="3200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DD87109-C501-8E8D-0924-3B114AC2A8E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Exercise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2BBA0E6-04E1-1868-F0C4-CCB4290EBD6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57175" y="844550"/>
            <a:ext cx="8629650" cy="4994275"/>
          </a:xfrm>
        </p:spPr>
        <p:txBody>
          <a:bodyPr/>
          <a:lstStyle/>
          <a:p>
            <a:r>
              <a:rPr lang="en-GB" dirty="0"/>
              <a:t>Create an application with two buttons one for adding a new “</a:t>
            </a:r>
            <a:r>
              <a:rPr lang="en-GB" dirty="0" err="1"/>
              <a:t>todo</a:t>
            </a:r>
            <a:r>
              <a:rPr lang="en-GB" dirty="0"/>
              <a:t>” item and one for reading all the exist “</a:t>
            </a:r>
            <a:r>
              <a:rPr lang="en-GB" dirty="0" err="1"/>
              <a:t>todo”s</a:t>
            </a:r>
            <a:r>
              <a:rPr lang="en-GB" dirty="0"/>
              <a:t> using the webservice </a:t>
            </a:r>
            <a:r>
              <a:rPr lang="en-GB" i="1" dirty="0"/>
              <a:t>https://jsonplaceholder.typicode.com/todos</a:t>
            </a:r>
          </a:p>
          <a:p>
            <a:r>
              <a:rPr lang="en-GB" dirty="0"/>
              <a:t>In </a:t>
            </a:r>
            <a:r>
              <a:rPr lang="en-GB" dirty="0" err="1"/>
              <a:t>src</a:t>
            </a:r>
            <a:r>
              <a:rPr lang="en-GB" dirty="0"/>
              <a:t>/app.js, add a couple of buttons to switch the view between a form for adding a new </a:t>
            </a:r>
            <a:r>
              <a:rPr lang="en-GB" dirty="0" err="1"/>
              <a:t>todo</a:t>
            </a:r>
            <a:r>
              <a:rPr lang="en-GB" dirty="0"/>
              <a:t> and reading all the existing </a:t>
            </a:r>
            <a:r>
              <a:rPr lang="en-GB" dirty="0" err="1"/>
              <a:t>todos</a:t>
            </a:r>
            <a:endParaRPr lang="en-GB" dirty="0"/>
          </a:p>
          <a:p>
            <a:pPr lvl="1"/>
            <a:r>
              <a:rPr lang="en-GB" dirty="0"/>
              <a:t>We need to remember the views current “state” such as currently reading all the </a:t>
            </a:r>
            <a:r>
              <a:rPr lang="en-GB" dirty="0" err="1"/>
              <a:t>todo</a:t>
            </a:r>
            <a:r>
              <a:rPr lang="en-GB" dirty="0"/>
              <a:t> items or adding a new </a:t>
            </a:r>
            <a:r>
              <a:rPr lang="en-GB" dirty="0" err="1"/>
              <a:t>todo</a:t>
            </a:r>
            <a:endParaRPr lang="en-GB" dirty="0"/>
          </a:p>
          <a:p>
            <a:r>
              <a:rPr lang="en-GB" dirty="0"/>
              <a:t>Add two new React components, one to display a </a:t>
            </a:r>
            <a:r>
              <a:rPr lang="en-GB" dirty="0" err="1"/>
              <a:t>todo</a:t>
            </a:r>
            <a:r>
              <a:rPr lang="en-GB" dirty="0"/>
              <a:t> table and another an add </a:t>
            </a:r>
            <a:r>
              <a:rPr lang="en-GB" dirty="0" err="1"/>
              <a:t>todo</a:t>
            </a:r>
            <a:r>
              <a:rPr lang="en-GB" dirty="0"/>
              <a:t> form</a:t>
            </a:r>
          </a:p>
          <a:p>
            <a:pPr lvl="1"/>
            <a:r>
              <a:rPr lang="en-GB" dirty="0"/>
              <a:t>We need to load and store the </a:t>
            </a:r>
            <a:r>
              <a:rPr lang="en-GB" dirty="0" err="1"/>
              <a:t>todo</a:t>
            </a:r>
            <a:r>
              <a:rPr lang="en-GB" dirty="0"/>
              <a:t> list from the webservice in the app and pass it down to the </a:t>
            </a:r>
            <a:r>
              <a:rPr lang="en-GB" dirty="0" err="1"/>
              <a:t>todo</a:t>
            </a:r>
            <a:r>
              <a:rPr lang="en-GB" dirty="0"/>
              <a:t> table. The idea is that we will only need to fetch all the rows from the webservice when the user initially clicks on the button to display the </a:t>
            </a:r>
            <a:r>
              <a:rPr lang="en-GB" dirty="0" err="1"/>
              <a:t>todos</a:t>
            </a:r>
            <a:r>
              <a:rPr lang="en-GB" dirty="0"/>
              <a:t> table. Otherwise, we will just locally update the table contents while the user works on it.</a:t>
            </a: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4EC81E03-F618-378E-78F2-914C9A5CE6A5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>
              <a:defRPr/>
            </a:pPr>
            <a:r>
              <a:rPr lang="en-US" altLang="en-US"/>
              <a:t>WEB</a:t>
            </a:r>
            <a:endParaRPr lang="en-US" altLang="en-US" dirty="0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7093677A-0A44-4073-C307-D197911C9857}"/>
              </a:ext>
            </a:extLst>
          </p:cNvPr>
          <p:cNvSpPr txBox="1"/>
          <p:nvPr/>
        </p:nvSpPr>
        <p:spPr>
          <a:xfrm>
            <a:off x="4795091" y="5343939"/>
            <a:ext cx="3929281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b="1" u="sng" dirty="0"/>
              <a:t>Install </a:t>
            </a:r>
            <a:r>
              <a:rPr lang="en-GB" b="1" u="sng" dirty="0" err="1"/>
              <a:t>Axios</a:t>
            </a:r>
            <a:endParaRPr lang="en-GB" b="1" u="sng" dirty="0"/>
          </a:p>
          <a:p>
            <a:r>
              <a:rPr lang="en-GB" dirty="0"/>
              <a:t>In directory containing, </a:t>
            </a:r>
            <a:r>
              <a:rPr lang="en-GB" dirty="0" err="1"/>
              <a:t>package.json</a:t>
            </a:r>
            <a:endParaRPr lang="en-GB" dirty="0"/>
          </a:p>
          <a:p>
            <a:r>
              <a:rPr lang="en-GB" b="1" dirty="0" err="1"/>
              <a:t>npm</a:t>
            </a:r>
            <a:r>
              <a:rPr lang="en-GB" b="1" dirty="0"/>
              <a:t> install </a:t>
            </a:r>
            <a:r>
              <a:rPr lang="en-GB" b="1" dirty="0" err="1"/>
              <a:t>axios</a:t>
            </a:r>
            <a:endParaRPr lang="en-GB" b="1" dirty="0"/>
          </a:p>
        </p:txBody>
      </p:sp>
    </p:spTree>
    <p:extLst>
      <p:ext uri="{BB962C8B-B14F-4D97-AF65-F5344CB8AC3E}">
        <p14:creationId xmlns:p14="http://schemas.microsoft.com/office/powerpoint/2010/main" val="30042982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11BC649-A7E3-8CB1-0493-D93E440D743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Exercise (</a:t>
            </a:r>
            <a:r>
              <a:rPr lang="en-GB" dirty="0" err="1"/>
              <a:t>Cont</a:t>
            </a:r>
            <a:r>
              <a:rPr lang="en-GB" dirty="0"/>
              <a:t>)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064390B-26F3-0773-917B-E37DB765A3B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0093" y="724888"/>
            <a:ext cx="7627107" cy="380480"/>
          </a:xfrm>
        </p:spPr>
        <p:txBody>
          <a:bodyPr/>
          <a:lstStyle/>
          <a:p>
            <a:r>
              <a:rPr lang="en-GB" dirty="0"/>
              <a:t>The file structure looks like this:</a:t>
            </a: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12FABBCC-00A9-4E31-A1A0-72E99A95E81A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>
              <a:defRPr/>
            </a:pPr>
            <a:r>
              <a:rPr lang="en-US" altLang="en-US"/>
              <a:t>WEB</a:t>
            </a:r>
            <a:endParaRPr lang="en-US" altLang="en-US" dirty="0"/>
          </a:p>
        </p:txBody>
      </p:sp>
      <p:sp>
        <p:nvSpPr>
          <p:cNvPr id="5" name="Rectangle: Single Corner Snipped 4">
            <a:extLst>
              <a:ext uri="{FF2B5EF4-FFF2-40B4-BE49-F238E27FC236}">
                <a16:creationId xmlns:a16="http://schemas.microsoft.com/office/drawing/2014/main" id="{7CE8E9DD-CDDA-D4F1-3B13-E308730E122A}"/>
              </a:ext>
            </a:extLst>
          </p:cNvPr>
          <p:cNvSpPr/>
          <p:nvPr/>
        </p:nvSpPr>
        <p:spPr bwMode="auto">
          <a:xfrm>
            <a:off x="1146552" y="1713351"/>
            <a:ext cx="1151292" cy="630130"/>
          </a:xfrm>
          <a:prstGeom prst="snip1Rect">
            <a:avLst/>
          </a:prstGeom>
          <a:solidFill>
            <a:schemeClr val="bg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GB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Helvetica" panose="020B0604020202020204" pitchFamily="34" charset="0"/>
              </a:rPr>
              <a:t>index.js</a:t>
            </a:r>
          </a:p>
        </p:txBody>
      </p:sp>
      <p:sp>
        <p:nvSpPr>
          <p:cNvPr id="6" name="Rectangle: Single Corner Snipped 5">
            <a:extLst>
              <a:ext uri="{FF2B5EF4-FFF2-40B4-BE49-F238E27FC236}">
                <a16:creationId xmlns:a16="http://schemas.microsoft.com/office/drawing/2014/main" id="{1E127B71-0D0E-7FF3-4F5E-351CDD829535}"/>
              </a:ext>
            </a:extLst>
          </p:cNvPr>
          <p:cNvSpPr/>
          <p:nvPr/>
        </p:nvSpPr>
        <p:spPr bwMode="auto">
          <a:xfrm>
            <a:off x="2293105" y="2722680"/>
            <a:ext cx="1151292" cy="630130"/>
          </a:xfrm>
          <a:prstGeom prst="snip1Rect">
            <a:avLst/>
          </a:prstGeom>
          <a:solidFill>
            <a:schemeClr val="bg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GB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Helvetica" panose="020B0604020202020204" pitchFamily="34" charset="0"/>
              </a:rPr>
              <a:t>App.js</a:t>
            </a:r>
          </a:p>
        </p:txBody>
      </p:sp>
      <p:cxnSp>
        <p:nvCxnSpPr>
          <p:cNvPr id="8" name="Connector: Elbow 7">
            <a:extLst>
              <a:ext uri="{FF2B5EF4-FFF2-40B4-BE49-F238E27FC236}">
                <a16:creationId xmlns:a16="http://schemas.microsoft.com/office/drawing/2014/main" id="{644F0E74-BD53-348F-A064-E5C592239F78}"/>
              </a:ext>
            </a:extLst>
          </p:cNvPr>
          <p:cNvCxnSpPr>
            <a:stCxn id="5" idx="1"/>
            <a:endCxn id="6" idx="2"/>
          </p:cNvCxnSpPr>
          <p:nvPr/>
        </p:nvCxnSpPr>
        <p:spPr bwMode="auto">
          <a:xfrm rot="16200000" flipH="1">
            <a:off x="1660519" y="2405159"/>
            <a:ext cx="694264" cy="570907"/>
          </a:xfrm>
          <a:prstGeom prst="bentConnector2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dash"/>
            <a:round/>
            <a:headEnd type="none" w="med" len="med"/>
            <a:tailEnd type="triangle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sp>
        <p:nvSpPr>
          <p:cNvPr id="9" name="TextBox 8">
            <a:extLst>
              <a:ext uri="{FF2B5EF4-FFF2-40B4-BE49-F238E27FC236}">
                <a16:creationId xmlns:a16="http://schemas.microsoft.com/office/drawing/2014/main" id="{3730DD42-C9EF-AFA0-00A1-692FD1D689E0}"/>
              </a:ext>
            </a:extLst>
          </p:cNvPr>
          <p:cNvSpPr txBox="1"/>
          <p:nvPr/>
        </p:nvSpPr>
        <p:spPr>
          <a:xfrm>
            <a:off x="1731866" y="1213620"/>
            <a:ext cx="59503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b="1" dirty="0"/>
              <a:t>/</a:t>
            </a:r>
            <a:r>
              <a:rPr lang="en-GB" b="1" dirty="0" err="1"/>
              <a:t>src</a:t>
            </a:r>
            <a:endParaRPr lang="en-GB" b="1" dirty="0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9AE451F4-11ED-E722-B24C-25E25B1282BC}"/>
              </a:ext>
            </a:extLst>
          </p:cNvPr>
          <p:cNvSpPr txBox="1"/>
          <p:nvPr/>
        </p:nvSpPr>
        <p:spPr>
          <a:xfrm>
            <a:off x="4954376" y="1213620"/>
            <a:ext cx="203132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b="1" dirty="0"/>
              <a:t>/</a:t>
            </a:r>
            <a:r>
              <a:rPr lang="en-GB" b="1" dirty="0" err="1"/>
              <a:t>src</a:t>
            </a:r>
            <a:r>
              <a:rPr lang="en-GB" b="1" dirty="0"/>
              <a:t>/components</a:t>
            </a:r>
          </a:p>
        </p:txBody>
      </p:sp>
      <p:sp>
        <p:nvSpPr>
          <p:cNvPr id="11" name="Rectangle: Single Corner Snipped 10">
            <a:extLst>
              <a:ext uri="{FF2B5EF4-FFF2-40B4-BE49-F238E27FC236}">
                <a16:creationId xmlns:a16="http://schemas.microsoft.com/office/drawing/2014/main" id="{00199966-B89F-7D20-7AFE-5C8659FCFE64}"/>
              </a:ext>
            </a:extLst>
          </p:cNvPr>
          <p:cNvSpPr/>
          <p:nvPr/>
        </p:nvSpPr>
        <p:spPr bwMode="auto">
          <a:xfrm>
            <a:off x="5008668" y="1715784"/>
            <a:ext cx="1870652" cy="630130"/>
          </a:xfrm>
          <a:prstGeom prst="snip1Rect">
            <a:avLst/>
          </a:prstGeom>
          <a:solidFill>
            <a:schemeClr val="bg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GB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Helvetica" panose="020B0604020202020204" pitchFamily="34" charset="0"/>
              </a:rPr>
              <a:t>AddTodoForm.js</a:t>
            </a:r>
          </a:p>
        </p:txBody>
      </p:sp>
      <p:sp>
        <p:nvSpPr>
          <p:cNvPr id="16" name="Rectangle: Single Corner Snipped 15">
            <a:extLst>
              <a:ext uri="{FF2B5EF4-FFF2-40B4-BE49-F238E27FC236}">
                <a16:creationId xmlns:a16="http://schemas.microsoft.com/office/drawing/2014/main" id="{CF95A587-C86E-EB78-F8FC-83E2FA192F51}"/>
              </a:ext>
            </a:extLst>
          </p:cNvPr>
          <p:cNvSpPr/>
          <p:nvPr/>
        </p:nvSpPr>
        <p:spPr bwMode="auto">
          <a:xfrm>
            <a:off x="5008668" y="2775808"/>
            <a:ext cx="1548480" cy="630130"/>
          </a:xfrm>
          <a:prstGeom prst="snip1Rect">
            <a:avLst/>
          </a:prstGeom>
          <a:solidFill>
            <a:schemeClr val="bg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GB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Helvetica" panose="020B0604020202020204" pitchFamily="34" charset="0"/>
              </a:rPr>
              <a:t>TodosTable.js</a:t>
            </a:r>
          </a:p>
        </p:txBody>
      </p:sp>
      <p:sp>
        <p:nvSpPr>
          <p:cNvPr id="17" name="Rectangle: Single Corner Snipped 16">
            <a:extLst>
              <a:ext uri="{FF2B5EF4-FFF2-40B4-BE49-F238E27FC236}">
                <a16:creationId xmlns:a16="http://schemas.microsoft.com/office/drawing/2014/main" id="{D4B523C5-D35B-C0C1-84ED-1703359F1F76}"/>
              </a:ext>
            </a:extLst>
          </p:cNvPr>
          <p:cNvSpPr/>
          <p:nvPr/>
        </p:nvSpPr>
        <p:spPr bwMode="auto">
          <a:xfrm>
            <a:off x="6415800" y="3785137"/>
            <a:ext cx="1430034" cy="630130"/>
          </a:xfrm>
          <a:prstGeom prst="snip1Rect">
            <a:avLst/>
          </a:prstGeom>
          <a:solidFill>
            <a:schemeClr val="bg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GB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Helvetica" panose="020B0604020202020204" pitchFamily="34" charset="0"/>
              </a:rPr>
              <a:t>TodoRow.js</a:t>
            </a:r>
          </a:p>
        </p:txBody>
      </p:sp>
      <p:cxnSp>
        <p:nvCxnSpPr>
          <p:cNvPr id="18" name="Connector: Elbow 17">
            <a:extLst>
              <a:ext uri="{FF2B5EF4-FFF2-40B4-BE49-F238E27FC236}">
                <a16:creationId xmlns:a16="http://schemas.microsoft.com/office/drawing/2014/main" id="{245DD5D9-61BF-CBD1-41B0-7E7624C42118}"/>
              </a:ext>
            </a:extLst>
          </p:cNvPr>
          <p:cNvCxnSpPr>
            <a:cxnSpLocks/>
            <a:stCxn id="16" idx="1"/>
            <a:endCxn id="17" idx="2"/>
          </p:cNvCxnSpPr>
          <p:nvPr/>
        </p:nvCxnSpPr>
        <p:spPr bwMode="auto">
          <a:xfrm rot="16200000" flipH="1">
            <a:off x="5752222" y="3436624"/>
            <a:ext cx="694264" cy="632892"/>
          </a:xfrm>
          <a:prstGeom prst="bentConnector2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dash"/>
            <a:round/>
            <a:headEnd type="none" w="med" len="med"/>
            <a:tailEnd type="triangle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cxnSp>
        <p:nvCxnSpPr>
          <p:cNvPr id="22" name="Straight Arrow Connector 21">
            <a:extLst>
              <a:ext uri="{FF2B5EF4-FFF2-40B4-BE49-F238E27FC236}">
                <a16:creationId xmlns:a16="http://schemas.microsoft.com/office/drawing/2014/main" id="{0E6BF634-95F7-848E-FD2D-7F27B575A11F}"/>
              </a:ext>
            </a:extLst>
          </p:cNvPr>
          <p:cNvCxnSpPr>
            <a:stCxn id="6" idx="0"/>
            <a:endCxn id="11" idx="2"/>
          </p:cNvCxnSpPr>
          <p:nvPr/>
        </p:nvCxnSpPr>
        <p:spPr bwMode="auto">
          <a:xfrm flipV="1">
            <a:off x="3444397" y="2030849"/>
            <a:ext cx="1564271" cy="1006896"/>
          </a:xfrm>
          <a:prstGeom prst="straightConnector1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dash"/>
            <a:round/>
            <a:headEnd type="none" w="med" len="med"/>
            <a:tailEnd type="triangle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cxnSp>
        <p:nvCxnSpPr>
          <p:cNvPr id="23" name="Straight Arrow Connector 22">
            <a:extLst>
              <a:ext uri="{FF2B5EF4-FFF2-40B4-BE49-F238E27FC236}">
                <a16:creationId xmlns:a16="http://schemas.microsoft.com/office/drawing/2014/main" id="{6915B4D8-E365-2421-DB5A-8E6816786F1C}"/>
              </a:ext>
            </a:extLst>
          </p:cNvPr>
          <p:cNvCxnSpPr>
            <a:stCxn id="6" idx="0"/>
            <a:endCxn id="16" idx="2"/>
          </p:cNvCxnSpPr>
          <p:nvPr/>
        </p:nvCxnSpPr>
        <p:spPr bwMode="auto">
          <a:xfrm>
            <a:off x="3444397" y="3037745"/>
            <a:ext cx="1564271" cy="53128"/>
          </a:xfrm>
          <a:prstGeom prst="straightConnector1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dash"/>
            <a:round/>
            <a:headEnd type="none" w="med" len="med"/>
            <a:tailEnd type="triangle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sp>
        <p:nvSpPr>
          <p:cNvPr id="26" name="Rectangle: Single Corner Snipped 25">
            <a:extLst>
              <a:ext uri="{FF2B5EF4-FFF2-40B4-BE49-F238E27FC236}">
                <a16:creationId xmlns:a16="http://schemas.microsoft.com/office/drawing/2014/main" id="{78E6BA13-2FDA-473F-9FE6-5D8979E158EB}"/>
              </a:ext>
            </a:extLst>
          </p:cNvPr>
          <p:cNvSpPr/>
          <p:nvPr/>
        </p:nvSpPr>
        <p:spPr bwMode="auto">
          <a:xfrm>
            <a:off x="1261049" y="3666755"/>
            <a:ext cx="1151292" cy="630130"/>
          </a:xfrm>
          <a:prstGeom prst="snip1Rect">
            <a:avLst/>
          </a:prstGeom>
          <a:solidFill>
            <a:schemeClr val="bg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GB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Helvetica" panose="020B0604020202020204" pitchFamily="34" charset="0"/>
              </a:rPr>
              <a:t>todos.js</a:t>
            </a:r>
          </a:p>
        </p:txBody>
      </p:sp>
      <p:cxnSp>
        <p:nvCxnSpPr>
          <p:cNvPr id="27" name="Straight Arrow Connector 26">
            <a:extLst>
              <a:ext uri="{FF2B5EF4-FFF2-40B4-BE49-F238E27FC236}">
                <a16:creationId xmlns:a16="http://schemas.microsoft.com/office/drawing/2014/main" id="{F0F37C03-8278-1503-C1D9-ABEFE7BAC2CC}"/>
              </a:ext>
            </a:extLst>
          </p:cNvPr>
          <p:cNvCxnSpPr>
            <a:stCxn id="11" idx="1"/>
            <a:endCxn id="26" idx="0"/>
          </p:cNvCxnSpPr>
          <p:nvPr/>
        </p:nvCxnSpPr>
        <p:spPr bwMode="auto">
          <a:xfrm flipH="1">
            <a:off x="2412341" y="2345914"/>
            <a:ext cx="3531653" cy="1635906"/>
          </a:xfrm>
          <a:prstGeom prst="straightConnector1">
            <a:avLst/>
          </a:prstGeom>
          <a:solidFill>
            <a:schemeClr val="accent1"/>
          </a:solidFill>
          <a:ln w="9525" cap="flat" cmpd="sng" algn="ctr">
            <a:solidFill>
              <a:schemeClr val="bg1">
                <a:lumMod val="50000"/>
              </a:schemeClr>
            </a:solidFill>
            <a:prstDash val="dash"/>
            <a:round/>
            <a:headEnd type="none" w="med" len="med"/>
            <a:tailEnd type="triangle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cxnSp>
        <p:nvCxnSpPr>
          <p:cNvPr id="30" name="Straight Arrow Connector 29">
            <a:extLst>
              <a:ext uri="{FF2B5EF4-FFF2-40B4-BE49-F238E27FC236}">
                <a16:creationId xmlns:a16="http://schemas.microsoft.com/office/drawing/2014/main" id="{909AA83B-D6FE-6054-BA98-30EEECB89025}"/>
              </a:ext>
            </a:extLst>
          </p:cNvPr>
          <p:cNvCxnSpPr>
            <a:stCxn id="16" idx="1"/>
            <a:endCxn id="26" idx="0"/>
          </p:cNvCxnSpPr>
          <p:nvPr/>
        </p:nvCxnSpPr>
        <p:spPr bwMode="auto">
          <a:xfrm flipH="1">
            <a:off x="2412341" y="3405938"/>
            <a:ext cx="3370567" cy="575882"/>
          </a:xfrm>
          <a:prstGeom prst="straightConnector1">
            <a:avLst/>
          </a:prstGeom>
          <a:solidFill>
            <a:schemeClr val="accent1"/>
          </a:solidFill>
          <a:ln w="9525" cap="flat" cmpd="sng" algn="ctr">
            <a:solidFill>
              <a:schemeClr val="bg1">
                <a:lumMod val="50000"/>
              </a:schemeClr>
            </a:solidFill>
            <a:prstDash val="dash"/>
            <a:round/>
            <a:headEnd type="none" w="med" len="med"/>
            <a:tailEnd type="triangle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sp>
        <p:nvSpPr>
          <p:cNvPr id="33" name="TextBox 32">
            <a:extLst>
              <a:ext uri="{FF2B5EF4-FFF2-40B4-BE49-F238E27FC236}">
                <a16:creationId xmlns:a16="http://schemas.microsoft.com/office/drawing/2014/main" id="{0487A268-8FB1-388C-837E-AA7ECA17F364}"/>
              </a:ext>
            </a:extLst>
          </p:cNvPr>
          <p:cNvSpPr txBox="1"/>
          <p:nvPr/>
        </p:nvSpPr>
        <p:spPr>
          <a:xfrm>
            <a:off x="4946516" y="5608123"/>
            <a:ext cx="3662809" cy="461665"/>
          </a:xfrm>
          <a:prstGeom prst="rect">
            <a:avLst/>
          </a:prstGeom>
          <a:solidFill>
            <a:srgbClr val="000000"/>
          </a:solidFill>
        </p:spPr>
        <p:txBody>
          <a:bodyPr wrap="square" rtlCol="0">
            <a:spAutoFit/>
          </a:bodyPr>
          <a:lstStyle/>
          <a:p>
            <a:r>
              <a:rPr lang="en-GB" sz="1200" dirty="0">
                <a:solidFill>
                  <a:schemeClr val="bg1"/>
                </a:solidFill>
              </a:rPr>
              <a:t>$ cd </a:t>
            </a:r>
            <a:r>
              <a:rPr lang="en-GB" sz="1200" dirty="0" err="1">
                <a:solidFill>
                  <a:schemeClr val="bg1"/>
                </a:solidFill>
              </a:rPr>
              <a:t>src</a:t>
            </a:r>
            <a:endParaRPr lang="en-GB" sz="1200" dirty="0">
              <a:solidFill>
                <a:schemeClr val="bg1"/>
              </a:solidFill>
            </a:endParaRPr>
          </a:p>
          <a:p>
            <a:r>
              <a:rPr lang="en-GB" sz="1200" dirty="0">
                <a:solidFill>
                  <a:schemeClr val="bg1"/>
                </a:solidFill>
              </a:rPr>
              <a:t>$ </a:t>
            </a:r>
            <a:r>
              <a:rPr lang="en-GB" sz="1200" dirty="0" err="1">
                <a:solidFill>
                  <a:schemeClr val="bg1"/>
                </a:solidFill>
              </a:rPr>
              <a:t>mkdir</a:t>
            </a:r>
            <a:r>
              <a:rPr lang="en-GB" sz="1200" dirty="0">
                <a:solidFill>
                  <a:schemeClr val="bg1"/>
                </a:solidFill>
              </a:rPr>
              <a:t> components</a:t>
            </a:r>
          </a:p>
        </p:txBody>
      </p:sp>
      <p:sp>
        <p:nvSpPr>
          <p:cNvPr id="34" name="TextBox 33">
            <a:extLst>
              <a:ext uri="{FF2B5EF4-FFF2-40B4-BE49-F238E27FC236}">
                <a16:creationId xmlns:a16="http://schemas.microsoft.com/office/drawing/2014/main" id="{B2C85B0A-F7DE-725E-1738-7AB765750CA5}"/>
              </a:ext>
            </a:extLst>
          </p:cNvPr>
          <p:cNvSpPr txBox="1"/>
          <p:nvPr/>
        </p:nvSpPr>
        <p:spPr>
          <a:xfrm>
            <a:off x="4891284" y="4961792"/>
            <a:ext cx="361473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Make a new directory </a:t>
            </a:r>
            <a:r>
              <a:rPr lang="en-GB" b="1" dirty="0" err="1"/>
              <a:t>src</a:t>
            </a:r>
            <a:r>
              <a:rPr lang="en-GB" b="1" dirty="0"/>
              <a:t>/components</a:t>
            </a:r>
          </a:p>
        </p:txBody>
      </p:sp>
      <p:sp>
        <p:nvSpPr>
          <p:cNvPr id="35" name="TextBox 34">
            <a:extLst>
              <a:ext uri="{FF2B5EF4-FFF2-40B4-BE49-F238E27FC236}">
                <a16:creationId xmlns:a16="http://schemas.microsoft.com/office/drawing/2014/main" id="{438E6B4C-31E9-E4B8-6A19-2A30D590F218}"/>
              </a:ext>
            </a:extLst>
          </p:cNvPr>
          <p:cNvSpPr txBox="1"/>
          <p:nvPr/>
        </p:nvSpPr>
        <p:spPr>
          <a:xfrm>
            <a:off x="534675" y="5021321"/>
            <a:ext cx="3662809" cy="1754326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r>
              <a:rPr lang="en-GB" sz="1200" dirty="0"/>
              <a:t>………</a:t>
            </a:r>
          </a:p>
          <a:p>
            <a:endParaRPr lang="en-GB" sz="1200" dirty="0"/>
          </a:p>
          <a:p>
            <a:r>
              <a:rPr lang="en-GB" sz="1200" dirty="0" err="1"/>
              <a:t>root.render</a:t>
            </a:r>
            <a:r>
              <a:rPr lang="en-GB" sz="1200" dirty="0"/>
              <a:t>(</a:t>
            </a:r>
          </a:p>
          <a:p>
            <a:r>
              <a:rPr lang="en-GB" sz="1200" dirty="0"/>
              <a:t>  &lt;</a:t>
            </a:r>
            <a:r>
              <a:rPr lang="en-GB" sz="1200" dirty="0" err="1"/>
              <a:t>React.StrictMode</a:t>
            </a:r>
            <a:r>
              <a:rPr lang="en-GB" sz="1200" dirty="0"/>
              <a:t>&gt;</a:t>
            </a:r>
          </a:p>
          <a:p>
            <a:r>
              <a:rPr lang="en-GB" sz="1200" dirty="0"/>
              <a:t>          </a:t>
            </a:r>
            <a:r>
              <a:rPr lang="en-GB" sz="1200" b="1" dirty="0"/>
              <a:t>&lt;App /&gt;</a:t>
            </a:r>
          </a:p>
          <a:p>
            <a:r>
              <a:rPr lang="en-GB" sz="1200" dirty="0"/>
              <a:t>  &lt;/</a:t>
            </a:r>
            <a:r>
              <a:rPr lang="en-GB" sz="1200" dirty="0" err="1"/>
              <a:t>React.StrictMode</a:t>
            </a:r>
            <a:r>
              <a:rPr lang="en-GB" sz="1200" dirty="0"/>
              <a:t>&gt;</a:t>
            </a:r>
          </a:p>
          <a:p>
            <a:r>
              <a:rPr lang="en-GB" sz="1200" dirty="0"/>
              <a:t>);</a:t>
            </a:r>
          </a:p>
          <a:p>
            <a:endParaRPr lang="en-GB" sz="1200" dirty="0"/>
          </a:p>
          <a:p>
            <a:r>
              <a:rPr lang="en-GB" sz="1200" dirty="0"/>
              <a:t>…..</a:t>
            </a:r>
          </a:p>
        </p:txBody>
      </p:sp>
      <p:sp>
        <p:nvSpPr>
          <p:cNvPr id="36" name="TextBox 35">
            <a:extLst>
              <a:ext uri="{FF2B5EF4-FFF2-40B4-BE49-F238E27FC236}">
                <a16:creationId xmlns:a16="http://schemas.microsoft.com/office/drawing/2014/main" id="{7AC7D274-6F09-F4F5-8F06-90CB2C286AA9}"/>
              </a:ext>
            </a:extLst>
          </p:cNvPr>
          <p:cNvSpPr txBox="1"/>
          <p:nvPr/>
        </p:nvSpPr>
        <p:spPr>
          <a:xfrm>
            <a:off x="534675" y="4374990"/>
            <a:ext cx="2249334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/>
              <a:t>Note: </a:t>
            </a:r>
            <a:r>
              <a:rPr lang="en-GB" dirty="0" err="1"/>
              <a:t>src</a:t>
            </a:r>
            <a:r>
              <a:rPr lang="en-GB" dirty="0"/>
              <a:t>/index.js</a:t>
            </a:r>
          </a:p>
          <a:p>
            <a:r>
              <a:rPr lang="en-GB" dirty="0"/>
              <a:t>should look like this</a:t>
            </a:r>
          </a:p>
        </p:txBody>
      </p:sp>
    </p:spTree>
    <p:extLst>
      <p:ext uri="{BB962C8B-B14F-4D97-AF65-F5344CB8AC3E}">
        <p14:creationId xmlns:p14="http://schemas.microsoft.com/office/powerpoint/2010/main" val="310947838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8D35093-F8FD-C45B-A46F-BB7038969E2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Exercise (</a:t>
            </a:r>
            <a:r>
              <a:rPr lang="en-GB" dirty="0" err="1"/>
              <a:t>Cont</a:t>
            </a:r>
            <a:r>
              <a:rPr lang="en-GB" dirty="0"/>
              <a:t>): Access the Web Service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A5AF543-72A1-05FC-1C2C-38274AECB4E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57175" y="736430"/>
            <a:ext cx="8598389" cy="1135329"/>
          </a:xfrm>
        </p:spPr>
        <p:txBody>
          <a:bodyPr/>
          <a:lstStyle/>
          <a:p>
            <a:r>
              <a:rPr lang="en-GB" sz="1600" dirty="0"/>
              <a:t>Begin by creating a JS file containing the functions for reading, inserting, editing and deleting a Todo using the webservice </a:t>
            </a:r>
            <a:r>
              <a:rPr lang="en-GB" sz="1600" i="1" dirty="0"/>
              <a:t>https://jsonplaceholder.typicode.com/todos</a:t>
            </a:r>
            <a:endParaRPr lang="en-GB" sz="1600" dirty="0"/>
          </a:p>
          <a:p>
            <a:r>
              <a:rPr lang="en-GB" sz="1600" dirty="0"/>
              <a:t>Begin by adding functions for these operations:</a:t>
            </a: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0B78F309-FC62-D092-BF31-4CF4B520D849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>
              <a:defRPr/>
            </a:pPr>
            <a:r>
              <a:rPr lang="en-US" altLang="en-US"/>
              <a:t>WEB</a:t>
            </a:r>
            <a:endParaRPr lang="en-US" altLang="en-US" dirty="0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38302453-C79B-2370-5045-06BFBA0A090E}"/>
              </a:ext>
            </a:extLst>
          </p:cNvPr>
          <p:cNvSpPr txBox="1"/>
          <p:nvPr/>
        </p:nvSpPr>
        <p:spPr>
          <a:xfrm>
            <a:off x="4295840" y="1755442"/>
            <a:ext cx="4707379" cy="5047536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txBody>
          <a:bodyPr wrap="none" rtlCol="0">
            <a:spAutoFit/>
          </a:bodyPr>
          <a:lstStyle/>
          <a:p>
            <a:r>
              <a:rPr lang="en-GB" sz="1400" dirty="0"/>
              <a:t>import </a:t>
            </a:r>
            <a:r>
              <a:rPr lang="en-GB" sz="1400" dirty="0" err="1"/>
              <a:t>Axios</a:t>
            </a:r>
            <a:r>
              <a:rPr lang="en-GB" sz="1400" dirty="0"/>
              <a:t> from '</a:t>
            </a:r>
            <a:r>
              <a:rPr lang="en-GB" sz="1400" dirty="0" err="1"/>
              <a:t>axios</a:t>
            </a:r>
            <a:r>
              <a:rPr lang="en-GB" sz="1400" dirty="0"/>
              <a:t>';</a:t>
            </a:r>
          </a:p>
          <a:p>
            <a:endParaRPr lang="en-GB" sz="1400" dirty="0"/>
          </a:p>
          <a:p>
            <a:r>
              <a:rPr lang="en-GB" sz="1400" dirty="0"/>
              <a:t>async function </a:t>
            </a:r>
            <a:r>
              <a:rPr lang="en-GB" sz="1400" b="1" dirty="0" err="1"/>
              <a:t>readAllTodos</a:t>
            </a:r>
            <a:r>
              <a:rPr lang="en-GB" sz="1400" dirty="0"/>
              <a:t>()</a:t>
            </a:r>
          </a:p>
          <a:p>
            <a:r>
              <a:rPr lang="en-GB" sz="1400" dirty="0"/>
              <a:t>{</a:t>
            </a:r>
          </a:p>
          <a:p>
            <a:r>
              <a:rPr lang="en-GB" sz="1400" dirty="0"/>
              <a:t>   See next slides</a:t>
            </a:r>
          </a:p>
          <a:p>
            <a:r>
              <a:rPr lang="en-GB" sz="1400" dirty="0"/>
              <a:t>}</a:t>
            </a:r>
          </a:p>
          <a:p>
            <a:endParaRPr lang="en-GB" sz="1400" dirty="0"/>
          </a:p>
          <a:p>
            <a:r>
              <a:rPr lang="en-GB" sz="1400" dirty="0"/>
              <a:t>async function </a:t>
            </a:r>
            <a:r>
              <a:rPr lang="en-GB" sz="1400" b="1" dirty="0" err="1"/>
              <a:t>insertTodo</a:t>
            </a:r>
            <a:r>
              <a:rPr lang="en-GB" sz="1400" dirty="0"/>
              <a:t>(</a:t>
            </a:r>
            <a:r>
              <a:rPr lang="en-GB" sz="1400" dirty="0" err="1"/>
              <a:t>userId</a:t>
            </a:r>
            <a:r>
              <a:rPr lang="en-GB" sz="1400" dirty="0"/>
              <a:t>, title, completed)</a:t>
            </a:r>
          </a:p>
          <a:p>
            <a:r>
              <a:rPr lang="en-GB" sz="1400" dirty="0"/>
              <a:t>{</a:t>
            </a:r>
          </a:p>
          <a:p>
            <a:r>
              <a:rPr lang="en-GB" sz="1400" dirty="0"/>
              <a:t> See next slides</a:t>
            </a:r>
          </a:p>
          <a:p>
            <a:r>
              <a:rPr lang="en-GB" sz="1400" dirty="0"/>
              <a:t>}</a:t>
            </a:r>
          </a:p>
          <a:p>
            <a:endParaRPr lang="en-GB" sz="1400" dirty="0"/>
          </a:p>
          <a:p>
            <a:r>
              <a:rPr lang="en-GB" sz="1400" dirty="0"/>
              <a:t>async function </a:t>
            </a:r>
            <a:r>
              <a:rPr lang="en-GB" sz="1400" b="1" dirty="0" err="1"/>
              <a:t>editTodo</a:t>
            </a:r>
            <a:r>
              <a:rPr lang="en-GB" sz="1400" dirty="0"/>
              <a:t>(id, </a:t>
            </a:r>
            <a:r>
              <a:rPr lang="en-GB" sz="1400" dirty="0" err="1"/>
              <a:t>userId</a:t>
            </a:r>
            <a:r>
              <a:rPr lang="en-GB" sz="1400" dirty="0"/>
              <a:t>, title, completed)</a:t>
            </a:r>
          </a:p>
          <a:p>
            <a:r>
              <a:rPr lang="en-GB" sz="1400" dirty="0"/>
              <a:t>{</a:t>
            </a:r>
          </a:p>
          <a:p>
            <a:r>
              <a:rPr lang="en-GB" sz="1400" dirty="0"/>
              <a:t> See next slides</a:t>
            </a:r>
          </a:p>
          <a:p>
            <a:r>
              <a:rPr lang="en-GB" sz="1400" dirty="0"/>
              <a:t>}</a:t>
            </a:r>
          </a:p>
          <a:p>
            <a:endParaRPr lang="en-GB" sz="1400" dirty="0"/>
          </a:p>
          <a:p>
            <a:r>
              <a:rPr lang="en-GB" sz="1400" dirty="0"/>
              <a:t>async function </a:t>
            </a:r>
            <a:r>
              <a:rPr lang="en-GB" sz="1400" b="1" dirty="0" err="1"/>
              <a:t>deleteTodo</a:t>
            </a:r>
            <a:r>
              <a:rPr lang="en-GB" sz="1400" dirty="0"/>
              <a:t>(id)</a:t>
            </a:r>
          </a:p>
          <a:p>
            <a:r>
              <a:rPr lang="en-GB" sz="1400" dirty="0"/>
              <a:t>{</a:t>
            </a:r>
          </a:p>
          <a:p>
            <a:r>
              <a:rPr lang="en-GB" sz="1400" dirty="0"/>
              <a:t> See next slides</a:t>
            </a:r>
          </a:p>
          <a:p>
            <a:r>
              <a:rPr lang="en-GB" sz="1400" dirty="0"/>
              <a:t>}</a:t>
            </a:r>
          </a:p>
          <a:p>
            <a:endParaRPr lang="en-GB" sz="1400" dirty="0"/>
          </a:p>
          <a:p>
            <a:r>
              <a:rPr lang="en-GB" sz="1400" dirty="0"/>
              <a:t>export { </a:t>
            </a:r>
            <a:r>
              <a:rPr lang="en-GB" sz="1400" dirty="0" err="1"/>
              <a:t>readAllTodos</a:t>
            </a:r>
            <a:r>
              <a:rPr lang="en-GB" sz="1400" dirty="0"/>
              <a:t>, </a:t>
            </a:r>
            <a:r>
              <a:rPr lang="en-GB" sz="1400" dirty="0" err="1"/>
              <a:t>insertTodo</a:t>
            </a:r>
            <a:r>
              <a:rPr lang="en-GB" sz="1400" dirty="0"/>
              <a:t>, </a:t>
            </a:r>
            <a:r>
              <a:rPr lang="en-GB" sz="1400" dirty="0" err="1"/>
              <a:t>editTodo</a:t>
            </a:r>
            <a:r>
              <a:rPr lang="en-GB" sz="1400" dirty="0"/>
              <a:t>, </a:t>
            </a:r>
            <a:r>
              <a:rPr lang="en-GB" sz="1400" dirty="0" err="1"/>
              <a:t>deleteTodo</a:t>
            </a:r>
            <a:r>
              <a:rPr lang="en-GB" sz="1400" dirty="0"/>
              <a:t> };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A557698A-D70D-D057-FC50-6291AADCFEB4}"/>
              </a:ext>
            </a:extLst>
          </p:cNvPr>
          <p:cNvSpPr txBox="1"/>
          <p:nvPr/>
        </p:nvSpPr>
        <p:spPr>
          <a:xfrm>
            <a:off x="7689729" y="1386110"/>
            <a:ext cx="135165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 err="1"/>
              <a:t>src</a:t>
            </a:r>
            <a:r>
              <a:rPr lang="en-GB" dirty="0"/>
              <a:t>/todos.js</a:t>
            </a:r>
          </a:p>
        </p:txBody>
      </p:sp>
    </p:spTree>
    <p:extLst>
      <p:ext uri="{BB962C8B-B14F-4D97-AF65-F5344CB8AC3E}">
        <p14:creationId xmlns:p14="http://schemas.microsoft.com/office/powerpoint/2010/main" val="156584242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76AA815-7602-7138-2BB6-3C3A44054D1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57175" y="0"/>
            <a:ext cx="8686800" cy="386626"/>
          </a:xfrm>
        </p:spPr>
        <p:txBody>
          <a:bodyPr/>
          <a:lstStyle/>
          <a:p>
            <a:r>
              <a:rPr lang="en-GB" dirty="0"/>
              <a:t>Read all Todo Items</a:t>
            </a: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1AA035C4-1A9E-CA11-C78E-180C23769824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>
              <a:defRPr/>
            </a:pPr>
            <a:r>
              <a:rPr lang="en-US" altLang="en-US"/>
              <a:t>WEB</a:t>
            </a:r>
            <a:endParaRPr lang="en-US" altLang="en-US" dirty="0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D5606EA6-A984-F275-FFCD-7D36E5FAD76D}"/>
              </a:ext>
            </a:extLst>
          </p:cNvPr>
          <p:cNvSpPr txBox="1"/>
          <p:nvPr/>
        </p:nvSpPr>
        <p:spPr>
          <a:xfrm>
            <a:off x="863659" y="927643"/>
            <a:ext cx="6914072" cy="5324535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txBody>
          <a:bodyPr wrap="none" rtlCol="0">
            <a:spAutoFit/>
          </a:bodyPr>
          <a:lstStyle/>
          <a:p>
            <a:r>
              <a:rPr lang="en-GB" sz="2000" dirty="0">
                <a:solidFill>
                  <a:schemeClr val="bg1">
                    <a:lumMod val="50000"/>
                  </a:schemeClr>
                </a:solidFill>
              </a:rPr>
              <a:t>import </a:t>
            </a:r>
            <a:r>
              <a:rPr lang="en-GB" sz="2000" dirty="0" err="1">
                <a:solidFill>
                  <a:schemeClr val="bg1">
                    <a:lumMod val="50000"/>
                  </a:schemeClr>
                </a:solidFill>
              </a:rPr>
              <a:t>Axios</a:t>
            </a:r>
            <a:r>
              <a:rPr lang="en-GB" sz="2000" dirty="0">
                <a:solidFill>
                  <a:schemeClr val="bg1">
                    <a:lumMod val="50000"/>
                  </a:schemeClr>
                </a:solidFill>
              </a:rPr>
              <a:t> from '</a:t>
            </a:r>
            <a:r>
              <a:rPr lang="en-GB" sz="2000" dirty="0" err="1">
                <a:solidFill>
                  <a:schemeClr val="bg1">
                    <a:lumMod val="50000"/>
                  </a:schemeClr>
                </a:solidFill>
              </a:rPr>
              <a:t>axios</a:t>
            </a:r>
            <a:r>
              <a:rPr lang="en-GB" sz="2000" dirty="0">
                <a:solidFill>
                  <a:schemeClr val="bg1">
                    <a:lumMod val="50000"/>
                  </a:schemeClr>
                </a:solidFill>
              </a:rPr>
              <a:t>';</a:t>
            </a:r>
          </a:p>
          <a:p>
            <a:endParaRPr lang="en-GB" sz="2000" dirty="0">
              <a:solidFill>
                <a:schemeClr val="bg1">
                  <a:lumMod val="50000"/>
                </a:schemeClr>
              </a:solidFill>
            </a:endParaRPr>
          </a:p>
          <a:p>
            <a:r>
              <a:rPr lang="en-GB" sz="2000" dirty="0">
                <a:solidFill>
                  <a:schemeClr val="bg1">
                    <a:lumMod val="50000"/>
                  </a:schemeClr>
                </a:solidFill>
              </a:rPr>
              <a:t>async function </a:t>
            </a:r>
            <a:r>
              <a:rPr lang="en-GB" sz="2000" dirty="0" err="1">
                <a:solidFill>
                  <a:schemeClr val="bg1">
                    <a:lumMod val="50000"/>
                  </a:schemeClr>
                </a:solidFill>
              </a:rPr>
              <a:t>readAllTodos</a:t>
            </a:r>
            <a:r>
              <a:rPr lang="en-GB" sz="2000" dirty="0">
                <a:solidFill>
                  <a:schemeClr val="bg1">
                    <a:lumMod val="50000"/>
                  </a:schemeClr>
                </a:solidFill>
              </a:rPr>
              <a:t>()</a:t>
            </a:r>
          </a:p>
          <a:p>
            <a:r>
              <a:rPr lang="en-GB" sz="2000" dirty="0">
                <a:solidFill>
                  <a:schemeClr val="bg1">
                    <a:lumMod val="50000"/>
                  </a:schemeClr>
                </a:solidFill>
              </a:rPr>
              <a:t>{</a:t>
            </a:r>
          </a:p>
          <a:p>
            <a:r>
              <a:rPr lang="en-GB" sz="2000" dirty="0"/>
              <a:t>    try</a:t>
            </a:r>
          </a:p>
          <a:p>
            <a:r>
              <a:rPr lang="en-GB" sz="2000" dirty="0"/>
              <a:t>    {</a:t>
            </a:r>
          </a:p>
          <a:p>
            <a:r>
              <a:rPr lang="en-GB" sz="2000" dirty="0"/>
              <a:t>        See next slide</a:t>
            </a:r>
          </a:p>
          <a:p>
            <a:r>
              <a:rPr lang="en-GB" sz="2000" dirty="0"/>
              <a:t>    }</a:t>
            </a:r>
          </a:p>
          <a:p>
            <a:r>
              <a:rPr lang="en-GB" sz="2000" dirty="0"/>
              <a:t>    catch(error)</a:t>
            </a:r>
          </a:p>
          <a:p>
            <a:r>
              <a:rPr lang="en-GB" sz="2000" dirty="0"/>
              <a:t>    {</a:t>
            </a:r>
          </a:p>
          <a:p>
            <a:r>
              <a:rPr lang="en-GB" sz="2000" dirty="0"/>
              <a:t>        console.log(`Read all </a:t>
            </a:r>
            <a:r>
              <a:rPr lang="en-GB" sz="2000" dirty="0" err="1"/>
              <a:t>todos</a:t>
            </a:r>
            <a:r>
              <a:rPr lang="en-GB" sz="2000" dirty="0"/>
              <a:t> failed with error: ${error}`);</a:t>
            </a:r>
          </a:p>
          <a:p>
            <a:r>
              <a:rPr lang="en-GB" sz="2000" dirty="0"/>
              <a:t>        return false;</a:t>
            </a:r>
          </a:p>
          <a:p>
            <a:r>
              <a:rPr lang="en-GB" sz="2000" dirty="0"/>
              <a:t>    }</a:t>
            </a:r>
          </a:p>
          <a:p>
            <a:r>
              <a:rPr lang="en-GB" sz="2000" dirty="0">
                <a:solidFill>
                  <a:schemeClr val="bg1">
                    <a:lumMod val="50000"/>
                  </a:schemeClr>
                </a:solidFill>
              </a:rPr>
              <a:t>}</a:t>
            </a:r>
          </a:p>
          <a:p>
            <a:r>
              <a:rPr lang="en-GB" sz="2000" dirty="0">
                <a:solidFill>
                  <a:schemeClr val="bg1">
                    <a:lumMod val="50000"/>
                  </a:schemeClr>
                </a:solidFill>
              </a:rPr>
              <a:t>…….</a:t>
            </a:r>
          </a:p>
          <a:p>
            <a:endParaRPr lang="en-GB" sz="2000" dirty="0">
              <a:solidFill>
                <a:schemeClr val="bg1">
                  <a:lumMod val="50000"/>
                </a:schemeClr>
              </a:solidFill>
            </a:endParaRPr>
          </a:p>
          <a:p>
            <a:r>
              <a:rPr lang="en-GB" sz="2000" dirty="0">
                <a:solidFill>
                  <a:schemeClr val="bg1">
                    <a:lumMod val="50000"/>
                  </a:schemeClr>
                </a:solidFill>
              </a:rPr>
              <a:t>export { </a:t>
            </a:r>
            <a:r>
              <a:rPr lang="en-GB" sz="2000" dirty="0" err="1">
                <a:solidFill>
                  <a:schemeClr val="bg1">
                    <a:lumMod val="50000"/>
                  </a:schemeClr>
                </a:solidFill>
              </a:rPr>
              <a:t>readAllTodos</a:t>
            </a:r>
            <a:r>
              <a:rPr lang="en-GB" sz="2000" dirty="0">
                <a:solidFill>
                  <a:schemeClr val="bg1">
                    <a:lumMod val="50000"/>
                  </a:schemeClr>
                </a:solidFill>
              </a:rPr>
              <a:t>, </a:t>
            </a:r>
            <a:r>
              <a:rPr lang="en-GB" sz="2000" dirty="0" err="1">
                <a:solidFill>
                  <a:schemeClr val="bg1">
                    <a:lumMod val="50000"/>
                  </a:schemeClr>
                </a:solidFill>
              </a:rPr>
              <a:t>insertTodo</a:t>
            </a:r>
            <a:r>
              <a:rPr lang="en-GB" sz="2000" dirty="0">
                <a:solidFill>
                  <a:schemeClr val="bg1">
                    <a:lumMod val="50000"/>
                  </a:schemeClr>
                </a:solidFill>
              </a:rPr>
              <a:t>, </a:t>
            </a:r>
            <a:r>
              <a:rPr lang="en-GB" sz="2000" dirty="0" err="1">
                <a:solidFill>
                  <a:schemeClr val="bg1">
                    <a:lumMod val="50000"/>
                  </a:schemeClr>
                </a:solidFill>
              </a:rPr>
              <a:t>editTodo</a:t>
            </a:r>
            <a:r>
              <a:rPr lang="en-GB" sz="2000" dirty="0">
                <a:solidFill>
                  <a:schemeClr val="bg1">
                    <a:lumMod val="50000"/>
                  </a:schemeClr>
                </a:solidFill>
              </a:rPr>
              <a:t>, </a:t>
            </a:r>
            <a:r>
              <a:rPr lang="en-GB" sz="2000" dirty="0" err="1">
                <a:solidFill>
                  <a:schemeClr val="bg1">
                    <a:lumMod val="50000"/>
                  </a:schemeClr>
                </a:solidFill>
              </a:rPr>
              <a:t>deleteTodo</a:t>
            </a:r>
            <a:r>
              <a:rPr lang="en-GB" sz="2000" dirty="0">
                <a:solidFill>
                  <a:schemeClr val="bg1">
                    <a:lumMod val="50000"/>
                  </a:schemeClr>
                </a:solidFill>
              </a:rPr>
              <a:t> };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6A226457-4326-3A83-2C39-09C3E49F3CD0}"/>
              </a:ext>
            </a:extLst>
          </p:cNvPr>
          <p:cNvSpPr txBox="1"/>
          <p:nvPr/>
        </p:nvSpPr>
        <p:spPr>
          <a:xfrm>
            <a:off x="851349" y="600404"/>
            <a:ext cx="135165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 err="1"/>
              <a:t>src</a:t>
            </a:r>
            <a:r>
              <a:rPr lang="en-GB" dirty="0"/>
              <a:t>/todos.js</a:t>
            </a:r>
          </a:p>
        </p:txBody>
      </p:sp>
    </p:spTree>
    <p:extLst>
      <p:ext uri="{BB962C8B-B14F-4D97-AF65-F5344CB8AC3E}">
        <p14:creationId xmlns:p14="http://schemas.microsoft.com/office/powerpoint/2010/main" val="404699033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76AA815-7602-7138-2BB6-3C3A44054D1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57175" y="0"/>
            <a:ext cx="8686800" cy="386626"/>
          </a:xfrm>
        </p:spPr>
        <p:txBody>
          <a:bodyPr/>
          <a:lstStyle/>
          <a:p>
            <a:r>
              <a:rPr lang="en-GB" dirty="0"/>
              <a:t>Read all Todo Items</a:t>
            </a: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1AA035C4-1A9E-CA11-C78E-180C23769824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>
              <a:defRPr/>
            </a:pPr>
            <a:r>
              <a:rPr lang="en-US" altLang="en-US"/>
              <a:t>WEB</a:t>
            </a:r>
            <a:endParaRPr lang="en-US" altLang="en-US" dirty="0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D5606EA6-A984-F275-FFCD-7D36E5FAD76D}"/>
              </a:ext>
            </a:extLst>
          </p:cNvPr>
          <p:cNvSpPr txBox="1"/>
          <p:nvPr/>
        </p:nvSpPr>
        <p:spPr>
          <a:xfrm>
            <a:off x="146575" y="730326"/>
            <a:ext cx="7693201" cy="5909310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r>
              <a:rPr lang="en-GB" dirty="0">
                <a:solidFill>
                  <a:schemeClr val="bg1">
                    <a:lumMod val="50000"/>
                  </a:schemeClr>
                </a:solidFill>
              </a:rPr>
              <a:t>try</a:t>
            </a:r>
          </a:p>
          <a:p>
            <a:r>
              <a:rPr lang="en-GB" dirty="0">
                <a:solidFill>
                  <a:schemeClr val="bg1">
                    <a:lumMod val="50000"/>
                  </a:schemeClr>
                </a:solidFill>
              </a:rPr>
              <a:t>{</a:t>
            </a:r>
          </a:p>
          <a:p>
            <a:r>
              <a:rPr lang="en-GB" dirty="0"/>
              <a:t>    </a:t>
            </a:r>
            <a:r>
              <a:rPr lang="en-GB" dirty="0" err="1"/>
              <a:t>const</a:t>
            </a:r>
            <a:r>
              <a:rPr lang="en-GB" dirty="0"/>
              <a:t> </a:t>
            </a:r>
            <a:r>
              <a:rPr lang="en-GB" dirty="0" err="1">
                <a:solidFill>
                  <a:srgbClr val="FF0000"/>
                </a:solidFill>
              </a:rPr>
              <a:t>todos</a:t>
            </a:r>
            <a:r>
              <a:rPr lang="en-GB" dirty="0"/>
              <a:t> = [ ];</a:t>
            </a:r>
          </a:p>
          <a:p>
            <a:endParaRPr lang="en-GB" dirty="0"/>
          </a:p>
          <a:p>
            <a:r>
              <a:rPr lang="en-GB" dirty="0"/>
              <a:t>    </a:t>
            </a:r>
            <a:r>
              <a:rPr lang="en-GB" dirty="0" err="1"/>
              <a:t>const</a:t>
            </a:r>
            <a:r>
              <a:rPr lang="en-GB" dirty="0"/>
              <a:t> response = await </a:t>
            </a:r>
            <a:r>
              <a:rPr lang="en-GB" dirty="0" err="1"/>
              <a:t>Axios</a:t>
            </a:r>
            <a:r>
              <a:rPr lang="en-GB" dirty="0"/>
              <a:t>({</a:t>
            </a:r>
          </a:p>
          <a:p>
            <a:r>
              <a:rPr lang="en-GB" dirty="0"/>
              <a:t>        method: </a:t>
            </a:r>
            <a:r>
              <a:rPr lang="en-GB" b="1" dirty="0"/>
              <a:t>'get</a:t>
            </a:r>
            <a:r>
              <a:rPr lang="en-GB" dirty="0"/>
              <a:t>',</a:t>
            </a:r>
          </a:p>
          <a:p>
            <a:r>
              <a:rPr lang="en-GB" dirty="0"/>
              <a:t>        url: 'https://jsonplaceholder.typicode.com/</a:t>
            </a:r>
            <a:r>
              <a:rPr lang="en-GB" dirty="0" err="1"/>
              <a:t>todos</a:t>
            </a:r>
            <a:r>
              <a:rPr lang="en-GB" dirty="0"/>
              <a:t>',</a:t>
            </a:r>
          </a:p>
          <a:p>
            <a:r>
              <a:rPr lang="en-GB" dirty="0"/>
              <a:t>        </a:t>
            </a:r>
            <a:r>
              <a:rPr lang="en-GB" dirty="0" err="1"/>
              <a:t>responseType</a:t>
            </a:r>
            <a:r>
              <a:rPr lang="en-GB" dirty="0"/>
              <a:t>: </a:t>
            </a:r>
            <a:r>
              <a:rPr lang="en-GB" b="1" dirty="0"/>
              <a:t>'</a:t>
            </a:r>
            <a:r>
              <a:rPr lang="en-GB" b="1" dirty="0" err="1"/>
              <a:t>json</a:t>
            </a:r>
            <a:r>
              <a:rPr lang="en-GB" dirty="0"/>
              <a:t>'</a:t>
            </a:r>
          </a:p>
          <a:p>
            <a:r>
              <a:rPr lang="en-GB" dirty="0"/>
              <a:t>    });</a:t>
            </a:r>
          </a:p>
          <a:p>
            <a:endParaRPr lang="en-GB" dirty="0"/>
          </a:p>
          <a:p>
            <a:r>
              <a:rPr lang="en-GB" dirty="0"/>
              <a:t>    </a:t>
            </a:r>
            <a:r>
              <a:rPr lang="en-GB" dirty="0" err="1"/>
              <a:t>response.data.forEach</a:t>
            </a:r>
            <a:r>
              <a:rPr lang="en-GB" dirty="0"/>
              <a:t>((</a:t>
            </a:r>
            <a:r>
              <a:rPr lang="en-GB" dirty="0">
                <a:solidFill>
                  <a:srgbClr val="00B0F0"/>
                </a:solidFill>
              </a:rPr>
              <a:t>item</a:t>
            </a:r>
            <a:r>
              <a:rPr lang="en-GB" dirty="0"/>
              <a:t>) =&gt; {</a:t>
            </a:r>
          </a:p>
          <a:p>
            <a:r>
              <a:rPr lang="en-GB" dirty="0"/>
              <a:t>        </a:t>
            </a:r>
            <a:r>
              <a:rPr lang="en-GB" dirty="0" err="1">
                <a:solidFill>
                  <a:srgbClr val="FF0000"/>
                </a:solidFill>
              </a:rPr>
              <a:t>todos</a:t>
            </a:r>
            <a:r>
              <a:rPr lang="en-GB" dirty="0" err="1"/>
              <a:t>.push</a:t>
            </a:r>
            <a:r>
              <a:rPr lang="en-GB" dirty="0"/>
              <a:t>({</a:t>
            </a:r>
          </a:p>
          <a:p>
            <a:r>
              <a:rPr lang="en-GB" dirty="0"/>
              <a:t>           id: </a:t>
            </a:r>
            <a:r>
              <a:rPr lang="en-GB" dirty="0">
                <a:solidFill>
                  <a:srgbClr val="00B0F0"/>
                </a:solidFill>
              </a:rPr>
              <a:t>item.id</a:t>
            </a:r>
            <a:r>
              <a:rPr lang="en-GB" dirty="0"/>
              <a:t>,</a:t>
            </a:r>
          </a:p>
          <a:p>
            <a:r>
              <a:rPr lang="en-GB" dirty="0"/>
              <a:t>           </a:t>
            </a:r>
            <a:r>
              <a:rPr lang="en-GB" dirty="0" err="1"/>
              <a:t>userId</a:t>
            </a:r>
            <a:r>
              <a:rPr lang="en-GB" dirty="0"/>
              <a:t>: </a:t>
            </a:r>
            <a:r>
              <a:rPr lang="en-GB" dirty="0" err="1">
                <a:solidFill>
                  <a:srgbClr val="00B0F0"/>
                </a:solidFill>
              </a:rPr>
              <a:t>item.userId</a:t>
            </a:r>
            <a:r>
              <a:rPr lang="en-GB" dirty="0"/>
              <a:t>,</a:t>
            </a:r>
          </a:p>
          <a:p>
            <a:r>
              <a:rPr lang="en-GB" dirty="0"/>
              <a:t>           title: </a:t>
            </a:r>
            <a:r>
              <a:rPr lang="en-GB" dirty="0" err="1">
                <a:solidFill>
                  <a:srgbClr val="00B0F0"/>
                </a:solidFill>
              </a:rPr>
              <a:t>item.title</a:t>
            </a:r>
            <a:r>
              <a:rPr lang="en-GB" dirty="0"/>
              <a:t>,</a:t>
            </a:r>
          </a:p>
          <a:p>
            <a:r>
              <a:rPr lang="en-GB" dirty="0"/>
              <a:t>           completed: </a:t>
            </a:r>
            <a:r>
              <a:rPr lang="en-GB" dirty="0" err="1">
                <a:solidFill>
                  <a:srgbClr val="00B0F0"/>
                </a:solidFill>
              </a:rPr>
              <a:t>item.completed</a:t>
            </a:r>
            <a:endParaRPr lang="en-GB" dirty="0">
              <a:solidFill>
                <a:srgbClr val="00B0F0"/>
              </a:solidFill>
            </a:endParaRPr>
          </a:p>
          <a:p>
            <a:r>
              <a:rPr lang="en-GB" dirty="0"/>
              <a:t>        });</a:t>
            </a:r>
          </a:p>
          <a:p>
            <a:r>
              <a:rPr lang="en-GB" dirty="0"/>
              <a:t>     });</a:t>
            </a:r>
          </a:p>
          <a:p>
            <a:endParaRPr lang="en-GB" dirty="0"/>
          </a:p>
          <a:p>
            <a:r>
              <a:rPr lang="en-GB" dirty="0"/>
              <a:t>     return </a:t>
            </a:r>
            <a:r>
              <a:rPr lang="en-GB" dirty="0" err="1">
                <a:solidFill>
                  <a:srgbClr val="FF0000"/>
                </a:solidFill>
              </a:rPr>
              <a:t>todos</a:t>
            </a:r>
            <a:r>
              <a:rPr lang="en-GB" dirty="0"/>
              <a:t>;	</a:t>
            </a:r>
            <a:r>
              <a:rPr lang="en-GB" dirty="0">
                <a:solidFill>
                  <a:schemeClr val="bg1">
                    <a:lumMod val="50000"/>
                  </a:schemeClr>
                </a:solidFill>
              </a:rPr>
              <a:t>    </a:t>
            </a:r>
          </a:p>
          <a:p>
            <a:r>
              <a:rPr lang="en-GB" dirty="0">
                <a:solidFill>
                  <a:schemeClr val="bg1">
                    <a:lumMod val="50000"/>
                  </a:schemeClr>
                </a:solidFill>
              </a:rPr>
              <a:t>}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39E6B2BB-2C75-1ADD-4887-8ACF96BC2EC6}"/>
              </a:ext>
            </a:extLst>
          </p:cNvPr>
          <p:cNvSpPr txBox="1"/>
          <p:nvPr/>
        </p:nvSpPr>
        <p:spPr>
          <a:xfrm>
            <a:off x="4512079" y="3782299"/>
            <a:ext cx="308436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Read through the array of “Todo” items and push them onto our </a:t>
            </a:r>
            <a:r>
              <a:rPr lang="en-GB" i="1" dirty="0" err="1"/>
              <a:t>todos</a:t>
            </a:r>
            <a:r>
              <a:rPr lang="en-GB" dirty="0"/>
              <a:t> array, copying the details we need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ED3B20B4-00B1-51C1-B7E9-6ECA4A0FCD3F}"/>
              </a:ext>
            </a:extLst>
          </p:cNvPr>
          <p:cNvSpPr txBox="1"/>
          <p:nvPr/>
        </p:nvSpPr>
        <p:spPr>
          <a:xfrm>
            <a:off x="2858579" y="5804508"/>
            <a:ext cx="308436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Return the </a:t>
            </a:r>
            <a:r>
              <a:rPr lang="en-GB" i="1" dirty="0" err="1"/>
              <a:t>todos</a:t>
            </a:r>
            <a:r>
              <a:rPr lang="en-GB" dirty="0"/>
              <a:t> array we created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A69F6B86-7FFA-F5B5-7C70-63399C3E425B}"/>
              </a:ext>
            </a:extLst>
          </p:cNvPr>
          <p:cNvSpPr txBox="1"/>
          <p:nvPr/>
        </p:nvSpPr>
        <p:spPr>
          <a:xfrm>
            <a:off x="2711706" y="978063"/>
            <a:ext cx="308436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Create an empty </a:t>
            </a:r>
            <a:r>
              <a:rPr lang="en-GB" i="1" dirty="0" err="1"/>
              <a:t>todos</a:t>
            </a:r>
            <a:r>
              <a:rPr lang="en-GB" dirty="0"/>
              <a:t> array</a:t>
            </a:r>
          </a:p>
        </p:txBody>
      </p:sp>
      <p:cxnSp>
        <p:nvCxnSpPr>
          <p:cNvPr id="9" name="Straight Arrow Connector 8">
            <a:extLst>
              <a:ext uri="{FF2B5EF4-FFF2-40B4-BE49-F238E27FC236}">
                <a16:creationId xmlns:a16="http://schemas.microsoft.com/office/drawing/2014/main" id="{2BA9C49A-8B28-6D27-F835-3A475142A1C4}"/>
              </a:ext>
            </a:extLst>
          </p:cNvPr>
          <p:cNvCxnSpPr/>
          <p:nvPr/>
        </p:nvCxnSpPr>
        <p:spPr bwMode="auto">
          <a:xfrm flipH="1">
            <a:off x="2155710" y="1260261"/>
            <a:ext cx="521160" cy="151611"/>
          </a:xfrm>
          <a:prstGeom prst="straightConnector1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triangle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cxnSp>
        <p:nvCxnSpPr>
          <p:cNvPr id="10" name="Straight Arrow Connector 9">
            <a:extLst>
              <a:ext uri="{FF2B5EF4-FFF2-40B4-BE49-F238E27FC236}">
                <a16:creationId xmlns:a16="http://schemas.microsoft.com/office/drawing/2014/main" id="{C80DEA19-BA19-9551-C9A6-DF181CDD8349}"/>
              </a:ext>
            </a:extLst>
          </p:cNvPr>
          <p:cNvCxnSpPr/>
          <p:nvPr/>
        </p:nvCxnSpPr>
        <p:spPr bwMode="auto">
          <a:xfrm flipH="1">
            <a:off x="2013575" y="6117819"/>
            <a:ext cx="708477" cy="9854"/>
          </a:xfrm>
          <a:prstGeom prst="straightConnector1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triangle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</p:spTree>
    <p:extLst>
      <p:ext uri="{BB962C8B-B14F-4D97-AF65-F5344CB8AC3E}">
        <p14:creationId xmlns:p14="http://schemas.microsoft.com/office/powerpoint/2010/main" val="86651648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76AA815-7602-7138-2BB6-3C3A44054D1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57175" y="0"/>
            <a:ext cx="8686800" cy="386626"/>
          </a:xfrm>
        </p:spPr>
        <p:txBody>
          <a:bodyPr/>
          <a:lstStyle/>
          <a:p>
            <a:r>
              <a:rPr lang="en-GB" dirty="0"/>
              <a:t>Insert a new Todo Item</a:t>
            </a: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1AA035C4-1A9E-CA11-C78E-180C23769824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>
              <a:defRPr/>
            </a:pPr>
            <a:r>
              <a:rPr lang="en-US" altLang="en-US"/>
              <a:t>WEB</a:t>
            </a:r>
            <a:endParaRPr lang="en-US" altLang="en-US" dirty="0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D5606EA6-A984-F275-FFCD-7D36E5FAD76D}"/>
              </a:ext>
            </a:extLst>
          </p:cNvPr>
          <p:cNvSpPr txBox="1"/>
          <p:nvPr/>
        </p:nvSpPr>
        <p:spPr>
          <a:xfrm>
            <a:off x="863659" y="927643"/>
            <a:ext cx="6665799" cy="5324535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txBody>
          <a:bodyPr wrap="none" rtlCol="0">
            <a:spAutoFit/>
          </a:bodyPr>
          <a:lstStyle/>
          <a:p>
            <a:r>
              <a:rPr lang="en-GB" sz="2000" dirty="0">
                <a:solidFill>
                  <a:schemeClr val="bg1">
                    <a:lumMod val="50000"/>
                  </a:schemeClr>
                </a:solidFill>
              </a:rPr>
              <a:t>import </a:t>
            </a:r>
            <a:r>
              <a:rPr lang="en-GB" sz="2000" dirty="0" err="1">
                <a:solidFill>
                  <a:schemeClr val="bg1">
                    <a:lumMod val="50000"/>
                  </a:schemeClr>
                </a:solidFill>
              </a:rPr>
              <a:t>Axios</a:t>
            </a:r>
            <a:r>
              <a:rPr lang="en-GB" sz="2000" dirty="0">
                <a:solidFill>
                  <a:schemeClr val="bg1">
                    <a:lumMod val="50000"/>
                  </a:schemeClr>
                </a:solidFill>
              </a:rPr>
              <a:t> from '</a:t>
            </a:r>
            <a:r>
              <a:rPr lang="en-GB" sz="2000" dirty="0" err="1">
                <a:solidFill>
                  <a:schemeClr val="bg1">
                    <a:lumMod val="50000"/>
                  </a:schemeClr>
                </a:solidFill>
              </a:rPr>
              <a:t>axios</a:t>
            </a:r>
            <a:r>
              <a:rPr lang="en-GB" sz="2000" dirty="0">
                <a:solidFill>
                  <a:schemeClr val="bg1">
                    <a:lumMod val="50000"/>
                  </a:schemeClr>
                </a:solidFill>
              </a:rPr>
              <a:t>';</a:t>
            </a:r>
          </a:p>
          <a:p>
            <a:endParaRPr lang="en-GB" sz="2000" dirty="0">
              <a:solidFill>
                <a:schemeClr val="bg1">
                  <a:lumMod val="75000"/>
                </a:schemeClr>
              </a:solidFill>
            </a:endParaRPr>
          </a:p>
          <a:p>
            <a:r>
              <a:rPr lang="en-GB" sz="2000" dirty="0">
                <a:solidFill>
                  <a:schemeClr val="bg1">
                    <a:lumMod val="50000"/>
                  </a:schemeClr>
                </a:solidFill>
              </a:rPr>
              <a:t>async function </a:t>
            </a:r>
            <a:r>
              <a:rPr lang="en-GB" sz="2000" dirty="0" err="1">
                <a:solidFill>
                  <a:schemeClr val="bg1">
                    <a:lumMod val="50000"/>
                  </a:schemeClr>
                </a:solidFill>
              </a:rPr>
              <a:t>insertTodo</a:t>
            </a:r>
            <a:r>
              <a:rPr lang="en-GB" sz="2000" dirty="0">
                <a:solidFill>
                  <a:schemeClr val="bg1">
                    <a:lumMod val="50000"/>
                  </a:schemeClr>
                </a:solidFill>
              </a:rPr>
              <a:t>(</a:t>
            </a:r>
            <a:r>
              <a:rPr lang="en-GB" sz="2000" dirty="0" err="1">
                <a:solidFill>
                  <a:schemeClr val="bg1">
                    <a:lumMod val="50000"/>
                  </a:schemeClr>
                </a:solidFill>
              </a:rPr>
              <a:t>userId</a:t>
            </a:r>
            <a:r>
              <a:rPr lang="en-GB" sz="2000" dirty="0">
                <a:solidFill>
                  <a:schemeClr val="bg1">
                    <a:lumMod val="50000"/>
                  </a:schemeClr>
                </a:solidFill>
              </a:rPr>
              <a:t>, title, completed)</a:t>
            </a:r>
          </a:p>
          <a:p>
            <a:r>
              <a:rPr lang="en-GB" sz="2000" dirty="0">
                <a:solidFill>
                  <a:schemeClr val="bg1">
                    <a:lumMod val="50000"/>
                  </a:schemeClr>
                </a:solidFill>
              </a:rPr>
              <a:t>{</a:t>
            </a:r>
          </a:p>
          <a:p>
            <a:r>
              <a:rPr lang="en-GB" sz="2000" dirty="0"/>
              <a:t>    try </a:t>
            </a:r>
          </a:p>
          <a:p>
            <a:r>
              <a:rPr lang="en-GB" sz="2000" dirty="0"/>
              <a:t>    {</a:t>
            </a:r>
          </a:p>
          <a:p>
            <a:r>
              <a:rPr lang="en-GB" sz="2000" dirty="0"/>
              <a:t>        See next slide</a:t>
            </a:r>
          </a:p>
          <a:p>
            <a:r>
              <a:rPr lang="en-GB" sz="2000" dirty="0"/>
              <a:t>    } </a:t>
            </a:r>
          </a:p>
          <a:p>
            <a:r>
              <a:rPr lang="en-GB" sz="2000" dirty="0"/>
              <a:t>    catch (error) </a:t>
            </a:r>
          </a:p>
          <a:p>
            <a:r>
              <a:rPr lang="en-GB" sz="2000" dirty="0"/>
              <a:t>    {</a:t>
            </a:r>
          </a:p>
          <a:p>
            <a:r>
              <a:rPr lang="en-GB" sz="2000" dirty="0"/>
              <a:t>        </a:t>
            </a:r>
            <a:r>
              <a:rPr lang="en-GB" sz="2000" dirty="0" err="1"/>
              <a:t>console.error</a:t>
            </a:r>
            <a:r>
              <a:rPr lang="en-GB" sz="2000" dirty="0"/>
              <a:t>('Failed to add </a:t>
            </a:r>
            <a:r>
              <a:rPr lang="en-GB" sz="2000" dirty="0" err="1"/>
              <a:t>todo</a:t>
            </a:r>
            <a:r>
              <a:rPr lang="en-GB" sz="2000" dirty="0"/>
              <a:t>:', error);</a:t>
            </a:r>
          </a:p>
          <a:p>
            <a:r>
              <a:rPr lang="en-GB" sz="2000" dirty="0"/>
              <a:t>        return false;</a:t>
            </a:r>
          </a:p>
          <a:p>
            <a:r>
              <a:rPr lang="en-GB" sz="2000" dirty="0"/>
              <a:t>    }</a:t>
            </a:r>
          </a:p>
          <a:p>
            <a:r>
              <a:rPr lang="en-GB" sz="2000" dirty="0">
                <a:solidFill>
                  <a:schemeClr val="bg1">
                    <a:lumMod val="50000"/>
                  </a:schemeClr>
                </a:solidFill>
              </a:rPr>
              <a:t>}</a:t>
            </a:r>
          </a:p>
          <a:p>
            <a:r>
              <a:rPr lang="en-GB" sz="2000" dirty="0">
                <a:solidFill>
                  <a:schemeClr val="bg1">
                    <a:lumMod val="50000"/>
                  </a:schemeClr>
                </a:solidFill>
              </a:rPr>
              <a:t>…….</a:t>
            </a:r>
          </a:p>
          <a:p>
            <a:endParaRPr lang="en-GB" sz="2000" dirty="0">
              <a:solidFill>
                <a:schemeClr val="bg1">
                  <a:lumMod val="50000"/>
                </a:schemeClr>
              </a:solidFill>
            </a:endParaRPr>
          </a:p>
          <a:p>
            <a:r>
              <a:rPr lang="en-GB" sz="2000" dirty="0">
                <a:solidFill>
                  <a:schemeClr val="bg1">
                    <a:lumMod val="50000"/>
                  </a:schemeClr>
                </a:solidFill>
              </a:rPr>
              <a:t>export { </a:t>
            </a:r>
            <a:r>
              <a:rPr lang="en-GB" sz="2000" dirty="0" err="1">
                <a:solidFill>
                  <a:schemeClr val="bg1">
                    <a:lumMod val="50000"/>
                  </a:schemeClr>
                </a:solidFill>
              </a:rPr>
              <a:t>readAllTodos</a:t>
            </a:r>
            <a:r>
              <a:rPr lang="en-GB" sz="2000" dirty="0">
                <a:solidFill>
                  <a:schemeClr val="bg1">
                    <a:lumMod val="50000"/>
                  </a:schemeClr>
                </a:solidFill>
              </a:rPr>
              <a:t>, </a:t>
            </a:r>
            <a:r>
              <a:rPr lang="en-GB" sz="2000" dirty="0" err="1">
                <a:solidFill>
                  <a:schemeClr val="bg1">
                    <a:lumMod val="50000"/>
                  </a:schemeClr>
                </a:solidFill>
              </a:rPr>
              <a:t>insertTodo</a:t>
            </a:r>
            <a:r>
              <a:rPr lang="en-GB" sz="2000" dirty="0">
                <a:solidFill>
                  <a:schemeClr val="bg1">
                    <a:lumMod val="50000"/>
                  </a:schemeClr>
                </a:solidFill>
              </a:rPr>
              <a:t>, </a:t>
            </a:r>
            <a:r>
              <a:rPr lang="en-GB" sz="2000" dirty="0" err="1">
                <a:solidFill>
                  <a:schemeClr val="bg1">
                    <a:lumMod val="50000"/>
                  </a:schemeClr>
                </a:solidFill>
              </a:rPr>
              <a:t>editTodo</a:t>
            </a:r>
            <a:r>
              <a:rPr lang="en-GB" sz="2000" dirty="0">
                <a:solidFill>
                  <a:schemeClr val="bg1">
                    <a:lumMod val="50000"/>
                  </a:schemeClr>
                </a:solidFill>
              </a:rPr>
              <a:t>, </a:t>
            </a:r>
            <a:r>
              <a:rPr lang="en-GB" sz="2000" dirty="0" err="1">
                <a:solidFill>
                  <a:schemeClr val="bg1">
                    <a:lumMod val="50000"/>
                  </a:schemeClr>
                </a:solidFill>
              </a:rPr>
              <a:t>deleteTodo</a:t>
            </a:r>
            <a:r>
              <a:rPr lang="en-GB" sz="2000" dirty="0">
                <a:solidFill>
                  <a:schemeClr val="bg1">
                    <a:lumMod val="50000"/>
                  </a:schemeClr>
                </a:solidFill>
              </a:rPr>
              <a:t> };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7586F2C0-ADE1-7AFB-1978-9F1C415F471D}"/>
              </a:ext>
            </a:extLst>
          </p:cNvPr>
          <p:cNvSpPr txBox="1"/>
          <p:nvPr/>
        </p:nvSpPr>
        <p:spPr>
          <a:xfrm>
            <a:off x="851349" y="558311"/>
            <a:ext cx="135165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 err="1"/>
              <a:t>src</a:t>
            </a:r>
            <a:r>
              <a:rPr lang="en-GB" dirty="0"/>
              <a:t>/todos.js</a:t>
            </a:r>
          </a:p>
        </p:txBody>
      </p:sp>
    </p:spTree>
    <p:extLst>
      <p:ext uri="{BB962C8B-B14F-4D97-AF65-F5344CB8AC3E}">
        <p14:creationId xmlns:p14="http://schemas.microsoft.com/office/powerpoint/2010/main" val="338249026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76AA815-7602-7138-2BB6-3C3A44054D1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57175" y="0"/>
            <a:ext cx="8686800" cy="386626"/>
          </a:xfrm>
        </p:spPr>
        <p:txBody>
          <a:bodyPr/>
          <a:lstStyle/>
          <a:p>
            <a:r>
              <a:rPr lang="en-GB" dirty="0"/>
              <a:t>Insert a new Todo Item (</a:t>
            </a:r>
            <a:r>
              <a:rPr lang="en-GB" dirty="0" err="1"/>
              <a:t>Cont</a:t>
            </a:r>
            <a:r>
              <a:rPr lang="en-GB" dirty="0"/>
              <a:t>)</a:t>
            </a: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1AA035C4-1A9E-CA11-C78E-180C23769824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>
              <a:defRPr/>
            </a:pPr>
            <a:r>
              <a:rPr lang="en-US" altLang="en-US"/>
              <a:t>WEB</a:t>
            </a:r>
            <a:endParaRPr lang="en-US" altLang="en-US" dirty="0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D5606EA6-A984-F275-FFCD-7D36E5FAD76D}"/>
              </a:ext>
            </a:extLst>
          </p:cNvPr>
          <p:cNvSpPr txBox="1"/>
          <p:nvPr/>
        </p:nvSpPr>
        <p:spPr>
          <a:xfrm>
            <a:off x="1197816" y="1107485"/>
            <a:ext cx="6920934" cy="4708981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txBody>
          <a:bodyPr wrap="none" rtlCol="0">
            <a:spAutoFit/>
          </a:bodyPr>
          <a:lstStyle/>
          <a:p>
            <a:r>
              <a:rPr lang="en-GB" sz="2000" dirty="0">
                <a:solidFill>
                  <a:schemeClr val="bg1">
                    <a:lumMod val="50000"/>
                  </a:schemeClr>
                </a:solidFill>
              </a:rPr>
              <a:t>try </a:t>
            </a:r>
          </a:p>
          <a:p>
            <a:r>
              <a:rPr lang="en-GB" sz="2000" dirty="0">
                <a:solidFill>
                  <a:schemeClr val="bg1">
                    <a:lumMod val="50000"/>
                  </a:schemeClr>
                </a:solidFill>
              </a:rPr>
              <a:t>{</a:t>
            </a:r>
          </a:p>
          <a:p>
            <a:r>
              <a:rPr lang="en-GB" sz="2000" dirty="0"/>
              <a:t>     </a:t>
            </a:r>
            <a:r>
              <a:rPr lang="en-GB" sz="2000" dirty="0" err="1"/>
              <a:t>const</a:t>
            </a:r>
            <a:r>
              <a:rPr lang="en-GB" sz="2000" dirty="0"/>
              <a:t> response = await </a:t>
            </a:r>
            <a:r>
              <a:rPr lang="en-GB" sz="2000" dirty="0" err="1"/>
              <a:t>Axios</a:t>
            </a:r>
            <a:r>
              <a:rPr lang="en-GB" sz="2000" dirty="0"/>
              <a:t>({</a:t>
            </a:r>
          </a:p>
          <a:p>
            <a:r>
              <a:rPr lang="en-GB" sz="2000" dirty="0"/>
              <a:t>            method: </a:t>
            </a:r>
            <a:r>
              <a:rPr lang="en-GB" sz="2000" b="1" dirty="0"/>
              <a:t>'post</a:t>
            </a:r>
            <a:r>
              <a:rPr lang="en-GB" sz="2000" dirty="0"/>
              <a:t>',</a:t>
            </a:r>
          </a:p>
          <a:p>
            <a:r>
              <a:rPr lang="en-GB" sz="2000" dirty="0"/>
              <a:t>            url: 'https://jsonplaceholder.typicode.com/</a:t>
            </a:r>
            <a:r>
              <a:rPr lang="en-GB" sz="2000" dirty="0" err="1"/>
              <a:t>todos</a:t>
            </a:r>
            <a:r>
              <a:rPr lang="en-GB" sz="2000" dirty="0"/>
              <a:t>',</a:t>
            </a:r>
          </a:p>
          <a:p>
            <a:r>
              <a:rPr lang="en-GB" sz="2000" dirty="0"/>
              <a:t>            data: {</a:t>
            </a:r>
          </a:p>
          <a:p>
            <a:r>
              <a:rPr lang="en-GB" sz="2000" dirty="0"/>
              <a:t>                </a:t>
            </a:r>
            <a:r>
              <a:rPr lang="en-GB" sz="2000" dirty="0" err="1"/>
              <a:t>userId</a:t>
            </a:r>
            <a:r>
              <a:rPr lang="en-GB" sz="2000" dirty="0"/>
              <a:t>: </a:t>
            </a:r>
            <a:r>
              <a:rPr lang="en-GB" sz="2000" b="1" dirty="0" err="1"/>
              <a:t>userId</a:t>
            </a:r>
            <a:r>
              <a:rPr lang="en-GB" sz="2000" dirty="0"/>
              <a:t>,</a:t>
            </a:r>
          </a:p>
          <a:p>
            <a:r>
              <a:rPr lang="en-GB" sz="2000" dirty="0"/>
              <a:t>                title: </a:t>
            </a:r>
            <a:r>
              <a:rPr lang="en-GB" sz="2000" b="1" dirty="0"/>
              <a:t>title</a:t>
            </a:r>
            <a:r>
              <a:rPr lang="en-GB" sz="2000" dirty="0"/>
              <a:t>,</a:t>
            </a:r>
          </a:p>
          <a:p>
            <a:r>
              <a:rPr lang="en-GB" sz="2000" dirty="0"/>
              <a:t>                completed: </a:t>
            </a:r>
            <a:r>
              <a:rPr lang="en-GB" sz="2000" b="1" dirty="0"/>
              <a:t>completed</a:t>
            </a:r>
          </a:p>
          <a:p>
            <a:r>
              <a:rPr lang="en-GB" sz="2000" dirty="0"/>
              <a:t>            },</a:t>
            </a:r>
          </a:p>
          <a:p>
            <a:r>
              <a:rPr lang="en-GB" sz="2000" dirty="0"/>
              <a:t>            </a:t>
            </a:r>
            <a:r>
              <a:rPr lang="en-GB" sz="2000" dirty="0" err="1"/>
              <a:t>responseType</a:t>
            </a:r>
            <a:r>
              <a:rPr lang="en-GB" sz="2000" dirty="0"/>
              <a:t>: </a:t>
            </a:r>
            <a:r>
              <a:rPr lang="en-GB" sz="2000" b="1" dirty="0"/>
              <a:t>'</a:t>
            </a:r>
            <a:r>
              <a:rPr lang="en-GB" sz="2000" b="1" dirty="0" err="1"/>
              <a:t>json</a:t>
            </a:r>
            <a:r>
              <a:rPr lang="en-GB" sz="2000" dirty="0"/>
              <a:t>’</a:t>
            </a:r>
          </a:p>
          <a:p>
            <a:r>
              <a:rPr lang="en-GB" sz="2000" dirty="0"/>
              <a:t>     });</a:t>
            </a:r>
          </a:p>
          <a:p>
            <a:r>
              <a:rPr lang="en-GB" sz="2000" dirty="0"/>
              <a:t>     console.log('Todo added successfully:', </a:t>
            </a:r>
            <a:r>
              <a:rPr lang="en-GB" sz="2000" b="1" dirty="0" err="1"/>
              <a:t>response.data</a:t>
            </a:r>
            <a:r>
              <a:rPr lang="en-GB" sz="2000" dirty="0"/>
              <a:t>);</a:t>
            </a:r>
          </a:p>
          <a:p>
            <a:r>
              <a:rPr lang="en-GB" sz="2000" dirty="0"/>
              <a:t>     return true;</a:t>
            </a:r>
          </a:p>
          <a:p>
            <a:r>
              <a:rPr lang="en-GB" sz="2000" dirty="0">
                <a:solidFill>
                  <a:schemeClr val="bg1">
                    <a:lumMod val="50000"/>
                  </a:schemeClr>
                </a:solidFill>
              </a:rPr>
              <a:t>} </a:t>
            </a:r>
          </a:p>
        </p:txBody>
      </p:sp>
    </p:spTree>
    <p:extLst>
      <p:ext uri="{BB962C8B-B14F-4D97-AF65-F5344CB8AC3E}">
        <p14:creationId xmlns:p14="http://schemas.microsoft.com/office/powerpoint/2010/main" val="2460223383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76AA815-7602-7138-2BB6-3C3A44054D1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57175" y="0"/>
            <a:ext cx="8686800" cy="386626"/>
          </a:xfrm>
        </p:spPr>
        <p:txBody>
          <a:bodyPr/>
          <a:lstStyle/>
          <a:p>
            <a:r>
              <a:rPr lang="en-GB" dirty="0"/>
              <a:t>Edit existing Todo Item (PUT)</a:t>
            </a: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1AA035C4-1A9E-CA11-C78E-180C23769824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>
              <a:defRPr/>
            </a:pPr>
            <a:r>
              <a:rPr lang="en-US" altLang="en-US"/>
              <a:t>WEB</a:t>
            </a:r>
            <a:endParaRPr lang="en-US" altLang="en-US" dirty="0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D5606EA6-A984-F275-FFCD-7D36E5FAD76D}"/>
              </a:ext>
            </a:extLst>
          </p:cNvPr>
          <p:cNvSpPr txBox="1"/>
          <p:nvPr/>
        </p:nvSpPr>
        <p:spPr>
          <a:xfrm>
            <a:off x="863659" y="927643"/>
            <a:ext cx="6665799" cy="5324535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txBody>
          <a:bodyPr wrap="none" rtlCol="0">
            <a:spAutoFit/>
          </a:bodyPr>
          <a:lstStyle/>
          <a:p>
            <a:r>
              <a:rPr lang="en-GB" sz="2000" dirty="0">
                <a:solidFill>
                  <a:schemeClr val="bg1">
                    <a:lumMod val="50000"/>
                  </a:schemeClr>
                </a:solidFill>
              </a:rPr>
              <a:t>import </a:t>
            </a:r>
            <a:r>
              <a:rPr lang="en-GB" sz="2000" dirty="0" err="1">
                <a:solidFill>
                  <a:schemeClr val="bg1">
                    <a:lumMod val="50000"/>
                  </a:schemeClr>
                </a:solidFill>
              </a:rPr>
              <a:t>Axios</a:t>
            </a:r>
            <a:r>
              <a:rPr lang="en-GB" sz="2000" dirty="0">
                <a:solidFill>
                  <a:schemeClr val="bg1">
                    <a:lumMod val="50000"/>
                  </a:schemeClr>
                </a:solidFill>
              </a:rPr>
              <a:t> from '</a:t>
            </a:r>
            <a:r>
              <a:rPr lang="en-GB" sz="2000" dirty="0" err="1">
                <a:solidFill>
                  <a:schemeClr val="bg1">
                    <a:lumMod val="50000"/>
                  </a:schemeClr>
                </a:solidFill>
              </a:rPr>
              <a:t>axios</a:t>
            </a:r>
            <a:r>
              <a:rPr lang="en-GB" sz="2000" dirty="0">
                <a:solidFill>
                  <a:schemeClr val="bg1">
                    <a:lumMod val="50000"/>
                  </a:schemeClr>
                </a:solidFill>
              </a:rPr>
              <a:t>';</a:t>
            </a:r>
          </a:p>
          <a:p>
            <a:endParaRPr lang="en-GB" sz="2000" dirty="0">
              <a:solidFill>
                <a:schemeClr val="bg1">
                  <a:lumMod val="75000"/>
                </a:schemeClr>
              </a:solidFill>
            </a:endParaRPr>
          </a:p>
          <a:p>
            <a:r>
              <a:rPr lang="en-GB" sz="2000" dirty="0">
                <a:solidFill>
                  <a:schemeClr val="bg1">
                    <a:lumMod val="50000"/>
                  </a:schemeClr>
                </a:solidFill>
              </a:rPr>
              <a:t>async function </a:t>
            </a:r>
            <a:r>
              <a:rPr lang="en-GB" sz="2000" dirty="0" err="1">
                <a:solidFill>
                  <a:schemeClr val="bg1">
                    <a:lumMod val="50000"/>
                  </a:schemeClr>
                </a:solidFill>
              </a:rPr>
              <a:t>editTodo</a:t>
            </a:r>
            <a:r>
              <a:rPr lang="en-GB" sz="2000" dirty="0">
                <a:solidFill>
                  <a:schemeClr val="bg1">
                    <a:lumMod val="50000"/>
                  </a:schemeClr>
                </a:solidFill>
              </a:rPr>
              <a:t>(id, </a:t>
            </a:r>
            <a:r>
              <a:rPr lang="en-GB" sz="2000" dirty="0" err="1">
                <a:solidFill>
                  <a:schemeClr val="bg1">
                    <a:lumMod val="50000"/>
                  </a:schemeClr>
                </a:solidFill>
              </a:rPr>
              <a:t>userId</a:t>
            </a:r>
            <a:r>
              <a:rPr lang="en-GB" sz="2000" dirty="0">
                <a:solidFill>
                  <a:schemeClr val="bg1">
                    <a:lumMod val="50000"/>
                  </a:schemeClr>
                </a:solidFill>
              </a:rPr>
              <a:t>, title, completed)</a:t>
            </a:r>
          </a:p>
          <a:p>
            <a:r>
              <a:rPr lang="en-GB" sz="2000" dirty="0">
                <a:solidFill>
                  <a:schemeClr val="bg1">
                    <a:lumMod val="50000"/>
                  </a:schemeClr>
                </a:solidFill>
              </a:rPr>
              <a:t>{</a:t>
            </a:r>
          </a:p>
          <a:p>
            <a:r>
              <a:rPr lang="en-GB" sz="2000" dirty="0"/>
              <a:t>    try </a:t>
            </a:r>
          </a:p>
          <a:p>
            <a:r>
              <a:rPr lang="en-GB" sz="2000" dirty="0"/>
              <a:t>    {</a:t>
            </a:r>
          </a:p>
          <a:p>
            <a:r>
              <a:rPr lang="en-GB" sz="2000" dirty="0"/>
              <a:t>        See next slide</a:t>
            </a:r>
          </a:p>
          <a:p>
            <a:r>
              <a:rPr lang="en-GB" sz="2000" dirty="0"/>
              <a:t>    } </a:t>
            </a:r>
          </a:p>
          <a:p>
            <a:r>
              <a:rPr lang="en-GB" sz="2000" dirty="0"/>
              <a:t>    catch (error) </a:t>
            </a:r>
          </a:p>
          <a:p>
            <a:r>
              <a:rPr lang="en-GB" sz="2000" dirty="0"/>
              <a:t>    {</a:t>
            </a:r>
          </a:p>
          <a:p>
            <a:r>
              <a:rPr lang="en-GB" sz="2000" dirty="0"/>
              <a:t>        </a:t>
            </a:r>
            <a:r>
              <a:rPr lang="en-GB" sz="2000" dirty="0" err="1"/>
              <a:t>console.error</a:t>
            </a:r>
            <a:r>
              <a:rPr lang="en-GB" sz="2000" dirty="0"/>
              <a:t>('Failed to edit </a:t>
            </a:r>
            <a:r>
              <a:rPr lang="en-GB" sz="2000" dirty="0" err="1"/>
              <a:t>todo</a:t>
            </a:r>
            <a:r>
              <a:rPr lang="en-GB" sz="2000" dirty="0"/>
              <a:t>:', error);</a:t>
            </a:r>
          </a:p>
          <a:p>
            <a:r>
              <a:rPr lang="en-GB" sz="2000" dirty="0"/>
              <a:t>        return false;</a:t>
            </a:r>
          </a:p>
          <a:p>
            <a:r>
              <a:rPr lang="en-GB" sz="2000" dirty="0"/>
              <a:t>    }</a:t>
            </a:r>
          </a:p>
          <a:p>
            <a:r>
              <a:rPr lang="en-GB" sz="2000" dirty="0">
                <a:solidFill>
                  <a:schemeClr val="bg1">
                    <a:lumMod val="50000"/>
                  </a:schemeClr>
                </a:solidFill>
              </a:rPr>
              <a:t>}</a:t>
            </a:r>
          </a:p>
          <a:p>
            <a:r>
              <a:rPr lang="en-GB" sz="2000" dirty="0">
                <a:solidFill>
                  <a:schemeClr val="bg1">
                    <a:lumMod val="50000"/>
                  </a:schemeClr>
                </a:solidFill>
              </a:rPr>
              <a:t>…….</a:t>
            </a:r>
          </a:p>
          <a:p>
            <a:endParaRPr lang="en-GB" sz="2000" dirty="0">
              <a:solidFill>
                <a:schemeClr val="bg1">
                  <a:lumMod val="50000"/>
                </a:schemeClr>
              </a:solidFill>
            </a:endParaRPr>
          </a:p>
          <a:p>
            <a:r>
              <a:rPr lang="en-GB" sz="2000" dirty="0">
                <a:solidFill>
                  <a:schemeClr val="bg1">
                    <a:lumMod val="50000"/>
                  </a:schemeClr>
                </a:solidFill>
              </a:rPr>
              <a:t>export { </a:t>
            </a:r>
            <a:r>
              <a:rPr lang="en-GB" sz="2000" dirty="0" err="1">
                <a:solidFill>
                  <a:schemeClr val="bg1">
                    <a:lumMod val="50000"/>
                  </a:schemeClr>
                </a:solidFill>
              </a:rPr>
              <a:t>readAllTodos</a:t>
            </a:r>
            <a:r>
              <a:rPr lang="en-GB" sz="2000" dirty="0">
                <a:solidFill>
                  <a:schemeClr val="bg1">
                    <a:lumMod val="50000"/>
                  </a:schemeClr>
                </a:solidFill>
              </a:rPr>
              <a:t>, </a:t>
            </a:r>
            <a:r>
              <a:rPr lang="en-GB" sz="2000" dirty="0" err="1">
                <a:solidFill>
                  <a:schemeClr val="bg1">
                    <a:lumMod val="50000"/>
                  </a:schemeClr>
                </a:solidFill>
              </a:rPr>
              <a:t>insertTodo</a:t>
            </a:r>
            <a:r>
              <a:rPr lang="en-GB" sz="2000" dirty="0">
                <a:solidFill>
                  <a:schemeClr val="bg1">
                    <a:lumMod val="50000"/>
                  </a:schemeClr>
                </a:solidFill>
              </a:rPr>
              <a:t>, </a:t>
            </a:r>
            <a:r>
              <a:rPr lang="en-GB" sz="2000" dirty="0" err="1">
                <a:solidFill>
                  <a:schemeClr val="bg1">
                    <a:lumMod val="50000"/>
                  </a:schemeClr>
                </a:solidFill>
              </a:rPr>
              <a:t>editTodo</a:t>
            </a:r>
            <a:r>
              <a:rPr lang="en-GB" sz="2000" dirty="0">
                <a:solidFill>
                  <a:schemeClr val="bg1">
                    <a:lumMod val="50000"/>
                  </a:schemeClr>
                </a:solidFill>
              </a:rPr>
              <a:t>, </a:t>
            </a:r>
            <a:r>
              <a:rPr lang="en-GB" sz="2000" dirty="0" err="1">
                <a:solidFill>
                  <a:schemeClr val="bg1">
                    <a:lumMod val="50000"/>
                  </a:schemeClr>
                </a:solidFill>
              </a:rPr>
              <a:t>deleteTodo</a:t>
            </a:r>
            <a:r>
              <a:rPr lang="en-GB" sz="2000" dirty="0">
                <a:solidFill>
                  <a:schemeClr val="bg1">
                    <a:lumMod val="50000"/>
                  </a:schemeClr>
                </a:solidFill>
              </a:rPr>
              <a:t> };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8A296A1-217A-39C8-E99D-8F218E03EFD5}"/>
              </a:ext>
            </a:extLst>
          </p:cNvPr>
          <p:cNvSpPr txBox="1"/>
          <p:nvPr/>
        </p:nvSpPr>
        <p:spPr>
          <a:xfrm>
            <a:off x="851349" y="600404"/>
            <a:ext cx="135165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 err="1"/>
              <a:t>src</a:t>
            </a:r>
            <a:r>
              <a:rPr lang="en-GB" dirty="0"/>
              <a:t>/todos.js</a:t>
            </a:r>
          </a:p>
        </p:txBody>
      </p:sp>
    </p:spTree>
    <p:extLst>
      <p:ext uri="{BB962C8B-B14F-4D97-AF65-F5344CB8AC3E}">
        <p14:creationId xmlns:p14="http://schemas.microsoft.com/office/powerpoint/2010/main" val="1010937701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76AA815-7602-7138-2BB6-3C3A44054D1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57175" y="0"/>
            <a:ext cx="8686800" cy="386626"/>
          </a:xfrm>
        </p:spPr>
        <p:txBody>
          <a:bodyPr/>
          <a:lstStyle/>
          <a:p>
            <a:r>
              <a:rPr lang="en-GB" dirty="0"/>
              <a:t>Edit existing Todo Item (PUT) (</a:t>
            </a:r>
            <a:r>
              <a:rPr lang="en-GB" dirty="0" err="1"/>
              <a:t>Cont</a:t>
            </a:r>
            <a:r>
              <a:rPr lang="en-GB" dirty="0"/>
              <a:t>)</a:t>
            </a: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1AA035C4-1A9E-CA11-C78E-180C23769824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>
              <a:defRPr/>
            </a:pPr>
            <a:r>
              <a:rPr lang="en-US" altLang="en-US"/>
              <a:t>WEB</a:t>
            </a:r>
            <a:endParaRPr lang="en-US" altLang="en-US" dirty="0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D5606EA6-A984-F275-FFCD-7D36E5FAD76D}"/>
              </a:ext>
            </a:extLst>
          </p:cNvPr>
          <p:cNvSpPr txBox="1"/>
          <p:nvPr/>
        </p:nvSpPr>
        <p:spPr>
          <a:xfrm>
            <a:off x="1197816" y="1107485"/>
            <a:ext cx="7109895" cy="4708981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txBody>
          <a:bodyPr wrap="none" rtlCol="0">
            <a:spAutoFit/>
          </a:bodyPr>
          <a:lstStyle/>
          <a:p>
            <a:r>
              <a:rPr lang="en-GB" sz="2000" dirty="0">
                <a:solidFill>
                  <a:schemeClr val="bg1">
                    <a:lumMod val="50000"/>
                  </a:schemeClr>
                </a:solidFill>
              </a:rPr>
              <a:t>try </a:t>
            </a:r>
          </a:p>
          <a:p>
            <a:r>
              <a:rPr lang="en-GB" sz="2000" dirty="0">
                <a:solidFill>
                  <a:schemeClr val="bg1">
                    <a:lumMod val="50000"/>
                  </a:schemeClr>
                </a:solidFill>
              </a:rPr>
              <a:t>{</a:t>
            </a:r>
          </a:p>
          <a:p>
            <a:r>
              <a:rPr lang="en-GB" sz="2000" dirty="0"/>
              <a:t>        </a:t>
            </a:r>
            <a:r>
              <a:rPr lang="en-GB" sz="2000" dirty="0" err="1"/>
              <a:t>const</a:t>
            </a:r>
            <a:r>
              <a:rPr lang="en-GB" sz="2000" dirty="0"/>
              <a:t> response = await </a:t>
            </a:r>
            <a:r>
              <a:rPr lang="en-GB" sz="2000" dirty="0" err="1"/>
              <a:t>Axios</a:t>
            </a:r>
            <a:r>
              <a:rPr lang="en-GB" sz="2000" dirty="0"/>
              <a:t>({</a:t>
            </a:r>
          </a:p>
          <a:p>
            <a:r>
              <a:rPr lang="en-GB" sz="2000" dirty="0"/>
              <a:t>            method: </a:t>
            </a:r>
            <a:r>
              <a:rPr lang="en-GB" sz="2000" b="1" dirty="0"/>
              <a:t>'put</a:t>
            </a:r>
            <a:r>
              <a:rPr lang="en-GB" sz="2000" dirty="0"/>
              <a:t>',</a:t>
            </a:r>
          </a:p>
          <a:p>
            <a:r>
              <a:rPr lang="en-GB" sz="2000" dirty="0"/>
              <a:t>            url: `https://jsonplaceholder.typicode.com/</a:t>
            </a:r>
            <a:r>
              <a:rPr lang="en-GB" sz="2000" dirty="0" err="1"/>
              <a:t>todos</a:t>
            </a:r>
            <a:r>
              <a:rPr lang="en-GB" sz="2000" dirty="0"/>
              <a:t>/</a:t>
            </a:r>
            <a:r>
              <a:rPr lang="en-GB" sz="2000" b="1" dirty="0"/>
              <a:t>${id}</a:t>
            </a:r>
            <a:r>
              <a:rPr lang="en-GB" sz="2000" dirty="0"/>
              <a:t>`,</a:t>
            </a:r>
          </a:p>
          <a:p>
            <a:r>
              <a:rPr lang="en-GB" sz="2000" dirty="0"/>
              <a:t>            data: {</a:t>
            </a:r>
          </a:p>
          <a:p>
            <a:r>
              <a:rPr lang="en-GB" sz="2000" dirty="0"/>
              <a:t>                </a:t>
            </a:r>
            <a:r>
              <a:rPr lang="en-GB" sz="2000" dirty="0" err="1"/>
              <a:t>userId</a:t>
            </a:r>
            <a:r>
              <a:rPr lang="en-GB" sz="2000" dirty="0"/>
              <a:t>: </a:t>
            </a:r>
            <a:r>
              <a:rPr lang="en-GB" sz="2000" b="1" dirty="0" err="1"/>
              <a:t>userId</a:t>
            </a:r>
            <a:r>
              <a:rPr lang="en-GB" sz="2000" dirty="0"/>
              <a:t>,</a:t>
            </a:r>
          </a:p>
          <a:p>
            <a:r>
              <a:rPr lang="en-GB" sz="2000" dirty="0"/>
              <a:t>                title: </a:t>
            </a:r>
            <a:r>
              <a:rPr lang="en-GB" sz="2000" b="1" dirty="0"/>
              <a:t>title</a:t>
            </a:r>
            <a:r>
              <a:rPr lang="en-GB" sz="2000" dirty="0"/>
              <a:t>,</a:t>
            </a:r>
          </a:p>
          <a:p>
            <a:r>
              <a:rPr lang="en-GB" sz="2000" dirty="0"/>
              <a:t>                completed: </a:t>
            </a:r>
            <a:r>
              <a:rPr lang="en-GB" sz="2000" b="1" dirty="0"/>
              <a:t>completed</a:t>
            </a:r>
          </a:p>
          <a:p>
            <a:r>
              <a:rPr lang="en-GB" sz="2000" dirty="0"/>
              <a:t>            },</a:t>
            </a:r>
          </a:p>
          <a:p>
            <a:r>
              <a:rPr lang="en-GB" sz="2000" dirty="0"/>
              <a:t>            </a:t>
            </a:r>
            <a:r>
              <a:rPr lang="en-GB" sz="2000" dirty="0" err="1"/>
              <a:t>responseType</a:t>
            </a:r>
            <a:r>
              <a:rPr lang="en-GB" sz="2000" dirty="0"/>
              <a:t>: </a:t>
            </a:r>
            <a:r>
              <a:rPr lang="en-GB" sz="2000" b="1" dirty="0"/>
              <a:t>'</a:t>
            </a:r>
            <a:r>
              <a:rPr lang="en-GB" sz="2000" b="1" dirty="0" err="1"/>
              <a:t>json</a:t>
            </a:r>
            <a:r>
              <a:rPr lang="en-GB" sz="2000" dirty="0"/>
              <a:t>'</a:t>
            </a:r>
          </a:p>
          <a:p>
            <a:r>
              <a:rPr lang="en-GB" sz="2000" dirty="0"/>
              <a:t>        });</a:t>
            </a:r>
          </a:p>
          <a:p>
            <a:r>
              <a:rPr lang="en-GB" sz="2000" dirty="0"/>
              <a:t>        console.log('Todo edited successfully:', </a:t>
            </a:r>
            <a:r>
              <a:rPr lang="en-GB" sz="2000" b="1" dirty="0" err="1"/>
              <a:t>response.data</a:t>
            </a:r>
            <a:r>
              <a:rPr lang="en-GB" sz="2000" dirty="0"/>
              <a:t>);</a:t>
            </a:r>
          </a:p>
          <a:p>
            <a:r>
              <a:rPr lang="en-GB" sz="2000" dirty="0"/>
              <a:t>        return true;</a:t>
            </a:r>
          </a:p>
          <a:p>
            <a:r>
              <a:rPr lang="en-GB" sz="2000" dirty="0">
                <a:solidFill>
                  <a:schemeClr val="bg1">
                    <a:lumMod val="50000"/>
                  </a:schemeClr>
                </a:solidFill>
              </a:rPr>
              <a:t>} </a:t>
            </a:r>
          </a:p>
        </p:txBody>
      </p:sp>
    </p:spTree>
    <p:extLst>
      <p:ext uri="{BB962C8B-B14F-4D97-AF65-F5344CB8AC3E}">
        <p14:creationId xmlns:p14="http://schemas.microsoft.com/office/powerpoint/2010/main" val="3154403225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76AA815-7602-7138-2BB6-3C3A44054D1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57175" y="0"/>
            <a:ext cx="8686800" cy="386626"/>
          </a:xfrm>
        </p:spPr>
        <p:txBody>
          <a:bodyPr/>
          <a:lstStyle/>
          <a:p>
            <a:r>
              <a:rPr lang="en-GB" dirty="0"/>
              <a:t>Delete existing Todo Item</a:t>
            </a: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1AA035C4-1A9E-CA11-C78E-180C23769824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>
              <a:defRPr/>
            </a:pPr>
            <a:r>
              <a:rPr lang="en-US" altLang="en-US"/>
              <a:t>WEB</a:t>
            </a:r>
            <a:endParaRPr lang="en-US" altLang="en-US" dirty="0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D5606EA6-A984-F275-FFCD-7D36E5FAD76D}"/>
              </a:ext>
            </a:extLst>
          </p:cNvPr>
          <p:cNvSpPr txBox="1"/>
          <p:nvPr/>
        </p:nvSpPr>
        <p:spPr>
          <a:xfrm>
            <a:off x="863659" y="927643"/>
            <a:ext cx="6665799" cy="5324535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txBody>
          <a:bodyPr wrap="none" rtlCol="0">
            <a:spAutoFit/>
          </a:bodyPr>
          <a:lstStyle/>
          <a:p>
            <a:r>
              <a:rPr lang="en-GB" sz="2000" dirty="0">
                <a:solidFill>
                  <a:schemeClr val="bg1">
                    <a:lumMod val="50000"/>
                  </a:schemeClr>
                </a:solidFill>
              </a:rPr>
              <a:t>import </a:t>
            </a:r>
            <a:r>
              <a:rPr lang="en-GB" sz="2000" dirty="0" err="1">
                <a:solidFill>
                  <a:schemeClr val="bg1">
                    <a:lumMod val="50000"/>
                  </a:schemeClr>
                </a:solidFill>
              </a:rPr>
              <a:t>Axios</a:t>
            </a:r>
            <a:r>
              <a:rPr lang="en-GB" sz="2000" dirty="0">
                <a:solidFill>
                  <a:schemeClr val="bg1">
                    <a:lumMod val="50000"/>
                  </a:schemeClr>
                </a:solidFill>
              </a:rPr>
              <a:t> from '</a:t>
            </a:r>
            <a:r>
              <a:rPr lang="en-GB" sz="2000" dirty="0" err="1">
                <a:solidFill>
                  <a:schemeClr val="bg1">
                    <a:lumMod val="50000"/>
                  </a:schemeClr>
                </a:solidFill>
              </a:rPr>
              <a:t>axios</a:t>
            </a:r>
            <a:r>
              <a:rPr lang="en-GB" sz="2000" dirty="0">
                <a:solidFill>
                  <a:schemeClr val="bg1">
                    <a:lumMod val="50000"/>
                  </a:schemeClr>
                </a:solidFill>
              </a:rPr>
              <a:t>';</a:t>
            </a:r>
          </a:p>
          <a:p>
            <a:endParaRPr lang="en-GB" sz="2000" dirty="0">
              <a:solidFill>
                <a:schemeClr val="bg1">
                  <a:lumMod val="75000"/>
                </a:schemeClr>
              </a:solidFill>
            </a:endParaRPr>
          </a:p>
          <a:p>
            <a:r>
              <a:rPr lang="en-GB" sz="2000" dirty="0">
                <a:solidFill>
                  <a:schemeClr val="bg1">
                    <a:lumMod val="50000"/>
                  </a:schemeClr>
                </a:solidFill>
              </a:rPr>
              <a:t>async function </a:t>
            </a:r>
            <a:r>
              <a:rPr lang="en-GB" sz="2000" dirty="0" err="1">
                <a:solidFill>
                  <a:schemeClr val="bg1">
                    <a:lumMod val="50000"/>
                  </a:schemeClr>
                </a:solidFill>
              </a:rPr>
              <a:t>deleteTodo</a:t>
            </a:r>
            <a:r>
              <a:rPr lang="en-GB" sz="2000" dirty="0">
                <a:solidFill>
                  <a:schemeClr val="bg1">
                    <a:lumMod val="50000"/>
                  </a:schemeClr>
                </a:solidFill>
              </a:rPr>
              <a:t>(id)</a:t>
            </a:r>
          </a:p>
          <a:p>
            <a:r>
              <a:rPr lang="en-GB" sz="2000" dirty="0">
                <a:solidFill>
                  <a:schemeClr val="bg1">
                    <a:lumMod val="50000"/>
                  </a:schemeClr>
                </a:solidFill>
              </a:rPr>
              <a:t>{</a:t>
            </a:r>
          </a:p>
          <a:p>
            <a:r>
              <a:rPr lang="en-GB" sz="2000" dirty="0"/>
              <a:t>    try </a:t>
            </a:r>
          </a:p>
          <a:p>
            <a:r>
              <a:rPr lang="en-GB" sz="2000" dirty="0"/>
              <a:t>    {</a:t>
            </a:r>
          </a:p>
          <a:p>
            <a:r>
              <a:rPr lang="en-GB" sz="2000" dirty="0"/>
              <a:t>        See next slide</a:t>
            </a:r>
          </a:p>
          <a:p>
            <a:r>
              <a:rPr lang="en-GB" sz="2000" dirty="0"/>
              <a:t>    } </a:t>
            </a:r>
          </a:p>
          <a:p>
            <a:r>
              <a:rPr lang="en-GB" sz="2000" dirty="0"/>
              <a:t>    catch (error) </a:t>
            </a:r>
          </a:p>
          <a:p>
            <a:r>
              <a:rPr lang="en-GB" sz="2000" dirty="0"/>
              <a:t>    {</a:t>
            </a:r>
          </a:p>
          <a:p>
            <a:r>
              <a:rPr lang="en-GB" sz="2000" dirty="0"/>
              <a:t>        </a:t>
            </a:r>
            <a:r>
              <a:rPr lang="en-GB" sz="2000" dirty="0" err="1"/>
              <a:t>console.error</a:t>
            </a:r>
            <a:r>
              <a:rPr lang="en-GB" sz="2000" dirty="0"/>
              <a:t>('Failed to delete </a:t>
            </a:r>
            <a:r>
              <a:rPr lang="en-GB" sz="2000" dirty="0" err="1"/>
              <a:t>todo</a:t>
            </a:r>
            <a:r>
              <a:rPr lang="en-GB" sz="2000" dirty="0"/>
              <a:t>:', error);</a:t>
            </a:r>
          </a:p>
          <a:p>
            <a:r>
              <a:rPr lang="en-GB" sz="2000" dirty="0"/>
              <a:t>        return false;</a:t>
            </a:r>
          </a:p>
          <a:p>
            <a:r>
              <a:rPr lang="en-GB" sz="2000" dirty="0"/>
              <a:t>    }</a:t>
            </a:r>
          </a:p>
          <a:p>
            <a:r>
              <a:rPr lang="en-GB" sz="2000" dirty="0">
                <a:solidFill>
                  <a:schemeClr val="bg1">
                    <a:lumMod val="50000"/>
                  </a:schemeClr>
                </a:solidFill>
              </a:rPr>
              <a:t>}</a:t>
            </a:r>
          </a:p>
          <a:p>
            <a:r>
              <a:rPr lang="en-GB" sz="2000" dirty="0">
                <a:solidFill>
                  <a:schemeClr val="bg1">
                    <a:lumMod val="50000"/>
                  </a:schemeClr>
                </a:solidFill>
              </a:rPr>
              <a:t>…….</a:t>
            </a:r>
          </a:p>
          <a:p>
            <a:endParaRPr lang="en-GB" sz="2000" dirty="0">
              <a:solidFill>
                <a:schemeClr val="bg1">
                  <a:lumMod val="50000"/>
                </a:schemeClr>
              </a:solidFill>
            </a:endParaRPr>
          </a:p>
          <a:p>
            <a:r>
              <a:rPr lang="en-GB" sz="2000" dirty="0">
                <a:solidFill>
                  <a:schemeClr val="bg1">
                    <a:lumMod val="50000"/>
                  </a:schemeClr>
                </a:solidFill>
              </a:rPr>
              <a:t>export { </a:t>
            </a:r>
            <a:r>
              <a:rPr lang="en-GB" sz="2000" dirty="0" err="1">
                <a:solidFill>
                  <a:schemeClr val="bg1">
                    <a:lumMod val="50000"/>
                  </a:schemeClr>
                </a:solidFill>
              </a:rPr>
              <a:t>readAllTodos</a:t>
            </a:r>
            <a:r>
              <a:rPr lang="en-GB" sz="2000" dirty="0">
                <a:solidFill>
                  <a:schemeClr val="bg1">
                    <a:lumMod val="50000"/>
                  </a:schemeClr>
                </a:solidFill>
              </a:rPr>
              <a:t>, </a:t>
            </a:r>
            <a:r>
              <a:rPr lang="en-GB" sz="2000" dirty="0" err="1">
                <a:solidFill>
                  <a:schemeClr val="bg1">
                    <a:lumMod val="50000"/>
                  </a:schemeClr>
                </a:solidFill>
              </a:rPr>
              <a:t>insertTodo</a:t>
            </a:r>
            <a:r>
              <a:rPr lang="en-GB" sz="2000" dirty="0">
                <a:solidFill>
                  <a:schemeClr val="bg1">
                    <a:lumMod val="50000"/>
                  </a:schemeClr>
                </a:solidFill>
              </a:rPr>
              <a:t>, </a:t>
            </a:r>
            <a:r>
              <a:rPr lang="en-GB" sz="2000" dirty="0" err="1">
                <a:solidFill>
                  <a:schemeClr val="bg1">
                    <a:lumMod val="50000"/>
                  </a:schemeClr>
                </a:solidFill>
              </a:rPr>
              <a:t>editTodo</a:t>
            </a:r>
            <a:r>
              <a:rPr lang="en-GB" sz="2000" dirty="0">
                <a:solidFill>
                  <a:schemeClr val="bg1">
                    <a:lumMod val="50000"/>
                  </a:schemeClr>
                </a:solidFill>
              </a:rPr>
              <a:t>, </a:t>
            </a:r>
            <a:r>
              <a:rPr lang="en-GB" sz="2000" dirty="0" err="1">
                <a:solidFill>
                  <a:schemeClr val="bg1">
                    <a:lumMod val="50000"/>
                  </a:schemeClr>
                </a:solidFill>
              </a:rPr>
              <a:t>deleteTodo</a:t>
            </a:r>
            <a:r>
              <a:rPr lang="en-GB" sz="2000" dirty="0">
                <a:solidFill>
                  <a:schemeClr val="bg1">
                    <a:lumMod val="50000"/>
                  </a:schemeClr>
                </a:solidFill>
              </a:rPr>
              <a:t> };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432E3818-86FE-65AE-BB0C-64C12737A3E2}"/>
              </a:ext>
            </a:extLst>
          </p:cNvPr>
          <p:cNvSpPr txBox="1"/>
          <p:nvPr/>
        </p:nvSpPr>
        <p:spPr>
          <a:xfrm>
            <a:off x="777245" y="558311"/>
            <a:ext cx="135165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 err="1"/>
              <a:t>src</a:t>
            </a:r>
            <a:r>
              <a:rPr lang="en-GB" dirty="0"/>
              <a:t>/todos.js</a:t>
            </a:r>
          </a:p>
        </p:txBody>
      </p:sp>
    </p:spTree>
    <p:extLst>
      <p:ext uri="{BB962C8B-B14F-4D97-AF65-F5344CB8AC3E}">
        <p14:creationId xmlns:p14="http://schemas.microsoft.com/office/powerpoint/2010/main" val="1691182328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76AA815-7602-7138-2BB6-3C3A44054D1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57175" y="0"/>
            <a:ext cx="8686800" cy="386626"/>
          </a:xfrm>
        </p:spPr>
        <p:txBody>
          <a:bodyPr/>
          <a:lstStyle/>
          <a:p>
            <a:r>
              <a:rPr lang="en-GB" dirty="0"/>
              <a:t>Delete existing Todo Item (</a:t>
            </a:r>
            <a:r>
              <a:rPr lang="en-GB" dirty="0" err="1"/>
              <a:t>Cont</a:t>
            </a:r>
            <a:r>
              <a:rPr lang="en-GB" dirty="0"/>
              <a:t>)</a:t>
            </a: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1AA035C4-1A9E-CA11-C78E-180C23769824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>
              <a:defRPr/>
            </a:pPr>
            <a:r>
              <a:rPr lang="en-US" altLang="en-US"/>
              <a:t>WEB</a:t>
            </a:r>
            <a:endParaRPr lang="en-US" altLang="en-US" dirty="0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D5606EA6-A984-F275-FFCD-7D36E5FAD76D}"/>
              </a:ext>
            </a:extLst>
          </p:cNvPr>
          <p:cNvSpPr txBox="1"/>
          <p:nvPr/>
        </p:nvSpPr>
        <p:spPr>
          <a:xfrm>
            <a:off x="1197816" y="1107485"/>
            <a:ext cx="7166001" cy="3170099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txBody>
          <a:bodyPr wrap="none" rtlCol="0">
            <a:spAutoFit/>
          </a:bodyPr>
          <a:lstStyle/>
          <a:p>
            <a:r>
              <a:rPr lang="en-GB" sz="2000" dirty="0">
                <a:solidFill>
                  <a:schemeClr val="bg1">
                    <a:lumMod val="50000"/>
                  </a:schemeClr>
                </a:solidFill>
              </a:rPr>
              <a:t>try </a:t>
            </a:r>
          </a:p>
          <a:p>
            <a:r>
              <a:rPr lang="en-GB" sz="2000" dirty="0">
                <a:solidFill>
                  <a:schemeClr val="bg1">
                    <a:lumMod val="50000"/>
                  </a:schemeClr>
                </a:solidFill>
              </a:rPr>
              <a:t>{</a:t>
            </a:r>
          </a:p>
          <a:p>
            <a:r>
              <a:rPr lang="en-GB" sz="2000" dirty="0"/>
              <a:t>        </a:t>
            </a:r>
            <a:r>
              <a:rPr lang="en-GB" sz="2000" dirty="0" err="1"/>
              <a:t>const</a:t>
            </a:r>
            <a:r>
              <a:rPr lang="en-GB" sz="2000" dirty="0"/>
              <a:t> response = await </a:t>
            </a:r>
            <a:r>
              <a:rPr lang="en-GB" sz="2000" dirty="0" err="1"/>
              <a:t>Axios</a:t>
            </a:r>
            <a:r>
              <a:rPr lang="en-GB" sz="2000" dirty="0"/>
              <a:t>({</a:t>
            </a:r>
          </a:p>
          <a:p>
            <a:r>
              <a:rPr lang="en-GB" sz="2000" dirty="0"/>
              <a:t>            method: </a:t>
            </a:r>
            <a:r>
              <a:rPr lang="en-GB" sz="2000" b="1" dirty="0"/>
              <a:t>'delete</a:t>
            </a:r>
            <a:r>
              <a:rPr lang="en-GB" sz="2000" dirty="0"/>
              <a:t>',</a:t>
            </a:r>
          </a:p>
          <a:p>
            <a:r>
              <a:rPr lang="en-GB" sz="2000" dirty="0"/>
              <a:t>            url: `https://jsonplaceholder.typicode.com/</a:t>
            </a:r>
            <a:r>
              <a:rPr lang="en-GB" sz="2000" dirty="0" err="1"/>
              <a:t>todos</a:t>
            </a:r>
            <a:r>
              <a:rPr lang="en-GB" sz="2000" dirty="0"/>
              <a:t>/</a:t>
            </a:r>
            <a:r>
              <a:rPr lang="en-GB" sz="2000" b="1" dirty="0"/>
              <a:t>${id}</a:t>
            </a:r>
            <a:r>
              <a:rPr lang="en-GB" sz="2000" dirty="0"/>
              <a:t>`,</a:t>
            </a:r>
          </a:p>
          <a:p>
            <a:r>
              <a:rPr lang="en-GB" sz="2000" dirty="0"/>
              <a:t>            </a:t>
            </a:r>
            <a:r>
              <a:rPr lang="en-GB" sz="2000" dirty="0" err="1"/>
              <a:t>responseType</a:t>
            </a:r>
            <a:r>
              <a:rPr lang="en-GB" sz="2000" dirty="0"/>
              <a:t>: '</a:t>
            </a:r>
            <a:r>
              <a:rPr lang="en-GB" sz="2000" dirty="0" err="1"/>
              <a:t>json</a:t>
            </a:r>
            <a:r>
              <a:rPr lang="en-GB" sz="2000" dirty="0"/>
              <a:t>'</a:t>
            </a:r>
          </a:p>
          <a:p>
            <a:r>
              <a:rPr lang="en-GB" sz="2000" dirty="0"/>
              <a:t>        });</a:t>
            </a:r>
          </a:p>
          <a:p>
            <a:r>
              <a:rPr lang="en-GB" sz="2000" dirty="0"/>
              <a:t>        console.log('Todo deleted successfully:');</a:t>
            </a:r>
          </a:p>
          <a:p>
            <a:r>
              <a:rPr lang="en-GB" sz="2000" dirty="0"/>
              <a:t>        return true;</a:t>
            </a:r>
          </a:p>
          <a:p>
            <a:r>
              <a:rPr lang="en-GB" sz="2000" dirty="0">
                <a:solidFill>
                  <a:schemeClr val="bg1">
                    <a:lumMod val="50000"/>
                  </a:schemeClr>
                </a:solidFill>
              </a:rPr>
              <a:t>} </a:t>
            </a:r>
          </a:p>
        </p:txBody>
      </p:sp>
    </p:spTree>
    <p:extLst>
      <p:ext uri="{BB962C8B-B14F-4D97-AF65-F5344CB8AC3E}">
        <p14:creationId xmlns:p14="http://schemas.microsoft.com/office/powerpoint/2010/main" val="1041724701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89AD646-CF15-F0C1-3A97-484CA360492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Exercise (</a:t>
            </a:r>
            <a:r>
              <a:rPr lang="en-GB" dirty="0" err="1"/>
              <a:t>Cont</a:t>
            </a:r>
            <a:r>
              <a:rPr lang="en-GB" dirty="0"/>
              <a:t>)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7CE21F1-157E-418B-E2FA-9D827165738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88501" y="942827"/>
            <a:ext cx="8404899" cy="4895998"/>
          </a:xfrm>
        </p:spPr>
        <p:txBody>
          <a:bodyPr/>
          <a:lstStyle/>
          <a:p>
            <a:r>
              <a:rPr lang="en-GB" dirty="0"/>
              <a:t>Modify App.js to display either an add </a:t>
            </a:r>
            <a:r>
              <a:rPr lang="en-GB" dirty="0" err="1"/>
              <a:t>todo</a:t>
            </a:r>
            <a:r>
              <a:rPr lang="en-GB" dirty="0"/>
              <a:t> form or a table of all the current </a:t>
            </a:r>
            <a:r>
              <a:rPr lang="en-GB" dirty="0" err="1"/>
              <a:t>todos</a:t>
            </a:r>
            <a:r>
              <a:rPr lang="en-GB" dirty="0"/>
              <a:t> read from the web service</a:t>
            </a:r>
          </a:p>
          <a:p>
            <a:r>
              <a:rPr lang="en-GB" dirty="0"/>
              <a:t>We will also buttons that will allow us to switch from one view to the other i.e. if we are displaying the form to add a new </a:t>
            </a:r>
            <a:r>
              <a:rPr lang="en-GB" dirty="0" err="1"/>
              <a:t>todo</a:t>
            </a:r>
            <a:r>
              <a:rPr lang="en-GB" dirty="0"/>
              <a:t> item then a button will appear to allow the user to display all the current items and vice-versa.</a:t>
            </a: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D90C0BF6-37AC-7115-F07B-A174846BDD52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>
              <a:defRPr/>
            </a:pPr>
            <a:r>
              <a:rPr lang="en-US" altLang="en-US"/>
              <a:t>WEB</a:t>
            </a:r>
            <a:endParaRPr lang="en-US" altLang="en-US" dirty="0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416DAF0F-D609-C8B0-17F1-EB679E02AD2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9375" y="3496859"/>
            <a:ext cx="2219325" cy="1238250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146659FE-AA6D-B1ED-6459-AE234D09416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85284" y="3633661"/>
            <a:ext cx="6579341" cy="2205164"/>
          </a:xfrm>
          <a:prstGeom prst="rect">
            <a:avLst/>
          </a:prstGeom>
        </p:spPr>
      </p:pic>
      <p:cxnSp>
        <p:nvCxnSpPr>
          <p:cNvPr id="10" name="Straight Arrow Connector 9">
            <a:extLst>
              <a:ext uri="{FF2B5EF4-FFF2-40B4-BE49-F238E27FC236}">
                <a16:creationId xmlns:a16="http://schemas.microsoft.com/office/drawing/2014/main" id="{8F04D79F-D2BA-B665-B5CB-E8EC482836C5}"/>
              </a:ext>
            </a:extLst>
          </p:cNvPr>
          <p:cNvCxnSpPr/>
          <p:nvPr/>
        </p:nvCxnSpPr>
        <p:spPr bwMode="auto">
          <a:xfrm flipH="1">
            <a:off x="753314" y="2804792"/>
            <a:ext cx="1937770" cy="767527"/>
          </a:xfrm>
          <a:prstGeom prst="straightConnector1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triangle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cxnSp>
        <p:nvCxnSpPr>
          <p:cNvPr id="11" name="Straight Arrow Connector 10">
            <a:extLst>
              <a:ext uri="{FF2B5EF4-FFF2-40B4-BE49-F238E27FC236}">
                <a16:creationId xmlns:a16="http://schemas.microsoft.com/office/drawing/2014/main" id="{EFDE3F6D-E572-B10F-FF8D-534F7C3D43B7}"/>
              </a:ext>
            </a:extLst>
          </p:cNvPr>
          <p:cNvCxnSpPr/>
          <p:nvPr/>
        </p:nvCxnSpPr>
        <p:spPr bwMode="auto">
          <a:xfrm>
            <a:off x="2691084" y="2804792"/>
            <a:ext cx="123183" cy="887848"/>
          </a:xfrm>
          <a:prstGeom prst="straightConnector1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triangle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sp>
        <p:nvSpPr>
          <p:cNvPr id="15" name="TextBox 14">
            <a:extLst>
              <a:ext uri="{FF2B5EF4-FFF2-40B4-BE49-F238E27FC236}">
                <a16:creationId xmlns:a16="http://schemas.microsoft.com/office/drawing/2014/main" id="{B5FFF2C0-987E-E00C-5B39-3C7D86295304}"/>
              </a:ext>
            </a:extLst>
          </p:cNvPr>
          <p:cNvSpPr txBox="1"/>
          <p:nvPr/>
        </p:nvSpPr>
        <p:spPr>
          <a:xfrm>
            <a:off x="79375" y="4780845"/>
            <a:ext cx="208331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From to add a new Todo</a:t>
            </a: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FA68EF40-12E0-2CC0-85AE-4A22F0380B54}"/>
              </a:ext>
            </a:extLst>
          </p:cNvPr>
          <p:cNvSpPr txBox="1"/>
          <p:nvPr/>
        </p:nvSpPr>
        <p:spPr>
          <a:xfrm>
            <a:off x="2415912" y="5835420"/>
            <a:ext cx="52167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Table displaying all current </a:t>
            </a:r>
            <a:r>
              <a:rPr lang="en-GB" dirty="0" err="1"/>
              <a:t>Todos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938179171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727816B-37EE-7B87-E9CD-A45EA93C9B9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57175" y="0"/>
            <a:ext cx="2201756" cy="844550"/>
          </a:xfrm>
        </p:spPr>
        <p:txBody>
          <a:bodyPr/>
          <a:lstStyle/>
          <a:p>
            <a:r>
              <a:rPr lang="en-GB" dirty="0"/>
              <a:t>App.js</a:t>
            </a: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8CE53260-2700-6974-721E-9F38F45A962D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>
          <a:xfrm>
            <a:off x="66332" y="6537325"/>
            <a:ext cx="2895600" cy="320675"/>
          </a:xfrm>
        </p:spPr>
        <p:txBody>
          <a:bodyPr/>
          <a:lstStyle/>
          <a:p>
            <a:pPr>
              <a:defRPr/>
            </a:pPr>
            <a:r>
              <a:rPr lang="en-US" altLang="en-US"/>
              <a:t>WEB</a:t>
            </a:r>
            <a:endParaRPr lang="en-US" altLang="en-US" dirty="0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1C7D8604-D934-D9BF-F6B9-698A3DFBE8FB}"/>
              </a:ext>
            </a:extLst>
          </p:cNvPr>
          <p:cNvSpPr txBox="1"/>
          <p:nvPr/>
        </p:nvSpPr>
        <p:spPr>
          <a:xfrm>
            <a:off x="2665592" y="58846"/>
            <a:ext cx="6412076" cy="6740307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txBody>
          <a:bodyPr wrap="none" rtlCol="0">
            <a:spAutoFit/>
          </a:bodyPr>
          <a:lstStyle/>
          <a:p>
            <a:r>
              <a:rPr lang="en-GB" dirty="0">
                <a:solidFill>
                  <a:schemeClr val="bg1">
                    <a:lumMod val="50000"/>
                  </a:schemeClr>
                </a:solidFill>
              </a:rPr>
              <a:t>import logo from './</a:t>
            </a:r>
            <a:r>
              <a:rPr lang="en-GB" dirty="0" err="1">
                <a:solidFill>
                  <a:schemeClr val="bg1">
                    <a:lumMod val="50000"/>
                  </a:schemeClr>
                </a:solidFill>
              </a:rPr>
              <a:t>logo.svg</a:t>
            </a:r>
            <a:r>
              <a:rPr lang="en-GB" dirty="0">
                <a:solidFill>
                  <a:schemeClr val="bg1">
                    <a:lumMod val="50000"/>
                  </a:schemeClr>
                </a:solidFill>
              </a:rPr>
              <a:t>’;</a:t>
            </a:r>
          </a:p>
          <a:p>
            <a:r>
              <a:rPr lang="en-GB" dirty="0">
                <a:solidFill>
                  <a:schemeClr val="bg1">
                    <a:lumMod val="50000"/>
                  </a:schemeClr>
                </a:solidFill>
              </a:rPr>
              <a:t>import './App.css’;</a:t>
            </a:r>
          </a:p>
          <a:p>
            <a:endParaRPr lang="en-GB" dirty="0"/>
          </a:p>
          <a:p>
            <a:r>
              <a:rPr lang="en-GB" dirty="0"/>
              <a:t>import React, { </a:t>
            </a:r>
            <a:r>
              <a:rPr lang="en-GB" dirty="0" err="1"/>
              <a:t>useState</a:t>
            </a:r>
            <a:r>
              <a:rPr lang="en-GB" dirty="0"/>
              <a:t> } from 'react’;</a:t>
            </a:r>
          </a:p>
          <a:p>
            <a:r>
              <a:rPr lang="en-GB" dirty="0"/>
              <a:t>import </a:t>
            </a:r>
            <a:r>
              <a:rPr lang="en-GB" dirty="0" err="1"/>
              <a:t>TodosTable</a:t>
            </a:r>
            <a:r>
              <a:rPr lang="en-GB" dirty="0"/>
              <a:t> from './components/TodosTable.js’;</a:t>
            </a:r>
          </a:p>
          <a:p>
            <a:r>
              <a:rPr lang="en-GB" dirty="0"/>
              <a:t>import </a:t>
            </a:r>
            <a:r>
              <a:rPr lang="en-GB" dirty="0" err="1"/>
              <a:t>AddTodoForm</a:t>
            </a:r>
            <a:r>
              <a:rPr lang="en-GB" dirty="0"/>
              <a:t> from './components/AddTodoForm.js’;</a:t>
            </a:r>
          </a:p>
          <a:p>
            <a:r>
              <a:rPr lang="en-GB" dirty="0"/>
              <a:t>import { </a:t>
            </a:r>
            <a:r>
              <a:rPr lang="en-GB" dirty="0" err="1"/>
              <a:t>readAllTodos</a:t>
            </a:r>
            <a:r>
              <a:rPr lang="en-GB" dirty="0"/>
              <a:t> } from './</a:t>
            </a:r>
            <a:r>
              <a:rPr lang="en-GB" dirty="0" err="1"/>
              <a:t>todos</a:t>
            </a:r>
            <a:r>
              <a:rPr lang="en-GB" dirty="0"/>
              <a:t>’;</a:t>
            </a:r>
          </a:p>
          <a:p>
            <a:endParaRPr lang="en-GB" dirty="0"/>
          </a:p>
          <a:p>
            <a:r>
              <a:rPr lang="en-GB" dirty="0">
                <a:solidFill>
                  <a:schemeClr val="bg1">
                    <a:lumMod val="50000"/>
                  </a:schemeClr>
                </a:solidFill>
              </a:rPr>
              <a:t>function App() </a:t>
            </a:r>
          </a:p>
          <a:p>
            <a:r>
              <a:rPr lang="en-GB" dirty="0">
                <a:solidFill>
                  <a:schemeClr val="bg1">
                    <a:lumMod val="50000"/>
                  </a:schemeClr>
                </a:solidFill>
              </a:rPr>
              <a:t>{  </a:t>
            </a:r>
          </a:p>
          <a:p>
            <a:r>
              <a:rPr lang="en-GB" dirty="0"/>
              <a:t>     </a:t>
            </a:r>
            <a:r>
              <a:rPr lang="en-GB" dirty="0" err="1"/>
              <a:t>const</a:t>
            </a:r>
            <a:r>
              <a:rPr lang="en-GB" dirty="0"/>
              <a:t> [</a:t>
            </a:r>
            <a:r>
              <a:rPr lang="en-GB" dirty="0" err="1"/>
              <a:t>activeView</a:t>
            </a:r>
            <a:r>
              <a:rPr lang="en-GB" dirty="0"/>
              <a:t>, </a:t>
            </a:r>
            <a:r>
              <a:rPr lang="en-GB" dirty="0" err="1"/>
              <a:t>setActiveView</a:t>
            </a:r>
            <a:r>
              <a:rPr lang="en-GB" dirty="0"/>
              <a:t>] = </a:t>
            </a:r>
            <a:r>
              <a:rPr lang="en-GB" dirty="0" err="1"/>
              <a:t>useState</a:t>
            </a:r>
            <a:r>
              <a:rPr lang="en-GB" dirty="0"/>
              <a:t>('add-</a:t>
            </a:r>
            <a:r>
              <a:rPr lang="en-GB" dirty="0" err="1"/>
              <a:t>todo</a:t>
            </a:r>
            <a:r>
              <a:rPr lang="en-GB" dirty="0"/>
              <a:t>');  </a:t>
            </a:r>
          </a:p>
          <a:p>
            <a:r>
              <a:rPr lang="en-GB" dirty="0"/>
              <a:t>     </a:t>
            </a:r>
            <a:r>
              <a:rPr lang="en-GB" dirty="0" err="1"/>
              <a:t>const</a:t>
            </a:r>
            <a:r>
              <a:rPr lang="en-GB" dirty="0"/>
              <a:t> [</a:t>
            </a:r>
            <a:r>
              <a:rPr lang="en-GB" dirty="0" err="1"/>
              <a:t>todos</a:t>
            </a:r>
            <a:r>
              <a:rPr lang="en-GB" dirty="0"/>
              <a:t>, </a:t>
            </a:r>
            <a:r>
              <a:rPr lang="en-GB" dirty="0" err="1"/>
              <a:t>setTodos</a:t>
            </a:r>
            <a:r>
              <a:rPr lang="en-GB" dirty="0"/>
              <a:t>] = </a:t>
            </a:r>
            <a:r>
              <a:rPr lang="en-GB" dirty="0" err="1"/>
              <a:t>useState</a:t>
            </a:r>
            <a:r>
              <a:rPr lang="en-GB" dirty="0"/>
              <a:t>(false);  </a:t>
            </a:r>
          </a:p>
          <a:p>
            <a:endParaRPr lang="en-GB" dirty="0"/>
          </a:p>
          <a:p>
            <a:r>
              <a:rPr lang="en-GB" dirty="0"/>
              <a:t>     </a:t>
            </a:r>
            <a:r>
              <a:rPr lang="en-GB" dirty="0" err="1"/>
              <a:t>const</a:t>
            </a:r>
            <a:r>
              <a:rPr lang="en-GB" dirty="0"/>
              <a:t> </a:t>
            </a:r>
            <a:r>
              <a:rPr lang="en-GB" dirty="0" err="1"/>
              <a:t>handleClick</a:t>
            </a:r>
            <a:r>
              <a:rPr lang="en-GB" dirty="0"/>
              <a:t> = async (e, view) =&gt; {    </a:t>
            </a:r>
          </a:p>
          <a:p>
            <a:r>
              <a:rPr lang="en-GB" dirty="0"/>
              <a:t>          See later slide </a:t>
            </a:r>
          </a:p>
          <a:p>
            <a:r>
              <a:rPr lang="en-GB" dirty="0"/>
              <a:t>     };</a:t>
            </a:r>
          </a:p>
          <a:p>
            <a:endParaRPr lang="en-GB" dirty="0"/>
          </a:p>
          <a:p>
            <a:r>
              <a:rPr lang="en-GB" dirty="0"/>
              <a:t>     return (</a:t>
            </a:r>
          </a:p>
          <a:p>
            <a:r>
              <a:rPr lang="en-GB" dirty="0"/>
              <a:t>         &lt;div&gt;</a:t>
            </a:r>
          </a:p>
          <a:p>
            <a:r>
              <a:rPr lang="en-GB" dirty="0"/>
              <a:t>             See later slide   </a:t>
            </a:r>
          </a:p>
          <a:p>
            <a:r>
              <a:rPr lang="en-GB" dirty="0"/>
              <a:t>         &lt;/div&gt;  </a:t>
            </a:r>
          </a:p>
          <a:p>
            <a:r>
              <a:rPr lang="en-GB" dirty="0"/>
              <a:t>     );</a:t>
            </a:r>
          </a:p>
          <a:p>
            <a:r>
              <a:rPr lang="en-GB" dirty="0">
                <a:solidFill>
                  <a:schemeClr val="bg1">
                    <a:lumMod val="50000"/>
                  </a:schemeClr>
                </a:solidFill>
              </a:rPr>
              <a:t>}</a:t>
            </a:r>
          </a:p>
          <a:p>
            <a:r>
              <a:rPr lang="en-GB" dirty="0">
                <a:solidFill>
                  <a:schemeClr val="bg1">
                    <a:lumMod val="50000"/>
                  </a:schemeClr>
                </a:solidFill>
              </a:rPr>
              <a:t>export default App;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FC66E898-4C39-1D44-F0F7-8406D18A91AB}"/>
              </a:ext>
            </a:extLst>
          </p:cNvPr>
          <p:cNvSpPr txBox="1"/>
          <p:nvPr/>
        </p:nvSpPr>
        <p:spPr>
          <a:xfrm>
            <a:off x="238346" y="1456301"/>
            <a:ext cx="2544211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Remember: todo.js contains the calls to the web service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0CCC5F4C-29EC-BC57-4B7D-C75CC392C6CB}"/>
              </a:ext>
            </a:extLst>
          </p:cNvPr>
          <p:cNvSpPr txBox="1"/>
          <p:nvPr/>
        </p:nvSpPr>
        <p:spPr>
          <a:xfrm>
            <a:off x="257175" y="4765815"/>
            <a:ext cx="2353368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Return the overall structure of the single page app we are creating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2599B123-06A0-E4D6-F44D-BDF6113C48E0}"/>
              </a:ext>
            </a:extLst>
          </p:cNvPr>
          <p:cNvSpPr txBox="1"/>
          <p:nvPr/>
        </p:nvSpPr>
        <p:spPr>
          <a:xfrm>
            <a:off x="238347" y="2711822"/>
            <a:ext cx="2544211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Add state variables to store current “</a:t>
            </a:r>
            <a:r>
              <a:rPr lang="en-GB" dirty="0" err="1"/>
              <a:t>todo</a:t>
            </a:r>
            <a:r>
              <a:rPr lang="en-GB" dirty="0"/>
              <a:t>” list and the name of the view we are currently displaying</a:t>
            </a:r>
          </a:p>
        </p:txBody>
      </p:sp>
    </p:spTree>
    <p:extLst>
      <p:ext uri="{BB962C8B-B14F-4D97-AF65-F5344CB8AC3E}">
        <p14:creationId xmlns:p14="http://schemas.microsoft.com/office/powerpoint/2010/main" val="3687723668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727816B-37EE-7B87-E9CD-A45EA93C9B9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App.js</a:t>
            </a: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8CE53260-2700-6974-721E-9F38F45A962D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>
              <a:defRPr/>
            </a:pPr>
            <a:r>
              <a:rPr lang="en-US" altLang="en-US"/>
              <a:t>WEB</a:t>
            </a:r>
            <a:endParaRPr lang="en-US" altLang="en-US" dirty="0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1C7D8604-D934-D9BF-F6B9-698A3DFBE8FB}"/>
              </a:ext>
            </a:extLst>
          </p:cNvPr>
          <p:cNvSpPr txBox="1"/>
          <p:nvPr/>
        </p:nvSpPr>
        <p:spPr>
          <a:xfrm>
            <a:off x="474130" y="1420377"/>
            <a:ext cx="5136727" cy="2862322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txBody>
          <a:bodyPr wrap="none" rtlCol="0">
            <a:spAutoFit/>
          </a:bodyPr>
          <a:lstStyle/>
          <a:p>
            <a:r>
              <a:rPr lang="en-GB" sz="2000" dirty="0" err="1">
                <a:solidFill>
                  <a:schemeClr val="bg1">
                    <a:lumMod val="50000"/>
                  </a:schemeClr>
                </a:solidFill>
              </a:rPr>
              <a:t>const</a:t>
            </a:r>
            <a:r>
              <a:rPr lang="en-GB" sz="2000" dirty="0">
                <a:solidFill>
                  <a:schemeClr val="bg1">
                    <a:lumMod val="50000"/>
                  </a:schemeClr>
                </a:solidFill>
              </a:rPr>
              <a:t> </a:t>
            </a:r>
            <a:r>
              <a:rPr lang="en-GB" sz="2000" dirty="0" err="1">
                <a:solidFill>
                  <a:schemeClr val="bg1">
                    <a:lumMod val="50000"/>
                  </a:schemeClr>
                </a:solidFill>
              </a:rPr>
              <a:t>handleClick</a:t>
            </a:r>
            <a:r>
              <a:rPr lang="en-GB" sz="2000" dirty="0">
                <a:solidFill>
                  <a:schemeClr val="bg1">
                    <a:lumMod val="50000"/>
                  </a:schemeClr>
                </a:solidFill>
              </a:rPr>
              <a:t> = async (e, view) =&gt; {    </a:t>
            </a:r>
          </a:p>
          <a:p>
            <a:r>
              <a:rPr lang="en-GB" sz="2000" dirty="0"/>
              <a:t>     </a:t>
            </a:r>
            <a:r>
              <a:rPr lang="en-GB" sz="2000" b="1" dirty="0" err="1"/>
              <a:t>setActiveView</a:t>
            </a:r>
            <a:r>
              <a:rPr lang="en-GB" sz="2000" dirty="0"/>
              <a:t>(view);    </a:t>
            </a:r>
          </a:p>
          <a:p>
            <a:r>
              <a:rPr lang="en-GB" sz="2000" dirty="0"/>
              <a:t>     if(view == 'display-</a:t>
            </a:r>
            <a:r>
              <a:rPr lang="en-GB" sz="2000" dirty="0" err="1"/>
              <a:t>todos</a:t>
            </a:r>
            <a:r>
              <a:rPr lang="en-GB" sz="2000" dirty="0"/>
              <a:t>')    </a:t>
            </a:r>
          </a:p>
          <a:p>
            <a:r>
              <a:rPr lang="en-GB" sz="2000" dirty="0"/>
              <a:t>     {      </a:t>
            </a:r>
          </a:p>
          <a:p>
            <a:r>
              <a:rPr lang="en-GB" sz="2000" dirty="0"/>
              <a:t>          </a:t>
            </a:r>
            <a:r>
              <a:rPr lang="en-GB" sz="2000" b="1" dirty="0" err="1"/>
              <a:t>setTodos</a:t>
            </a:r>
            <a:r>
              <a:rPr lang="en-GB" sz="2000" dirty="0"/>
              <a:t>(await </a:t>
            </a:r>
            <a:r>
              <a:rPr lang="en-GB" sz="2000" b="1" dirty="0" err="1">
                <a:solidFill>
                  <a:srgbClr val="FF0000"/>
                </a:solidFill>
              </a:rPr>
              <a:t>readAllTodos</a:t>
            </a:r>
            <a:r>
              <a:rPr lang="en-GB" sz="2000" dirty="0"/>
              <a:t>());      </a:t>
            </a:r>
          </a:p>
          <a:p>
            <a:r>
              <a:rPr lang="en-GB" sz="2000" dirty="0"/>
              <a:t>          console.log("Read </a:t>
            </a:r>
            <a:r>
              <a:rPr lang="en-GB" sz="2000" dirty="0" err="1"/>
              <a:t>todos</a:t>
            </a:r>
            <a:r>
              <a:rPr lang="en-GB" sz="2000" dirty="0"/>
              <a:t>");    </a:t>
            </a:r>
          </a:p>
          <a:p>
            <a:r>
              <a:rPr lang="en-GB" sz="2000" dirty="0"/>
              <a:t>     }  	</a:t>
            </a:r>
          </a:p>
          <a:p>
            <a:r>
              <a:rPr lang="en-GB" sz="2000" dirty="0"/>
              <a:t>     </a:t>
            </a:r>
            <a:r>
              <a:rPr lang="en-GB" sz="2000" dirty="0" err="1"/>
              <a:t>e.stopPropagation</a:t>
            </a:r>
            <a:r>
              <a:rPr lang="en-GB" sz="2000" dirty="0"/>
              <a:t>();  </a:t>
            </a:r>
          </a:p>
          <a:p>
            <a:r>
              <a:rPr lang="en-GB" sz="2000" dirty="0">
                <a:solidFill>
                  <a:schemeClr val="bg1">
                    <a:lumMod val="50000"/>
                  </a:schemeClr>
                </a:solidFill>
              </a:rPr>
              <a:t>};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31734BE9-BA29-10B0-06A5-EF32BEBEF904}"/>
              </a:ext>
            </a:extLst>
          </p:cNvPr>
          <p:cNvSpPr txBox="1"/>
          <p:nvPr/>
        </p:nvSpPr>
        <p:spPr>
          <a:xfrm>
            <a:off x="5592278" y="2681459"/>
            <a:ext cx="3300744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Make a call to the web service to read the current </a:t>
            </a:r>
            <a:r>
              <a:rPr lang="en-GB" dirty="0" err="1"/>
              <a:t>todo</a:t>
            </a:r>
            <a:r>
              <a:rPr lang="en-GB" dirty="0"/>
              <a:t> list</a:t>
            </a:r>
          </a:p>
          <a:p>
            <a:r>
              <a:rPr lang="en-GB" dirty="0"/>
              <a:t>(see todos.js)</a:t>
            </a:r>
          </a:p>
        </p:txBody>
      </p:sp>
    </p:spTree>
    <p:extLst>
      <p:ext uri="{BB962C8B-B14F-4D97-AF65-F5344CB8AC3E}">
        <p14:creationId xmlns:p14="http://schemas.microsoft.com/office/powerpoint/2010/main" val="2694465083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727816B-37EE-7B87-E9CD-A45EA93C9B9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App.js</a:t>
            </a: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8CE53260-2700-6974-721E-9F38F45A962D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>
              <a:defRPr/>
            </a:pPr>
            <a:r>
              <a:rPr lang="en-US" altLang="en-US"/>
              <a:t>WEB</a:t>
            </a:r>
            <a:endParaRPr lang="en-US" altLang="en-US" dirty="0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1C7D8604-D934-D9BF-F6B9-698A3DFBE8FB}"/>
              </a:ext>
            </a:extLst>
          </p:cNvPr>
          <p:cNvSpPr txBox="1"/>
          <p:nvPr/>
        </p:nvSpPr>
        <p:spPr>
          <a:xfrm>
            <a:off x="0" y="1182558"/>
            <a:ext cx="9075561" cy="5355312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txBody>
          <a:bodyPr wrap="none" rtlCol="0">
            <a:spAutoFit/>
          </a:bodyPr>
          <a:lstStyle/>
          <a:p>
            <a:r>
              <a:rPr lang="en-GB" dirty="0">
                <a:solidFill>
                  <a:schemeClr val="bg1">
                    <a:lumMod val="50000"/>
                  </a:schemeClr>
                </a:solidFill>
              </a:rPr>
              <a:t>return (    </a:t>
            </a:r>
          </a:p>
          <a:p>
            <a:r>
              <a:rPr lang="en-GB" dirty="0">
                <a:solidFill>
                  <a:schemeClr val="bg1">
                    <a:lumMod val="50000"/>
                  </a:schemeClr>
                </a:solidFill>
              </a:rPr>
              <a:t>     &lt;div&gt;        </a:t>
            </a:r>
          </a:p>
          <a:p>
            <a:r>
              <a:rPr lang="en-GB" dirty="0"/>
              <a:t>          &lt;button style={{</a:t>
            </a:r>
            <a:r>
              <a:rPr lang="en-GB" dirty="0" err="1"/>
              <a:t>display:activeView</a:t>
            </a:r>
            <a:r>
              <a:rPr lang="en-GB" dirty="0"/>
              <a:t>=='</a:t>
            </a:r>
            <a:r>
              <a:rPr lang="en-GB" dirty="0" err="1"/>
              <a:t>add-todo</a:t>
            </a:r>
            <a:r>
              <a:rPr lang="en-GB" dirty="0"/>
              <a:t>'?'none':</a:t>
            </a:r>
            <a:r>
              <a:rPr lang="en-GB" b="1" dirty="0">
                <a:solidFill>
                  <a:srgbClr val="FF0000"/>
                </a:solidFill>
              </a:rPr>
              <a:t>‘’</a:t>
            </a:r>
            <a:r>
              <a:rPr lang="en-GB" dirty="0"/>
              <a:t>}} </a:t>
            </a:r>
          </a:p>
          <a:p>
            <a:r>
              <a:rPr lang="en-GB" dirty="0"/>
              <a:t>              </a:t>
            </a:r>
            <a:r>
              <a:rPr lang="en-GB" dirty="0" err="1"/>
              <a:t>onClick</a:t>
            </a:r>
            <a:r>
              <a:rPr lang="en-GB" dirty="0"/>
              <a:t>={(e) =&gt; </a:t>
            </a:r>
            <a:r>
              <a:rPr lang="en-GB" dirty="0" err="1"/>
              <a:t>handleClick</a:t>
            </a:r>
            <a:r>
              <a:rPr lang="en-GB" dirty="0"/>
              <a:t>(e, 'add-</a:t>
            </a:r>
            <a:r>
              <a:rPr lang="en-GB" dirty="0" err="1"/>
              <a:t>todo</a:t>
            </a:r>
            <a:r>
              <a:rPr lang="en-GB" dirty="0"/>
              <a:t>')}&gt;Add Todo&lt;/button&gt;</a:t>
            </a:r>
          </a:p>
          <a:p>
            <a:endParaRPr lang="en-GB" dirty="0"/>
          </a:p>
          <a:p>
            <a:r>
              <a:rPr lang="en-GB" dirty="0"/>
              <a:t>          &lt;button style={{</a:t>
            </a:r>
            <a:r>
              <a:rPr lang="en-GB" dirty="0" err="1"/>
              <a:t>display:activeView</a:t>
            </a:r>
            <a:r>
              <a:rPr lang="en-GB" dirty="0"/>
              <a:t>=='</a:t>
            </a:r>
            <a:r>
              <a:rPr lang="en-GB" dirty="0" err="1"/>
              <a:t>displ</a:t>
            </a:r>
            <a:r>
              <a:rPr lang="en-GB" dirty="0"/>
              <a:t>ay-todos'?'none':</a:t>
            </a:r>
            <a:r>
              <a:rPr lang="en-GB" b="1" dirty="0">
                <a:solidFill>
                  <a:srgbClr val="FF0000"/>
                </a:solidFill>
              </a:rPr>
              <a:t>‘’</a:t>
            </a:r>
            <a:r>
              <a:rPr lang="en-GB" dirty="0"/>
              <a:t>}} </a:t>
            </a:r>
          </a:p>
          <a:p>
            <a:r>
              <a:rPr lang="en-GB" dirty="0"/>
              <a:t>              </a:t>
            </a:r>
            <a:r>
              <a:rPr lang="en-GB" dirty="0" err="1"/>
              <a:t>onClick</a:t>
            </a:r>
            <a:r>
              <a:rPr lang="en-GB" dirty="0"/>
              <a:t>={(e) =&gt; handleClick(e, 'display-todos')}&gt;Display Todos&lt;/button&gt; </a:t>
            </a:r>
          </a:p>
          <a:p>
            <a:r>
              <a:rPr lang="en-GB" dirty="0"/>
              <a:t>     </a:t>
            </a:r>
          </a:p>
          <a:p>
            <a:r>
              <a:rPr lang="en-GB" dirty="0"/>
              <a:t>          &lt;div id="pageContent"&gt;        </a:t>
            </a:r>
          </a:p>
          <a:p>
            <a:r>
              <a:rPr lang="en-GB" dirty="0"/>
              <a:t>               &lt;div id="add-todo" style={{display:activeView=='add-todo'?</a:t>
            </a:r>
            <a:r>
              <a:rPr lang="en-GB" b="1" dirty="0">
                <a:solidFill>
                  <a:srgbClr val="FF0000"/>
                </a:solidFill>
              </a:rPr>
              <a:t>''</a:t>
            </a:r>
            <a:r>
              <a:rPr lang="en-GB" dirty="0"/>
              <a:t>:'none’}}&gt;</a:t>
            </a:r>
          </a:p>
          <a:p>
            <a:r>
              <a:rPr lang="en-GB" dirty="0"/>
              <a:t>                  &lt;</a:t>
            </a:r>
            <a:r>
              <a:rPr lang="en-GB" dirty="0" err="1"/>
              <a:t>AddTodoForm</a:t>
            </a:r>
            <a:r>
              <a:rPr lang="en-GB" dirty="0"/>
              <a:t> /&gt;</a:t>
            </a:r>
          </a:p>
          <a:p>
            <a:r>
              <a:rPr lang="en-GB" dirty="0"/>
              <a:t>               &lt;/div&gt;        </a:t>
            </a:r>
          </a:p>
          <a:p>
            <a:r>
              <a:rPr lang="en-GB" dirty="0"/>
              <a:t>               &lt;div id="display-todos" style={{display:activeView=='display-todos'?</a:t>
            </a:r>
            <a:r>
              <a:rPr lang="en-GB" b="1" dirty="0">
                <a:solidFill>
                  <a:srgbClr val="FF0000"/>
                </a:solidFill>
              </a:rPr>
              <a:t>''</a:t>
            </a:r>
            <a:r>
              <a:rPr lang="en-GB" dirty="0"/>
              <a:t>:'none’}}&gt;</a:t>
            </a:r>
          </a:p>
          <a:p>
            <a:r>
              <a:rPr lang="en-GB" dirty="0"/>
              <a:t>                   &lt;TodosTable todos={todos} setTodos={setTodos} /&gt;</a:t>
            </a:r>
          </a:p>
          <a:p>
            <a:r>
              <a:rPr lang="en-GB" dirty="0"/>
              <a:t>               &lt;/div&gt;      </a:t>
            </a:r>
          </a:p>
          <a:p>
            <a:r>
              <a:rPr lang="en-GB" dirty="0"/>
              <a:t>          &lt;/div&gt;    </a:t>
            </a:r>
          </a:p>
          <a:p>
            <a:r>
              <a:rPr lang="en-GB" dirty="0">
                <a:solidFill>
                  <a:schemeClr val="bg1">
                    <a:lumMod val="50000"/>
                  </a:schemeClr>
                </a:solidFill>
              </a:rPr>
              <a:t>     &lt;/div&gt;  </a:t>
            </a:r>
          </a:p>
          <a:p>
            <a:r>
              <a:rPr lang="en-GB" dirty="0">
                <a:solidFill>
                  <a:schemeClr val="bg1">
                    <a:lumMod val="50000"/>
                  </a:schemeClr>
                </a:solidFill>
              </a:rPr>
              <a:t>);</a:t>
            </a:r>
          </a:p>
          <a:p>
            <a:endParaRPr lang="en-GB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92839E96-AB4F-8208-EAE5-D88BFE3ADF20}"/>
              </a:ext>
            </a:extLst>
          </p:cNvPr>
          <p:cNvSpPr txBox="1"/>
          <p:nvPr/>
        </p:nvSpPr>
        <p:spPr>
          <a:xfrm>
            <a:off x="5986140" y="259228"/>
            <a:ext cx="3089421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If current view is “add-</a:t>
            </a:r>
            <a:r>
              <a:rPr lang="en-GB" dirty="0" err="1"/>
              <a:t>todo</a:t>
            </a:r>
            <a:r>
              <a:rPr lang="en-GB" dirty="0"/>
              <a:t>” do not display the Add Todo button, and vice-versa</a:t>
            </a:r>
          </a:p>
        </p:txBody>
      </p:sp>
      <p:cxnSp>
        <p:nvCxnSpPr>
          <p:cNvPr id="8" name="Straight Arrow Connector 7">
            <a:extLst>
              <a:ext uri="{FF2B5EF4-FFF2-40B4-BE49-F238E27FC236}">
                <a16:creationId xmlns:a16="http://schemas.microsoft.com/office/drawing/2014/main" id="{D07AD69A-E134-2754-9FC3-F5AEF1A95435}"/>
              </a:ext>
            </a:extLst>
          </p:cNvPr>
          <p:cNvCxnSpPr>
            <a:stCxn id="6" idx="2"/>
          </p:cNvCxnSpPr>
          <p:nvPr/>
        </p:nvCxnSpPr>
        <p:spPr bwMode="auto">
          <a:xfrm flipH="1">
            <a:off x="5996539" y="1182558"/>
            <a:ext cx="1534312" cy="564427"/>
          </a:xfrm>
          <a:prstGeom prst="straightConnector1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dash"/>
            <a:round/>
            <a:headEnd type="none" w="med" len="med"/>
            <a:tailEnd type="triangle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cxnSp>
        <p:nvCxnSpPr>
          <p:cNvPr id="9" name="Straight Arrow Connector 8">
            <a:extLst>
              <a:ext uri="{FF2B5EF4-FFF2-40B4-BE49-F238E27FC236}">
                <a16:creationId xmlns:a16="http://schemas.microsoft.com/office/drawing/2014/main" id="{FBD89328-8FBC-2DB1-181A-DA669CB07696}"/>
              </a:ext>
            </a:extLst>
          </p:cNvPr>
          <p:cNvCxnSpPr/>
          <p:nvPr/>
        </p:nvCxnSpPr>
        <p:spPr bwMode="auto">
          <a:xfrm flipH="1">
            <a:off x="6371924" y="1182558"/>
            <a:ext cx="1158926" cy="1416263"/>
          </a:xfrm>
          <a:prstGeom prst="straightConnector1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dash"/>
            <a:round/>
            <a:headEnd type="none" w="med" len="med"/>
            <a:tailEnd type="triangle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sp>
        <p:nvSpPr>
          <p:cNvPr id="14" name="TextBox 13">
            <a:extLst>
              <a:ext uri="{FF2B5EF4-FFF2-40B4-BE49-F238E27FC236}">
                <a16:creationId xmlns:a16="http://schemas.microsoft.com/office/drawing/2014/main" id="{35C90E80-DF1C-1B40-2434-AC24D810DD73}"/>
              </a:ext>
            </a:extLst>
          </p:cNvPr>
          <p:cNvSpPr txBox="1"/>
          <p:nvPr/>
        </p:nvSpPr>
        <p:spPr>
          <a:xfrm>
            <a:off x="4211355" y="5576535"/>
            <a:ext cx="4807516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If current view is “add-</a:t>
            </a:r>
            <a:r>
              <a:rPr lang="en-GB" dirty="0" err="1"/>
              <a:t>todo</a:t>
            </a:r>
            <a:r>
              <a:rPr lang="en-GB" dirty="0"/>
              <a:t>” display the add new Todo form, but if it is “display-</a:t>
            </a:r>
            <a:r>
              <a:rPr lang="en-GB" dirty="0" err="1"/>
              <a:t>todos</a:t>
            </a:r>
            <a:r>
              <a:rPr lang="en-GB" dirty="0"/>
              <a:t>” then display a table of the current </a:t>
            </a:r>
            <a:r>
              <a:rPr lang="en-GB" dirty="0" err="1"/>
              <a:t>todo</a:t>
            </a:r>
            <a:r>
              <a:rPr lang="en-GB" dirty="0"/>
              <a:t> items</a:t>
            </a:r>
          </a:p>
        </p:txBody>
      </p:sp>
      <p:cxnSp>
        <p:nvCxnSpPr>
          <p:cNvPr id="15" name="Straight Arrow Connector 14">
            <a:extLst>
              <a:ext uri="{FF2B5EF4-FFF2-40B4-BE49-F238E27FC236}">
                <a16:creationId xmlns:a16="http://schemas.microsoft.com/office/drawing/2014/main" id="{B01CAA20-66C7-3FC4-C8E4-B60CDA67DD7A}"/>
              </a:ext>
            </a:extLst>
          </p:cNvPr>
          <p:cNvCxnSpPr/>
          <p:nvPr/>
        </p:nvCxnSpPr>
        <p:spPr bwMode="auto">
          <a:xfrm flipV="1">
            <a:off x="6723246" y="3907857"/>
            <a:ext cx="288758" cy="1592981"/>
          </a:xfrm>
          <a:prstGeom prst="straightConnector1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dash"/>
            <a:round/>
            <a:headEnd type="none" w="med" len="med"/>
            <a:tailEnd type="triangle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cxnSp>
        <p:nvCxnSpPr>
          <p:cNvPr id="18" name="Straight Arrow Connector 17">
            <a:extLst>
              <a:ext uri="{FF2B5EF4-FFF2-40B4-BE49-F238E27FC236}">
                <a16:creationId xmlns:a16="http://schemas.microsoft.com/office/drawing/2014/main" id="{9256209F-A7A8-34B1-62B0-B84548966CBA}"/>
              </a:ext>
            </a:extLst>
          </p:cNvPr>
          <p:cNvCxnSpPr/>
          <p:nvPr/>
        </p:nvCxnSpPr>
        <p:spPr bwMode="auto">
          <a:xfrm flipV="1">
            <a:off x="6763695" y="4724699"/>
            <a:ext cx="1079733" cy="737638"/>
          </a:xfrm>
          <a:prstGeom prst="straightConnector1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dash"/>
            <a:round/>
            <a:headEnd type="none" w="med" len="med"/>
            <a:tailEnd type="triangle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sp>
        <p:nvSpPr>
          <p:cNvPr id="21" name="TextBox 20">
            <a:extLst>
              <a:ext uri="{FF2B5EF4-FFF2-40B4-BE49-F238E27FC236}">
                <a16:creationId xmlns:a16="http://schemas.microsoft.com/office/drawing/2014/main" id="{B8198990-D0A5-7661-3A0A-7AFB3F06FBFD}"/>
              </a:ext>
            </a:extLst>
          </p:cNvPr>
          <p:cNvSpPr txBox="1"/>
          <p:nvPr/>
        </p:nvSpPr>
        <p:spPr>
          <a:xfrm>
            <a:off x="7393454" y="1367224"/>
            <a:ext cx="1701911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Careful, empty string is </a:t>
            </a:r>
            <a:r>
              <a:rPr lang="en-GB" sz="2400" b="1" dirty="0">
                <a:solidFill>
                  <a:srgbClr val="FF0000"/>
                </a:solidFill>
              </a:rPr>
              <a:t>‘’</a:t>
            </a:r>
            <a:endParaRPr lang="en-GB" b="1" dirty="0">
              <a:solidFill>
                <a:srgbClr val="FF0000"/>
              </a:solidFill>
            </a:endParaRPr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id="{6D2E55FF-E1CD-0869-6370-55CA6613B6C6}"/>
              </a:ext>
            </a:extLst>
          </p:cNvPr>
          <p:cNvSpPr txBox="1"/>
          <p:nvPr/>
        </p:nvSpPr>
        <p:spPr>
          <a:xfrm>
            <a:off x="3112616" y="5015116"/>
            <a:ext cx="2393604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1100" i="1" dirty="0"/>
              <a:t>See next slide for more explanation</a:t>
            </a:r>
          </a:p>
        </p:txBody>
      </p:sp>
    </p:spTree>
    <p:extLst>
      <p:ext uri="{BB962C8B-B14F-4D97-AF65-F5344CB8AC3E}">
        <p14:creationId xmlns:p14="http://schemas.microsoft.com/office/powerpoint/2010/main" val="189020467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28D289A-FACB-2D27-5F8E-0707F8CB23E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Quick Review</a:t>
            </a: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A006D8EF-C4A1-3A02-F8BA-C55541346A2A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>
              <a:defRPr/>
            </a:pPr>
            <a:r>
              <a:rPr lang="en-US" altLang="en-US" dirty="0"/>
              <a:t>WEB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DDE2CDE0-39B7-60E8-72AC-D1CA51CBD236}"/>
              </a:ext>
            </a:extLst>
          </p:cNvPr>
          <p:cNvSpPr txBox="1"/>
          <p:nvPr/>
        </p:nvSpPr>
        <p:spPr>
          <a:xfrm>
            <a:off x="924270" y="4149217"/>
            <a:ext cx="7295459" cy="461665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txBody>
          <a:bodyPr wrap="none" rtlCol="0">
            <a:spAutoFit/>
          </a:bodyPr>
          <a:lstStyle/>
          <a:p>
            <a:r>
              <a:rPr lang="en-GB" sz="2400" dirty="0"/>
              <a:t>&lt;TodosTable todos={</a:t>
            </a:r>
            <a:r>
              <a:rPr lang="en-GB" sz="2400" dirty="0">
                <a:solidFill>
                  <a:srgbClr val="FF0000"/>
                </a:solidFill>
              </a:rPr>
              <a:t>todos</a:t>
            </a:r>
            <a:r>
              <a:rPr lang="en-GB" sz="2400" dirty="0"/>
              <a:t>} setTodos={</a:t>
            </a:r>
            <a:r>
              <a:rPr lang="en-GB" sz="2400" b="1" dirty="0">
                <a:solidFill>
                  <a:srgbClr val="FF0000"/>
                </a:solidFill>
              </a:rPr>
              <a:t>setTodos</a:t>
            </a:r>
            <a:r>
              <a:rPr lang="en-GB" sz="2400" dirty="0"/>
              <a:t>} /&gt;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CDBD7322-2D3D-816F-0FFA-155057730C86}"/>
              </a:ext>
            </a:extLst>
          </p:cNvPr>
          <p:cNvSpPr txBox="1"/>
          <p:nvPr/>
        </p:nvSpPr>
        <p:spPr>
          <a:xfrm>
            <a:off x="931549" y="238883"/>
            <a:ext cx="5444311" cy="3724096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txBody>
          <a:bodyPr wrap="none" rtlCol="0">
            <a:spAutoFit/>
          </a:bodyPr>
          <a:lstStyle/>
          <a:p>
            <a:r>
              <a:rPr lang="en-GB" dirty="0">
                <a:solidFill>
                  <a:schemeClr val="bg1">
                    <a:lumMod val="50000"/>
                  </a:schemeClr>
                </a:solidFill>
              </a:rPr>
              <a:t>import logo from './</a:t>
            </a:r>
            <a:r>
              <a:rPr lang="en-GB" dirty="0" err="1">
                <a:solidFill>
                  <a:schemeClr val="bg1">
                    <a:lumMod val="50000"/>
                  </a:schemeClr>
                </a:solidFill>
              </a:rPr>
              <a:t>logo.svg</a:t>
            </a:r>
            <a:r>
              <a:rPr lang="en-GB" dirty="0">
                <a:solidFill>
                  <a:schemeClr val="bg1">
                    <a:lumMod val="50000"/>
                  </a:schemeClr>
                </a:solidFill>
              </a:rPr>
              <a:t>’;</a:t>
            </a:r>
          </a:p>
          <a:p>
            <a:r>
              <a:rPr lang="en-GB" dirty="0">
                <a:solidFill>
                  <a:schemeClr val="bg1">
                    <a:lumMod val="50000"/>
                  </a:schemeClr>
                </a:solidFill>
              </a:rPr>
              <a:t>import './App.css’;</a:t>
            </a:r>
          </a:p>
          <a:p>
            <a:endParaRPr lang="en-GB" dirty="0">
              <a:solidFill>
                <a:schemeClr val="bg1">
                  <a:lumMod val="50000"/>
                </a:schemeClr>
              </a:solidFill>
            </a:endParaRPr>
          </a:p>
          <a:p>
            <a:r>
              <a:rPr lang="en-GB" dirty="0">
                <a:solidFill>
                  <a:schemeClr val="bg1">
                    <a:lumMod val="50000"/>
                  </a:schemeClr>
                </a:solidFill>
              </a:rPr>
              <a:t>……..</a:t>
            </a:r>
          </a:p>
          <a:p>
            <a:endParaRPr lang="en-GB" dirty="0"/>
          </a:p>
          <a:p>
            <a:r>
              <a:rPr lang="en-GB" dirty="0">
                <a:solidFill>
                  <a:schemeClr val="bg1">
                    <a:lumMod val="50000"/>
                  </a:schemeClr>
                </a:solidFill>
              </a:rPr>
              <a:t>function App() </a:t>
            </a:r>
          </a:p>
          <a:p>
            <a:r>
              <a:rPr lang="en-GB" dirty="0">
                <a:solidFill>
                  <a:schemeClr val="bg1">
                    <a:lumMod val="50000"/>
                  </a:schemeClr>
                </a:solidFill>
              </a:rPr>
              <a:t>{  </a:t>
            </a:r>
          </a:p>
          <a:p>
            <a:r>
              <a:rPr lang="en-GB" dirty="0">
                <a:solidFill>
                  <a:schemeClr val="bg1">
                    <a:lumMod val="50000"/>
                  </a:schemeClr>
                </a:solidFill>
              </a:rPr>
              <a:t>     …….</a:t>
            </a:r>
          </a:p>
          <a:p>
            <a:r>
              <a:rPr lang="en-GB" dirty="0"/>
              <a:t>     </a:t>
            </a:r>
            <a:r>
              <a:rPr lang="en-GB" sz="2000" dirty="0" err="1"/>
              <a:t>const</a:t>
            </a:r>
            <a:r>
              <a:rPr lang="en-GB" sz="2000" dirty="0"/>
              <a:t> [</a:t>
            </a:r>
            <a:r>
              <a:rPr lang="en-GB" sz="2000" dirty="0" err="1">
                <a:solidFill>
                  <a:srgbClr val="FF0000"/>
                </a:solidFill>
              </a:rPr>
              <a:t>todos</a:t>
            </a:r>
            <a:r>
              <a:rPr lang="en-GB" sz="2000" dirty="0"/>
              <a:t>, </a:t>
            </a:r>
            <a:r>
              <a:rPr lang="en-GB" sz="2000" b="1" dirty="0" err="1">
                <a:solidFill>
                  <a:srgbClr val="FF0000"/>
                </a:solidFill>
              </a:rPr>
              <a:t>setTodos</a:t>
            </a:r>
            <a:r>
              <a:rPr lang="en-GB" sz="2000" dirty="0"/>
              <a:t>] = </a:t>
            </a:r>
            <a:r>
              <a:rPr lang="en-GB" sz="2000" dirty="0" err="1"/>
              <a:t>useState</a:t>
            </a:r>
            <a:r>
              <a:rPr lang="en-GB" sz="2000" dirty="0"/>
              <a:t>(false);  </a:t>
            </a:r>
            <a:endParaRPr lang="en-GB" dirty="0"/>
          </a:p>
          <a:p>
            <a:endParaRPr lang="en-GB" dirty="0">
              <a:solidFill>
                <a:schemeClr val="bg1">
                  <a:lumMod val="50000"/>
                </a:schemeClr>
              </a:solidFill>
            </a:endParaRPr>
          </a:p>
          <a:p>
            <a:r>
              <a:rPr lang="en-GB" dirty="0">
                <a:solidFill>
                  <a:schemeClr val="bg1">
                    <a:lumMod val="50000"/>
                  </a:schemeClr>
                </a:solidFill>
              </a:rPr>
              <a:t>     …….</a:t>
            </a:r>
          </a:p>
          <a:p>
            <a:r>
              <a:rPr lang="en-GB" dirty="0">
                <a:solidFill>
                  <a:schemeClr val="bg1">
                    <a:lumMod val="50000"/>
                  </a:schemeClr>
                </a:solidFill>
              </a:rPr>
              <a:t>}</a:t>
            </a:r>
          </a:p>
          <a:p>
            <a:r>
              <a:rPr lang="en-GB" dirty="0">
                <a:solidFill>
                  <a:schemeClr val="bg1">
                    <a:lumMod val="50000"/>
                  </a:schemeClr>
                </a:solidFill>
              </a:rPr>
              <a:t>export default App;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7C4C3A8C-3C78-4AC2-EE85-D986899EA622}"/>
              </a:ext>
            </a:extLst>
          </p:cNvPr>
          <p:cNvSpPr txBox="1"/>
          <p:nvPr/>
        </p:nvSpPr>
        <p:spPr>
          <a:xfrm>
            <a:off x="346510" y="4966092"/>
            <a:ext cx="8542422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Notice: when we use the </a:t>
            </a:r>
            <a:r>
              <a:rPr lang="en-GB" b="1" dirty="0"/>
              <a:t>child </a:t>
            </a:r>
            <a:r>
              <a:rPr lang="en-GB" b="1" dirty="0" err="1"/>
              <a:t>TodosTable</a:t>
            </a:r>
            <a:r>
              <a:rPr lang="en-GB" b="1" dirty="0"/>
              <a:t> component</a:t>
            </a:r>
            <a:r>
              <a:rPr lang="en-GB" dirty="0"/>
              <a:t>, we pass it both the array of the current </a:t>
            </a:r>
            <a:r>
              <a:rPr lang="en-GB" b="1" dirty="0" err="1">
                <a:solidFill>
                  <a:srgbClr val="FF0000"/>
                </a:solidFill>
              </a:rPr>
              <a:t>todos</a:t>
            </a:r>
            <a:r>
              <a:rPr lang="en-GB" dirty="0"/>
              <a:t> we have read from the web service and the state function </a:t>
            </a:r>
            <a:r>
              <a:rPr lang="en-GB" b="1" dirty="0" err="1">
                <a:solidFill>
                  <a:srgbClr val="FF0000"/>
                </a:solidFill>
              </a:rPr>
              <a:t>setTodos</a:t>
            </a:r>
            <a:r>
              <a:rPr lang="en-GB" b="1" dirty="0">
                <a:solidFill>
                  <a:srgbClr val="FF0000"/>
                </a:solidFill>
              </a:rPr>
              <a:t>()</a:t>
            </a:r>
            <a:r>
              <a:rPr lang="en-GB" dirty="0"/>
              <a:t> that updates that array. This means, the </a:t>
            </a:r>
            <a:r>
              <a:rPr lang="en-GB" dirty="0" err="1"/>
              <a:t>TodosTable</a:t>
            </a:r>
            <a:r>
              <a:rPr lang="en-GB" dirty="0"/>
              <a:t> can both display the current </a:t>
            </a:r>
            <a:r>
              <a:rPr lang="en-GB" dirty="0" err="1"/>
              <a:t>Todos</a:t>
            </a:r>
            <a:r>
              <a:rPr lang="en-GB" dirty="0"/>
              <a:t> list and change it using the state function.</a:t>
            </a:r>
          </a:p>
        </p:txBody>
      </p:sp>
    </p:spTree>
    <p:extLst>
      <p:ext uri="{BB962C8B-B14F-4D97-AF65-F5344CB8AC3E}">
        <p14:creationId xmlns:p14="http://schemas.microsoft.com/office/powerpoint/2010/main" val="2575518281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CA4B8B8-717B-538A-B151-3ABAD6A44EE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Exercise (</a:t>
            </a:r>
            <a:r>
              <a:rPr lang="en-GB" dirty="0" err="1"/>
              <a:t>Cont</a:t>
            </a:r>
            <a:r>
              <a:rPr lang="en-GB" dirty="0"/>
              <a:t>)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3256C79-3939-CC2F-4FBC-95296DBC9CA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Create a component for adding a new Todo Item</a:t>
            </a: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2CEFD5AB-88FC-F94C-577B-940E41DB2191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>
              <a:defRPr/>
            </a:pPr>
            <a:r>
              <a:rPr lang="en-US" altLang="en-US"/>
              <a:t>WEB</a:t>
            </a:r>
            <a:endParaRPr lang="en-US" altLang="en-US" dirty="0"/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0CB43B17-BC81-4B05-8D3C-87CE6DCFC6C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44296" y="2677314"/>
            <a:ext cx="3054436" cy="1733599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E2736842-6479-28C9-FB21-C66F7026F1A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977460" y="2677314"/>
            <a:ext cx="3058679" cy="2007258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1793D5AE-9DFC-6216-C661-EEC1B2799F9B}"/>
              </a:ext>
            </a:extLst>
          </p:cNvPr>
          <p:cNvSpPr txBox="1"/>
          <p:nvPr/>
        </p:nvSpPr>
        <p:spPr>
          <a:xfrm>
            <a:off x="5688529" y="5040827"/>
            <a:ext cx="276238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i="1" dirty="0"/>
              <a:t>Message to let user know it was successfully added</a:t>
            </a:r>
          </a:p>
        </p:txBody>
      </p:sp>
      <p:cxnSp>
        <p:nvCxnSpPr>
          <p:cNvPr id="12" name="Straight Arrow Connector 11">
            <a:extLst>
              <a:ext uri="{FF2B5EF4-FFF2-40B4-BE49-F238E27FC236}">
                <a16:creationId xmlns:a16="http://schemas.microsoft.com/office/drawing/2014/main" id="{B9BA596F-7B87-2FD5-9DEB-A4B4BD9C5D23}"/>
              </a:ext>
            </a:extLst>
          </p:cNvPr>
          <p:cNvCxnSpPr>
            <a:stCxn id="10" idx="0"/>
          </p:cNvCxnSpPr>
          <p:nvPr/>
        </p:nvCxnSpPr>
        <p:spPr bwMode="auto">
          <a:xfrm flipH="1" flipV="1">
            <a:off x="6612556" y="4572000"/>
            <a:ext cx="457167" cy="468827"/>
          </a:xfrm>
          <a:prstGeom prst="straightConnector1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triangle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</p:spTree>
    <p:extLst>
      <p:ext uri="{BB962C8B-B14F-4D97-AF65-F5344CB8AC3E}">
        <p14:creationId xmlns:p14="http://schemas.microsoft.com/office/powerpoint/2010/main" val="4255400300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727816B-37EE-7B87-E9CD-A45EA93C9B9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57175" y="0"/>
            <a:ext cx="8686800" cy="502209"/>
          </a:xfrm>
        </p:spPr>
        <p:txBody>
          <a:bodyPr/>
          <a:lstStyle/>
          <a:p>
            <a:r>
              <a:rPr lang="en-GB" dirty="0"/>
              <a:t>components/AddTodoForm.js</a:t>
            </a: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8CE53260-2700-6974-721E-9F38F45A962D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>
              <a:defRPr/>
            </a:pPr>
            <a:r>
              <a:rPr lang="en-US" altLang="en-US"/>
              <a:t>WEB</a:t>
            </a:r>
            <a:endParaRPr lang="en-US" altLang="en-US" dirty="0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1C7D8604-D934-D9BF-F6B9-698A3DFBE8FB}"/>
              </a:ext>
            </a:extLst>
          </p:cNvPr>
          <p:cNvSpPr txBox="1"/>
          <p:nvPr/>
        </p:nvSpPr>
        <p:spPr>
          <a:xfrm>
            <a:off x="55685" y="605398"/>
            <a:ext cx="6280887" cy="6247864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txBody>
          <a:bodyPr wrap="none" rtlCol="0">
            <a:spAutoFit/>
          </a:bodyPr>
          <a:lstStyle/>
          <a:p>
            <a:r>
              <a:rPr lang="en-GB" sz="2000" dirty="0"/>
              <a:t>import React, { </a:t>
            </a:r>
            <a:r>
              <a:rPr lang="en-GB" sz="2000" dirty="0" err="1"/>
              <a:t>useState</a:t>
            </a:r>
            <a:r>
              <a:rPr lang="en-GB" sz="2000" dirty="0"/>
              <a:t> } from 'react';</a:t>
            </a:r>
          </a:p>
          <a:p>
            <a:r>
              <a:rPr lang="en-GB" sz="2000" dirty="0"/>
              <a:t>import { </a:t>
            </a:r>
            <a:r>
              <a:rPr lang="en-GB" sz="2000" dirty="0" err="1"/>
              <a:t>insertTodo</a:t>
            </a:r>
            <a:r>
              <a:rPr lang="en-GB" sz="2000" dirty="0"/>
              <a:t> } from '../</a:t>
            </a:r>
            <a:r>
              <a:rPr lang="en-GB" sz="2000" dirty="0" err="1"/>
              <a:t>todos</a:t>
            </a:r>
            <a:r>
              <a:rPr lang="en-GB" sz="2000" dirty="0"/>
              <a:t>';</a:t>
            </a:r>
          </a:p>
          <a:p>
            <a:endParaRPr lang="en-GB" sz="2000" dirty="0"/>
          </a:p>
          <a:p>
            <a:r>
              <a:rPr lang="en-GB" sz="2000" dirty="0"/>
              <a:t>function </a:t>
            </a:r>
            <a:r>
              <a:rPr lang="en-GB" sz="2000" dirty="0" err="1"/>
              <a:t>AddProductForm</a:t>
            </a:r>
            <a:r>
              <a:rPr lang="en-GB" sz="2000" dirty="0"/>
              <a:t>(props) {</a:t>
            </a:r>
          </a:p>
          <a:p>
            <a:r>
              <a:rPr lang="en-GB" sz="2000" dirty="0"/>
              <a:t>    </a:t>
            </a:r>
            <a:r>
              <a:rPr lang="en-GB" sz="2000" dirty="0" err="1"/>
              <a:t>const</a:t>
            </a:r>
            <a:r>
              <a:rPr lang="en-GB" sz="2000" dirty="0"/>
              <a:t> [</a:t>
            </a:r>
            <a:r>
              <a:rPr lang="en-GB" sz="2000" dirty="0" err="1"/>
              <a:t>userId</a:t>
            </a:r>
            <a:r>
              <a:rPr lang="en-GB" sz="2000" dirty="0"/>
              <a:t>, </a:t>
            </a:r>
            <a:r>
              <a:rPr lang="en-GB" sz="2000" dirty="0" err="1"/>
              <a:t>setUserId</a:t>
            </a:r>
            <a:r>
              <a:rPr lang="en-GB" sz="2000" dirty="0"/>
              <a:t>] = </a:t>
            </a:r>
            <a:r>
              <a:rPr lang="en-GB" sz="2000" dirty="0" err="1"/>
              <a:t>useState</a:t>
            </a:r>
            <a:r>
              <a:rPr lang="en-GB" sz="2000" dirty="0"/>
              <a:t>('');</a:t>
            </a:r>
          </a:p>
          <a:p>
            <a:r>
              <a:rPr lang="en-GB" sz="2000" dirty="0"/>
              <a:t>    </a:t>
            </a:r>
            <a:r>
              <a:rPr lang="en-GB" sz="2000" dirty="0" err="1"/>
              <a:t>const</a:t>
            </a:r>
            <a:r>
              <a:rPr lang="en-GB" sz="2000" dirty="0"/>
              <a:t> [title, </a:t>
            </a:r>
            <a:r>
              <a:rPr lang="en-GB" sz="2000" dirty="0" err="1"/>
              <a:t>setTitle</a:t>
            </a:r>
            <a:r>
              <a:rPr lang="en-GB" sz="2000" dirty="0"/>
              <a:t>] = </a:t>
            </a:r>
            <a:r>
              <a:rPr lang="en-GB" sz="2000" dirty="0" err="1"/>
              <a:t>useState</a:t>
            </a:r>
            <a:r>
              <a:rPr lang="en-GB" sz="2000" dirty="0"/>
              <a:t>('');</a:t>
            </a:r>
          </a:p>
          <a:p>
            <a:r>
              <a:rPr lang="en-GB" sz="2000" dirty="0"/>
              <a:t>    </a:t>
            </a:r>
            <a:r>
              <a:rPr lang="en-GB" sz="2000" dirty="0" err="1"/>
              <a:t>const</a:t>
            </a:r>
            <a:r>
              <a:rPr lang="en-GB" sz="2000" dirty="0"/>
              <a:t> [completed, </a:t>
            </a:r>
            <a:r>
              <a:rPr lang="en-GB" sz="2000" dirty="0" err="1"/>
              <a:t>setCompleted</a:t>
            </a:r>
            <a:r>
              <a:rPr lang="en-GB" sz="2000" dirty="0"/>
              <a:t>] = </a:t>
            </a:r>
            <a:r>
              <a:rPr lang="en-GB" sz="2000" dirty="0" err="1"/>
              <a:t>useState</a:t>
            </a:r>
            <a:r>
              <a:rPr lang="en-GB" sz="2000" dirty="0"/>
              <a:t>(false);</a:t>
            </a:r>
          </a:p>
          <a:p>
            <a:r>
              <a:rPr lang="en-GB" sz="2000" dirty="0"/>
              <a:t>    </a:t>
            </a:r>
            <a:r>
              <a:rPr lang="en-GB" sz="2000" dirty="0" err="1"/>
              <a:t>const</a:t>
            </a:r>
            <a:r>
              <a:rPr lang="en-GB" sz="2000" dirty="0"/>
              <a:t> [message, </a:t>
            </a:r>
            <a:r>
              <a:rPr lang="en-GB" sz="2000" dirty="0" err="1"/>
              <a:t>setMessage</a:t>
            </a:r>
            <a:r>
              <a:rPr lang="en-GB" sz="2000" dirty="0"/>
              <a:t>] = </a:t>
            </a:r>
            <a:r>
              <a:rPr lang="en-GB" sz="2000" dirty="0" err="1"/>
              <a:t>useState</a:t>
            </a:r>
            <a:r>
              <a:rPr lang="en-GB" sz="2000" dirty="0"/>
              <a:t>(null); </a:t>
            </a:r>
          </a:p>
          <a:p>
            <a:endParaRPr lang="en-GB" sz="2000" dirty="0"/>
          </a:p>
          <a:p>
            <a:r>
              <a:rPr lang="en-GB" sz="2000" dirty="0"/>
              <a:t>    async function </a:t>
            </a:r>
            <a:r>
              <a:rPr lang="en-GB" sz="2000" dirty="0" err="1"/>
              <a:t>handleSubmit</a:t>
            </a:r>
            <a:r>
              <a:rPr lang="en-GB" sz="2000" dirty="0"/>
              <a:t>(e)</a:t>
            </a:r>
          </a:p>
          <a:p>
            <a:r>
              <a:rPr lang="en-GB" sz="2000" dirty="0"/>
              <a:t>    {</a:t>
            </a:r>
          </a:p>
          <a:p>
            <a:r>
              <a:rPr lang="en-GB" sz="2000" dirty="0"/>
              <a:t>        See next slide</a:t>
            </a:r>
          </a:p>
          <a:p>
            <a:r>
              <a:rPr lang="en-GB" sz="2000" dirty="0"/>
              <a:t>    }</a:t>
            </a:r>
          </a:p>
          <a:p>
            <a:endParaRPr lang="en-GB" sz="2000" dirty="0"/>
          </a:p>
          <a:p>
            <a:r>
              <a:rPr lang="en-GB" sz="2000" dirty="0"/>
              <a:t>    return (</a:t>
            </a:r>
          </a:p>
          <a:p>
            <a:r>
              <a:rPr lang="en-GB" sz="2000" dirty="0"/>
              <a:t>        See next slide</a:t>
            </a:r>
          </a:p>
          <a:p>
            <a:r>
              <a:rPr lang="en-GB" sz="2000" dirty="0"/>
              <a:t>    );</a:t>
            </a:r>
          </a:p>
          <a:p>
            <a:r>
              <a:rPr lang="en-GB" sz="2000" dirty="0"/>
              <a:t>}</a:t>
            </a:r>
          </a:p>
          <a:p>
            <a:endParaRPr lang="en-GB" sz="2000" dirty="0"/>
          </a:p>
          <a:p>
            <a:r>
              <a:rPr lang="en-GB" sz="2000" dirty="0"/>
              <a:t>export default </a:t>
            </a:r>
            <a:r>
              <a:rPr lang="en-GB" sz="2000" dirty="0" err="1"/>
              <a:t>AddProductForm</a:t>
            </a:r>
            <a:r>
              <a:rPr lang="en-GB" sz="2000" dirty="0"/>
              <a:t>;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9EC12F5B-76F2-3F40-0270-BC6EF04609F2}"/>
              </a:ext>
            </a:extLst>
          </p:cNvPr>
          <p:cNvSpPr txBox="1"/>
          <p:nvPr/>
        </p:nvSpPr>
        <p:spPr>
          <a:xfrm>
            <a:off x="6505032" y="3709715"/>
            <a:ext cx="2583284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What message, if any, should we display? </a:t>
            </a:r>
            <a:br>
              <a:rPr lang="en-GB" dirty="0"/>
            </a:br>
            <a:r>
              <a:rPr lang="en-GB" i="1" dirty="0"/>
              <a:t>null</a:t>
            </a:r>
            <a:r>
              <a:rPr lang="en-GB" dirty="0"/>
              <a:t> means no message to display.</a:t>
            </a:r>
          </a:p>
        </p:txBody>
      </p:sp>
      <p:cxnSp>
        <p:nvCxnSpPr>
          <p:cNvPr id="8" name="Straight Arrow Connector 7">
            <a:extLst>
              <a:ext uri="{FF2B5EF4-FFF2-40B4-BE49-F238E27FC236}">
                <a16:creationId xmlns:a16="http://schemas.microsoft.com/office/drawing/2014/main" id="{C652C07A-C506-16FD-8C51-694A16AAD891}"/>
              </a:ext>
            </a:extLst>
          </p:cNvPr>
          <p:cNvCxnSpPr>
            <a:stCxn id="3" idx="1"/>
          </p:cNvCxnSpPr>
          <p:nvPr/>
        </p:nvCxnSpPr>
        <p:spPr bwMode="auto">
          <a:xfrm flipH="1" flipV="1">
            <a:off x="5377430" y="3148285"/>
            <a:ext cx="1127602" cy="1161595"/>
          </a:xfrm>
          <a:prstGeom prst="straightConnector1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triangle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sp>
        <p:nvSpPr>
          <p:cNvPr id="9" name="TextBox 8">
            <a:extLst>
              <a:ext uri="{FF2B5EF4-FFF2-40B4-BE49-F238E27FC236}">
                <a16:creationId xmlns:a16="http://schemas.microsoft.com/office/drawing/2014/main" id="{D12A5249-70A8-EA7E-09D3-931CA468D9DD}"/>
              </a:ext>
            </a:extLst>
          </p:cNvPr>
          <p:cNvSpPr txBox="1"/>
          <p:nvPr/>
        </p:nvSpPr>
        <p:spPr>
          <a:xfrm>
            <a:off x="6442402" y="1689213"/>
            <a:ext cx="2583284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Controlled component, so we store the state or each form control. Initially empty waiting for user to provide values.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394279D4-7EE9-ADA1-60BF-5BA362870589}"/>
              </a:ext>
            </a:extLst>
          </p:cNvPr>
          <p:cNvSpPr txBox="1"/>
          <p:nvPr/>
        </p:nvSpPr>
        <p:spPr>
          <a:xfrm>
            <a:off x="6461938" y="577371"/>
            <a:ext cx="2544211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Remember: todo.js contains the calls to the web service</a:t>
            </a:r>
          </a:p>
        </p:txBody>
      </p:sp>
    </p:spTree>
    <p:extLst>
      <p:ext uri="{BB962C8B-B14F-4D97-AF65-F5344CB8AC3E}">
        <p14:creationId xmlns:p14="http://schemas.microsoft.com/office/powerpoint/2010/main" val="3168663980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727816B-37EE-7B87-E9CD-A45EA93C9B9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components/AddTodoForm.js (</a:t>
            </a:r>
            <a:r>
              <a:rPr lang="en-GB" dirty="0" err="1"/>
              <a:t>Cont</a:t>
            </a:r>
            <a:r>
              <a:rPr lang="en-GB" dirty="0"/>
              <a:t>)</a:t>
            </a: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8CE53260-2700-6974-721E-9F38F45A962D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>
              <a:defRPr/>
            </a:pPr>
            <a:r>
              <a:rPr lang="en-US" altLang="en-US"/>
              <a:t>WEB</a:t>
            </a:r>
            <a:endParaRPr lang="en-US" altLang="en-US" dirty="0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1C7D8604-D934-D9BF-F6B9-698A3DFBE8FB}"/>
              </a:ext>
            </a:extLst>
          </p:cNvPr>
          <p:cNvSpPr txBox="1"/>
          <p:nvPr/>
        </p:nvSpPr>
        <p:spPr>
          <a:xfrm>
            <a:off x="214248" y="934301"/>
            <a:ext cx="8729727" cy="5016758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r>
              <a:rPr lang="en-GB" sz="2000" dirty="0">
                <a:solidFill>
                  <a:schemeClr val="bg1">
                    <a:lumMod val="50000"/>
                  </a:schemeClr>
                </a:solidFill>
              </a:rPr>
              <a:t>async function </a:t>
            </a:r>
            <a:r>
              <a:rPr lang="en-GB" sz="2000" dirty="0" err="1">
                <a:solidFill>
                  <a:schemeClr val="bg1">
                    <a:lumMod val="50000"/>
                  </a:schemeClr>
                </a:solidFill>
              </a:rPr>
              <a:t>handleSubmit</a:t>
            </a:r>
            <a:r>
              <a:rPr lang="en-GB" sz="2000" dirty="0">
                <a:solidFill>
                  <a:schemeClr val="bg1">
                    <a:lumMod val="50000"/>
                  </a:schemeClr>
                </a:solidFill>
              </a:rPr>
              <a:t>(e)</a:t>
            </a:r>
          </a:p>
          <a:p>
            <a:r>
              <a:rPr lang="en-GB" sz="2000" dirty="0">
                <a:solidFill>
                  <a:schemeClr val="bg1">
                    <a:lumMod val="50000"/>
                  </a:schemeClr>
                </a:solidFill>
              </a:rPr>
              <a:t>{</a:t>
            </a:r>
          </a:p>
          <a:p>
            <a:r>
              <a:rPr lang="en-GB" sz="2000" dirty="0"/>
              <a:t>        </a:t>
            </a:r>
            <a:r>
              <a:rPr lang="en-GB" sz="2000" dirty="0" err="1"/>
              <a:t>e.preventDefault</a:t>
            </a:r>
            <a:r>
              <a:rPr lang="en-GB" sz="2000" dirty="0"/>
              <a:t>();</a:t>
            </a:r>
          </a:p>
          <a:p>
            <a:r>
              <a:rPr lang="en-GB" sz="2000" dirty="0"/>
              <a:t>        </a:t>
            </a:r>
            <a:r>
              <a:rPr lang="en-GB" sz="2000" dirty="0" err="1"/>
              <a:t>const</a:t>
            </a:r>
            <a:r>
              <a:rPr lang="en-GB" sz="2000" dirty="0"/>
              <a:t> response = await </a:t>
            </a:r>
            <a:r>
              <a:rPr lang="en-GB" sz="2000" dirty="0" err="1"/>
              <a:t>insertTodo</a:t>
            </a:r>
            <a:r>
              <a:rPr lang="en-GB" sz="2000" dirty="0"/>
              <a:t>(</a:t>
            </a:r>
            <a:r>
              <a:rPr lang="en-GB" sz="2000" dirty="0" err="1"/>
              <a:t>userId</a:t>
            </a:r>
            <a:r>
              <a:rPr lang="en-GB" sz="2000" dirty="0"/>
              <a:t>, title, completed);</a:t>
            </a:r>
          </a:p>
          <a:p>
            <a:r>
              <a:rPr lang="en-GB" sz="2000" dirty="0"/>
              <a:t>        if(response === true)</a:t>
            </a:r>
          </a:p>
          <a:p>
            <a:r>
              <a:rPr lang="en-GB" sz="2000" dirty="0"/>
              <a:t>        {</a:t>
            </a:r>
          </a:p>
          <a:p>
            <a:r>
              <a:rPr lang="en-GB" sz="2000" dirty="0"/>
              <a:t>            </a:t>
            </a:r>
            <a:r>
              <a:rPr lang="en-GB" sz="2000" dirty="0" err="1"/>
              <a:t>setUserId</a:t>
            </a:r>
            <a:r>
              <a:rPr lang="en-GB" sz="2000" dirty="0"/>
              <a:t>('');</a:t>
            </a:r>
          </a:p>
          <a:p>
            <a:r>
              <a:rPr lang="en-GB" sz="2000" dirty="0"/>
              <a:t>            </a:t>
            </a:r>
            <a:r>
              <a:rPr lang="en-GB" sz="2000" dirty="0" err="1"/>
              <a:t>setTitle</a:t>
            </a:r>
            <a:r>
              <a:rPr lang="en-GB" sz="2000" dirty="0"/>
              <a:t>('');</a:t>
            </a:r>
          </a:p>
          <a:p>
            <a:r>
              <a:rPr lang="en-GB" sz="2000" dirty="0"/>
              <a:t>            </a:t>
            </a:r>
            <a:r>
              <a:rPr lang="en-GB" sz="2000" dirty="0" err="1"/>
              <a:t>setCompleted</a:t>
            </a:r>
            <a:r>
              <a:rPr lang="en-GB" sz="2000" dirty="0"/>
              <a:t>(false);</a:t>
            </a:r>
          </a:p>
          <a:p>
            <a:r>
              <a:rPr lang="en-GB" sz="2000" dirty="0"/>
              <a:t>            </a:t>
            </a:r>
            <a:r>
              <a:rPr lang="en-GB" sz="2000" dirty="0" err="1"/>
              <a:t>setMessage</a:t>
            </a:r>
            <a:r>
              <a:rPr lang="en-GB" sz="2000" dirty="0"/>
              <a:t>('Todo successfully added');</a:t>
            </a:r>
          </a:p>
          <a:p>
            <a:r>
              <a:rPr lang="en-GB" sz="2000" dirty="0"/>
              <a:t>        }</a:t>
            </a:r>
          </a:p>
          <a:p>
            <a:r>
              <a:rPr lang="en-GB" sz="2000" dirty="0"/>
              <a:t>        else</a:t>
            </a:r>
          </a:p>
          <a:p>
            <a:r>
              <a:rPr lang="en-GB" sz="2000" dirty="0"/>
              <a:t>        {</a:t>
            </a:r>
          </a:p>
          <a:p>
            <a:r>
              <a:rPr lang="en-GB" sz="2000" dirty="0"/>
              <a:t>            </a:t>
            </a:r>
            <a:r>
              <a:rPr lang="en-GB" sz="2000" dirty="0" err="1"/>
              <a:t>setMessage</a:t>
            </a:r>
            <a:r>
              <a:rPr lang="en-GB" sz="2000" dirty="0"/>
              <a:t>('Failed to add </a:t>
            </a:r>
            <a:r>
              <a:rPr lang="en-GB" sz="2000" dirty="0" err="1"/>
              <a:t>todo</a:t>
            </a:r>
            <a:r>
              <a:rPr lang="en-GB" sz="2000" dirty="0"/>
              <a:t>');</a:t>
            </a:r>
          </a:p>
          <a:p>
            <a:r>
              <a:rPr lang="en-GB" sz="2000" dirty="0"/>
              <a:t>        }</a:t>
            </a:r>
          </a:p>
          <a:p>
            <a:r>
              <a:rPr lang="en-GB" sz="2000" dirty="0">
                <a:solidFill>
                  <a:schemeClr val="bg1">
                    <a:lumMod val="50000"/>
                  </a:schemeClr>
                </a:solidFill>
              </a:rPr>
              <a:t>}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6410BB25-80EE-12F8-ECC6-DF15D688C833}"/>
              </a:ext>
            </a:extLst>
          </p:cNvPr>
          <p:cNvSpPr txBox="1"/>
          <p:nvPr/>
        </p:nvSpPr>
        <p:spPr>
          <a:xfrm>
            <a:off x="5341080" y="934301"/>
            <a:ext cx="3333782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Make a call to the web service to insert a new </a:t>
            </a:r>
            <a:r>
              <a:rPr lang="en-GB" dirty="0" err="1"/>
              <a:t>todo</a:t>
            </a:r>
            <a:r>
              <a:rPr lang="en-GB" dirty="0"/>
              <a:t> item</a:t>
            </a:r>
          </a:p>
          <a:p>
            <a:r>
              <a:rPr lang="en-GB" dirty="0"/>
              <a:t>(see todos.js)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BC3D136B-2A91-A284-8CF3-7BBD4DA6C85E}"/>
              </a:ext>
            </a:extLst>
          </p:cNvPr>
          <p:cNvSpPr txBox="1"/>
          <p:nvPr/>
        </p:nvSpPr>
        <p:spPr>
          <a:xfrm>
            <a:off x="6040725" y="2851206"/>
            <a:ext cx="2786537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Clear the form if we succeed and set the success message</a:t>
            </a:r>
          </a:p>
        </p:txBody>
      </p:sp>
    </p:spTree>
    <p:extLst>
      <p:ext uri="{BB962C8B-B14F-4D97-AF65-F5344CB8AC3E}">
        <p14:creationId xmlns:p14="http://schemas.microsoft.com/office/powerpoint/2010/main" val="840851065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727816B-37EE-7B87-E9CD-A45EA93C9B9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components/AddTodoForm.js (</a:t>
            </a:r>
            <a:r>
              <a:rPr lang="en-GB" dirty="0" err="1"/>
              <a:t>Cont</a:t>
            </a:r>
            <a:r>
              <a:rPr lang="en-GB" dirty="0"/>
              <a:t>)</a:t>
            </a: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8CE53260-2700-6974-721E-9F38F45A962D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>
              <a:defRPr/>
            </a:pPr>
            <a:r>
              <a:rPr lang="en-US" altLang="en-US"/>
              <a:t>WEB</a:t>
            </a:r>
            <a:endParaRPr lang="en-US" altLang="en-US" dirty="0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1C7D8604-D934-D9BF-F6B9-698A3DFBE8FB}"/>
              </a:ext>
            </a:extLst>
          </p:cNvPr>
          <p:cNvSpPr txBox="1"/>
          <p:nvPr/>
        </p:nvSpPr>
        <p:spPr>
          <a:xfrm>
            <a:off x="29555" y="811343"/>
            <a:ext cx="9084889" cy="5940088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r>
              <a:rPr lang="en-GB" sz="1900" dirty="0">
                <a:solidFill>
                  <a:schemeClr val="bg1">
                    <a:lumMod val="50000"/>
                  </a:schemeClr>
                </a:solidFill>
              </a:rPr>
              <a:t>    return (</a:t>
            </a:r>
          </a:p>
          <a:p>
            <a:r>
              <a:rPr lang="en-GB" sz="1900" dirty="0"/>
              <a:t>        &lt;form id='add-</a:t>
            </a:r>
            <a:r>
              <a:rPr lang="en-GB" sz="1900" dirty="0" err="1"/>
              <a:t>todo</a:t>
            </a:r>
            <a:r>
              <a:rPr lang="en-GB" sz="1900" dirty="0"/>
              <a:t>-form' </a:t>
            </a:r>
            <a:r>
              <a:rPr lang="en-GB" sz="1900" dirty="0" err="1"/>
              <a:t>onSubmit</a:t>
            </a:r>
            <a:r>
              <a:rPr lang="en-GB" sz="1900" dirty="0"/>
              <a:t>={</a:t>
            </a:r>
            <a:r>
              <a:rPr lang="en-GB" sz="1900" dirty="0" err="1"/>
              <a:t>handleSubmit</a:t>
            </a:r>
            <a:r>
              <a:rPr lang="en-GB" sz="1900" dirty="0"/>
              <a:t>}&gt;</a:t>
            </a:r>
          </a:p>
          <a:p>
            <a:r>
              <a:rPr lang="en-GB" sz="1900" dirty="0"/>
              <a:t>            &lt;label </a:t>
            </a:r>
            <a:r>
              <a:rPr lang="en-GB" sz="1900" dirty="0" err="1"/>
              <a:t>htmlFor</a:t>
            </a:r>
            <a:r>
              <a:rPr lang="en-GB" sz="1900" dirty="0"/>
              <a:t>="</a:t>
            </a:r>
            <a:r>
              <a:rPr lang="en-GB" sz="1900" dirty="0" err="1"/>
              <a:t>userId</a:t>
            </a:r>
            <a:r>
              <a:rPr lang="en-GB" sz="1900" dirty="0"/>
              <a:t>"&gt;User Id&lt;/label&gt;</a:t>
            </a:r>
          </a:p>
          <a:p>
            <a:r>
              <a:rPr lang="en-GB" sz="1900" dirty="0"/>
              <a:t>            &lt;input type="text" id="</a:t>
            </a:r>
            <a:r>
              <a:rPr lang="en-GB" sz="1900" dirty="0" err="1"/>
              <a:t>userId</a:t>
            </a:r>
            <a:r>
              <a:rPr lang="en-GB" sz="1900" dirty="0"/>
              <a:t>" name="</a:t>
            </a:r>
            <a:r>
              <a:rPr lang="en-GB" sz="1900" dirty="0" err="1"/>
              <a:t>userId</a:t>
            </a:r>
            <a:r>
              <a:rPr lang="en-GB" sz="1900" dirty="0"/>
              <a:t>" required value={</a:t>
            </a:r>
            <a:r>
              <a:rPr lang="en-GB" sz="1900" b="1" dirty="0" err="1"/>
              <a:t>userId</a:t>
            </a:r>
            <a:r>
              <a:rPr lang="en-GB" sz="1900" dirty="0"/>
              <a:t>} </a:t>
            </a:r>
          </a:p>
          <a:p>
            <a:r>
              <a:rPr lang="en-GB" sz="1900" dirty="0"/>
              <a:t>                </a:t>
            </a:r>
            <a:r>
              <a:rPr lang="en-GB" sz="1900" dirty="0" err="1"/>
              <a:t>onChange</a:t>
            </a:r>
            <a:r>
              <a:rPr lang="en-GB" sz="1900" dirty="0"/>
              <a:t>={(e)=&gt;{</a:t>
            </a:r>
            <a:r>
              <a:rPr lang="en-GB" sz="1900" b="1" dirty="0" err="1"/>
              <a:t>setUserId</a:t>
            </a:r>
            <a:r>
              <a:rPr lang="en-GB" sz="1900" dirty="0"/>
              <a:t>(</a:t>
            </a:r>
            <a:r>
              <a:rPr lang="en-GB" sz="1900" dirty="0" err="1"/>
              <a:t>e.target.value</a:t>
            </a:r>
            <a:r>
              <a:rPr lang="en-GB" sz="1900" dirty="0"/>
              <a:t>);</a:t>
            </a:r>
            <a:r>
              <a:rPr lang="en-GB" sz="1900" b="1" dirty="0" err="1"/>
              <a:t>setMessage</a:t>
            </a:r>
            <a:r>
              <a:rPr lang="en-GB" sz="1900" dirty="0"/>
              <a:t>(null);}} /&gt;</a:t>
            </a:r>
          </a:p>
          <a:p>
            <a:endParaRPr lang="en-GB" sz="1900" dirty="0"/>
          </a:p>
          <a:p>
            <a:r>
              <a:rPr lang="en-GB" sz="1900" dirty="0"/>
              <a:t>            &lt;</a:t>
            </a:r>
            <a:r>
              <a:rPr lang="en-GB" sz="1900" dirty="0" err="1"/>
              <a:t>br</a:t>
            </a:r>
            <a:r>
              <a:rPr lang="en-GB" sz="1900" dirty="0"/>
              <a:t>/&gt;&lt;label </a:t>
            </a:r>
            <a:r>
              <a:rPr lang="en-GB" sz="1900" dirty="0" err="1"/>
              <a:t>htmlFor</a:t>
            </a:r>
            <a:r>
              <a:rPr lang="en-GB" sz="1900" dirty="0"/>
              <a:t>="title" </a:t>
            </a:r>
            <a:r>
              <a:rPr lang="en-GB" sz="1900" dirty="0" err="1"/>
              <a:t>className</a:t>
            </a:r>
            <a:r>
              <a:rPr lang="en-GB" sz="1900" dirty="0"/>
              <a:t>="form-label"&gt;Title&lt;/label&gt;</a:t>
            </a:r>
          </a:p>
          <a:p>
            <a:r>
              <a:rPr lang="en-GB" sz="1900" dirty="0"/>
              <a:t>            &lt;input type="text" id="title" name="title" required value={</a:t>
            </a:r>
            <a:r>
              <a:rPr lang="en-GB" sz="1900" b="1" dirty="0"/>
              <a:t>title</a:t>
            </a:r>
            <a:r>
              <a:rPr lang="en-GB" sz="1900" dirty="0"/>
              <a:t>} </a:t>
            </a:r>
          </a:p>
          <a:p>
            <a:r>
              <a:rPr lang="en-GB" sz="1900" dirty="0"/>
              <a:t>                </a:t>
            </a:r>
            <a:r>
              <a:rPr lang="en-GB" sz="1900" dirty="0" err="1"/>
              <a:t>onChange</a:t>
            </a:r>
            <a:r>
              <a:rPr lang="en-GB" sz="1900" dirty="0"/>
              <a:t>={(e)=&gt;{</a:t>
            </a:r>
            <a:r>
              <a:rPr lang="en-GB" sz="1900" b="1" dirty="0" err="1"/>
              <a:t>setTitle</a:t>
            </a:r>
            <a:r>
              <a:rPr lang="en-GB" sz="1900" dirty="0"/>
              <a:t>(</a:t>
            </a:r>
            <a:r>
              <a:rPr lang="en-GB" sz="1900" dirty="0" err="1"/>
              <a:t>e.target.value</a:t>
            </a:r>
            <a:r>
              <a:rPr lang="en-GB" sz="1900" dirty="0"/>
              <a:t>);</a:t>
            </a:r>
            <a:r>
              <a:rPr lang="en-GB" sz="1900" b="1" dirty="0" err="1"/>
              <a:t>setMessage</a:t>
            </a:r>
            <a:r>
              <a:rPr lang="en-GB" sz="1900" dirty="0"/>
              <a:t>(null);}} /&gt;</a:t>
            </a:r>
          </a:p>
          <a:p>
            <a:endParaRPr lang="en-GB" sz="1900" dirty="0"/>
          </a:p>
          <a:p>
            <a:r>
              <a:rPr lang="en-GB" sz="1900" dirty="0"/>
              <a:t>            &lt;</a:t>
            </a:r>
            <a:r>
              <a:rPr lang="en-GB" sz="1900" dirty="0" err="1"/>
              <a:t>br</a:t>
            </a:r>
            <a:r>
              <a:rPr lang="en-GB" sz="1900" dirty="0"/>
              <a:t>/&gt;&lt;label </a:t>
            </a:r>
            <a:r>
              <a:rPr lang="en-GB" sz="1900" dirty="0" err="1"/>
              <a:t>htmlFor</a:t>
            </a:r>
            <a:r>
              <a:rPr lang="en-GB" sz="1900" dirty="0"/>
              <a:t>="completed" &gt;Completed&lt;/label&gt;</a:t>
            </a:r>
          </a:p>
          <a:p>
            <a:r>
              <a:rPr lang="en-GB" sz="1900" dirty="0"/>
              <a:t>            &lt;input type="checkbox" id="completed" name="completed“</a:t>
            </a:r>
          </a:p>
          <a:p>
            <a:r>
              <a:rPr lang="en-GB" sz="1900" dirty="0"/>
              <a:t>                checked={</a:t>
            </a:r>
            <a:r>
              <a:rPr lang="en-GB" sz="1900" b="1" dirty="0"/>
              <a:t>completed</a:t>
            </a:r>
            <a:r>
              <a:rPr lang="en-GB" sz="1900" dirty="0"/>
              <a:t>} </a:t>
            </a:r>
          </a:p>
          <a:p>
            <a:r>
              <a:rPr lang="en-GB" sz="1900" dirty="0"/>
              <a:t>                </a:t>
            </a:r>
            <a:r>
              <a:rPr lang="en-GB" sz="1900" dirty="0" err="1"/>
              <a:t>onChange</a:t>
            </a:r>
            <a:r>
              <a:rPr lang="en-GB" sz="1900" dirty="0"/>
              <a:t>={(e)=&gt;{</a:t>
            </a:r>
            <a:r>
              <a:rPr lang="en-GB" sz="1900" b="1" dirty="0" err="1"/>
              <a:t>setCompleted</a:t>
            </a:r>
            <a:r>
              <a:rPr lang="en-GB" sz="1900" dirty="0"/>
              <a:t>(</a:t>
            </a:r>
            <a:r>
              <a:rPr lang="en-GB" sz="1900" dirty="0" err="1"/>
              <a:t>e.target.value</a:t>
            </a:r>
            <a:r>
              <a:rPr lang="en-GB" sz="1900" dirty="0"/>
              <a:t>);</a:t>
            </a:r>
            <a:r>
              <a:rPr lang="en-GB" sz="1900" b="1" dirty="0" err="1"/>
              <a:t>setMessage</a:t>
            </a:r>
            <a:r>
              <a:rPr lang="en-GB" sz="1900" dirty="0"/>
              <a:t>(null);}} /&gt;</a:t>
            </a:r>
          </a:p>
          <a:p>
            <a:endParaRPr lang="en-GB" sz="1900" dirty="0"/>
          </a:p>
          <a:p>
            <a:r>
              <a:rPr lang="en-GB" sz="1900" dirty="0"/>
              <a:t>            &lt;</a:t>
            </a:r>
            <a:r>
              <a:rPr lang="en-GB" sz="1900" dirty="0" err="1"/>
              <a:t>br</a:t>
            </a:r>
            <a:r>
              <a:rPr lang="en-GB" sz="1900" dirty="0"/>
              <a:t>/&gt;&lt;button type="submit"&gt;Add Todo&lt;/button&gt;</a:t>
            </a:r>
          </a:p>
          <a:p>
            <a:r>
              <a:rPr lang="en-GB" sz="1900" dirty="0"/>
              <a:t>            {/* Conditionally render the success/error message */}</a:t>
            </a:r>
          </a:p>
          <a:p>
            <a:r>
              <a:rPr lang="en-GB" sz="1900" dirty="0"/>
              <a:t>            {message &amp;&amp; &lt;div&gt;{</a:t>
            </a:r>
            <a:r>
              <a:rPr lang="en-GB" sz="1900" b="1" dirty="0"/>
              <a:t>message</a:t>
            </a:r>
            <a:r>
              <a:rPr lang="en-GB" sz="1900" dirty="0"/>
              <a:t>}&lt;/div&gt;}</a:t>
            </a:r>
          </a:p>
          <a:p>
            <a:r>
              <a:rPr lang="en-GB" sz="1900" dirty="0"/>
              <a:t>        &lt;/form&gt;</a:t>
            </a:r>
          </a:p>
          <a:p>
            <a:r>
              <a:rPr lang="en-GB" sz="1900" dirty="0">
                <a:solidFill>
                  <a:schemeClr val="bg1">
                    <a:lumMod val="50000"/>
                  </a:schemeClr>
                </a:solidFill>
              </a:rPr>
              <a:t>    );</a:t>
            </a:r>
          </a:p>
        </p:txBody>
      </p:sp>
    </p:spTree>
    <p:extLst>
      <p:ext uri="{BB962C8B-B14F-4D97-AF65-F5344CB8AC3E}">
        <p14:creationId xmlns:p14="http://schemas.microsoft.com/office/powerpoint/2010/main" val="1074457855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4D834FF-9DD7-09AC-4158-CA4C3C7D6C7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Exercise (</a:t>
            </a:r>
            <a:r>
              <a:rPr lang="en-GB" dirty="0" err="1"/>
              <a:t>Cont</a:t>
            </a:r>
            <a:r>
              <a:rPr lang="en-GB" dirty="0"/>
              <a:t>)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DE1B2E8-CE96-5FA4-5C03-B6D1FBE8644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45861" y="791217"/>
            <a:ext cx="8542297" cy="748576"/>
          </a:xfrm>
        </p:spPr>
        <p:txBody>
          <a:bodyPr/>
          <a:lstStyle/>
          <a:p>
            <a:r>
              <a:rPr lang="en-GB" dirty="0"/>
              <a:t>Display a table of Todo items</a:t>
            </a:r>
          </a:p>
          <a:p>
            <a:r>
              <a:rPr lang="en-GB" dirty="0"/>
              <a:t>At the end of each item we display, include two buttons to allow the user to either “edit” or “delete” the item</a:t>
            </a: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785BC743-C7E4-33CD-ABF4-6B37434D62E5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>
              <a:defRPr/>
            </a:pPr>
            <a:r>
              <a:rPr lang="en-US" altLang="en-US"/>
              <a:t>WEB</a:t>
            </a:r>
            <a:endParaRPr lang="en-US" altLang="en-US" dirty="0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048824CB-8DCF-42C2-4C38-D5621188240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04639" y="1932983"/>
            <a:ext cx="6962775" cy="1390650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E63C7CB8-CB68-3B86-613C-5F508C53294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26737" y="3429000"/>
            <a:ext cx="6991350" cy="1419225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D936A338-C525-E55B-C92B-EB08C31B9858}"/>
              </a:ext>
            </a:extLst>
          </p:cNvPr>
          <p:cNvSpPr txBox="1"/>
          <p:nvPr/>
        </p:nvSpPr>
        <p:spPr>
          <a:xfrm>
            <a:off x="1963055" y="4935841"/>
            <a:ext cx="4495141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1200" i="1" dirty="0"/>
              <a:t>Clicking “Edit” button, allows user to edit the values for this item</a:t>
            </a:r>
          </a:p>
        </p:txBody>
      </p:sp>
    </p:spTree>
    <p:extLst>
      <p:ext uri="{BB962C8B-B14F-4D97-AF65-F5344CB8AC3E}">
        <p14:creationId xmlns:p14="http://schemas.microsoft.com/office/powerpoint/2010/main" val="1498294246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8CE53260-2700-6974-721E-9F38F45A962D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>
              <a:defRPr/>
            </a:pPr>
            <a:r>
              <a:rPr lang="en-US" altLang="en-US"/>
              <a:t>WEB</a:t>
            </a:r>
            <a:endParaRPr lang="en-US" altLang="en-US" dirty="0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1C7D8604-D934-D9BF-F6B9-698A3DFBE8FB}"/>
              </a:ext>
            </a:extLst>
          </p:cNvPr>
          <p:cNvSpPr txBox="1"/>
          <p:nvPr/>
        </p:nvSpPr>
        <p:spPr>
          <a:xfrm>
            <a:off x="48214" y="66332"/>
            <a:ext cx="8944175" cy="6732000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r>
              <a:rPr lang="en-GB" sz="1600" dirty="0"/>
              <a:t>import </a:t>
            </a:r>
            <a:r>
              <a:rPr lang="en-GB" sz="1600" dirty="0" err="1"/>
              <a:t>TodoRow</a:t>
            </a:r>
            <a:r>
              <a:rPr lang="en-GB" sz="1600" dirty="0"/>
              <a:t> from './TodoRow.js';</a:t>
            </a:r>
          </a:p>
          <a:p>
            <a:r>
              <a:rPr lang="en-GB" sz="1600" dirty="0"/>
              <a:t>import { </a:t>
            </a:r>
            <a:r>
              <a:rPr lang="en-GB" sz="1600" dirty="0" err="1"/>
              <a:t>editTodo</a:t>
            </a:r>
            <a:r>
              <a:rPr lang="en-GB" sz="1600" dirty="0"/>
              <a:t>, </a:t>
            </a:r>
            <a:r>
              <a:rPr lang="en-GB" sz="1600" dirty="0" err="1"/>
              <a:t>deleteTodo</a:t>
            </a:r>
            <a:r>
              <a:rPr lang="en-GB" sz="1600" dirty="0"/>
              <a:t> } from '../</a:t>
            </a:r>
            <a:r>
              <a:rPr lang="en-GB" sz="1600" dirty="0" err="1"/>
              <a:t>todos</a:t>
            </a:r>
            <a:r>
              <a:rPr lang="en-GB" sz="1600" dirty="0"/>
              <a:t>';</a:t>
            </a:r>
          </a:p>
          <a:p>
            <a:endParaRPr lang="en-GB" sz="1600" dirty="0"/>
          </a:p>
          <a:p>
            <a:r>
              <a:rPr lang="en-GB" sz="1600" dirty="0"/>
              <a:t>function </a:t>
            </a:r>
            <a:r>
              <a:rPr lang="en-GB" sz="1600" dirty="0" err="1"/>
              <a:t>TodoTable</a:t>
            </a:r>
            <a:r>
              <a:rPr lang="en-GB" sz="1600" dirty="0"/>
              <a:t>(props) {</a:t>
            </a:r>
          </a:p>
          <a:p>
            <a:endParaRPr lang="en-GB" sz="1600" dirty="0"/>
          </a:p>
          <a:p>
            <a:r>
              <a:rPr lang="en-GB" sz="1600" dirty="0"/>
              <a:t>    async function </a:t>
            </a:r>
            <a:r>
              <a:rPr lang="en-GB" sz="1600" dirty="0" err="1"/>
              <a:t>handleEditClick</a:t>
            </a:r>
            <a:r>
              <a:rPr lang="en-GB" sz="1600" dirty="0"/>
              <a:t>(edits)</a:t>
            </a:r>
          </a:p>
          <a:p>
            <a:r>
              <a:rPr lang="en-GB" sz="1600" dirty="0"/>
              <a:t>    {</a:t>
            </a:r>
          </a:p>
          <a:p>
            <a:r>
              <a:rPr lang="en-GB" sz="1600" dirty="0"/>
              <a:t>      See next slide</a:t>
            </a:r>
          </a:p>
          <a:p>
            <a:r>
              <a:rPr lang="en-GB" sz="1600" dirty="0"/>
              <a:t>    }</a:t>
            </a:r>
          </a:p>
          <a:p>
            <a:endParaRPr lang="en-GB" sz="1600" dirty="0"/>
          </a:p>
          <a:p>
            <a:r>
              <a:rPr lang="en-GB" sz="1600" dirty="0"/>
              <a:t>    async function </a:t>
            </a:r>
            <a:r>
              <a:rPr lang="en-GB" sz="1600" dirty="0" err="1"/>
              <a:t>handleDeleteClick</a:t>
            </a:r>
            <a:r>
              <a:rPr lang="en-GB" sz="1600" dirty="0"/>
              <a:t>(id)</a:t>
            </a:r>
          </a:p>
          <a:p>
            <a:r>
              <a:rPr lang="en-GB" sz="1600" dirty="0"/>
              <a:t>    {</a:t>
            </a:r>
          </a:p>
          <a:p>
            <a:r>
              <a:rPr lang="en-GB" sz="1600" dirty="0"/>
              <a:t>      See next slide</a:t>
            </a:r>
          </a:p>
          <a:p>
            <a:r>
              <a:rPr lang="en-GB" sz="1600" dirty="0"/>
              <a:t>    }</a:t>
            </a:r>
          </a:p>
          <a:p>
            <a:endParaRPr lang="en-GB" sz="1600" dirty="0"/>
          </a:p>
          <a:p>
            <a:r>
              <a:rPr lang="en-GB" sz="1600" dirty="0"/>
              <a:t>    if(</a:t>
            </a:r>
            <a:r>
              <a:rPr lang="en-GB" sz="1600" b="1" dirty="0" err="1"/>
              <a:t>props.todos</a:t>
            </a:r>
            <a:r>
              <a:rPr lang="en-GB" sz="1600" dirty="0"/>
              <a:t> === false)</a:t>
            </a:r>
          </a:p>
          <a:p>
            <a:r>
              <a:rPr lang="en-GB" sz="1600" dirty="0"/>
              <a:t>      return &lt;div&gt;&lt;p&gt;Error loading </a:t>
            </a:r>
            <a:r>
              <a:rPr lang="en-GB" sz="1600" dirty="0" err="1"/>
              <a:t>todos</a:t>
            </a:r>
            <a:r>
              <a:rPr lang="en-GB" sz="1600" dirty="0"/>
              <a:t> from the database&lt;/p&gt;&lt;/div&gt;</a:t>
            </a:r>
          </a:p>
          <a:p>
            <a:r>
              <a:rPr lang="en-GB" sz="1600" dirty="0"/>
              <a:t>    else if(</a:t>
            </a:r>
            <a:r>
              <a:rPr lang="en-GB" sz="1600" b="1" dirty="0" err="1"/>
              <a:t>props.todos</a:t>
            </a:r>
            <a:r>
              <a:rPr lang="en-GB" sz="1600" dirty="0" err="1"/>
              <a:t>.length</a:t>
            </a:r>
            <a:r>
              <a:rPr lang="en-GB" sz="1600" dirty="0"/>
              <a:t> === 0)</a:t>
            </a:r>
          </a:p>
          <a:p>
            <a:r>
              <a:rPr lang="en-GB" sz="1600" dirty="0"/>
              <a:t>      return &lt;div&gt;&lt;p&gt;No </a:t>
            </a:r>
            <a:r>
              <a:rPr lang="en-GB" sz="1600" dirty="0" err="1"/>
              <a:t>todos</a:t>
            </a:r>
            <a:r>
              <a:rPr lang="en-GB" sz="1600" dirty="0"/>
              <a:t> in the database&lt;/p&gt;&lt;/div&gt;</a:t>
            </a:r>
          </a:p>
          <a:p>
            <a:r>
              <a:rPr lang="en-GB" sz="1600" dirty="0"/>
              <a:t>    else</a:t>
            </a:r>
          </a:p>
          <a:p>
            <a:r>
              <a:rPr lang="en-GB" sz="1600" dirty="0"/>
              <a:t>      return (</a:t>
            </a:r>
          </a:p>
          <a:p>
            <a:r>
              <a:rPr lang="en-GB" sz="1600" dirty="0"/>
              <a:t>        &lt;table&gt;</a:t>
            </a:r>
          </a:p>
          <a:p>
            <a:r>
              <a:rPr lang="en-GB" sz="1600" dirty="0"/>
              <a:t>          See next slide</a:t>
            </a:r>
          </a:p>
          <a:p>
            <a:r>
              <a:rPr lang="en-GB" sz="1600" dirty="0"/>
              <a:t>        &lt;/table&gt;</a:t>
            </a:r>
          </a:p>
          <a:p>
            <a:r>
              <a:rPr lang="en-GB" sz="1600" dirty="0"/>
              <a:t>      );  </a:t>
            </a:r>
          </a:p>
          <a:p>
            <a:r>
              <a:rPr lang="en-GB" sz="1600" dirty="0"/>
              <a:t>  }</a:t>
            </a:r>
          </a:p>
          <a:p>
            <a:r>
              <a:rPr lang="en-GB" sz="1600" dirty="0"/>
              <a:t>  export default </a:t>
            </a:r>
            <a:r>
              <a:rPr lang="en-GB" sz="1600" dirty="0" err="1"/>
              <a:t>TodoTable</a:t>
            </a:r>
            <a:r>
              <a:rPr lang="en-GB" sz="1600" dirty="0"/>
              <a:t>;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D12A5249-70A8-EA7E-09D3-931CA468D9DD}"/>
              </a:ext>
            </a:extLst>
          </p:cNvPr>
          <p:cNvSpPr txBox="1"/>
          <p:nvPr/>
        </p:nvSpPr>
        <p:spPr>
          <a:xfrm>
            <a:off x="4656242" y="1684475"/>
            <a:ext cx="3123264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We handle the user clicking on a button here, rather than in every Todo item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394279D4-7EE9-ADA1-60BF-5BA362870589}"/>
              </a:ext>
            </a:extLst>
          </p:cNvPr>
          <p:cNvSpPr txBox="1"/>
          <p:nvPr/>
        </p:nvSpPr>
        <p:spPr>
          <a:xfrm>
            <a:off x="4572000" y="66332"/>
            <a:ext cx="1790897" cy="6001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100" dirty="0"/>
              <a:t>Remember: todo.js contains the calls to the web service</a:t>
            </a: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9727816B-37EE-7B87-E9CD-A45EA93C9B9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178121" y="0"/>
            <a:ext cx="2917665" cy="1004419"/>
          </a:xfrm>
        </p:spPr>
        <p:txBody>
          <a:bodyPr/>
          <a:lstStyle/>
          <a:p>
            <a:r>
              <a:rPr lang="en-GB" dirty="0"/>
              <a:t>components/TodosTable.js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74D357B4-E780-1D57-2068-6B72D6A150B0}"/>
              </a:ext>
            </a:extLst>
          </p:cNvPr>
          <p:cNvSpPr txBox="1"/>
          <p:nvPr/>
        </p:nvSpPr>
        <p:spPr>
          <a:xfrm>
            <a:off x="4311024" y="5258236"/>
            <a:ext cx="4681365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The array of Todo items (</a:t>
            </a:r>
            <a:r>
              <a:rPr lang="en-GB" b="1" dirty="0" err="1"/>
              <a:t>props.todos</a:t>
            </a:r>
            <a:r>
              <a:rPr lang="en-GB" dirty="0"/>
              <a:t>) is passed to this component from App.js rather than being created in this component. This allows us to repopulate it every time the user clicks the display </a:t>
            </a:r>
            <a:r>
              <a:rPr lang="en-GB" dirty="0" err="1"/>
              <a:t>Todos</a:t>
            </a:r>
            <a:r>
              <a:rPr lang="en-GB" dirty="0"/>
              <a:t> button.</a:t>
            </a:r>
          </a:p>
        </p:txBody>
      </p:sp>
    </p:spTree>
    <p:extLst>
      <p:ext uri="{BB962C8B-B14F-4D97-AF65-F5344CB8AC3E}">
        <p14:creationId xmlns:p14="http://schemas.microsoft.com/office/powerpoint/2010/main" val="894390223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8CE53260-2700-6974-721E-9F38F45A962D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>
              <a:defRPr/>
            </a:pPr>
            <a:r>
              <a:rPr lang="en-US" altLang="en-US"/>
              <a:t>WEB</a:t>
            </a:r>
            <a:endParaRPr lang="en-US" altLang="en-US" dirty="0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1C7D8604-D934-D9BF-F6B9-698A3DFBE8FB}"/>
              </a:ext>
            </a:extLst>
          </p:cNvPr>
          <p:cNvSpPr txBox="1"/>
          <p:nvPr/>
        </p:nvSpPr>
        <p:spPr>
          <a:xfrm>
            <a:off x="79375" y="25360"/>
            <a:ext cx="8985250" cy="6832640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r>
              <a:rPr lang="en-GB" sz="1600" dirty="0">
                <a:solidFill>
                  <a:schemeClr val="bg1">
                    <a:lumMod val="50000"/>
                  </a:schemeClr>
                </a:solidFill>
              </a:rPr>
              <a:t>      return (</a:t>
            </a:r>
          </a:p>
          <a:p>
            <a:r>
              <a:rPr lang="en-GB" sz="1600" dirty="0">
                <a:solidFill>
                  <a:schemeClr val="bg1">
                    <a:lumMod val="50000"/>
                  </a:schemeClr>
                </a:solidFill>
              </a:rPr>
              <a:t>        &lt;table&gt;</a:t>
            </a:r>
          </a:p>
          <a:p>
            <a:r>
              <a:rPr lang="en-GB" sz="1600" dirty="0"/>
              <a:t>          &lt;</a:t>
            </a:r>
            <a:r>
              <a:rPr lang="en-GB" sz="1600" dirty="0" err="1"/>
              <a:t>thead</a:t>
            </a:r>
            <a:r>
              <a:rPr lang="en-GB" sz="1600" dirty="0"/>
              <a:t>&gt;</a:t>
            </a:r>
          </a:p>
          <a:p>
            <a:r>
              <a:rPr lang="en-GB" sz="1600" dirty="0"/>
              <a:t>            &lt;tr&gt;</a:t>
            </a:r>
          </a:p>
          <a:p>
            <a:r>
              <a:rPr lang="en-GB" sz="1600" dirty="0"/>
              <a:t>                &lt;</a:t>
            </a:r>
            <a:r>
              <a:rPr lang="en-GB" sz="1600" dirty="0" err="1"/>
              <a:t>th</a:t>
            </a:r>
            <a:r>
              <a:rPr lang="en-GB" sz="1600" dirty="0"/>
              <a:t>&gt;</a:t>
            </a:r>
            <a:r>
              <a:rPr lang="en-GB" sz="1600" dirty="0" err="1"/>
              <a:t>UserId</a:t>
            </a:r>
            <a:r>
              <a:rPr lang="en-GB" sz="1600" dirty="0"/>
              <a:t>&lt;/</a:t>
            </a:r>
            <a:r>
              <a:rPr lang="en-GB" sz="1600" dirty="0" err="1"/>
              <a:t>th</a:t>
            </a:r>
            <a:r>
              <a:rPr lang="en-GB" sz="1600" dirty="0"/>
              <a:t>&gt;</a:t>
            </a:r>
          </a:p>
          <a:p>
            <a:r>
              <a:rPr lang="en-GB" sz="1600" dirty="0"/>
              <a:t>                &lt;</a:t>
            </a:r>
            <a:r>
              <a:rPr lang="en-GB" sz="1600" dirty="0" err="1"/>
              <a:t>th</a:t>
            </a:r>
            <a:r>
              <a:rPr lang="en-GB" sz="1600" dirty="0"/>
              <a:t>&gt;Title&lt;/</a:t>
            </a:r>
            <a:r>
              <a:rPr lang="en-GB" sz="1600" dirty="0" err="1"/>
              <a:t>th</a:t>
            </a:r>
            <a:r>
              <a:rPr lang="en-GB" sz="1600" dirty="0"/>
              <a:t>&gt;</a:t>
            </a:r>
          </a:p>
          <a:p>
            <a:r>
              <a:rPr lang="en-GB" sz="1600" dirty="0"/>
              <a:t>                &lt;</a:t>
            </a:r>
            <a:r>
              <a:rPr lang="en-GB" sz="1600" dirty="0" err="1"/>
              <a:t>th</a:t>
            </a:r>
            <a:r>
              <a:rPr lang="en-GB" sz="1600" dirty="0"/>
              <a:t>&gt;Completed&lt;/</a:t>
            </a:r>
            <a:r>
              <a:rPr lang="en-GB" sz="1600" dirty="0" err="1"/>
              <a:t>th</a:t>
            </a:r>
            <a:r>
              <a:rPr lang="en-GB" sz="1600" dirty="0"/>
              <a:t>&gt;</a:t>
            </a:r>
          </a:p>
          <a:p>
            <a:r>
              <a:rPr lang="en-GB" sz="1600" dirty="0"/>
              <a:t>                &lt;</a:t>
            </a:r>
            <a:r>
              <a:rPr lang="en-GB" sz="1600" dirty="0" err="1"/>
              <a:t>th</a:t>
            </a:r>
            <a:r>
              <a:rPr lang="en-GB" sz="1600" dirty="0"/>
              <a:t>&gt;&lt;/</a:t>
            </a:r>
            <a:r>
              <a:rPr lang="en-GB" sz="1600" dirty="0" err="1"/>
              <a:t>th</a:t>
            </a:r>
            <a:r>
              <a:rPr lang="en-GB" sz="1600" dirty="0"/>
              <a:t>&gt;</a:t>
            </a:r>
          </a:p>
          <a:p>
            <a:r>
              <a:rPr lang="en-GB" sz="1600" dirty="0"/>
              <a:t>                &lt;</a:t>
            </a:r>
            <a:r>
              <a:rPr lang="en-GB" sz="1600" dirty="0" err="1"/>
              <a:t>th</a:t>
            </a:r>
            <a:r>
              <a:rPr lang="en-GB" sz="1600" dirty="0"/>
              <a:t>&gt;&lt;/</a:t>
            </a:r>
            <a:r>
              <a:rPr lang="en-GB" sz="1600" dirty="0" err="1"/>
              <a:t>th</a:t>
            </a:r>
            <a:r>
              <a:rPr lang="en-GB" sz="1600" dirty="0"/>
              <a:t>&gt;</a:t>
            </a:r>
          </a:p>
          <a:p>
            <a:r>
              <a:rPr lang="en-GB" sz="1600" dirty="0"/>
              <a:t>            &lt;/tr&gt;</a:t>
            </a:r>
          </a:p>
          <a:p>
            <a:r>
              <a:rPr lang="en-GB" sz="1600" dirty="0"/>
              <a:t>          &lt;/</a:t>
            </a:r>
            <a:r>
              <a:rPr lang="en-GB" sz="1600" dirty="0" err="1"/>
              <a:t>thead</a:t>
            </a:r>
            <a:r>
              <a:rPr lang="en-GB" sz="1600" dirty="0"/>
              <a:t>&gt;</a:t>
            </a:r>
          </a:p>
          <a:p>
            <a:r>
              <a:rPr lang="en-GB" sz="1600" dirty="0"/>
              <a:t>          &lt;</a:t>
            </a:r>
            <a:r>
              <a:rPr lang="en-GB" sz="1600" dirty="0" err="1"/>
              <a:t>tbody</a:t>
            </a:r>
            <a:r>
              <a:rPr lang="en-GB" sz="1600" dirty="0"/>
              <a:t>&gt;</a:t>
            </a:r>
          </a:p>
          <a:p>
            <a:r>
              <a:rPr lang="en-GB" dirty="0"/>
              <a:t>          {</a:t>
            </a:r>
            <a:r>
              <a:rPr lang="en-GB" b="1" dirty="0" err="1"/>
              <a:t>props.todos</a:t>
            </a:r>
            <a:r>
              <a:rPr lang="en-GB" dirty="0" err="1"/>
              <a:t>.map</a:t>
            </a:r>
            <a:r>
              <a:rPr lang="en-GB" dirty="0"/>
              <a:t>((</a:t>
            </a:r>
            <a:r>
              <a:rPr lang="en-GB" dirty="0" err="1">
                <a:solidFill>
                  <a:srgbClr val="00B0F0"/>
                </a:solidFill>
              </a:rPr>
              <a:t>todo</a:t>
            </a:r>
            <a:r>
              <a:rPr lang="en-GB" dirty="0"/>
              <a:t>, index) =&gt; (</a:t>
            </a:r>
          </a:p>
          <a:p>
            <a:r>
              <a:rPr lang="en-GB" dirty="0"/>
              <a:t>            &lt;</a:t>
            </a:r>
            <a:r>
              <a:rPr lang="en-GB" b="1" dirty="0" err="1">
                <a:solidFill>
                  <a:srgbClr val="FF0000"/>
                </a:solidFill>
              </a:rPr>
              <a:t>TodoRow</a:t>
            </a:r>
            <a:endParaRPr lang="en-GB" b="1" dirty="0">
              <a:solidFill>
                <a:srgbClr val="FF0000"/>
              </a:solidFill>
            </a:endParaRPr>
          </a:p>
          <a:p>
            <a:r>
              <a:rPr lang="en-GB" dirty="0"/>
              <a:t>              id={</a:t>
            </a:r>
            <a:r>
              <a:rPr lang="en-GB" dirty="0">
                <a:solidFill>
                  <a:srgbClr val="00B0F0"/>
                </a:solidFill>
              </a:rPr>
              <a:t>todo.id</a:t>
            </a:r>
            <a:r>
              <a:rPr lang="en-GB" dirty="0"/>
              <a:t>}</a:t>
            </a:r>
          </a:p>
          <a:p>
            <a:r>
              <a:rPr lang="en-GB" dirty="0"/>
              <a:t>              </a:t>
            </a:r>
            <a:r>
              <a:rPr lang="en-GB" dirty="0" err="1"/>
              <a:t>userId</a:t>
            </a:r>
            <a:r>
              <a:rPr lang="en-GB" dirty="0"/>
              <a:t>={</a:t>
            </a:r>
            <a:r>
              <a:rPr lang="en-GB" dirty="0" err="1">
                <a:solidFill>
                  <a:srgbClr val="00B0F0"/>
                </a:solidFill>
              </a:rPr>
              <a:t>todo.userId</a:t>
            </a:r>
            <a:r>
              <a:rPr lang="en-GB" dirty="0"/>
              <a:t>}</a:t>
            </a:r>
          </a:p>
          <a:p>
            <a:r>
              <a:rPr lang="en-GB" dirty="0"/>
              <a:t>              title={</a:t>
            </a:r>
            <a:r>
              <a:rPr lang="en-GB" dirty="0" err="1">
                <a:solidFill>
                  <a:srgbClr val="00B0F0"/>
                </a:solidFill>
              </a:rPr>
              <a:t>todo.title</a:t>
            </a:r>
            <a:r>
              <a:rPr lang="en-GB" dirty="0"/>
              <a:t>}</a:t>
            </a:r>
          </a:p>
          <a:p>
            <a:r>
              <a:rPr lang="en-GB" dirty="0"/>
              <a:t>              completed={</a:t>
            </a:r>
            <a:r>
              <a:rPr lang="en-GB" dirty="0" err="1">
                <a:solidFill>
                  <a:srgbClr val="00B0F0"/>
                </a:solidFill>
              </a:rPr>
              <a:t>todo.completed</a:t>
            </a:r>
            <a:r>
              <a:rPr lang="en-GB" dirty="0"/>
              <a:t>}</a:t>
            </a:r>
          </a:p>
          <a:p>
            <a:r>
              <a:rPr lang="en-GB" dirty="0"/>
              <a:t>              key={</a:t>
            </a:r>
            <a:r>
              <a:rPr lang="en-GB" dirty="0">
                <a:solidFill>
                  <a:srgbClr val="00B0F0"/>
                </a:solidFill>
              </a:rPr>
              <a:t>todo.id</a:t>
            </a:r>
            <a:r>
              <a:rPr lang="en-GB" dirty="0"/>
              <a:t>}</a:t>
            </a:r>
          </a:p>
          <a:p>
            <a:r>
              <a:rPr lang="en-GB" dirty="0"/>
              <a:t>              </a:t>
            </a:r>
            <a:r>
              <a:rPr lang="en-GB" dirty="0" err="1"/>
              <a:t>onEditClick</a:t>
            </a:r>
            <a:r>
              <a:rPr lang="en-GB" dirty="0"/>
              <a:t>={</a:t>
            </a:r>
            <a:r>
              <a:rPr lang="en-GB" b="1" dirty="0" err="1">
                <a:solidFill>
                  <a:schemeClr val="accent1">
                    <a:lumMod val="25000"/>
                  </a:schemeClr>
                </a:solidFill>
              </a:rPr>
              <a:t>handleEditClick</a:t>
            </a:r>
            <a:r>
              <a:rPr lang="en-GB" dirty="0"/>
              <a:t>}</a:t>
            </a:r>
          </a:p>
          <a:p>
            <a:r>
              <a:rPr lang="en-GB" dirty="0"/>
              <a:t>              </a:t>
            </a:r>
            <a:r>
              <a:rPr lang="en-GB" dirty="0" err="1"/>
              <a:t>onDeleteClick</a:t>
            </a:r>
            <a:r>
              <a:rPr lang="en-GB" dirty="0"/>
              <a:t>={</a:t>
            </a:r>
            <a:r>
              <a:rPr lang="en-GB" b="1" dirty="0" err="1">
                <a:solidFill>
                  <a:schemeClr val="accent1">
                    <a:lumMod val="25000"/>
                  </a:schemeClr>
                </a:solidFill>
              </a:rPr>
              <a:t>handleDeleteClick</a:t>
            </a:r>
            <a:r>
              <a:rPr lang="en-GB" dirty="0"/>
              <a:t>}</a:t>
            </a:r>
          </a:p>
          <a:p>
            <a:r>
              <a:rPr lang="en-GB" dirty="0"/>
              <a:t>            /&gt;</a:t>
            </a:r>
          </a:p>
          <a:p>
            <a:r>
              <a:rPr lang="en-GB" dirty="0"/>
              <a:t>          ))}</a:t>
            </a:r>
          </a:p>
          <a:p>
            <a:r>
              <a:rPr lang="en-GB" sz="1600" dirty="0"/>
              <a:t>        &lt;/</a:t>
            </a:r>
            <a:r>
              <a:rPr lang="en-GB" sz="1600" dirty="0" err="1"/>
              <a:t>tbody</a:t>
            </a:r>
            <a:r>
              <a:rPr lang="en-GB" sz="1600" dirty="0"/>
              <a:t>&gt;</a:t>
            </a:r>
          </a:p>
          <a:p>
            <a:r>
              <a:rPr lang="en-GB" sz="1600" dirty="0">
                <a:solidFill>
                  <a:schemeClr val="bg1">
                    <a:lumMod val="50000"/>
                  </a:schemeClr>
                </a:solidFill>
              </a:rPr>
              <a:t>        &lt;/table&gt;</a:t>
            </a:r>
          </a:p>
          <a:p>
            <a:r>
              <a:rPr lang="en-GB" sz="1600" dirty="0">
                <a:solidFill>
                  <a:schemeClr val="bg1">
                    <a:lumMod val="50000"/>
                  </a:schemeClr>
                </a:solidFill>
              </a:rPr>
              <a:t>      );  </a:t>
            </a: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9727816B-37EE-7B87-E9CD-A45EA93C9B9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073890" y="0"/>
            <a:ext cx="2870084" cy="1511366"/>
          </a:xfrm>
        </p:spPr>
        <p:txBody>
          <a:bodyPr/>
          <a:lstStyle/>
          <a:p>
            <a:r>
              <a:rPr lang="en-GB" dirty="0"/>
              <a:t>components/TodosTable.js </a:t>
            </a:r>
            <a:br>
              <a:rPr lang="en-GB" dirty="0"/>
            </a:br>
            <a:r>
              <a:rPr lang="en-GB" dirty="0"/>
              <a:t>(</a:t>
            </a:r>
            <a:r>
              <a:rPr lang="en-GB" dirty="0" err="1"/>
              <a:t>Cont</a:t>
            </a:r>
            <a:r>
              <a:rPr lang="en-GB" dirty="0"/>
              <a:t>)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8CE842B5-FDB0-1226-73AF-2E93DBCCFD34}"/>
              </a:ext>
            </a:extLst>
          </p:cNvPr>
          <p:cNvSpPr txBox="1"/>
          <p:nvPr/>
        </p:nvSpPr>
        <p:spPr>
          <a:xfrm>
            <a:off x="4828339" y="2739036"/>
            <a:ext cx="287008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Loop through the array of current </a:t>
            </a:r>
            <a:r>
              <a:rPr lang="en-GB" dirty="0" err="1"/>
              <a:t>Todos</a:t>
            </a:r>
            <a:endParaRPr lang="en-GB" dirty="0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4E4F6EF2-F569-9564-6B73-DAFFC6901545}"/>
              </a:ext>
            </a:extLst>
          </p:cNvPr>
          <p:cNvSpPr txBox="1"/>
          <p:nvPr/>
        </p:nvSpPr>
        <p:spPr>
          <a:xfrm>
            <a:off x="4932613" y="3689707"/>
            <a:ext cx="2870084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Use a </a:t>
            </a:r>
            <a:r>
              <a:rPr lang="en-GB" b="1" dirty="0" err="1">
                <a:solidFill>
                  <a:srgbClr val="FF0000"/>
                </a:solidFill>
              </a:rPr>
              <a:t>TodoRow</a:t>
            </a:r>
            <a:r>
              <a:rPr lang="en-GB" b="1" dirty="0">
                <a:solidFill>
                  <a:srgbClr val="FF0000"/>
                </a:solidFill>
              </a:rPr>
              <a:t> component</a:t>
            </a:r>
            <a:r>
              <a:rPr lang="en-GB" dirty="0">
                <a:solidFill>
                  <a:srgbClr val="FF0000"/>
                </a:solidFill>
              </a:rPr>
              <a:t> </a:t>
            </a:r>
            <a:r>
              <a:rPr lang="en-GB" dirty="0"/>
              <a:t>to display the Todo item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22F2D54F-60E9-6044-5139-8DECF16C71C7}"/>
              </a:ext>
            </a:extLst>
          </p:cNvPr>
          <p:cNvSpPr txBox="1"/>
          <p:nvPr/>
        </p:nvSpPr>
        <p:spPr>
          <a:xfrm>
            <a:off x="2974975" y="1766265"/>
            <a:ext cx="344026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dirty="0"/>
              <a:t>Leave a couple of columns for the “edit” and “delete” buttons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D6A14996-05BC-3AA8-75FE-742A16F5E688}"/>
              </a:ext>
            </a:extLst>
          </p:cNvPr>
          <p:cNvSpPr txBox="1"/>
          <p:nvPr/>
        </p:nvSpPr>
        <p:spPr>
          <a:xfrm>
            <a:off x="5192496" y="4841064"/>
            <a:ext cx="287008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See next slide for these click event handlers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A28CBDF4-15DC-F1F7-5693-8B4670EFFA5E}"/>
              </a:ext>
            </a:extLst>
          </p:cNvPr>
          <p:cNvSpPr txBox="1"/>
          <p:nvPr/>
        </p:nvSpPr>
        <p:spPr>
          <a:xfrm>
            <a:off x="2709508" y="5896885"/>
            <a:ext cx="6314522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Notice that we are passing click handler functions from this </a:t>
            </a:r>
            <a:r>
              <a:rPr lang="en-GB" dirty="0" err="1"/>
              <a:t>TodosTable</a:t>
            </a:r>
            <a:r>
              <a:rPr lang="en-GB" dirty="0"/>
              <a:t> component as properties into the child </a:t>
            </a:r>
            <a:r>
              <a:rPr lang="en-GB" dirty="0" err="1"/>
              <a:t>TodoRow</a:t>
            </a:r>
            <a:r>
              <a:rPr lang="en-GB" dirty="0"/>
              <a:t> component so that it can call them and update the table!!</a:t>
            </a:r>
          </a:p>
        </p:txBody>
      </p:sp>
      <p:cxnSp>
        <p:nvCxnSpPr>
          <p:cNvPr id="15" name="Straight Arrow Connector 14">
            <a:extLst>
              <a:ext uri="{FF2B5EF4-FFF2-40B4-BE49-F238E27FC236}">
                <a16:creationId xmlns:a16="http://schemas.microsoft.com/office/drawing/2014/main" id="{A5BBF6A7-6A4C-920B-BB3C-7E2E71C1B3AA}"/>
              </a:ext>
            </a:extLst>
          </p:cNvPr>
          <p:cNvCxnSpPr/>
          <p:nvPr/>
        </p:nvCxnSpPr>
        <p:spPr bwMode="auto">
          <a:xfrm flipH="1" flipV="1">
            <a:off x="4013735" y="5487395"/>
            <a:ext cx="154004" cy="456205"/>
          </a:xfrm>
          <a:prstGeom prst="straightConnector1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triangle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</p:spTree>
    <p:extLst>
      <p:ext uri="{BB962C8B-B14F-4D97-AF65-F5344CB8AC3E}">
        <p14:creationId xmlns:p14="http://schemas.microsoft.com/office/powerpoint/2010/main" val="4115394137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8CE53260-2700-6974-721E-9F38F45A962D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>
              <a:defRPr/>
            </a:pPr>
            <a:r>
              <a:rPr lang="en-US" altLang="en-US"/>
              <a:t>WEB</a:t>
            </a:r>
            <a:endParaRPr lang="en-US" altLang="en-US" dirty="0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1C7D8604-D934-D9BF-F6B9-698A3DFBE8FB}"/>
              </a:ext>
            </a:extLst>
          </p:cNvPr>
          <p:cNvSpPr txBox="1"/>
          <p:nvPr/>
        </p:nvSpPr>
        <p:spPr>
          <a:xfrm>
            <a:off x="46209" y="58846"/>
            <a:ext cx="8974608" cy="6740307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r>
              <a:rPr lang="en-GB" dirty="0">
                <a:solidFill>
                  <a:schemeClr val="bg1">
                    <a:lumMod val="50000"/>
                  </a:schemeClr>
                </a:solidFill>
              </a:rPr>
              <a:t>async function </a:t>
            </a:r>
            <a:r>
              <a:rPr lang="en-GB" dirty="0" err="1">
                <a:solidFill>
                  <a:schemeClr val="bg1">
                    <a:lumMod val="50000"/>
                  </a:schemeClr>
                </a:solidFill>
              </a:rPr>
              <a:t>handleEditClick</a:t>
            </a:r>
            <a:r>
              <a:rPr lang="en-GB" dirty="0">
                <a:solidFill>
                  <a:schemeClr val="bg1">
                    <a:lumMod val="50000"/>
                  </a:schemeClr>
                </a:solidFill>
              </a:rPr>
              <a:t>(</a:t>
            </a:r>
            <a:r>
              <a:rPr lang="en-GB" dirty="0">
                <a:solidFill>
                  <a:schemeClr val="accent4">
                    <a:lumMod val="50000"/>
                    <a:lumOff val="50000"/>
                  </a:schemeClr>
                </a:solidFill>
              </a:rPr>
              <a:t>edits</a:t>
            </a:r>
            <a:r>
              <a:rPr lang="en-GB" dirty="0">
                <a:solidFill>
                  <a:schemeClr val="bg1">
                    <a:lumMod val="50000"/>
                  </a:schemeClr>
                </a:solidFill>
              </a:rPr>
              <a:t>)</a:t>
            </a:r>
          </a:p>
          <a:p>
            <a:r>
              <a:rPr lang="en-GB" dirty="0">
                <a:solidFill>
                  <a:schemeClr val="bg1">
                    <a:lumMod val="50000"/>
                  </a:schemeClr>
                </a:solidFill>
              </a:rPr>
              <a:t>{</a:t>
            </a:r>
          </a:p>
          <a:p>
            <a:r>
              <a:rPr lang="en-GB" dirty="0"/>
              <a:t>      </a:t>
            </a:r>
            <a:r>
              <a:rPr lang="en-GB" dirty="0" err="1"/>
              <a:t>const</a:t>
            </a:r>
            <a:r>
              <a:rPr lang="en-GB" dirty="0"/>
              <a:t> </a:t>
            </a:r>
            <a:r>
              <a:rPr lang="en-GB" dirty="0" err="1"/>
              <a:t>todo</a:t>
            </a:r>
            <a:r>
              <a:rPr lang="en-GB" dirty="0"/>
              <a:t> = </a:t>
            </a:r>
            <a:r>
              <a:rPr lang="en-GB" b="1" dirty="0" err="1"/>
              <a:t>props.todos</a:t>
            </a:r>
            <a:r>
              <a:rPr lang="en-GB" dirty="0" err="1"/>
              <a:t>.find</a:t>
            </a:r>
            <a:r>
              <a:rPr lang="en-GB" dirty="0"/>
              <a:t>((</a:t>
            </a:r>
            <a:r>
              <a:rPr lang="en-GB" dirty="0" err="1"/>
              <a:t>todo</a:t>
            </a:r>
            <a:r>
              <a:rPr lang="en-GB" dirty="0"/>
              <a:t>) =&gt; todo.id === </a:t>
            </a:r>
            <a:r>
              <a:rPr lang="en-GB" dirty="0">
                <a:solidFill>
                  <a:schemeClr val="accent4">
                    <a:lumMod val="50000"/>
                    <a:lumOff val="50000"/>
                  </a:schemeClr>
                </a:solidFill>
              </a:rPr>
              <a:t>edits.id</a:t>
            </a:r>
            <a:r>
              <a:rPr lang="en-GB" dirty="0"/>
              <a:t>);</a:t>
            </a:r>
          </a:p>
          <a:p>
            <a:r>
              <a:rPr lang="en-GB" dirty="0"/>
              <a:t>      if(</a:t>
            </a:r>
            <a:r>
              <a:rPr lang="en-GB" dirty="0" err="1"/>
              <a:t>todo</a:t>
            </a:r>
            <a:r>
              <a:rPr lang="en-GB" dirty="0"/>
              <a:t> !== undefined)</a:t>
            </a:r>
          </a:p>
          <a:p>
            <a:r>
              <a:rPr lang="en-GB" dirty="0"/>
              <a:t>      {</a:t>
            </a:r>
          </a:p>
          <a:p>
            <a:r>
              <a:rPr lang="en-GB" dirty="0"/>
              <a:t>        </a:t>
            </a:r>
            <a:r>
              <a:rPr lang="en-GB" dirty="0" err="1"/>
              <a:t>const</a:t>
            </a:r>
            <a:r>
              <a:rPr lang="en-GB" dirty="0"/>
              <a:t> response = await </a:t>
            </a:r>
            <a:r>
              <a:rPr lang="en-GB" dirty="0" err="1"/>
              <a:t>editTodo</a:t>
            </a:r>
            <a:r>
              <a:rPr lang="en-GB" dirty="0"/>
              <a:t>(</a:t>
            </a:r>
            <a:r>
              <a:rPr lang="en-GB" dirty="0">
                <a:solidFill>
                  <a:schemeClr val="accent4">
                    <a:lumMod val="50000"/>
                    <a:lumOff val="50000"/>
                  </a:schemeClr>
                </a:solidFill>
              </a:rPr>
              <a:t>edits.id</a:t>
            </a:r>
            <a:r>
              <a:rPr lang="en-GB" dirty="0"/>
              <a:t>, </a:t>
            </a:r>
            <a:r>
              <a:rPr lang="en-GB" dirty="0" err="1">
                <a:solidFill>
                  <a:schemeClr val="accent4">
                    <a:lumMod val="50000"/>
                    <a:lumOff val="50000"/>
                  </a:schemeClr>
                </a:solidFill>
              </a:rPr>
              <a:t>edits.userId</a:t>
            </a:r>
            <a:r>
              <a:rPr lang="en-GB" dirty="0"/>
              <a:t>, </a:t>
            </a:r>
          </a:p>
          <a:p>
            <a:r>
              <a:rPr lang="en-GB" dirty="0"/>
              <a:t>                                                      </a:t>
            </a:r>
            <a:r>
              <a:rPr lang="en-GB" dirty="0" err="1">
                <a:solidFill>
                  <a:schemeClr val="accent4">
                    <a:lumMod val="50000"/>
                    <a:lumOff val="50000"/>
                  </a:schemeClr>
                </a:solidFill>
              </a:rPr>
              <a:t>edits.title</a:t>
            </a:r>
            <a:r>
              <a:rPr lang="en-GB" dirty="0"/>
              <a:t>, </a:t>
            </a:r>
            <a:r>
              <a:rPr lang="en-GB" dirty="0" err="1">
                <a:solidFill>
                  <a:schemeClr val="accent4">
                    <a:lumMod val="50000"/>
                    <a:lumOff val="50000"/>
                  </a:schemeClr>
                </a:solidFill>
              </a:rPr>
              <a:t>edits.completed</a:t>
            </a:r>
            <a:r>
              <a:rPr lang="en-GB" dirty="0"/>
              <a:t>);</a:t>
            </a:r>
          </a:p>
          <a:p>
            <a:r>
              <a:rPr lang="en-GB" dirty="0"/>
              <a:t>        if(response === true)</a:t>
            </a:r>
          </a:p>
          <a:p>
            <a:r>
              <a:rPr lang="en-GB" dirty="0"/>
              <a:t>        {</a:t>
            </a:r>
          </a:p>
          <a:p>
            <a:r>
              <a:rPr lang="en-GB" dirty="0"/>
              <a:t>          </a:t>
            </a:r>
            <a:r>
              <a:rPr lang="en-GB" dirty="0" err="1"/>
              <a:t>const</a:t>
            </a:r>
            <a:r>
              <a:rPr lang="en-GB" dirty="0"/>
              <a:t> </a:t>
            </a:r>
            <a:r>
              <a:rPr lang="en-GB" dirty="0" err="1">
                <a:solidFill>
                  <a:schemeClr val="accent1">
                    <a:lumMod val="25000"/>
                  </a:schemeClr>
                </a:solidFill>
              </a:rPr>
              <a:t>updatedTodos</a:t>
            </a:r>
            <a:r>
              <a:rPr lang="en-GB" dirty="0"/>
              <a:t> = </a:t>
            </a:r>
            <a:r>
              <a:rPr lang="en-GB" b="1" dirty="0" err="1"/>
              <a:t>props.todos</a:t>
            </a:r>
            <a:r>
              <a:rPr lang="en-GB" dirty="0" err="1"/>
              <a:t>.</a:t>
            </a:r>
            <a:r>
              <a:rPr lang="en-GB" dirty="0" err="1">
                <a:solidFill>
                  <a:srgbClr val="FF0000"/>
                </a:solidFill>
              </a:rPr>
              <a:t>map</a:t>
            </a:r>
            <a:r>
              <a:rPr lang="en-GB" dirty="0">
                <a:solidFill>
                  <a:srgbClr val="FF0000"/>
                </a:solidFill>
              </a:rPr>
              <a:t>(</a:t>
            </a:r>
            <a:r>
              <a:rPr lang="en-GB" dirty="0"/>
              <a:t>(</a:t>
            </a:r>
            <a:r>
              <a:rPr lang="en-GB" dirty="0" err="1">
                <a:solidFill>
                  <a:srgbClr val="00B0F0"/>
                </a:solidFill>
              </a:rPr>
              <a:t>todo</a:t>
            </a:r>
            <a:r>
              <a:rPr lang="en-GB" dirty="0"/>
              <a:t>) =&gt; {</a:t>
            </a:r>
          </a:p>
          <a:p>
            <a:r>
              <a:rPr lang="en-GB" dirty="0"/>
              <a:t>            if (</a:t>
            </a:r>
            <a:r>
              <a:rPr lang="en-GB" dirty="0">
                <a:solidFill>
                  <a:srgbClr val="00B0F0"/>
                </a:solidFill>
              </a:rPr>
              <a:t>todo.id</a:t>
            </a:r>
            <a:r>
              <a:rPr lang="en-GB" dirty="0"/>
              <a:t> === </a:t>
            </a:r>
            <a:r>
              <a:rPr lang="en-GB" dirty="0">
                <a:solidFill>
                  <a:schemeClr val="tx1">
                    <a:lumMod val="40000"/>
                    <a:lumOff val="60000"/>
                  </a:schemeClr>
                </a:solidFill>
              </a:rPr>
              <a:t>edits.id</a:t>
            </a:r>
            <a:r>
              <a:rPr lang="en-GB" dirty="0"/>
              <a:t>) {</a:t>
            </a:r>
          </a:p>
          <a:p>
            <a:r>
              <a:rPr lang="en-GB" dirty="0"/>
              <a:t>              </a:t>
            </a:r>
            <a:r>
              <a:rPr lang="en-GB" b="1" dirty="0"/>
              <a:t>return</a:t>
            </a:r>
            <a:r>
              <a:rPr lang="en-GB" dirty="0"/>
              <a:t> {</a:t>
            </a:r>
          </a:p>
          <a:p>
            <a:r>
              <a:rPr lang="en-GB" dirty="0"/>
              <a:t>                id: </a:t>
            </a:r>
            <a:r>
              <a:rPr lang="en-GB" dirty="0">
                <a:solidFill>
                  <a:srgbClr val="00B0F0"/>
                </a:solidFill>
              </a:rPr>
              <a:t>todo.id</a:t>
            </a:r>
            <a:r>
              <a:rPr lang="en-GB" dirty="0"/>
              <a:t>,</a:t>
            </a:r>
          </a:p>
          <a:p>
            <a:r>
              <a:rPr lang="en-GB" dirty="0"/>
              <a:t>                </a:t>
            </a:r>
            <a:r>
              <a:rPr lang="en-GB" dirty="0" err="1"/>
              <a:t>userId</a:t>
            </a:r>
            <a:r>
              <a:rPr lang="en-GB" dirty="0"/>
              <a:t>: </a:t>
            </a:r>
            <a:r>
              <a:rPr lang="en-GB" dirty="0" err="1">
                <a:solidFill>
                  <a:schemeClr val="accent4">
                    <a:lumMod val="50000"/>
                    <a:lumOff val="50000"/>
                  </a:schemeClr>
                </a:solidFill>
              </a:rPr>
              <a:t>edits.userId</a:t>
            </a:r>
            <a:r>
              <a:rPr lang="en-GB" dirty="0"/>
              <a:t>,</a:t>
            </a:r>
          </a:p>
          <a:p>
            <a:r>
              <a:rPr lang="en-GB" dirty="0"/>
              <a:t>                title: </a:t>
            </a:r>
            <a:r>
              <a:rPr lang="en-GB" dirty="0" err="1">
                <a:solidFill>
                  <a:schemeClr val="accent4">
                    <a:lumMod val="50000"/>
                    <a:lumOff val="50000"/>
                  </a:schemeClr>
                </a:solidFill>
              </a:rPr>
              <a:t>edits.title</a:t>
            </a:r>
            <a:r>
              <a:rPr lang="en-GB" dirty="0"/>
              <a:t>,</a:t>
            </a:r>
          </a:p>
          <a:p>
            <a:r>
              <a:rPr lang="en-GB" dirty="0"/>
              <a:t>                completed: </a:t>
            </a:r>
            <a:r>
              <a:rPr lang="en-GB" dirty="0" err="1">
                <a:solidFill>
                  <a:schemeClr val="accent4">
                    <a:lumMod val="50000"/>
                    <a:lumOff val="50000"/>
                  </a:schemeClr>
                </a:solidFill>
              </a:rPr>
              <a:t>edits.completed</a:t>
            </a:r>
            <a:endParaRPr lang="en-GB" dirty="0">
              <a:solidFill>
                <a:schemeClr val="accent4">
                  <a:lumMod val="50000"/>
                  <a:lumOff val="50000"/>
                </a:schemeClr>
              </a:solidFill>
            </a:endParaRPr>
          </a:p>
          <a:p>
            <a:r>
              <a:rPr lang="en-GB" dirty="0"/>
              <a:t>              };</a:t>
            </a:r>
          </a:p>
          <a:p>
            <a:r>
              <a:rPr lang="en-GB" dirty="0"/>
              <a:t>            }</a:t>
            </a:r>
          </a:p>
          <a:p>
            <a:r>
              <a:rPr lang="en-GB" dirty="0"/>
              <a:t>            </a:t>
            </a:r>
            <a:r>
              <a:rPr lang="en-GB" b="1" dirty="0"/>
              <a:t>return</a:t>
            </a:r>
            <a:r>
              <a:rPr lang="en-GB" dirty="0"/>
              <a:t> </a:t>
            </a:r>
            <a:r>
              <a:rPr lang="en-GB" dirty="0" err="1">
                <a:solidFill>
                  <a:srgbClr val="00B0F0"/>
                </a:solidFill>
              </a:rPr>
              <a:t>todo</a:t>
            </a:r>
            <a:r>
              <a:rPr lang="en-GB" dirty="0"/>
              <a:t>; </a:t>
            </a:r>
          </a:p>
          <a:p>
            <a:r>
              <a:rPr lang="en-GB" dirty="0"/>
              <a:t>          }</a:t>
            </a:r>
            <a:r>
              <a:rPr lang="en-GB" dirty="0">
                <a:solidFill>
                  <a:srgbClr val="FF0000"/>
                </a:solidFill>
              </a:rPr>
              <a:t>)</a:t>
            </a:r>
            <a:r>
              <a:rPr lang="en-GB" dirty="0"/>
              <a:t>;  </a:t>
            </a:r>
          </a:p>
          <a:p>
            <a:r>
              <a:rPr lang="en-GB" dirty="0"/>
              <a:t>          </a:t>
            </a:r>
            <a:r>
              <a:rPr lang="en-GB" b="1" dirty="0" err="1"/>
              <a:t>props.setTodos</a:t>
            </a:r>
            <a:r>
              <a:rPr lang="en-GB" dirty="0"/>
              <a:t>(</a:t>
            </a:r>
            <a:r>
              <a:rPr lang="en-GB" dirty="0" err="1">
                <a:solidFill>
                  <a:schemeClr val="accent1">
                    <a:lumMod val="25000"/>
                  </a:schemeClr>
                </a:solidFill>
              </a:rPr>
              <a:t>updatedTodos</a:t>
            </a:r>
            <a:r>
              <a:rPr lang="en-GB" dirty="0"/>
              <a:t>);        </a:t>
            </a:r>
          </a:p>
          <a:p>
            <a:r>
              <a:rPr lang="en-GB" dirty="0"/>
              <a:t>        }</a:t>
            </a:r>
          </a:p>
          <a:p>
            <a:r>
              <a:rPr lang="en-GB" dirty="0"/>
              <a:t>      }</a:t>
            </a:r>
          </a:p>
          <a:p>
            <a:r>
              <a:rPr lang="en-GB" dirty="0">
                <a:solidFill>
                  <a:schemeClr val="bg1">
                    <a:lumMod val="50000"/>
                  </a:schemeClr>
                </a:solidFill>
              </a:rPr>
              <a:t>}</a:t>
            </a:r>
          </a:p>
        </p:txBody>
      </p:sp>
      <p:sp>
        <p:nvSpPr>
          <p:cNvPr id="6" name="Title 1">
            <a:extLst>
              <a:ext uri="{FF2B5EF4-FFF2-40B4-BE49-F238E27FC236}">
                <a16:creationId xmlns:a16="http://schemas.microsoft.com/office/drawing/2014/main" id="{0C5D18CB-495C-FE5B-D3D7-EABA66802F0C}"/>
              </a:ext>
            </a:extLst>
          </p:cNvPr>
          <p:cNvSpPr txBox="1">
            <a:spLocks/>
          </p:cNvSpPr>
          <p:nvPr/>
        </p:nvSpPr>
        <p:spPr bwMode="auto">
          <a:xfrm>
            <a:off x="6107055" y="5186296"/>
            <a:ext cx="2870084" cy="151136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kumimoji="1" sz="3200" b="1" kern="12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kumimoji="1" sz="3200" b="1">
                <a:solidFill>
                  <a:schemeClr val="tx2"/>
                </a:solidFill>
                <a:latin typeface="Helvetica" panose="020B0604020202020204" pitchFamily="34" charset="0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kumimoji="1" sz="3200" b="1">
                <a:solidFill>
                  <a:schemeClr val="tx2"/>
                </a:solidFill>
                <a:latin typeface="Helvetica" panose="020B0604020202020204" pitchFamily="34" charset="0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kumimoji="1" sz="3200" b="1">
                <a:solidFill>
                  <a:schemeClr val="tx2"/>
                </a:solidFill>
                <a:latin typeface="Helvetica" panose="020B0604020202020204" pitchFamily="34" charset="0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kumimoji="1" sz="3200" b="1">
                <a:solidFill>
                  <a:schemeClr val="tx2"/>
                </a:solidFill>
                <a:latin typeface="Helvetica" panose="020B0604020202020204" pitchFamily="34" charset="0"/>
              </a:defRPr>
            </a:lvl5pPr>
            <a:lvl6pPr marL="457200" algn="ctr" rtl="0" eaLnBrk="0" fontAlgn="base" hangingPunct="0">
              <a:spcBef>
                <a:spcPct val="0"/>
              </a:spcBef>
              <a:spcAft>
                <a:spcPct val="0"/>
              </a:spcAft>
              <a:defRPr kumimoji="1" sz="3200" b="1">
                <a:solidFill>
                  <a:schemeClr val="tx2"/>
                </a:solidFill>
                <a:latin typeface="Helvetica" panose="020B0604020202020204" pitchFamily="34" charset="0"/>
              </a:defRPr>
            </a:lvl6pPr>
            <a:lvl7pPr marL="914400" algn="ctr" rtl="0" eaLnBrk="0" fontAlgn="base" hangingPunct="0">
              <a:spcBef>
                <a:spcPct val="0"/>
              </a:spcBef>
              <a:spcAft>
                <a:spcPct val="0"/>
              </a:spcAft>
              <a:defRPr kumimoji="1" sz="3200" b="1">
                <a:solidFill>
                  <a:schemeClr val="tx2"/>
                </a:solidFill>
                <a:latin typeface="Helvetica" panose="020B0604020202020204" pitchFamily="34" charset="0"/>
              </a:defRPr>
            </a:lvl7pPr>
            <a:lvl8pPr marL="1371600" algn="ctr" rtl="0" eaLnBrk="0" fontAlgn="base" hangingPunct="0">
              <a:spcBef>
                <a:spcPct val="0"/>
              </a:spcBef>
              <a:spcAft>
                <a:spcPct val="0"/>
              </a:spcAft>
              <a:defRPr kumimoji="1" sz="3200" b="1">
                <a:solidFill>
                  <a:schemeClr val="tx2"/>
                </a:solidFill>
                <a:latin typeface="Helvetica" panose="020B0604020202020204" pitchFamily="34" charset="0"/>
              </a:defRPr>
            </a:lvl8pPr>
            <a:lvl9pPr marL="1828800" algn="ctr" rtl="0" eaLnBrk="0" fontAlgn="base" hangingPunct="0">
              <a:spcBef>
                <a:spcPct val="0"/>
              </a:spcBef>
              <a:spcAft>
                <a:spcPct val="0"/>
              </a:spcAft>
              <a:defRPr kumimoji="1" sz="3200" b="1">
                <a:solidFill>
                  <a:schemeClr val="tx2"/>
                </a:solidFill>
                <a:latin typeface="Helvetica" panose="020B0604020202020204" pitchFamily="34" charset="0"/>
              </a:defRPr>
            </a:lvl9pPr>
          </a:lstStyle>
          <a:p>
            <a:r>
              <a:rPr lang="en-GB" dirty="0"/>
              <a:t>components/TodosTable.js </a:t>
            </a:r>
            <a:br>
              <a:rPr lang="en-GB" dirty="0"/>
            </a:br>
            <a:r>
              <a:rPr lang="en-GB" dirty="0"/>
              <a:t>(</a:t>
            </a:r>
            <a:r>
              <a:rPr lang="en-GB" dirty="0" err="1"/>
              <a:t>Cont</a:t>
            </a:r>
            <a:r>
              <a:rPr lang="en-GB" dirty="0"/>
              <a:t>)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10F68800-04EC-05CD-F0B8-8C29604ADE52}"/>
              </a:ext>
            </a:extLst>
          </p:cNvPr>
          <p:cNvSpPr txBox="1"/>
          <p:nvPr/>
        </p:nvSpPr>
        <p:spPr>
          <a:xfrm>
            <a:off x="7165588" y="65575"/>
            <a:ext cx="1811552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Find the Todo item matching the one clicked by the user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40D38180-2FB8-7BDD-E384-C5567F6629B5}"/>
              </a:ext>
            </a:extLst>
          </p:cNvPr>
          <p:cNvSpPr txBox="1"/>
          <p:nvPr/>
        </p:nvSpPr>
        <p:spPr>
          <a:xfrm>
            <a:off x="4533513" y="3328293"/>
            <a:ext cx="3904564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We are using the </a:t>
            </a:r>
            <a:r>
              <a:rPr lang="en-GB" i="1" dirty="0">
                <a:solidFill>
                  <a:srgbClr val="FF0000"/>
                </a:solidFill>
              </a:rPr>
              <a:t>map()</a:t>
            </a:r>
            <a:r>
              <a:rPr lang="en-GB" dirty="0">
                <a:solidFill>
                  <a:srgbClr val="FF0000"/>
                </a:solidFill>
              </a:rPr>
              <a:t> </a:t>
            </a:r>
            <a:r>
              <a:rPr lang="en-GB" dirty="0"/>
              <a:t>function to create a new array </a:t>
            </a:r>
            <a:r>
              <a:rPr lang="en-GB" i="1" dirty="0" err="1">
                <a:solidFill>
                  <a:schemeClr val="accent1">
                    <a:lumMod val="25000"/>
                  </a:schemeClr>
                </a:solidFill>
              </a:rPr>
              <a:t>updatedTodos</a:t>
            </a:r>
            <a:r>
              <a:rPr lang="en-GB" dirty="0"/>
              <a:t>, so that we can alter the details of the </a:t>
            </a:r>
            <a:r>
              <a:rPr lang="en-GB" dirty="0" err="1"/>
              <a:t>todo</a:t>
            </a:r>
            <a:r>
              <a:rPr lang="en-GB" dirty="0"/>
              <a:t> item that was edited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07B917FB-42F1-A9B3-C4D1-280E0FB27505}"/>
              </a:ext>
            </a:extLst>
          </p:cNvPr>
          <p:cNvSpPr txBox="1"/>
          <p:nvPr/>
        </p:nvSpPr>
        <p:spPr>
          <a:xfrm>
            <a:off x="6708808" y="1502192"/>
            <a:ext cx="2312009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Make a call to the web service to edit the </a:t>
            </a:r>
            <a:r>
              <a:rPr lang="en-GB" dirty="0" err="1"/>
              <a:t>todo</a:t>
            </a:r>
            <a:r>
              <a:rPr lang="en-GB" dirty="0"/>
              <a:t> item</a:t>
            </a:r>
          </a:p>
          <a:p>
            <a:r>
              <a:rPr lang="en-GB" dirty="0"/>
              <a:t>(see todos.js)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5FB5ABDA-0BF0-D679-DC6E-F22F26A3271B}"/>
              </a:ext>
            </a:extLst>
          </p:cNvPr>
          <p:cNvSpPr txBox="1"/>
          <p:nvPr/>
        </p:nvSpPr>
        <p:spPr>
          <a:xfrm>
            <a:off x="4533513" y="4528622"/>
            <a:ext cx="383085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For all other </a:t>
            </a:r>
            <a:r>
              <a:rPr lang="en-GB" dirty="0" err="1"/>
              <a:t>todo</a:t>
            </a:r>
            <a:r>
              <a:rPr lang="en-GB" dirty="0"/>
              <a:t> items, we just add them unchanged to this new array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D6F32E6A-2165-8076-592D-518C0679405B}"/>
              </a:ext>
            </a:extLst>
          </p:cNvPr>
          <p:cNvSpPr txBox="1"/>
          <p:nvPr/>
        </p:nvSpPr>
        <p:spPr>
          <a:xfrm>
            <a:off x="919137" y="6125355"/>
            <a:ext cx="552430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Update our local list of </a:t>
            </a:r>
            <a:r>
              <a:rPr lang="en-GB" dirty="0" err="1"/>
              <a:t>Todos</a:t>
            </a:r>
            <a:r>
              <a:rPr lang="en-GB" dirty="0"/>
              <a:t> with the </a:t>
            </a:r>
            <a:r>
              <a:rPr lang="en-GB" i="1" dirty="0" err="1">
                <a:solidFill>
                  <a:schemeClr val="accent1">
                    <a:lumMod val="25000"/>
                  </a:schemeClr>
                </a:solidFill>
              </a:rPr>
              <a:t>updatedTodos</a:t>
            </a:r>
            <a:r>
              <a:rPr lang="en-GB" dirty="0"/>
              <a:t> array using the parent components state function</a:t>
            </a:r>
          </a:p>
        </p:txBody>
      </p:sp>
      <p:cxnSp>
        <p:nvCxnSpPr>
          <p:cNvPr id="13" name="Straight Arrow Connector 12">
            <a:extLst>
              <a:ext uri="{FF2B5EF4-FFF2-40B4-BE49-F238E27FC236}">
                <a16:creationId xmlns:a16="http://schemas.microsoft.com/office/drawing/2014/main" id="{A8451249-17B6-CE12-67C1-572D633BE95F}"/>
              </a:ext>
            </a:extLst>
          </p:cNvPr>
          <p:cNvCxnSpPr>
            <a:cxnSpLocks/>
            <a:stCxn id="10" idx="1"/>
          </p:cNvCxnSpPr>
          <p:nvPr/>
        </p:nvCxnSpPr>
        <p:spPr bwMode="auto">
          <a:xfrm flipH="1">
            <a:off x="2165684" y="4851788"/>
            <a:ext cx="2367829" cy="290336"/>
          </a:xfrm>
          <a:prstGeom prst="straightConnector1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triangle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cxnSp>
        <p:nvCxnSpPr>
          <p:cNvPr id="19" name="Straight Arrow Connector 18">
            <a:extLst>
              <a:ext uri="{FF2B5EF4-FFF2-40B4-BE49-F238E27FC236}">
                <a16:creationId xmlns:a16="http://schemas.microsoft.com/office/drawing/2014/main" id="{CD1E37C2-A1D9-9B7F-0463-1AD980C5E5DF}"/>
              </a:ext>
            </a:extLst>
          </p:cNvPr>
          <p:cNvCxnSpPr>
            <a:cxnSpLocks/>
            <a:stCxn id="11" idx="0"/>
          </p:cNvCxnSpPr>
          <p:nvPr/>
        </p:nvCxnSpPr>
        <p:spPr bwMode="auto">
          <a:xfrm flipH="1" flipV="1">
            <a:off x="3283312" y="5903328"/>
            <a:ext cx="397977" cy="222027"/>
          </a:xfrm>
          <a:prstGeom prst="straightConnector1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triangle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</p:spTree>
    <p:extLst>
      <p:ext uri="{BB962C8B-B14F-4D97-AF65-F5344CB8AC3E}">
        <p14:creationId xmlns:p14="http://schemas.microsoft.com/office/powerpoint/2010/main" val="1225541471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727816B-37EE-7B87-E9CD-A45EA93C9B9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57175" y="0"/>
            <a:ext cx="8686800" cy="502209"/>
          </a:xfrm>
        </p:spPr>
        <p:txBody>
          <a:bodyPr/>
          <a:lstStyle/>
          <a:p>
            <a:r>
              <a:rPr lang="en-GB" dirty="0"/>
              <a:t>components/TodosTable.js (</a:t>
            </a:r>
            <a:r>
              <a:rPr lang="en-GB" dirty="0" err="1"/>
              <a:t>Cont</a:t>
            </a:r>
            <a:r>
              <a:rPr lang="en-GB" dirty="0"/>
              <a:t>)</a:t>
            </a: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8CE53260-2700-6974-721E-9F38F45A962D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>
              <a:defRPr/>
            </a:pPr>
            <a:r>
              <a:rPr lang="en-US" altLang="en-US"/>
              <a:t>WEB</a:t>
            </a:r>
            <a:endParaRPr lang="en-US" altLang="en-US" dirty="0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1C7D8604-D934-D9BF-F6B9-698A3DFBE8FB}"/>
              </a:ext>
            </a:extLst>
          </p:cNvPr>
          <p:cNvSpPr txBox="1"/>
          <p:nvPr/>
        </p:nvSpPr>
        <p:spPr>
          <a:xfrm>
            <a:off x="79375" y="1017589"/>
            <a:ext cx="8813520" cy="3785652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r>
              <a:rPr lang="en-GB" sz="2000" dirty="0">
                <a:solidFill>
                  <a:schemeClr val="bg1">
                    <a:lumMod val="50000"/>
                  </a:schemeClr>
                </a:solidFill>
              </a:rPr>
              <a:t>async function </a:t>
            </a:r>
            <a:r>
              <a:rPr lang="en-GB" sz="2000" dirty="0" err="1">
                <a:solidFill>
                  <a:schemeClr val="bg1">
                    <a:lumMod val="50000"/>
                  </a:schemeClr>
                </a:solidFill>
              </a:rPr>
              <a:t>handleDeleteClick</a:t>
            </a:r>
            <a:r>
              <a:rPr lang="en-GB" sz="2000" dirty="0">
                <a:solidFill>
                  <a:schemeClr val="bg1">
                    <a:lumMod val="50000"/>
                  </a:schemeClr>
                </a:solidFill>
              </a:rPr>
              <a:t>(</a:t>
            </a:r>
            <a:r>
              <a:rPr lang="en-GB" sz="2000" dirty="0">
                <a:solidFill>
                  <a:schemeClr val="tx1">
                    <a:lumMod val="60000"/>
                    <a:lumOff val="40000"/>
                  </a:schemeClr>
                </a:solidFill>
              </a:rPr>
              <a:t>id</a:t>
            </a:r>
            <a:r>
              <a:rPr lang="en-GB" sz="2000" dirty="0">
                <a:solidFill>
                  <a:schemeClr val="bg1">
                    <a:lumMod val="50000"/>
                  </a:schemeClr>
                </a:solidFill>
              </a:rPr>
              <a:t>)</a:t>
            </a:r>
          </a:p>
          <a:p>
            <a:r>
              <a:rPr lang="en-GB" sz="2000" dirty="0">
                <a:solidFill>
                  <a:schemeClr val="bg1">
                    <a:lumMod val="50000"/>
                  </a:schemeClr>
                </a:solidFill>
              </a:rPr>
              <a:t>{</a:t>
            </a:r>
          </a:p>
          <a:p>
            <a:r>
              <a:rPr lang="en-GB" sz="2000" dirty="0"/>
              <a:t>      </a:t>
            </a:r>
            <a:r>
              <a:rPr lang="en-GB" sz="2000" dirty="0" err="1"/>
              <a:t>const</a:t>
            </a:r>
            <a:r>
              <a:rPr lang="en-GB" sz="2000" dirty="0"/>
              <a:t> response = await </a:t>
            </a:r>
            <a:r>
              <a:rPr lang="en-GB" sz="2000" dirty="0" err="1"/>
              <a:t>deleteTodo</a:t>
            </a:r>
            <a:r>
              <a:rPr lang="en-GB" sz="2000" dirty="0"/>
              <a:t>(</a:t>
            </a:r>
            <a:r>
              <a:rPr lang="en-GB" sz="2000" dirty="0">
                <a:solidFill>
                  <a:schemeClr val="tx1">
                    <a:lumMod val="60000"/>
                    <a:lumOff val="40000"/>
                  </a:schemeClr>
                </a:solidFill>
              </a:rPr>
              <a:t>id</a:t>
            </a:r>
            <a:r>
              <a:rPr lang="en-GB" sz="2000" dirty="0"/>
              <a:t>);</a:t>
            </a:r>
          </a:p>
          <a:p>
            <a:endParaRPr lang="en-GB" sz="2000" dirty="0"/>
          </a:p>
          <a:p>
            <a:r>
              <a:rPr lang="en-GB" sz="2000" dirty="0"/>
              <a:t>      if(response === true)</a:t>
            </a:r>
          </a:p>
          <a:p>
            <a:r>
              <a:rPr lang="en-GB" sz="2000" dirty="0"/>
              <a:t>      {</a:t>
            </a:r>
          </a:p>
          <a:p>
            <a:r>
              <a:rPr lang="en-GB" sz="2000" dirty="0"/>
              <a:t>          </a:t>
            </a:r>
            <a:r>
              <a:rPr lang="en-GB" sz="2000" dirty="0" err="1"/>
              <a:t>const</a:t>
            </a:r>
            <a:r>
              <a:rPr lang="en-GB" sz="2000" dirty="0"/>
              <a:t> </a:t>
            </a:r>
            <a:r>
              <a:rPr lang="en-GB" sz="2000" dirty="0" err="1">
                <a:solidFill>
                  <a:schemeClr val="accent1">
                    <a:lumMod val="25000"/>
                  </a:schemeClr>
                </a:solidFill>
              </a:rPr>
              <a:t>updatedTodos</a:t>
            </a:r>
            <a:r>
              <a:rPr lang="en-GB" sz="2000" dirty="0"/>
              <a:t> = </a:t>
            </a:r>
            <a:r>
              <a:rPr lang="en-GB" sz="2000" b="1" dirty="0" err="1"/>
              <a:t>props.todos</a:t>
            </a:r>
            <a:r>
              <a:rPr lang="en-GB" sz="2000" dirty="0" err="1"/>
              <a:t>.</a:t>
            </a:r>
            <a:r>
              <a:rPr lang="en-GB" sz="2000" dirty="0" err="1">
                <a:solidFill>
                  <a:srgbClr val="FF0000"/>
                </a:solidFill>
              </a:rPr>
              <a:t>filter</a:t>
            </a:r>
            <a:r>
              <a:rPr lang="en-GB" sz="2000" dirty="0">
                <a:solidFill>
                  <a:srgbClr val="FF0000"/>
                </a:solidFill>
              </a:rPr>
              <a:t>(</a:t>
            </a:r>
            <a:r>
              <a:rPr lang="en-GB" sz="2000" dirty="0"/>
              <a:t>(</a:t>
            </a:r>
            <a:r>
              <a:rPr lang="en-GB" sz="2000" dirty="0" err="1">
                <a:solidFill>
                  <a:srgbClr val="00B0F0"/>
                </a:solidFill>
              </a:rPr>
              <a:t>todo</a:t>
            </a:r>
            <a:r>
              <a:rPr lang="en-GB" sz="2000" dirty="0"/>
              <a:t>) =&gt; </a:t>
            </a:r>
            <a:r>
              <a:rPr lang="en-GB" sz="2000" dirty="0">
                <a:solidFill>
                  <a:srgbClr val="00B0F0"/>
                </a:solidFill>
              </a:rPr>
              <a:t>todo.id </a:t>
            </a:r>
            <a:r>
              <a:rPr lang="en-GB" sz="2000" dirty="0"/>
              <a:t>!== </a:t>
            </a:r>
            <a:r>
              <a:rPr lang="en-GB" sz="2000" dirty="0">
                <a:solidFill>
                  <a:schemeClr val="tx1">
                    <a:lumMod val="60000"/>
                    <a:lumOff val="40000"/>
                  </a:schemeClr>
                </a:solidFill>
              </a:rPr>
              <a:t>id</a:t>
            </a:r>
            <a:r>
              <a:rPr lang="en-GB" sz="2000" dirty="0">
                <a:solidFill>
                  <a:srgbClr val="FF0000"/>
                </a:solidFill>
              </a:rPr>
              <a:t>)</a:t>
            </a:r>
            <a:r>
              <a:rPr lang="en-GB" sz="2000" dirty="0"/>
              <a:t>;</a:t>
            </a:r>
          </a:p>
          <a:p>
            <a:r>
              <a:rPr lang="en-GB" sz="2000" dirty="0"/>
              <a:t>          </a:t>
            </a:r>
            <a:r>
              <a:rPr lang="en-GB" sz="2000" b="1" dirty="0" err="1"/>
              <a:t>props.setTodos</a:t>
            </a:r>
            <a:r>
              <a:rPr lang="en-GB" sz="2000" dirty="0"/>
              <a:t>(</a:t>
            </a:r>
            <a:r>
              <a:rPr lang="en-GB" sz="2000" dirty="0" err="1">
                <a:solidFill>
                  <a:schemeClr val="accent1">
                    <a:lumMod val="25000"/>
                  </a:schemeClr>
                </a:solidFill>
              </a:rPr>
              <a:t>updatedTodos</a:t>
            </a:r>
            <a:r>
              <a:rPr lang="en-GB" sz="2000" dirty="0"/>
              <a:t>);</a:t>
            </a:r>
          </a:p>
          <a:p>
            <a:r>
              <a:rPr lang="en-GB" sz="2000" dirty="0"/>
              <a:t>      }</a:t>
            </a:r>
          </a:p>
          <a:p>
            <a:r>
              <a:rPr lang="en-GB" sz="2000" dirty="0">
                <a:solidFill>
                  <a:schemeClr val="bg1">
                    <a:lumMod val="50000"/>
                  </a:schemeClr>
                </a:solidFill>
              </a:rPr>
              <a:t>}</a:t>
            </a:r>
          </a:p>
          <a:p>
            <a:endParaRPr lang="en-GB" sz="2000" dirty="0">
              <a:solidFill>
                <a:schemeClr val="bg1">
                  <a:lumMod val="50000"/>
                </a:schemeClr>
              </a:solidFill>
            </a:endParaRPr>
          </a:p>
          <a:p>
            <a:endParaRPr lang="en-GB" sz="2000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44E12813-C3DF-5513-79D9-A68068E5F5C5}"/>
              </a:ext>
            </a:extLst>
          </p:cNvPr>
          <p:cNvSpPr txBox="1"/>
          <p:nvPr/>
        </p:nvSpPr>
        <p:spPr>
          <a:xfrm>
            <a:off x="5529042" y="1322154"/>
            <a:ext cx="3321214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Make a call to the web service to delete the </a:t>
            </a:r>
            <a:r>
              <a:rPr lang="en-GB" dirty="0" err="1"/>
              <a:t>todo</a:t>
            </a:r>
            <a:r>
              <a:rPr lang="en-GB" dirty="0"/>
              <a:t> item</a:t>
            </a:r>
          </a:p>
          <a:p>
            <a:r>
              <a:rPr lang="en-GB" dirty="0"/>
              <a:t>(see todos.js)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227E56CE-6B8A-0162-998D-90E4B20F888E}"/>
              </a:ext>
            </a:extLst>
          </p:cNvPr>
          <p:cNvSpPr txBox="1"/>
          <p:nvPr/>
        </p:nvSpPr>
        <p:spPr>
          <a:xfrm>
            <a:off x="5401912" y="3361283"/>
            <a:ext cx="3448344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Use the </a:t>
            </a:r>
            <a:r>
              <a:rPr lang="en-GB" i="1" dirty="0">
                <a:solidFill>
                  <a:srgbClr val="FF0000"/>
                </a:solidFill>
              </a:rPr>
              <a:t>filter()</a:t>
            </a:r>
            <a:r>
              <a:rPr lang="en-GB" dirty="0">
                <a:solidFill>
                  <a:srgbClr val="FF0000"/>
                </a:solidFill>
              </a:rPr>
              <a:t> </a:t>
            </a:r>
            <a:r>
              <a:rPr lang="en-GB" dirty="0"/>
              <a:t>function to create a new array </a:t>
            </a:r>
            <a:r>
              <a:rPr lang="en-GB" i="1" dirty="0" err="1">
                <a:solidFill>
                  <a:schemeClr val="accent1">
                    <a:lumMod val="25000"/>
                  </a:schemeClr>
                </a:solidFill>
              </a:rPr>
              <a:t>updatedTodos</a:t>
            </a:r>
            <a:r>
              <a:rPr lang="en-GB" dirty="0"/>
              <a:t> but exclude the </a:t>
            </a:r>
            <a:r>
              <a:rPr lang="en-GB" dirty="0" err="1"/>
              <a:t>todo</a:t>
            </a:r>
            <a:r>
              <a:rPr lang="en-GB" dirty="0"/>
              <a:t> item we just deleted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C982154A-6D3E-6FC7-B1A5-0B34FAC80E3A}"/>
              </a:ext>
            </a:extLst>
          </p:cNvPr>
          <p:cNvSpPr txBox="1"/>
          <p:nvPr/>
        </p:nvSpPr>
        <p:spPr>
          <a:xfrm>
            <a:off x="1445036" y="3845671"/>
            <a:ext cx="3701823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Update our local list of </a:t>
            </a:r>
            <a:r>
              <a:rPr lang="en-GB" dirty="0" err="1"/>
              <a:t>Todos</a:t>
            </a:r>
            <a:r>
              <a:rPr lang="en-GB" dirty="0"/>
              <a:t> with the </a:t>
            </a:r>
            <a:r>
              <a:rPr lang="en-GB" i="1" dirty="0" err="1">
                <a:solidFill>
                  <a:schemeClr val="accent1">
                    <a:lumMod val="25000"/>
                  </a:schemeClr>
                </a:solidFill>
              </a:rPr>
              <a:t>updatedTodos</a:t>
            </a:r>
            <a:r>
              <a:rPr lang="en-GB" dirty="0"/>
              <a:t> array using the parent components state function</a:t>
            </a:r>
          </a:p>
        </p:txBody>
      </p:sp>
      <p:cxnSp>
        <p:nvCxnSpPr>
          <p:cNvPr id="8" name="Straight Arrow Connector 7">
            <a:extLst>
              <a:ext uri="{FF2B5EF4-FFF2-40B4-BE49-F238E27FC236}">
                <a16:creationId xmlns:a16="http://schemas.microsoft.com/office/drawing/2014/main" id="{CBF4695B-BCD9-F1A4-E0B9-51BC7E26472E}"/>
              </a:ext>
            </a:extLst>
          </p:cNvPr>
          <p:cNvCxnSpPr>
            <a:cxnSpLocks/>
            <a:stCxn id="7" idx="0"/>
          </p:cNvCxnSpPr>
          <p:nvPr/>
        </p:nvCxnSpPr>
        <p:spPr bwMode="auto">
          <a:xfrm flipH="1" flipV="1">
            <a:off x="3193293" y="3524941"/>
            <a:ext cx="102655" cy="320730"/>
          </a:xfrm>
          <a:prstGeom prst="straightConnector1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triangle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</p:spTree>
    <p:extLst>
      <p:ext uri="{BB962C8B-B14F-4D97-AF65-F5344CB8AC3E}">
        <p14:creationId xmlns:p14="http://schemas.microsoft.com/office/powerpoint/2010/main" val="2480664848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906B825-17C8-868E-6A9A-25DBEBBB159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Exercise (</a:t>
            </a:r>
            <a:r>
              <a:rPr lang="en-GB" dirty="0" err="1"/>
              <a:t>Cont</a:t>
            </a:r>
            <a:r>
              <a:rPr lang="en-GB" dirty="0"/>
              <a:t>)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41084B4-DB80-5770-9C31-82A97BB7E7D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02715" y="938089"/>
            <a:ext cx="8419113" cy="4900736"/>
          </a:xfrm>
        </p:spPr>
        <p:txBody>
          <a:bodyPr/>
          <a:lstStyle/>
          <a:p>
            <a:r>
              <a:rPr lang="en-GB" dirty="0"/>
              <a:t>Add a </a:t>
            </a:r>
            <a:r>
              <a:rPr lang="en-GB" dirty="0" err="1"/>
              <a:t>TodoRow</a:t>
            </a:r>
            <a:r>
              <a:rPr lang="en-GB" dirty="0"/>
              <a:t> component to display the details of a Todo item and the associated “edit” and “delete” buttons</a:t>
            </a:r>
          </a:p>
          <a:p>
            <a:r>
              <a:rPr lang="en-GB" dirty="0"/>
              <a:t>This component should also switch to text edit fields when the user clicks the edit button to allow them to change the Todo item’s values with “Save” and “Exit” buttons</a:t>
            </a: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111B2148-7419-0DC1-66F1-C99519B43315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>
              <a:defRPr/>
            </a:pPr>
            <a:r>
              <a:rPr lang="en-US" altLang="en-US"/>
              <a:t>WEB</a:t>
            </a:r>
            <a:endParaRPr lang="en-US" altLang="en-US" dirty="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AB21A310-6B2A-16EB-3877-F8643AE101A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57175" y="2993120"/>
            <a:ext cx="8524701" cy="173049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5411603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6A4EEAA-B2DB-9F10-F6E3-A3091853029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components/TodoRow.js</a:t>
            </a: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AB283BC0-DD50-963B-ED14-1B47F3B77C94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>
              <a:defRPr/>
            </a:pPr>
            <a:r>
              <a:rPr lang="en-US" altLang="en-US"/>
              <a:t>WEB</a:t>
            </a:r>
            <a:endParaRPr lang="en-US" altLang="en-US" dirty="0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82C4379D-3751-4841-B056-279B11DE27CA}"/>
              </a:ext>
            </a:extLst>
          </p:cNvPr>
          <p:cNvSpPr txBox="1"/>
          <p:nvPr/>
        </p:nvSpPr>
        <p:spPr>
          <a:xfrm>
            <a:off x="43476" y="1389326"/>
            <a:ext cx="8944175" cy="4524315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r>
              <a:rPr lang="en-GB" sz="1600" dirty="0"/>
              <a:t>import React, { </a:t>
            </a:r>
            <a:r>
              <a:rPr lang="en-GB" sz="1600" dirty="0" err="1"/>
              <a:t>useState</a:t>
            </a:r>
            <a:r>
              <a:rPr lang="en-GB" sz="1600" dirty="0"/>
              <a:t> } from 'react';</a:t>
            </a:r>
          </a:p>
          <a:p>
            <a:endParaRPr lang="en-GB" sz="1600" dirty="0"/>
          </a:p>
          <a:p>
            <a:r>
              <a:rPr lang="en-GB" sz="1600" dirty="0"/>
              <a:t>function </a:t>
            </a:r>
            <a:r>
              <a:rPr lang="en-GB" sz="1600" dirty="0" err="1"/>
              <a:t>TodoRow</a:t>
            </a:r>
            <a:r>
              <a:rPr lang="en-GB" sz="1600" dirty="0"/>
              <a:t>(props) {</a:t>
            </a:r>
          </a:p>
          <a:p>
            <a:r>
              <a:rPr lang="en-GB" sz="1600" dirty="0"/>
              <a:t>    </a:t>
            </a:r>
            <a:r>
              <a:rPr lang="en-GB" sz="1600" dirty="0" err="1"/>
              <a:t>const</a:t>
            </a:r>
            <a:r>
              <a:rPr lang="en-GB" sz="1600" dirty="0"/>
              <a:t> [mode, </a:t>
            </a:r>
            <a:r>
              <a:rPr lang="en-GB" sz="1600" dirty="0" err="1"/>
              <a:t>setMode</a:t>
            </a:r>
            <a:r>
              <a:rPr lang="en-GB" sz="1600" dirty="0"/>
              <a:t>] = </a:t>
            </a:r>
            <a:r>
              <a:rPr lang="en-GB" sz="1600" dirty="0" err="1"/>
              <a:t>useState</a:t>
            </a:r>
            <a:r>
              <a:rPr lang="en-GB" sz="1600" dirty="0"/>
              <a:t>('Default’);</a:t>
            </a:r>
          </a:p>
          <a:p>
            <a:endParaRPr lang="en-GB" sz="1600" dirty="0"/>
          </a:p>
          <a:p>
            <a:r>
              <a:rPr lang="en-GB" sz="1600" dirty="0"/>
              <a:t>    </a:t>
            </a:r>
            <a:r>
              <a:rPr lang="en-GB" sz="1600" dirty="0" err="1"/>
              <a:t>const</a:t>
            </a:r>
            <a:r>
              <a:rPr lang="en-GB" sz="1600" dirty="0"/>
              <a:t> [id, </a:t>
            </a:r>
            <a:r>
              <a:rPr lang="en-GB" sz="1600" dirty="0" err="1"/>
              <a:t>setId</a:t>
            </a:r>
            <a:r>
              <a:rPr lang="en-GB" sz="1600" dirty="0"/>
              <a:t>] = </a:t>
            </a:r>
            <a:r>
              <a:rPr lang="en-GB" sz="1600" dirty="0" err="1"/>
              <a:t>useState</a:t>
            </a:r>
            <a:r>
              <a:rPr lang="en-GB" sz="1600" dirty="0"/>
              <a:t>(</a:t>
            </a:r>
            <a:r>
              <a:rPr lang="en-GB" sz="1600" b="1" dirty="0"/>
              <a:t>props.id</a:t>
            </a:r>
            <a:r>
              <a:rPr lang="en-GB" sz="1600" dirty="0"/>
              <a:t>);</a:t>
            </a:r>
          </a:p>
          <a:p>
            <a:r>
              <a:rPr lang="en-GB" sz="1600" dirty="0"/>
              <a:t>    </a:t>
            </a:r>
            <a:r>
              <a:rPr lang="en-GB" sz="1600" dirty="0" err="1"/>
              <a:t>const</a:t>
            </a:r>
            <a:r>
              <a:rPr lang="en-GB" sz="1600" dirty="0"/>
              <a:t> [</a:t>
            </a:r>
            <a:r>
              <a:rPr lang="en-GB" sz="1600" dirty="0" err="1"/>
              <a:t>userId</a:t>
            </a:r>
            <a:r>
              <a:rPr lang="en-GB" sz="1600" dirty="0"/>
              <a:t>, </a:t>
            </a:r>
            <a:r>
              <a:rPr lang="en-GB" sz="1600" dirty="0" err="1"/>
              <a:t>setUserId</a:t>
            </a:r>
            <a:r>
              <a:rPr lang="en-GB" sz="1600" dirty="0"/>
              <a:t>] = </a:t>
            </a:r>
            <a:r>
              <a:rPr lang="en-GB" sz="1600" dirty="0" err="1"/>
              <a:t>useState</a:t>
            </a:r>
            <a:r>
              <a:rPr lang="en-GB" sz="1600" dirty="0"/>
              <a:t>(</a:t>
            </a:r>
            <a:r>
              <a:rPr lang="en-GB" sz="1600" b="1" dirty="0" err="1"/>
              <a:t>props.userId</a:t>
            </a:r>
            <a:r>
              <a:rPr lang="en-GB" sz="1600" dirty="0"/>
              <a:t>);</a:t>
            </a:r>
          </a:p>
          <a:p>
            <a:r>
              <a:rPr lang="en-GB" sz="1600" dirty="0"/>
              <a:t>    </a:t>
            </a:r>
            <a:r>
              <a:rPr lang="en-GB" sz="1600" dirty="0" err="1"/>
              <a:t>const</a:t>
            </a:r>
            <a:r>
              <a:rPr lang="en-GB" sz="1600" dirty="0"/>
              <a:t> [title, </a:t>
            </a:r>
            <a:r>
              <a:rPr lang="en-GB" sz="1600" dirty="0" err="1"/>
              <a:t>setTitle</a:t>
            </a:r>
            <a:r>
              <a:rPr lang="en-GB" sz="1600" dirty="0"/>
              <a:t>] = </a:t>
            </a:r>
            <a:r>
              <a:rPr lang="en-GB" sz="1600" dirty="0" err="1"/>
              <a:t>useState</a:t>
            </a:r>
            <a:r>
              <a:rPr lang="en-GB" sz="1600" dirty="0"/>
              <a:t>(</a:t>
            </a:r>
            <a:r>
              <a:rPr lang="en-GB" sz="1600" b="1" dirty="0" err="1"/>
              <a:t>props.title</a:t>
            </a:r>
            <a:r>
              <a:rPr lang="en-GB" sz="1600" dirty="0"/>
              <a:t>);</a:t>
            </a:r>
          </a:p>
          <a:p>
            <a:r>
              <a:rPr lang="en-GB" sz="1600" dirty="0"/>
              <a:t>    </a:t>
            </a:r>
            <a:r>
              <a:rPr lang="en-GB" sz="1600" dirty="0" err="1"/>
              <a:t>const</a:t>
            </a:r>
            <a:r>
              <a:rPr lang="en-GB" sz="1600" dirty="0"/>
              <a:t> [completed, </a:t>
            </a:r>
            <a:r>
              <a:rPr lang="en-GB" sz="1600" dirty="0" err="1"/>
              <a:t>setCompleted</a:t>
            </a:r>
            <a:r>
              <a:rPr lang="en-GB" sz="1600" dirty="0"/>
              <a:t>] = </a:t>
            </a:r>
            <a:r>
              <a:rPr lang="en-GB" sz="1600" dirty="0" err="1"/>
              <a:t>useState</a:t>
            </a:r>
            <a:r>
              <a:rPr lang="en-GB" sz="1600" dirty="0"/>
              <a:t>(</a:t>
            </a:r>
            <a:r>
              <a:rPr lang="en-GB" sz="1600" b="1" dirty="0" err="1"/>
              <a:t>props.completed</a:t>
            </a:r>
            <a:r>
              <a:rPr lang="en-GB" sz="1600" dirty="0"/>
              <a:t>);</a:t>
            </a:r>
          </a:p>
          <a:p>
            <a:endParaRPr lang="en-GB" sz="1600" dirty="0"/>
          </a:p>
          <a:p>
            <a:r>
              <a:rPr lang="en-GB" sz="1600" dirty="0"/>
              <a:t>    </a:t>
            </a:r>
            <a:r>
              <a:rPr lang="en-GB" sz="1600" dirty="0" err="1"/>
              <a:t>const</a:t>
            </a:r>
            <a:r>
              <a:rPr lang="en-GB" sz="1600" dirty="0"/>
              <a:t> </a:t>
            </a:r>
            <a:r>
              <a:rPr lang="en-GB" sz="1600" dirty="0" err="1"/>
              <a:t>onEdit</a:t>
            </a:r>
            <a:r>
              <a:rPr lang="en-GB" sz="1600" dirty="0"/>
              <a:t> = </a:t>
            </a:r>
            <a:r>
              <a:rPr lang="en-GB" sz="1600" b="1" dirty="0" err="1"/>
              <a:t>props.onEditClick</a:t>
            </a:r>
            <a:r>
              <a:rPr lang="en-GB" sz="1600" dirty="0"/>
              <a:t>;</a:t>
            </a:r>
          </a:p>
          <a:p>
            <a:r>
              <a:rPr lang="en-GB" sz="1600" dirty="0"/>
              <a:t>    </a:t>
            </a:r>
            <a:r>
              <a:rPr lang="en-GB" sz="1600" dirty="0" err="1"/>
              <a:t>const</a:t>
            </a:r>
            <a:r>
              <a:rPr lang="en-GB" sz="1600" dirty="0"/>
              <a:t> </a:t>
            </a:r>
            <a:r>
              <a:rPr lang="en-GB" sz="1600" dirty="0" err="1"/>
              <a:t>onDelete</a:t>
            </a:r>
            <a:r>
              <a:rPr lang="en-GB" sz="1600" dirty="0"/>
              <a:t> = </a:t>
            </a:r>
            <a:r>
              <a:rPr lang="en-GB" sz="1600" b="1" dirty="0" err="1"/>
              <a:t>props.onDeleteClick</a:t>
            </a:r>
            <a:r>
              <a:rPr lang="en-GB" sz="1600" dirty="0"/>
              <a:t>;</a:t>
            </a:r>
          </a:p>
          <a:p>
            <a:r>
              <a:rPr lang="en-GB" sz="1600" dirty="0"/>
              <a:t>    </a:t>
            </a:r>
          </a:p>
          <a:p>
            <a:r>
              <a:rPr lang="en-GB" sz="1600" dirty="0"/>
              <a:t>}</a:t>
            </a:r>
          </a:p>
          <a:p>
            <a:endParaRPr lang="en-GB" sz="1600" dirty="0"/>
          </a:p>
          <a:p>
            <a:r>
              <a:rPr lang="en-GB" sz="1600" dirty="0"/>
              <a:t>export default </a:t>
            </a:r>
            <a:r>
              <a:rPr lang="en-GB" sz="1600" dirty="0" err="1"/>
              <a:t>TodoRow</a:t>
            </a:r>
            <a:r>
              <a:rPr lang="en-GB" sz="1600" dirty="0"/>
              <a:t>;</a:t>
            </a:r>
          </a:p>
          <a:p>
            <a:endParaRPr lang="en-GB" sz="1600" dirty="0"/>
          </a:p>
          <a:p>
            <a:endParaRPr lang="en-GB" sz="1600" dirty="0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40D45F08-E495-8CC1-2BD6-FB601472C4F1}"/>
              </a:ext>
            </a:extLst>
          </p:cNvPr>
          <p:cNvSpPr txBox="1"/>
          <p:nvPr/>
        </p:nvSpPr>
        <p:spPr>
          <a:xfrm>
            <a:off x="6404367" y="2602787"/>
            <a:ext cx="2583284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Controlled component, so we store the state or each form control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DCD6A1EB-26F2-3287-8F8E-10CDE9F73965}"/>
              </a:ext>
            </a:extLst>
          </p:cNvPr>
          <p:cNvSpPr txBox="1"/>
          <p:nvPr/>
        </p:nvSpPr>
        <p:spPr>
          <a:xfrm>
            <a:off x="4332543" y="3820825"/>
            <a:ext cx="4611432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The parent control passes us two of its click event functions for editing and deleting the </a:t>
            </a:r>
            <a:r>
              <a:rPr lang="en-GB" dirty="0" err="1"/>
              <a:t>todo</a:t>
            </a:r>
            <a:r>
              <a:rPr lang="en-GB" dirty="0"/>
              <a:t> item. This allows the parent </a:t>
            </a:r>
            <a:r>
              <a:rPr lang="en-GB" dirty="0" err="1"/>
              <a:t>TodosTable</a:t>
            </a:r>
            <a:r>
              <a:rPr lang="en-GB" dirty="0"/>
              <a:t> to re-render the entire table contents when we change it such as deleting one of the items.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0FC3B30D-36D3-2A78-E953-B43534987B07}"/>
              </a:ext>
            </a:extLst>
          </p:cNvPr>
          <p:cNvSpPr txBox="1"/>
          <p:nvPr/>
        </p:nvSpPr>
        <p:spPr>
          <a:xfrm>
            <a:off x="5178392" y="1389326"/>
            <a:ext cx="3765583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Start by display the item as static text (“</a:t>
            </a:r>
            <a:r>
              <a:rPr lang="en-GB" b="1" dirty="0"/>
              <a:t>Default</a:t>
            </a:r>
            <a:r>
              <a:rPr lang="en-GB" dirty="0"/>
              <a:t>” mode), the user can change this mode by clicking the “edit” button</a:t>
            </a:r>
          </a:p>
        </p:txBody>
      </p:sp>
      <p:cxnSp>
        <p:nvCxnSpPr>
          <p:cNvPr id="10" name="Straight Arrow Connector 9">
            <a:extLst>
              <a:ext uri="{FF2B5EF4-FFF2-40B4-BE49-F238E27FC236}">
                <a16:creationId xmlns:a16="http://schemas.microsoft.com/office/drawing/2014/main" id="{385037EE-0B18-7EB8-73C5-AC060E4DB802}"/>
              </a:ext>
            </a:extLst>
          </p:cNvPr>
          <p:cNvCxnSpPr/>
          <p:nvPr/>
        </p:nvCxnSpPr>
        <p:spPr bwMode="auto">
          <a:xfrm flipH="1">
            <a:off x="4379495" y="1890625"/>
            <a:ext cx="798897" cy="211168"/>
          </a:xfrm>
          <a:prstGeom prst="straightConnector1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triangle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cxnSp>
        <p:nvCxnSpPr>
          <p:cNvPr id="11" name="Straight Arrow Connector 10">
            <a:extLst>
              <a:ext uri="{FF2B5EF4-FFF2-40B4-BE49-F238E27FC236}">
                <a16:creationId xmlns:a16="http://schemas.microsoft.com/office/drawing/2014/main" id="{140ED92E-9CA6-B74C-6E9B-4FE9B371DB6C}"/>
              </a:ext>
            </a:extLst>
          </p:cNvPr>
          <p:cNvCxnSpPr/>
          <p:nvPr/>
        </p:nvCxnSpPr>
        <p:spPr bwMode="auto">
          <a:xfrm flipH="1">
            <a:off x="3801979" y="4095549"/>
            <a:ext cx="530564" cy="0"/>
          </a:xfrm>
          <a:prstGeom prst="straightConnector1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triangle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</p:spTree>
    <p:extLst>
      <p:ext uri="{BB962C8B-B14F-4D97-AF65-F5344CB8AC3E}">
        <p14:creationId xmlns:p14="http://schemas.microsoft.com/office/powerpoint/2010/main" val="3983740796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6A4EEAA-B2DB-9F10-F6E3-A3091853029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57175" y="0"/>
            <a:ext cx="8686800" cy="625393"/>
          </a:xfrm>
        </p:spPr>
        <p:txBody>
          <a:bodyPr/>
          <a:lstStyle/>
          <a:p>
            <a:r>
              <a:rPr lang="en-GB" dirty="0"/>
              <a:t>components/TodoRow.js (</a:t>
            </a:r>
            <a:r>
              <a:rPr lang="en-GB" dirty="0" err="1"/>
              <a:t>Cont</a:t>
            </a:r>
            <a:r>
              <a:rPr lang="en-GB" dirty="0"/>
              <a:t>)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E7E7B16-4F8E-2550-8CE7-4FDB4E3D3CD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AB283BC0-DD50-963B-ED14-1B47F3B77C94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>
              <a:defRPr/>
            </a:pPr>
            <a:r>
              <a:rPr lang="en-US" altLang="en-US"/>
              <a:t>WEB</a:t>
            </a:r>
            <a:endParaRPr lang="en-US" altLang="en-US" dirty="0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82C4379D-3751-4841-B056-279B11DE27CA}"/>
              </a:ext>
            </a:extLst>
          </p:cNvPr>
          <p:cNvSpPr txBox="1"/>
          <p:nvPr/>
        </p:nvSpPr>
        <p:spPr>
          <a:xfrm>
            <a:off x="34001" y="567006"/>
            <a:ext cx="8944175" cy="6247864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r>
              <a:rPr lang="en-GB" sz="1600" dirty="0">
                <a:solidFill>
                  <a:schemeClr val="bg1">
                    <a:lumMod val="50000"/>
                  </a:schemeClr>
                </a:solidFill>
              </a:rPr>
              <a:t>import React, { </a:t>
            </a:r>
            <a:r>
              <a:rPr lang="en-GB" sz="1600" dirty="0" err="1">
                <a:solidFill>
                  <a:schemeClr val="bg1">
                    <a:lumMod val="50000"/>
                  </a:schemeClr>
                </a:solidFill>
              </a:rPr>
              <a:t>useState</a:t>
            </a:r>
            <a:r>
              <a:rPr lang="en-GB" sz="1600" dirty="0">
                <a:solidFill>
                  <a:schemeClr val="bg1">
                    <a:lumMod val="50000"/>
                  </a:schemeClr>
                </a:solidFill>
              </a:rPr>
              <a:t> } from 'react';</a:t>
            </a:r>
          </a:p>
          <a:p>
            <a:endParaRPr lang="en-GB" sz="1600" dirty="0">
              <a:solidFill>
                <a:schemeClr val="bg1">
                  <a:lumMod val="50000"/>
                </a:schemeClr>
              </a:solidFill>
            </a:endParaRPr>
          </a:p>
          <a:p>
            <a:r>
              <a:rPr lang="en-GB" sz="1600" dirty="0">
                <a:solidFill>
                  <a:schemeClr val="bg1">
                    <a:lumMod val="50000"/>
                  </a:schemeClr>
                </a:solidFill>
              </a:rPr>
              <a:t>function </a:t>
            </a:r>
            <a:r>
              <a:rPr lang="en-GB" sz="1600" dirty="0" err="1">
                <a:solidFill>
                  <a:schemeClr val="bg1">
                    <a:lumMod val="50000"/>
                  </a:schemeClr>
                </a:solidFill>
              </a:rPr>
              <a:t>TodoRow</a:t>
            </a:r>
            <a:r>
              <a:rPr lang="en-GB" sz="1600" dirty="0">
                <a:solidFill>
                  <a:schemeClr val="bg1">
                    <a:lumMod val="50000"/>
                  </a:schemeClr>
                </a:solidFill>
              </a:rPr>
              <a:t>(props) {</a:t>
            </a:r>
          </a:p>
          <a:p>
            <a:r>
              <a:rPr lang="en-GB" sz="1600" dirty="0">
                <a:solidFill>
                  <a:schemeClr val="bg1">
                    <a:lumMod val="50000"/>
                  </a:schemeClr>
                </a:solidFill>
              </a:rPr>
              <a:t>    ……..</a:t>
            </a:r>
          </a:p>
          <a:p>
            <a:r>
              <a:rPr lang="en-GB" sz="1600" dirty="0">
                <a:solidFill>
                  <a:schemeClr val="bg1">
                    <a:lumMod val="50000"/>
                  </a:schemeClr>
                </a:solidFill>
              </a:rPr>
              <a:t>    </a:t>
            </a:r>
            <a:r>
              <a:rPr lang="en-GB" sz="1600" dirty="0" err="1">
                <a:solidFill>
                  <a:schemeClr val="bg1">
                    <a:lumMod val="50000"/>
                  </a:schemeClr>
                </a:solidFill>
              </a:rPr>
              <a:t>const</a:t>
            </a:r>
            <a:r>
              <a:rPr lang="en-GB" sz="1600" dirty="0">
                <a:solidFill>
                  <a:schemeClr val="bg1">
                    <a:lumMod val="50000"/>
                  </a:schemeClr>
                </a:solidFill>
              </a:rPr>
              <a:t> </a:t>
            </a:r>
            <a:r>
              <a:rPr lang="en-GB" sz="1600" dirty="0" err="1">
                <a:solidFill>
                  <a:schemeClr val="bg1">
                    <a:lumMod val="50000"/>
                  </a:schemeClr>
                </a:solidFill>
              </a:rPr>
              <a:t>onDelete</a:t>
            </a:r>
            <a:r>
              <a:rPr lang="en-GB" sz="1600" dirty="0">
                <a:solidFill>
                  <a:schemeClr val="bg1">
                    <a:lumMod val="50000"/>
                  </a:schemeClr>
                </a:solidFill>
              </a:rPr>
              <a:t> = </a:t>
            </a:r>
            <a:r>
              <a:rPr lang="en-GB" sz="1600" dirty="0" err="1">
                <a:solidFill>
                  <a:schemeClr val="bg1">
                    <a:lumMod val="50000"/>
                  </a:schemeClr>
                </a:solidFill>
              </a:rPr>
              <a:t>props.onDeleteClick</a:t>
            </a:r>
            <a:r>
              <a:rPr lang="en-GB" sz="1600" dirty="0">
                <a:solidFill>
                  <a:schemeClr val="bg1">
                    <a:lumMod val="50000"/>
                  </a:schemeClr>
                </a:solidFill>
              </a:rPr>
              <a:t>;</a:t>
            </a:r>
          </a:p>
          <a:p>
            <a:r>
              <a:rPr lang="en-GB" sz="1600" dirty="0"/>
              <a:t>    </a:t>
            </a:r>
          </a:p>
          <a:p>
            <a:r>
              <a:rPr lang="en-GB" sz="1600" dirty="0"/>
              <a:t>    if(mode === </a:t>
            </a:r>
            <a:r>
              <a:rPr lang="en-GB" sz="1600" b="1" dirty="0"/>
              <a:t>'Edit</a:t>
            </a:r>
            <a:r>
              <a:rPr lang="en-GB" sz="1600" dirty="0"/>
              <a:t>')</a:t>
            </a:r>
          </a:p>
          <a:p>
            <a:r>
              <a:rPr lang="en-GB" sz="1600" dirty="0"/>
              <a:t>    {</a:t>
            </a:r>
          </a:p>
          <a:p>
            <a:r>
              <a:rPr lang="en-GB" sz="1600" dirty="0"/>
              <a:t>        return (</a:t>
            </a:r>
          </a:p>
          <a:p>
            <a:r>
              <a:rPr lang="en-GB" sz="1600" dirty="0"/>
              <a:t>            &lt;tr&gt;</a:t>
            </a:r>
          </a:p>
          <a:p>
            <a:r>
              <a:rPr lang="en-GB" sz="1600" dirty="0"/>
              <a:t>            See next slide</a:t>
            </a:r>
          </a:p>
          <a:p>
            <a:r>
              <a:rPr lang="en-GB" sz="1600" dirty="0"/>
              <a:t>            &lt;/tr&gt;</a:t>
            </a:r>
          </a:p>
          <a:p>
            <a:r>
              <a:rPr lang="en-GB" sz="1600" dirty="0"/>
              <a:t>        );</a:t>
            </a:r>
          </a:p>
          <a:p>
            <a:r>
              <a:rPr lang="en-GB" sz="1600" dirty="0"/>
              <a:t>    }</a:t>
            </a:r>
          </a:p>
          <a:p>
            <a:r>
              <a:rPr lang="en-GB" sz="1600" dirty="0"/>
              <a:t>    else</a:t>
            </a:r>
          </a:p>
          <a:p>
            <a:r>
              <a:rPr lang="en-GB" sz="1600" dirty="0"/>
              <a:t>    {</a:t>
            </a:r>
          </a:p>
          <a:p>
            <a:r>
              <a:rPr lang="en-GB" sz="1600" dirty="0"/>
              <a:t>        return (</a:t>
            </a:r>
          </a:p>
          <a:p>
            <a:r>
              <a:rPr lang="en-GB" sz="1600" dirty="0"/>
              <a:t>            &lt;tr&gt;</a:t>
            </a:r>
          </a:p>
          <a:p>
            <a:r>
              <a:rPr lang="en-GB" sz="1600" dirty="0"/>
              <a:t>            See next slide</a:t>
            </a:r>
          </a:p>
          <a:p>
            <a:r>
              <a:rPr lang="en-GB" sz="1600" dirty="0"/>
              <a:t>            &lt;/tr&gt;</a:t>
            </a:r>
          </a:p>
          <a:p>
            <a:r>
              <a:rPr lang="en-GB" sz="1600" dirty="0"/>
              <a:t>        );</a:t>
            </a:r>
          </a:p>
          <a:p>
            <a:r>
              <a:rPr lang="en-GB" sz="1600" dirty="0"/>
              <a:t>    }</a:t>
            </a:r>
          </a:p>
          <a:p>
            <a:r>
              <a:rPr lang="en-GB" sz="1600" dirty="0">
                <a:solidFill>
                  <a:schemeClr val="bg1">
                    <a:lumMod val="50000"/>
                  </a:schemeClr>
                </a:solidFill>
              </a:rPr>
              <a:t>}</a:t>
            </a:r>
          </a:p>
          <a:p>
            <a:endParaRPr lang="en-GB" sz="1600" dirty="0">
              <a:solidFill>
                <a:schemeClr val="bg1">
                  <a:lumMod val="50000"/>
                </a:schemeClr>
              </a:solidFill>
            </a:endParaRPr>
          </a:p>
          <a:p>
            <a:r>
              <a:rPr lang="en-GB" sz="1600" dirty="0">
                <a:solidFill>
                  <a:schemeClr val="bg1">
                    <a:lumMod val="50000"/>
                  </a:schemeClr>
                </a:solidFill>
              </a:rPr>
              <a:t>export default </a:t>
            </a:r>
            <a:r>
              <a:rPr lang="en-GB" sz="1600" dirty="0" err="1">
                <a:solidFill>
                  <a:schemeClr val="bg1">
                    <a:lumMod val="50000"/>
                  </a:schemeClr>
                </a:solidFill>
              </a:rPr>
              <a:t>TodoRow</a:t>
            </a:r>
            <a:r>
              <a:rPr lang="en-GB" sz="1600" dirty="0">
                <a:solidFill>
                  <a:schemeClr val="bg1">
                    <a:lumMod val="50000"/>
                  </a:schemeClr>
                </a:solidFill>
              </a:rPr>
              <a:t>;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440EE066-B61E-66AA-2310-C126D44B2127}"/>
              </a:ext>
            </a:extLst>
          </p:cNvPr>
          <p:cNvSpPr txBox="1"/>
          <p:nvPr/>
        </p:nvSpPr>
        <p:spPr>
          <a:xfrm>
            <a:off x="3883976" y="2531010"/>
            <a:ext cx="3871841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We are going to either display static test or text input controls depending on whether we are in “</a:t>
            </a:r>
            <a:r>
              <a:rPr lang="en-GB" b="1" dirty="0"/>
              <a:t>Edit</a:t>
            </a:r>
            <a:r>
              <a:rPr lang="en-GB" dirty="0"/>
              <a:t>” mode or not. That is, the user clicked on the “edit” button.</a:t>
            </a:r>
          </a:p>
        </p:txBody>
      </p:sp>
    </p:spTree>
    <p:extLst>
      <p:ext uri="{BB962C8B-B14F-4D97-AF65-F5344CB8AC3E}">
        <p14:creationId xmlns:p14="http://schemas.microsoft.com/office/powerpoint/2010/main" val="2783214226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E7E7B16-4F8E-2550-8CE7-4FDB4E3D3CD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AB283BC0-DD50-963B-ED14-1B47F3B77C94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>
              <a:defRPr/>
            </a:pPr>
            <a:r>
              <a:rPr lang="en-US" altLang="en-US"/>
              <a:t>WEB</a:t>
            </a:r>
            <a:endParaRPr lang="en-US" altLang="en-US" dirty="0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82C4379D-3751-4841-B056-279B11DE27CA}"/>
              </a:ext>
            </a:extLst>
          </p:cNvPr>
          <p:cNvSpPr txBox="1"/>
          <p:nvPr/>
        </p:nvSpPr>
        <p:spPr>
          <a:xfrm>
            <a:off x="48214" y="66332"/>
            <a:ext cx="8944175" cy="6494085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r>
              <a:rPr lang="en-GB" sz="1600" dirty="0">
                <a:solidFill>
                  <a:schemeClr val="bg1">
                    <a:lumMod val="50000"/>
                  </a:schemeClr>
                </a:solidFill>
              </a:rPr>
              <a:t>function </a:t>
            </a:r>
            <a:r>
              <a:rPr lang="en-GB" sz="1600" dirty="0" err="1">
                <a:solidFill>
                  <a:schemeClr val="bg1">
                    <a:lumMod val="50000"/>
                  </a:schemeClr>
                </a:solidFill>
              </a:rPr>
              <a:t>TodoRow</a:t>
            </a:r>
            <a:r>
              <a:rPr lang="en-GB" sz="1600" dirty="0">
                <a:solidFill>
                  <a:schemeClr val="bg1">
                    <a:lumMod val="50000"/>
                  </a:schemeClr>
                </a:solidFill>
              </a:rPr>
              <a:t>(props) {</a:t>
            </a:r>
          </a:p>
          <a:p>
            <a:r>
              <a:rPr lang="en-GB" sz="1600" dirty="0">
                <a:solidFill>
                  <a:schemeClr val="bg1">
                    <a:lumMod val="50000"/>
                  </a:schemeClr>
                </a:solidFill>
              </a:rPr>
              <a:t>    ……</a:t>
            </a:r>
          </a:p>
          <a:p>
            <a:r>
              <a:rPr lang="en-GB" sz="1600" dirty="0">
                <a:solidFill>
                  <a:schemeClr val="bg1">
                    <a:lumMod val="50000"/>
                  </a:schemeClr>
                </a:solidFill>
              </a:rPr>
              <a:t>    </a:t>
            </a:r>
            <a:r>
              <a:rPr lang="en-GB" sz="1600" dirty="0" err="1">
                <a:solidFill>
                  <a:schemeClr val="bg1">
                    <a:lumMod val="50000"/>
                  </a:schemeClr>
                </a:solidFill>
              </a:rPr>
              <a:t>const</a:t>
            </a:r>
            <a:r>
              <a:rPr lang="en-GB" sz="1600" dirty="0">
                <a:solidFill>
                  <a:schemeClr val="bg1">
                    <a:lumMod val="50000"/>
                  </a:schemeClr>
                </a:solidFill>
              </a:rPr>
              <a:t> </a:t>
            </a:r>
            <a:r>
              <a:rPr lang="en-GB" sz="1600" dirty="0" err="1">
                <a:solidFill>
                  <a:schemeClr val="bg1">
                    <a:lumMod val="50000"/>
                  </a:schemeClr>
                </a:solidFill>
              </a:rPr>
              <a:t>onDelete</a:t>
            </a:r>
            <a:r>
              <a:rPr lang="en-GB" sz="1600" dirty="0">
                <a:solidFill>
                  <a:schemeClr val="bg1">
                    <a:lumMod val="50000"/>
                  </a:schemeClr>
                </a:solidFill>
              </a:rPr>
              <a:t> = </a:t>
            </a:r>
            <a:r>
              <a:rPr lang="en-GB" sz="1600" dirty="0" err="1">
                <a:solidFill>
                  <a:schemeClr val="bg1">
                    <a:lumMod val="50000"/>
                  </a:schemeClr>
                </a:solidFill>
              </a:rPr>
              <a:t>props.onDeleteClick</a:t>
            </a:r>
            <a:r>
              <a:rPr lang="en-GB" sz="1600" dirty="0">
                <a:solidFill>
                  <a:schemeClr val="bg1">
                    <a:lumMod val="50000"/>
                  </a:schemeClr>
                </a:solidFill>
              </a:rPr>
              <a:t>;</a:t>
            </a:r>
          </a:p>
          <a:p>
            <a:endParaRPr lang="en-GB" sz="1600" dirty="0">
              <a:solidFill>
                <a:schemeClr val="bg1">
                  <a:lumMod val="50000"/>
                </a:schemeClr>
              </a:solidFill>
            </a:endParaRPr>
          </a:p>
          <a:p>
            <a:r>
              <a:rPr lang="en-GB" sz="1600" dirty="0"/>
              <a:t>    function </a:t>
            </a:r>
            <a:r>
              <a:rPr lang="en-GB" sz="1600" dirty="0" err="1"/>
              <a:t>handle</a:t>
            </a:r>
            <a:r>
              <a:rPr lang="en-GB" sz="1600" b="1" dirty="0" err="1"/>
              <a:t>Edit</a:t>
            </a:r>
            <a:r>
              <a:rPr lang="en-GB" sz="1600" dirty="0" err="1"/>
              <a:t>Click</a:t>
            </a:r>
            <a:r>
              <a:rPr lang="en-GB" sz="1600" dirty="0"/>
              <a:t>(e)</a:t>
            </a:r>
          </a:p>
          <a:p>
            <a:r>
              <a:rPr lang="en-GB" sz="1600" dirty="0"/>
              <a:t>    {</a:t>
            </a:r>
          </a:p>
          <a:p>
            <a:r>
              <a:rPr lang="en-GB" sz="1600" dirty="0"/>
              <a:t>        See next slide</a:t>
            </a:r>
          </a:p>
          <a:p>
            <a:r>
              <a:rPr lang="en-GB" sz="1600" dirty="0"/>
              <a:t>    }</a:t>
            </a:r>
          </a:p>
          <a:p>
            <a:endParaRPr lang="en-GB" sz="1600" dirty="0"/>
          </a:p>
          <a:p>
            <a:r>
              <a:rPr lang="en-GB" sz="1600" dirty="0"/>
              <a:t>    function </a:t>
            </a:r>
            <a:r>
              <a:rPr lang="en-GB" sz="1600" dirty="0" err="1"/>
              <a:t>handle</a:t>
            </a:r>
            <a:r>
              <a:rPr lang="en-GB" sz="1600" b="1" dirty="0" err="1"/>
              <a:t>Delete</a:t>
            </a:r>
            <a:r>
              <a:rPr lang="en-GB" sz="1600" dirty="0" err="1"/>
              <a:t>Click</a:t>
            </a:r>
            <a:r>
              <a:rPr lang="en-GB" sz="1600" dirty="0"/>
              <a:t>(e)</a:t>
            </a:r>
          </a:p>
          <a:p>
            <a:r>
              <a:rPr lang="en-GB" sz="1600" dirty="0"/>
              <a:t>    {</a:t>
            </a:r>
          </a:p>
          <a:p>
            <a:r>
              <a:rPr lang="en-GB" sz="1600" dirty="0"/>
              <a:t>        See next slide</a:t>
            </a:r>
          </a:p>
          <a:p>
            <a:r>
              <a:rPr lang="en-GB" sz="1600" dirty="0"/>
              <a:t>    }</a:t>
            </a:r>
          </a:p>
          <a:p>
            <a:endParaRPr lang="en-GB" sz="1600" dirty="0"/>
          </a:p>
          <a:p>
            <a:r>
              <a:rPr lang="en-GB" sz="1600" dirty="0"/>
              <a:t>    function </a:t>
            </a:r>
            <a:r>
              <a:rPr lang="en-GB" sz="1600" dirty="0" err="1"/>
              <a:t>handle</a:t>
            </a:r>
            <a:r>
              <a:rPr lang="en-GB" sz="1600" b="1" dirty="0" err="1"/>
              <a:t>SaveEdit</a:t>
            </a:r>
            <a:r>
              <a:rPr lang="en-GB" sz="1600" dirty="0" err="1"/>
              <a:t>Click</a:t>
            </a:r>
            <a:r>
              <a:rPr lang="en-GB" sz="1600" dirty="0"/>
              <a:t>(e)</a:t>
            </a:r>
          </a:p>
          <a:p>
            <a:r>
              <a:rPr lang="en-GB" sz="1600" dirty="0"/>
              <a:t>    {</a:t>
            </a:r>
          </a:p>
          <a:p>
            <a:r>
              <a:rPr lang="en-GB" sz="1600" dirty="0"/>
              <a:t>        See next slide</a:t>
            </a:r>
          </a:p>
          <a:p>
            <a:r>
              <a:rPr lang="en-GB" sz="1600" dirty="0"/>
              <a:t>    }</a:t>
            </a:r>
          </a:p>
          <a:p>
            <a:endParaRPr lang="en-GB" sz="1600" dirty="0"/>
          </a:p>
          <a:p>
            <a:r>
              <a:rPr lang="en-GB" sz="1600" dirty="0"/>
              <a:t>    function </a:t>
            </a:r>
            <a:r>
              <a:rPr lang="en-GB" sz="1600" dirty="0" err="1"/>
              <a:t>handle</a:t>
            </a:r>
            <a:r>
              <a:rPr lang="en-GB" sz="1600" b="1" dirty="0" err="1"/>
              <a:t>ExitEdit</a:t>
            </a:r>
            <a:r>
              <a:rPr lang="en-GB" sz="1600" dirty="0" err="1"/>
              <a:t>Click</a:t>
            </a:r>
            <a:r>
              <a:rPr lang="en-GB" sz="1600" dirty="0"/>
              <a:t>(e)</a:t>
            </a:r>
          </a:p>
          <a:p>
            <a:r>
              <a:rPr lang="en-GB" sz="1600" dirty="0"/>
              <a:t>    {</a:t>
            </a:r>
          </a:p>
          <a:p>
            <a:r>
              <a:rPr lang="en-GB" sz="1600" dirty="0"/>
              <a:t>        See next slide</a:t>
            </a:r>
          </a:p>
          <a:p>
            <a:r>
              <a:rPr lang="en-GB" sz="1600" dirty="0"/>
              <a:t>    }</a:t>
            </a:r>
          </a:p>
          <a:p>
            <a:r>
              <a:rPr lang="en-GB" sz="1600" dirty="0"/>
              <a:t>    </a:t>
            </a:r>
          </a:p>
          <a:p>
            <a:r>
              <a:rPr lang="en-GB" sz="1600" dirty="0">
                <a:solidFill>
                  <a:schemeClr val="bg1">
                    <a:lumMod val="50000"/>
                  </a:schemeClr>
                </a:solidFill>
              </a:rPr>
              <a:t>    if(mode === 'Edit')</a:t>
            </a:r>
          </a:p>
          <a:p>
            <a:r>
              <a:rPr lang="en-GB" sz="1600" dirty="0">
                <a:solidFill>
                  <a:schemeClr val="bg1">
                    <a:lumMod val="50000"/>
                  </a:schemeClr>
                </a:solidFill>
              </a:rPr>
              <a:t>    {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90DCEC11-B92A-E10C-4FC1-454A4A6B195B}"/>
              </a:ext>
            </a:extLst>
          </p:cNvPr>
          <p:cNvSpPr txBox="1"/>
          <p:nvPr/>
        </p:nvSpPr>
        <p:spPr>
          <a:xfrm>
            <a:off x="4803114" y="1665524"/>
            <a:ext cx="3222759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We handle the button clicks on the Todo item here in the </a:t>
            </a:r>
            <a:r>
              <a:rPr lang="en-GB" dirty="0" err="1"/>
              <a:t>TodoRow</a:t>
            </a:r>
            <a:r>
              <a:rPr lang="en-GB" dirty="0"/>
              <a:t> component</a:t>
            </a: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1A96D505-B2E4-1834-1168-4B264118DE3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493040" y="3816071"/>
            <a:ext cx="2145932" cy="1220236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D6A4EEAA-B2DB-9F10-F6E3-A3091853029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012297" y="0"/>
            <a:ext cx="2931677" cy="1426442"/>
          </a:xfrm>
        </p:spPr>
        <p:txBody>
          <a:bodyPr/>
          <a:lstStyle/>
          <a:p>
            <a:r>
              <a:rPr lang="en-GB" dirty="0"/>
              <a:t>components/TodoRow.js (</a:t>
            </a:r>
            <a:r>
              <a:rPr lang="en-GB" dirty="0" err="1"/>
              <a:t>Cont</a:t>
            </a:r>
            <a:r>
              <a:rPr lang="en-GB" dirty="0"/>
              <a:t>)</a:t>
            </a:r>
          </a:p>
        </p:txBody>
      </p:sp>
    </p:spTree>
    <p:extLst>
      <p:ext uri="{BB962C8B-B14F-4D97-AF65-F5344CB8AC3E}">
        <p14:creationId xmlns:p14="http://schemas.microsoft.com/office/powerpoint/2010/main" val="2984561976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6A4EEAA-B2DB-9F10-F6E3-A3091853029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components/TodoRow.js (</a:t>
            </a:r>
            <a:r>
              <a:rPr lang="en-GB" dirty="0" err="1"/>
              <a:t>Cont</a:t>
            </a:r>
            <a:r>
              <a:rPr lang="en-GB" dirty="0"/>
              <a:t>)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E7E7B16-4F8E-2550-8CE7-4FDB4E3D3CD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AB283BC0-DD50-963B-ED14-1B47F3B77C94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>
              <a:defRPr/>
            </a:pPr>
            <a:r>
              <a:rPr lang="en-US" altLang="en-US"/>
              <a:t>WEB</a:t>
            </a:r>
            <a:endParaRPr lang="en-US" altLang="en-US" dirty="0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82C4379D-3751-4841-B056-279B11DE27CA}"/>
              </a:ext>
            </a:extLst>
          </p:cNvPr>
          <p:cNvSpPr txBox="1"/>
          <p:nvPr/>
        </p:nvSpPr>
        <p:spPr>
          <a:xfrm>
            <a:off x="45042" y="925096"/>
            <a:ext cx="8944175" cy="5509200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r>
              <a:rPr lang="en-GB" sz="1600" dirty="0">
                <a:solidFill>
                  <a:schemeClr val="bg1">
                    <a:lumMod val="50000"/>
                  </a:schemeClr>
                </a:solidFill>
              </a:rPr>
              <a:t>……..</a:t>
            </a:r>
          </a:p>
          <a:p>
            <a:r>
              <a:rPr lang="en-GB" sz="1600" dirty="0">
                <a:solidFill>
                  <a:schemeClr val="bg1">
                    <a:lumMod val="50000"/>
                  </a:schemeClr>
                </a:solidFill>
              </a:rPr>
              <a:t>    </a:t>
            </a:r>
          </a:p>
          <a:p>
            <a:r>
              <a:rPr lang="en-GB" sz="1600" dirty="0">
                <a:solidFill>
                  <a:schemeClr val="bg1">
                    <a:lumMod val="50000"/>
                  </a:schemeClr>
                </a:solidFill>
              </a:rPr>
              <a:t>    if(mode === 'Edit')</a:t>
            </a:r>
          </a:p>
          <a:p>
            <a:r>
              <a:rPr lang="en-GB" sz="1600" dirty="0">
                <a:solidFill>
                  <a:schemeClr val="bg1">
                    <a:lumMod val="50000"/>
                  </a:schemeClr>
                </a:solidFill>
              </a:rPr>
              <a:t>    {</a:t>
            </a:r>
          </a:p>
          <a:p>
            <a:r>
              <a:rPr lang="en-GB" sz="1600" dirty="0"/>
              <a:t>        return (</a:t>
            </a:r>
          </a:p>
          <a:p>
            <a:r>
              <a:rPr lang="en-GB" sz="1600" dirty="0"/>
              <a:t>            &lt;tr&gt;</a:t>
            </a:r>
          </a:p>
          <a:p>
            <a:r>
              <a:rPr lang="en-GB" sz="1600" dirty="0"/>
              <a:t>            &lt;td&gt;&lt;input type="text" id="</a:t>
            </a:r>
            <a:r>
              <a:rPr lang="en-GB" sz="1600" dirty="0" err="1"/>
              <a:t>userId</a:t>
            </a:r>
            <a:r>
              <a:rPr lang="en-GB" sz="1600" dirty="0"/>
              <a:t>" name="</a:t>
            </a:r>
            <a:r>
              <a:rPr lang="en-GB" sz="1600" dirty="0" err="1"/>
              <a:t>userId</a:t>
            </a:r>
            <a:r>
              <a:rPr lang="en-GB" sz="1600" dirty="0"/>
              <a:t>" required value={</a:t>
            </a:r>
            <a:r>
              <a:rPr lang="en-GB" sz="1600" b="1" dirty="0" err="1"/>
              <a:t>userId</a:t>
            </a:r>
            <a:r>
              <a:rPr lang="en-GB" sz="1600" dirty="0"/>
              <a:t>} </a:t>
            </a:r>
          </a:p>
          <a:p>
            <a:r>
              <a:rPr lang="en-GB" sz="1600" dirty="0"/>
              <a:t>                           </a:t>
            </a:r>
            <a:r>
              <a:rPr lang="en-GB" sz="1600" dirty="0" err="1"/>
              <a:t>onChange</a:t>
            </a:r>
            <a:r>
              <a:rPr lang="en-GB" sz="1600" dirty="0"/>
              <a:t>={(e)=&gt;</a:t>
            </a:r>
            <a:r>
              <a:rPr lang="en-GB" sz="1600" b="1" dirty="0" err="1"/>
              <a:t>setUserId</a:t>
            </a:r>
            <a:r>
              <a:rPr lang="en-GB" sz="1600" dirty="0"/>
              <a:t>(</a:t>
            </a:r>
            <a:r>
              <a:rPr lang="en-GB" sz="1600" dirty="0" err="1"/>
              <a:t>e.target.value</a:t>
            </a:r>
            <a:r>
              <a:rPr lang="en-GB" sz="1600" dirty="0"/>
              <a:t>)} /&gt;&lt;/td&gt;</a:t>
            </a:r>
          </a:p>
          <a:p>
            <a:r>
              <a:rPr lang="en-GB" sz="1600" dirty="0"/>
              <a:t>            &lt;td&gt;&lt;input type="text" id="title" name="title" required value={</a:t>
            </a:r>
            <a:r>
              <a:rPr lang="en-GB" sz="1600" b="1" dirty="0"/>
              <a:t>title</a:t>
            </a:r>
            <a:r>
              <a:rPr lang="en-GB" sz="1600" dirty="0"/>
              <a:t>} </a:t>
            </a:r>
          </a:p>
          <a:p>
            <a:r>
              <a:rPr lang="en-GB" sz="1600" dirty="0"/>
              <a:t>                           </a:t>
            </a:r>
            <a:r>
              <a:rPr lang="en-GB" sz="1600" dirty="0" err="1"/>
              <a:t>onChange</a:t>
            </a:r>
            <a:r>
              <a:rPr lang="en-GB" sz="1600" dirty="0"/>
              <a:t>={(e)=&gt;</a:t>
            </a:r>
            <a:r>
              <a:rPr lang="en-GB" sz="1600" b="1" dirty="0" err="1"/>
              <a:t>setTitle</a:t>
            </a:r>
            <a:r>
              <a:rPr lang="en-GB" sz="1600" dirty="0"/>
              <a:t>(</a:t>
            </a:r>
            <a:r>
              <a:rPr lang="en-GB" sz="1600" dirty="0" err="1"/>
              <a:t>e.target.value</a:t>
            </a:r>
            <a:r>
              <a:rPr lang="en-GB" sz="1600" dirty="0"/>
              <a:t>)} /&gt;&lt;/td&gt;</a:t>
            </a:r>
          </a:p>
          <a:p>
            <a:r>
              <a:rPr lang="en-GB" sz="1600" dirty="0"/>
              <a:t>            &lt;td&gt;&lt;input type="checkbox" id="completed" name="completed" checked={</a:t>
            </a:r>
            <a:r>
              <a:rPr lang="en-GB" sz="1600" b="1" dirty="0"/>
              <a:t>completed</a:t>
            </a:r>
            <a:r>
              <a:rPr lang="en-GB" sz="1600" dirty="0"/>
              <a:t>} </a:t>
            </a:r>
          </a:p>
          <a:p>
            <a:r>
              <a:rPr lang="en-GB" sz="1600" dirty="0"/>
              <a:t>                           </a:t>
            </a:r>
            <a:r>
              <a:rPr lang="en-GB" sz="1600" dirty="0" err="1"/>
              <a:t>onChange</a:t>
            </a:r>
            <a:r>
              <a:rPr lang="en-GB" sz="1600" dirty="0"/>
              <a:t>={(e)=&gt;</a:t>
            </a:r>
            <a:r>
              <a:rPr lang="en-GB" sz="1600" b="1" dirty="0" err="1"/>
              <a:t>setCompleted</a:t>
            </a:r>
            <a:r>
              <a:rPr lang="en-GB" sz="1600" dirty="0"/>
              <a:t>(</a:t>
            </a:r>
            <a:r>
              <a:rPr lang="en-GB" sz="1600" dirty="0" err="1"/>
              <a:t>e.target.</a:t>
            </a:r>
            <a:r>
              <a:rPr lang="en-GB" sz="1600" b="1" dirty="0" err="1"/>
              <a:t>checked</a:t>
            </a:r>
            <a:r>
              <a:rPr lang="en-GB" sz="1600" dirty="0"/>
              <a:t>)} /&gt;&lt;/td&gt;</a:t>
            </a:r>
          </a:p>
          <a:p>
            <a:endParaRPr lang="en-GB" sz="1600" dirty="0"/>
          </a:p>
          <a:p>
            <a:r>
              <a:rPr lang="en-GB" sz="1600" dirty="0"/>
              <a:t>            &lt;td&gt;&lt;button </a:t>
            </a:r>
            <a:r>
              <a:rPr lang="en-GB" sz="1600" dirty="0" err="1"/>
              <a:t>onClick</a:t>
            </a:r>
            <a:r>
              <a:rPr lang="en-GB" sz="1600" dirty="0"/>
              <a:t>={</a:t>
            </a:r>
            <a:r>
              <a:rPr lang="en-GB" sz="1600" b="1" dirty="0" err="1"/>
              <a:t>handleSaveEditClick</a:t>
            </a:r>
            <a:r>
              <a:rPr lang="en-GB" sz="1600" dirty="0"/>
              <a:t>}&gt;Save&lt;/button&gt;&lt;/td&gt;</a:t>
            </a:r>
          </a:p>
          <a:p>
            <a:r>
              <a:rPr lang="en-GB" sz="1600" dirty="0"/>
              <a:t>            &lt;td&gt;&lt;button </a:t>
            </a:r>
            <a:r>
              <a:rPr lang="en-GB" sz="1600" dirty="0" err="1"/>
              <a:t>onClick</a:t>
            </a:r>
            <a:r>
              <a:rPr lang="en-GB" sz="1600" dirty="0"/>
              <a:t>={</a:t>
            </a:r>
            <a:r>
              <a:rPr lang="en-GB" sz="1600" b="1" dirty="0" err="1"/>
              <a:t>handleExitEditClick</a:t>
            </a:r>
            <a:r>
              <a:rPr lang="en-GB" sz="1600" dirty="0"/>
              <a:t>}&gt;Exit&lt;/button&gt;&lt;/td&gt;</a:t>
            </a:r>
          </a:p>
          <a:p>
            <a:r>
              <a:rPr lang="en-GB" sz="1600" dirty="0"/>
              <a:t>            &lt;/tr&gt;</a:t>
            </a:r>
          </a:p>
          <a:p>
            <a:r>
              <a:rPr lang="en-GB" sz="1600" dirty="0"/>
              <a:t>        );</a:t>
            </a:r>
          </a:p>
          <a:p>
            <a:r>
              <a:rPr lang="en-GB" sz="1600" dirty="0">
                <a:solidFill>
                  <a:schemeClr val="bg1">
                    <a:lumMod val="50000"/>
                  </a:schemeClr>
                </a:solidFill>
              </a:rPr>
              <a:t>    }</a:t>
            </a:r>
          </a:p>
          <a:p>
            <a:r>
              <a:rPr lang="en-GB" sz="1600" dirty="0">
                <a:solidFill>
                  <a:schemeClr val="bg1">
                    <a:lumMod val="50000"/>
                  </a:schemeClr>
                </a:solidFill>
              </a:rPr>
              <a:t>    else</a:t>
            </a:r>
          </a:p>
          <a:p>
            <a:r>
              <a:rPr lang="en-GB" sz="1600" dirty="0">
                <a:solidFill>
                  <a:schemeClr val="bg1">
                    <a:lumMod val="50000"/>
                  </a:schemeClr>
                </a:solidFill>
              </a:rPr>
              <a:t>    {</a:t>
            </a:r>
          </a:p>
          <a:p>
            <a:r>
              <a:rPr lang="en-GB" sz="1600" dirty="0">
                <a:solidFill>
                  <a:schemeClr val="bg1">
                    <a:lumMod val="50000"/>
                  </a:schemeClr>
                </a:solidFill>
              </a:rPr>
              <a:t>        …….</a:t>
            </a:r>
          </a:p>
          <a:p>
            <a:r>
              <a:rPr lang="en-GB" sz="1600" dirty="0">
                <a:solidFill>
                  <a:schemeClr val="bg1">
                    <a:lumMod val="50000"/>
                  </a:schemeClr>
                </a:solidFill>
              </a:rPr>
              <a:t>    }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6533810F-579C-00A9-7496-2AC0B9E5B6C8}"/>
              </a:ext>
            </a:extLst>
          </p:cNvPr>
          <p:cNvSpPr txBox="1"/>
          <p:nvPr/>
        </p:nvSpPr>
        <p:spPr>
          <a:xfrm>
            <a:off x="3975034" y="1449502"/>
            <a:ext cx="447724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Display text boxes and check box to allow the user to edit the </a:t>
            </a:r>
            <a:r>
              <a:rPr lang="en-GB" dirty="0" err="1"/>
              <a:t>todo</a:t>
            </a:r>
            <a:r>
              <a:rPr lang="en-GB" dirty="0"/>
              <a:t> item details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AAB5C576-2E70-9B4A-2F0C-CF587DF84E75}"/>
              </a:ext>
            </a:extLst>
          </p:cNvPr>
          <p:cNvSpPr txBox="1"/>
          <p:nvPr/>
        </p:nvSpPr>
        <p:spPr>
          <a:xfrm>
            <a:off x="3378859" y="4884308"/>
            <a:ext cx="507341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Handle the “save” and “exit” button click events here in the </a:t>
            </a:r>
            <a:r>
              <a:rPr lang="en-GB" dirty="0" err="1"/>
              <a:t>TodoRow</a:t>
            </a:r>
            <a:r>
              <a:rPr lang="en-GB" dirty="0"/>
              <a:t> component</a:t>
            </a: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9E00EB65-D6BA-69C8-5B33-4541C99DE39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5041" y="6320257"/>
            <a:ext cx="9023431" cy="4768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37409618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6A4EEAA-B2DB-9F10-F6E3-A3091853029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components/TodoRow.js (</a:t>
            </a:r>
            <a:r>
              <a:rPr lang="en-GB" dirty="0" err="1"/>
              <a:t>Cont</a:t>
            </a:r>
            <a:r>
              <a:rPr lang="en-GB" dirty="0"/>
              <a:t>)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E7E7B16-4F8E-2550-8CE7-4FDB4E3D3CD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AB283BC0-DD50-963B-ED14-1B47F3B77C94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>
              <a:defRPr/>
            </a:pPr>
            <a:r>
              <a:rPr lang="en-US" altLang="en-US"/>
              <a:t>WEB</a:t>
            </a:r>
            <a:endParaRPr lang="en-US" altLang="en-US" dirty="0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82C4379D-3751-4841-B056-279B11DE27CA}"/>
              </a:ext>
            </a:extLst>
          </p:cNvPr>
          <p:cNvSpPr txBox="1"/>
          <p:nvPr/>
        </p:nvSpPr>
        <p:spPr>
          <a:xfrm>
            <a:off x="79375" y="1043731"/>
            <a:ext cx="8944175" cy="4770537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r>
              <a:rPr lang="en-GB" sz="1600" dirty="0">
                <a:solidFill>
                  <a:schemeClr val="bg1">
                    <a:lumMod val="50000"/>
                  </a:schemeClr>
                </a:solidFill>
              </a:rPr>
              <a:t>……..</a:t>
            </a:r>
          </a:p>
          <a:p>
            <a:r>
              <a:rPr lang="en-GB" sz="1600" dirty="0">
                <a:solidFill>
                  <a:schemeClr val="bg1">
                    <a:lumMod val="50000"/>
                  </a:schemeClr>
                </a:solidFill>
              </a:rPr>
              <a:t>    </a:t>
            </a:r>
          </a:p>
          <a:p>
            <a:r>
              <a:rPr lang="en-GB" sz="1600" dirty="0">
                <a:solidFill>
                  <a:schemeClr val="bg1">
                    <a:lumMod val="50000"/>
                  </a:schemeClr>
                </a:solidFill>
              </a:rPr>
              <a:t>    if(mode === 'Edit')</a:t>
            </a:r>
          </a:p>
          <a:p>
            <a:r>
              <a:rPr lang="en-GB" sz="1600" dirty="0">
                <a:solidFill>
                  <a:schemeClr val="bg1">
                    <a:lumMod val="50000"/>
                  </a:schemeClr>
                </a:solidFill>
              </a:rPr>
              <a:t>    {</a:t>
            </a:r>
          </a:p>
          <a:p>
            <a:r>
              <a:rPr lang="en-GB" sz="1600" dirty="0">
                <a:solidFill>
                  <a:schemeClr val="bg1">
                    <a:lumMod val="50000"/>
                  </a:schemeClr>
                </a:solidFill>
              </a:rPr>
              <a:t>        …..</a:t>
            </a:r>
          </a:p>
          <a:p>
            <a:r>
              <a:rPr lang="en-GB" sz="1600" dirty="0">
                <a:solidFill>
                  <a:schemeClr val="bg1">
                    <a:lumMod val="50000"/>
                  </a:schemeClr>
                </a:solidFill>
              </a:rPr>
              <a:t>    }</a:t>
            </a:r>
          </a:p>
          <a:p>
            <a:r>
              <a:rPr lang="en-GB" sz="1600" dirty="0">
                <a:solidFill>
                  <a:schemeClr val="bg1">
                    <a:lumMod val="50000"/>
                  </a:schemeClr>
                </a:solidFill>
              </a:rPr>
              <a:t>    else</a:t>
            </a:r>
          </a:p>
          <a:p>
            <a:r>
              <a:rPr lang="en-GB" sz="1600" dirty="0">
                <a:solidFill>
                  <a:schemeClr val="bg1">
                    <a:lumMod val="50000"/>
                  </a:schemeClr>
                </a:solidFill>
              </a:rPr>
              <a:t>    {</a:t>
            </a:r>
          </a:p>
          <a:p>
            <a:r>
              <a:rPr lang="en-GB" sz="1600" dirty="0"/>
              <a:t>        return (</a:t>
            </a:r>
          </a:p>
          <a:p>
            <a:r>
              <a:rPr lang="en-GB" sz="1600" dirty="0"/>
              <a:t>            &lt;tr&gt;</a:t>
            </a:r>
          </a:p>
          <a:p>
            <a:r>
              <a:rPr lang="en-GB" sz="1600" dirty="0"/>
              <a:t>            &lt;td&gt;&lt;a </a:t>
            </a:r>
            <a:r>
              <a:rPr lang="en-GB" sz="1600" dirty="0" err="1"/>
              <a:t>href</a:t>
            </a:r>
            <a:r>
              <a:rPr lang="en-GB" sz="1600" dirty="0"/>
              <a:t>="#"&gt;{</a:t>
            </a:r>
            <a:r>
              <a:rPr lang="en-GB" sz="1600" b="1" dirty="0" err="1"/>
              <a:t>userId</a:t>
            </a:r>
            <a:r>
              <a:rPr lang="en-GB" sz="1600" dirty="0"/>
              <a:t>}&lt;/a&gt;&lt;/td&gt;</a:t>
            </a:r>
          </a:p>
          <a:p>
            <a:r>
              <a:rPr lang="en-GB" sz="1600" dirty="0"/>
              <a:t>            &lt;td&gt;&lt;a </a:t>
            </a:r>
            <a:r>
              <a:rPr lang="en-GB" sz="1600" dirty="0" err="1"/>
              <a:t>href</a:t>
            </a:r>
            <a:r>
              <a:rPr lang="en-GB" sz="1600" dirty="0"/>
              <a:t>="#"&gt;{</a:t>
            </a:r>
            <a:r>
              <a:rPr lang="en-GB" sz="1600" b="1" dirty="0"/>
              <a:t>title</a:t>
            </a:r>
            <a:r>
              <a:rPr lang="en-GB" sz="1600" dirty="0"/>
              <a:t>}&lt;/a&gt;&lt;/td&gt;</a:t>
            </a:r>
          </a:p>
          <a:p>
            <a:r>
              <a:rPr lang="en-GB" sz="1600" dirty="0"/>
              <a:t>            &lt;td&gt;{</a:t>
            </a:r>
            <a:r>
              <a:rPr lang="en-GB" sz="1600" b="1" dirty="0" err="1"/>
              <a:t>completed</a:t>
            </a:r>
            <a:r>
              <a:rPr lang="en-GB" sz="1600" dirty="0" err="1"/>
              <a:t>?"Done</a:t>
            </a:r>
            <a:r>
              <a:rPr lang="en-GB" sz="1600" dirty="0"/>
              <a:t>":""}&lt;/td&gt;</a:t>
            </a:r>
          </a:p>
          <a:p>
            <a:endParaRPr lang="en-GB" sz="1600" dirty="0"/>
          </a:p>
          <a:p>
            <a:r>
              <a:rPr lang="en-GB" sz="1600" dirty="0"/>
              <a:t>            &lt;td&gt;&lt;button </a:t>
            </a:r>
            <a:r>
              <a:rPr lang="en-GB" sz="1600" dirty="0" err="1"/>
              <a:t>onClick</a:t>
            </a:r>
            <a:r>
              <a:rPr lang="en-GB" sz="1600" dirty="0"/>
              <a:t>={</a:t>
            </a:r>
            <a:r>
              <a:rPr lang="en-GB" sz="1600" b="1" dirty="0" err="1"/>
              <a:t>handleEditClick</a:t>
            </a:r>
            <a:r>
              <a:rPr lang="en-GB" sz="1600" dirty="0"/>
              <a:t>}&gt;Edit&lt;/button&gt;&lt;/td&gt;</a:t>
            </a:r>
          </a:p>
          <a:p>
            <a:r>
              <a:rPr lang="en-GB" sz="1600" dirty="0"/>
              <a:t>            &lt;td&gt;&lt;button </a:t>
            </a:r>
            <a:r>
              <a:rPr lang="en-GB" sz="1600" dirty="0" err="1"/>
              <a:t>onClick</a:t>
            </a:r>
            <a:r>
              <a:rPr lang="en-GB" sz="1600" dirty="0"/>
              <a:t>={</a:t>
            </a:r>
            <a:r>
              <a:rPr lang="en-GB" sz="1600" b="1" dirty="0" err="1"/>
              <a:t>handleDeleteClick</a:t>
            </a:r>
            <a:r>
              <a:rPr lang="en-GB" sz="1600" dirty="0"/>
              <a:t>}&gt;Delete&lt;/button&gt;&lt;/td&gt;</a:t>
            </a:r>
          </a:p>
          <a:p>
            <a:r>
              <a:rPr lang="en-GB" sz="1600" dirty="0"/>
              <a:t>            &lt;/tr&gt;</a:t>
            </a:r>
          </a:p>
          <a:p>
            <a:r>
              <a:rPr lang="en-GB" sz="1600" dirty="0"/>
              <a:t>        );</a:t>
            </a:r>
          </a:p>
          <a:p>
            <a:r>
              <a:rPr lang="en-GB" sz="1600" dirty="0">
                <a:solidFill>
                  <a:schemeClr val="bg1">
                    <a:lumMod val="50000"/>
                  </a:schemeClr>
                </a:solidFill>
              </a:rPr>
              <a:t>    }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BFB598F5-7F1A-6AB4-0C22-238AE6C0E5A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9809" y="5890738"/>
            <a:ext cx="8904166" cy="93536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70360084-1990-017F-E10A-D670FA3A67E7}"/>
              </a:ext>
            </a:extLst>
          </p:cNvPr>
          <p:cNvSpPr txBox="1"/>
          <p:nvPr/>
        </p:nvSpPr>
        <p:spPr>
          <a:xfrm>
            <a:off x="3718945" y="2734780"/>
            <a:ext cx="447724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Display </a:t>
            </a:r>
            <a:r>
              <a:rPr lang="en-GB" dirty="0" err="1"/>
              <a:t>todo</a:t>
            </a:r>
            <a:r>
              <a:rPr lang="en-GB" dirty="0"/>
              <a:t> item details as static text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7DDF8F8E-5C14-59A5-2D28-2BD41B2B159A}"/>
              </a:ext>
            </a:extLst>
          </p:cNvPr>
          <p:cNvSpPr txBox="1"/>
          <p:nvPr/>
        </p:nvSpPr>
        <p:spPr>
          <a:xfrm>
            <a:off x="3096348" y="5164493"/>
            <a:ext cx="509984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Handle the “edit” and “delete” button click events here in the </a:t>
            </a:r>
            <a:r>
              <a:rPr lang="en-GB" dirty="0" err="1"/>
              <a:t>TodoRow</a:t>
            </a:r>
            <a:r>
              <a:rPr lang="en-GB" dirty="0"/>
              <a:t> component</a:t>
            </a:r>
          </a:p>
        </p:txBody>
      </p:sp>
    </p:spTree>
    <p:extLst>
      <p:ext uri="{BB962C8B-B14F-4D97-AF65-F5344CB8AC3E}">
        <p14:creationId xmlns:p14="http://schemas.microsoft.com/office/powerpoint/2010/main" val="3279123119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6A4EEAA-B2DB-9F10-F6E3-A3091853029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components/TodoRow.js (</a:t>
            </a:r>
            <a:r>
              <a:rPr lang="en-GB" dirty="0" err="1"/>
              <a:t>Cont</a:t>
            </a:r>
            <a:r>
              <a:rPr lang="en-GB" dirty="0"/>
              <a:t>)</a:t>
            </a: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AB283BC0-DD50-963B-ED14-1B47F3B77C94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>
              <a:defRPr/>
            </a:pPr>
            <a:r>
              <a:rPr lang="en-US" altLang="en-US"/>
              <a:t>WEB</a:t>
            </a:r>
            <a:endParaRPr lang="en-US" altLang="en-US" dirty="0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82C4379D-3751-4841-B056-279B11DE27CA}"/>
              </a:ext>
            </a:extLst>
          </p:cNvPr>
          <p:cNvSpPr txBox="1"/>
          <p:nvPr/>
        </p:nvSpPr>
        <p:spPr>
          <a:xfrm>
            <a:off x="99912" y="1596649"/>
            <a:ext cx="8944175" cy="3539430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r>
              <a:rPr lang="en-GB" sz="1600" dirty="0"/>
              <a:t>…….</a:t>
            </a:r>
          </a:p>
          <a:p>
            <a:r>
              <a:rPr lang="en-GB" sz="1600" dirty="0"/>
              <a:t>    function </a:t>
            </a:r>
            <a:r>
              <a:rPr lang="en-GB" sz="1600" dirty="0" err="1"/>
              <a:t>handleEditClick</a:t>
            </a:r>
            <a:r>
              <a:rPr lang="en-GB" sz="1600" dirty="0"/>
              <a:t>(e)</a:t>
            </a:r>
          </a:p>
          <a:p>
            <a:r>
              <a:rPr lang="en-GB" sz="1600" dirty="0"/>
              <a:t>    {</a:t>
            </a:r>
          </a:p>
          <a:p>
            <a:r>
              <a:rPr lang="en-GB" sz="1600" dirty="0"/>
              <a:t>        </a:t>
            </a:r>
            <a:r>
              <a:rPr lang="en-GB" sz="1600" dirty="0" err="1"/>
              <a:t>e.preventDefault</a:t>
            </a:r>
            <a:r>
              <a:rPr lang="en-GB" sz="1600" dirty="0"/>
              <a:t>();</a:t>
            </a:r>
          </a:p>
          <a:p>
            <a:r>
              <a:rPr lang="en-GB" sz="1600" dirty="0"/>
              <a:t>        </a:t>
            </a:r>
            <a:r>
              <a:rPr lang="en-GB" sz="1600" b="1" dirty="0" err="1"/>
              <a:t>setMode</a:t>
            </a:r>
            <a:r>
              <a:rPr lang="en-GB" sz="1600" dirty="0"/>
              <a:t>('Edit');</a:t>
            </a:r>
          </a:p>
          <a:p>
            <a:r>
              <a:rPr lang="en-GB" sz="1600" dirty="0"/>
              <a:t>    }</a:t>
            </a:r>
          </a:p>
          <a:p>
            <a:endParaRPr lang="en-GB" sz="1600" dirty="0"/>
          </a:p>
          <a:p>
            <a:r>
              <a:rPr lang="en-GB" sz="1600" dirty="0"/>
              <a:t>    function </a:t>
            </a:r>
            <a:r>
              <a:rPr lang="en-GB" sz="1600" dirty="0" err="1"/>
              <a:t>handleDeleteClick</a:t>
            </a:r>
            <a:r>
              <a:rPr lang="en-GB" sz="1600" dirty="0"/>
              <a:t>(e)</a:t>
            </a:r>
          </a:p>
          <a:p>
            <a:r>
              <a:rPr lang="en-GB" sz="1600" dirty="0"/>
              <a:t>    {</a:t>
            </a:r>
          </a:p>
          <a:p>
            <a:r>
              <a:rPr lang="en-GB" sz="1600" dirty="0"/>
              <a:t>        </a:t>
            </a:r>
            <a:r>
              <a:rPr lang="en-GB" sz="1600" dirty="0" err="1"/>
              <a:t>e.preventDefault</a:t>
            </a:r>
            <a:r>
              <a:rPr lang="en-GB" sz="1600" dirty="0"/>
              <a:t>();</a:t>
            </a:r>
          </a:p>
          <a:p>
            <a:r>
              <a:rPr lang="en-GB" sz="1600" dirty="0"/>
              <a:t>        </a:t>
            </a:r>
            <a:r>
              <a:rPr lang="en-GB" sz="1600" b="1" dirty="0" err="1"/>
              <a:t>onDelete</a:t>
            </a:r>
            <a:r>
              <a:rPr lang="en-GB" sz="1600" dirty="0"/>
              <a:t>(id);</a:t>
            </a:r>
          </a:p>
          <a:p>
            <a:r>
              <a:rPr lang="en-GB" sz="1600" dirty="0"/>
              <a:t>    }</a:t>
            </a:r>
          </a:p>
          <a:p>
            <a:endParaRPr lang="en-GB" sz="1600" dirty="0">
              <a:solidFill>
                <a:schemeClr val="bg1">
                  <a:lumMod val="50000"/>
                </a:schemeClr>
              </a:solidFill>
            </a:endParaRPr>
          </a:p>
          <a:p>
            <a:r>
              <a:rPr lang="en-GB" sz="1600" dirty="0">
                <a:solidFill>
                  <a:schemeClr val="bg1">
                    <a:lumMod val="50000"/>
                  </a:schemeClr>
                </a:solidFill>
              </a:rPr>
              <a:t>…….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33BE5BA6-54EE-5699-9F37-4A79E5A5229A}"/>
              </a:ext>
            </a:extLst>
          </p:cNvPr>
          <p:cNvSpPr txBox="1"/>
          <p:nvPr/>
        </p:nvSpPr>
        <p:spPr>
          <a:xfrm>
            <a:off x="4083400" y="1724025"/>
            <a:ext cx="4477244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Change to “Edit” mode when the “edit” button is clicked. </a:t>
            </a:r>
            <a:r>
              <a:rPr lang="en-GB" i="1" dirty="0" err="1"/>
              <a:t>setMode</a:t>
            </a:r>
            <a:r>
              <a:rPr lang="en-GB" i="1" dirty="0"/>
              <a:t>()</a:t>
            </a:r>
            <a:r>
              <a:rPr lang="en-GB" dirty="0"/>
              <a:t> cause the row to re-render and display the edit controls since the </a:t>
            </a:r>
            <a:r>
              <a:rPr lang="en-GB" dirty="0" err="1"/>
              <a:t>TodoRow</a:t>
            </a:r>
            <a:r>
              <a:rPr lang="en-GB" dirty="0"/>
              <a:t> components state has changed!!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63910C9F-3A9C-D50D-D317-F1EF72F85D75}"/>
              </a:ext>
            </a:extLst>
          </p:cNvPr>
          <p:cNvSpPr txBox="1"/>
          <p:nvPr/>
        </p:nvSpPr>
        <p:spPr>
          <a:xfrm>
            <a:off x="4083400" y="3381753"/>
            <a:ext cx="4477244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Call the delete click event handler on the parent </a:t>
            </a:r>
            <a:r>
              <a:rPr lang="en-GB" dirty="0" err="1"/>
              <a:t>TodosTable</a:t>
            </a:r>
            <a:r>
              <a:rPr lang="en-GB" dirty="0"/>
              <a:t> component. This performs the AJAX delete on the web service, updates the local </a:t>
            </a:r>
            <a:r>
              <a:rPr lang="en-GB" dirty="0" err="1"/>
              <a:t>todos</a:t>
            </a:r>
            <a:r>
              <a:rPr lang="en-GB" dirty="0"/>
              <a:t> array and consequently refreshes the contents of the table. 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D74245A4-1BE6-FE3F-4A51-25A9C67C8F19}"/>
              </a:ext>
            </a:extLst>
          </p:cNvPr>
          <p:cNvSpPr txBox="1"/>
          <p:nvPr/>
        </p:nvSpPr>
        <p:spPr>
          <a:xfrm>
            <a:off x="236637" y="5375037"/>
            <a:ext cx="880745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Interestingly, in this exercise the </a:t>
            </a:r>
            <a:r>
              <a:rPr lang="en-GB" dirty="0" err="1"/>
              <a:t>TodoRow</a:t>
            </a:r>
            <a:r>
              <a:rPr lang="en-GB" dirty="0"/>
              <a:t> component is only responsible for displaying the correct view to the user, the AJAX calls and table handling are the responsibility of the parent </a:t>
            </a:r>
            <a:r>
              <a:rPr lang="en-GB" dirty="0" err="1"/>
              <a:t>TodosTable</a:t>
            </a:r>
            <a:r>
              <a:rPr lang="en-GB" dirty="0"/>
              <a:t> component.  </a:t>
            </a:r>
          </a:p>
        </p:txBody>
      </p:sp>
    </p:spTree>
    <p:extLst>
      <p:ext uri="{BB962C8B-B14F-4D97-AF65-F5344CB8AC3E}">
        <p14:creationId xmlns:p14="http://schemas.microsoft.com/office/powerpoint/2010/main" val="3840931082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6A4EEAA-B2DB-9F10-F6E3-A3091853029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components/TodoRow.js (</a:t>
            </a:r>
            <a:r>
              <a:rPr lang="en-GB" dirty="0" err="1"/>
              <a:t>Cont</a:t>
            </a:r>
            <a:r>
              <a:rPr lang="en-GB" dirty="0"/>
              <a:t>)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E7E7B16-4F8E-2550-8CE7-4FDB4E3D3CD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AB283BC0-DD50-963B-ED14-1B47F3B77C94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>
              <a:defRPr/>
            </a:pPr>
            <a:r>
              <a:rPr lang="en-US" altLang="en-US"/>
              <a:t>WEB</a:t>
            </a:r>
            <a:endParaRPr lang="en-US" altLang="en-US" dirty="0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82C4379D-3751-4841-B056-279B11DE27CA}"/>
              </a:ext>
            </a:extLst>
          </p:cNvPr>
          <p:cNvSpPr txBox="1"/>
          <p:nvPr/>
        </p:nvSpPr>
        <p:spPr>
          <a:xfrm>
            <a:off x="90387" y="1122867"/>
            <a:ext cx="8944175" cy="5016758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r>
              <a:rPr lang="en-GB" sz="1600" dirty="0"/>
              <a:t>…….</a:t>
            </a:r>
          </a:p>
          <a:p>
            <a:endParaRPr lang="en-GB" sz="1600" dirty="0"/>
          </a:p>
          <a:p>
            <a:r>
              <a:rPr lang="en-GB" sz="1600" dirty="0"/>
              <a:t>    function </a:t>
            </a:r>
            <a:r>
              <a:rPr lang="en-GB" sz="1600" dirty="0" err="1"/>
              <a:t>handleSaveEditClick</a:t>
            </a:r>
            <a:r>
              <a:rPr lang="en-GB" sz="1600" dirty="0"/>
              <a:t>(e)</a:t>
            </a:r>
          </a:p>
          <a:p>
            <a:r>
              <a:rPr lang="en-GB" sz="1600" dirty="0"/>
              <a:t>    {</a:t>
            </a:r>
          </a:p>
          <a:p>
            <a:r>
              <a:rPr lang="en-GB" sz="1600" dirty="0"/>
              <a:t>        </a:t>
            </a:r>
            <a:r>
              <a:rPr lang="en-GB" sz="1600" dirty="0" err="1"/>
              <a:t>e.preventDefault</a:t>
            </a:r>
            <a:r>
              <a:rPr lang="en-GB" sz="1600" dirty="0"/>
              <a:t>();</a:t>
            </a:r>
          </a:p>
          <a:p>
            <a:r>
              <a:rPr lang="en-GB" sz="1600" dirty="0"/>
              <a:t>        </a:t>
            </a:r>
            <a:r>
              <a:rPr lang="en-GB" sz="1600" dirty="0" err="1"/>
              <a:t>onEdit</a:t>
            </a:r>
            <a:r>
              <a:rPr lang="en-GB" sz="1600" dirty="0"/>
              <a:t>({</a:t>
            </a:r>
          </a:p>
          <a:p>
            <a:r>
              <a:rPr lang="en-GB" sz="1600" dirty="0"/>
              <a:t>            id: </a:t>
            </a:r>
            <a:r>
              <a:rPr lang="en-GB" sz="1600" b="1" dirty="0"/>
              <a:t>id</a:t>
            </a:r>
            <a:r>
              <a:rPr lang="en-GB" sz="1600" dirty="0"/>
              <a:t>,</a:t>
            </a:r>
          </a:p>
          <a:p>
            <a:r>
              <a:rPr lang="en-GB" sz="1600" dirty="0"/>
              <a:t>            </a:t>
            </a:r>
            <a:r>
              <a:rPr lang="en-GB" sz="1600" dirty="0" err="1"/>
              <a:t>userId</a:t>
            </a:r>
            <a:r>
              <a:rPr lang="en-GB" sz="1600" dirty="0"/>
              <a:t>: </a:t>
            </a:r>
            <a:r>
              <a:rPr lang="en-GB" sz="1600" b="1" dirty="0" err="1"/>
              <a:t>userId</a:t>
            </a:r>
            <a:r>
              <a:rPr lang="en-GB" sz="1600" dirty="0"/>
              <a:t>,</a:t>
            </a:r>
          </a:p>
          <a:p>
            <a:r>
              <a:rPr lang="en-GB" sz="1600" dirty="0"/>
              <a:t>            title: </a:t>
            </a:r>
            <a:r>
              <a:rPr lang="en-GB" sz="1600" b="1" dirty="0"/>
              <a:t>title</a:t>
            </a:r>
            <a:r>
              <a:rPr lang="en-GB" sz="1600" dirty="0"/>
              <a:t>,</a:t>
            </a:r>
          </a:p>
          <a:p>
            <a:r>
              <a:rPr lang="en-GB" sz="1600" dirty="0"/>
              <a:t>            completed: </a:t>
            </a:r>
            <a:r>
              <a:rPr lang="en-GB" sz="1600" b="1" dirty="0"/>
              <a:t>completed</a:t>
            </a:r>
          </a:p>
          <a:p>
            <a:r>
              <a:rPr lang="en-GB" sz="1600" dirty="0"/>
              <a:t>        });</a:t>
            </a:r>
          </a:p>
          <a:p>
            <a:r>
              <a:rPr lang="en-GB" sz="1600" dirty="0"/>
              <a:t>        </a:t>
            </a:r>
            <a:r>
              <a:rPr lang="en-GB" sz="1600" b="1" dirty="0" err="1"/>
              <a:t>setMode</a:t>
            </a:r>
            <a:r>
              <a:rPr lang="en-GB" sz="1600" dirty="0"/>
              <a:t>('Default');</a:t>
            </a:r>
          </a:p>
          <a:p>
            <a:r>
              <a:rPr lang="en-GB" sz="1600" dirty="0"/>
              <a:t>    }</a:t>
            </a:r>
          </a:p>
          <a:p>
            <a:endParaRPr lang="en-GB" sz="1600" dirty="0"/>
          </a:p>
          <a:p>
            <a:r>
              <a:rPr lang="en-GB" sz="1600" dirty="0"/>
              <a:t>    function </a:t>
            </a:r>
            <a:r>
              <a:rPr lang="en-GB" sz="1600" dirty="0" err="1"/>
              <a:t>handleExitEditClick</a:t>
            </a:r>
            <a:r>
              <a:rPr lang="en-GB" sz="1600" dirty="0"/>
              <a:t>(e)</a:t>
            </a:r>
          </a:p>
          <a:p>
            <a:r>
              <a:rPr lang="en-GB" sz="1600" dirty="0"/>
              <a:t>    {</a:t>
            </a:r>
          </a:p>
          <a:p>
            <a:r>
              <a:rPr lang="en-GB" sz="1600" dirty="0"/>
              <a:t>        </a:t>
            </a:r>
            <a:r>
              <a:rPr lang="en-GB" sz="1600" dirty="0" err="1"/>
              <a:t>e.preventDefault</a:t>
            </a:r>
            <a:r>
              <a:rPr lang="en-GB" sz="1600" dirty="0"/>
              <a:t>();</a:t>
            </a:r>
          </a:p>
          <a:p>
            <a:r>
              <a:rPr lang="en-GB" sz="1600" dirty="0"/>
              <a:t>        </a:t>
            </a:r>
            <a:r>
              <a:rPr lang="en-GB" sz="1600" b="1" dirty="0" err="1"/>
              <a:t>setMode</a:t>
            </a:r>
            <a:r>
              <a:rPr lang="en-GB" sz="1600" dirty="0"/>
              <a:t>('Default');</a:t>
            </a:r>
          </a:p>
          <a:p>
            <a:r>
              <a:rPr lang="en-GB" sz="1600" dirty="0"/>
              <a:t>    }</a:t>
            </a:r>
          </a:p>
          <a:p>
            <a:r>
              <a:rPr lang="en-GB" sz="1600" dirty="0">
                <a:solidFill>
                  <a:schemeClr val="bg1">
                    <a:lumMod val="50000"/>
                  </a:schemeClr>
                </a:solidFill>
              </a:rPr>
              <a:t>…….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BC5CF533-0EB3-FCF1-614A-F98ADA758A67}"/>
              </a:ext>
            </a:extLst>
          </p:cNvPr>
          <p:cNvSpPr txBox="1"/>
          <p:nvPr/>
        </p:nvSpPr>
        <p:spPr>
          <a:xfrm>
            <a:off x="4031284" y="1674674"/>
            <a:ext cx="4477244" cy="2031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Call the edit click event handler on the parent </a:t>
            </a:r>
            <a:r>
              <a:rPr lang="en-GB" dirty="0" err="1"/>
              <a:t>TodosTable</a:t>
            </a:r>
            <a:r>
              <a:rPr lang="en-GB" dirty="0"/>
              <a:t> component. This performs the AJAX edit on the web service, updates the local </a:t>
            </a:r>
            <a:r>
              <a:rPr lang="en-GB" dirty="0" err="1"/>
              <a:t>todos</a:t>
            </a:r>
            <a:r>
              <a:rPr lang="en-GB" dirty="0"/>
              <a:t> array and consequently refreshes the contents of the table. The new values come from the component state variables.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F90F7B30-FAD9-8DD3-3A27-717A5A3ED7AA}"/>
              </a:ext>
            </a:extLst>
          </p:cNvPr>
          <p:cNvSpPr txBox="1"/>
          <p:nvPr/>
        </p:nvSpPr>
        <p:spPr>
          <a:xfrm>
            <a:off x="3950740" y="3866709"/>
            <a:ext cx="4477244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Change to “Default”. </a:t>
            </a:r>
            <a:r>
              <a:rPr lang="en-GB" i="1" dirty="0" err="1"/>
              <a:t>setMode</a:t>
            </a:r>
            <a:r>
              <a:rPr lang="en-GB" i="1" dirty="0"/>
              <a:t>()</a:t>
            </a:r>
            <a:r>
              <a:rPr lang="en-GB" dirty="0"/>
              <a:t> cause the row to re-render and display the static text since the </a:t>
            </a:r>
            <a:r>
              <a:rPr lang="en-GB" dirty="0" err="1"/>
              <a:t>TodoRow</a:t>
            </a:r>
            <a:r>
              <a:rPr lang="en-GB" dirty="0"/>
              <a:t> components state has changed!!</a:t>
            </a:r>
          </a:p>
        </p:txBody>
      </p:sp>
      <p:cxnSp>
        <p:nvCxnSpPr>
          <p:cNvPr id="9" name="Straight Arrow Connector 8">
            <a:extLst>
              <a:ext uri="{FF2B5EF4-FFF2-40B4-BE49-F238E27FC236}">
                <a16:creationId xmlns:a16="http://schemas.microsoft.com/office/drawing/2014/main" id="{2F234E9A-26C6-8B50-7CA9-9A5FFD79A303}"/>
              </a:ext>
            </a:extLst>
          </p:cNvPr>
          <p:cNvCxnSpPr/>
          <p:nvPr/>
        </p:nvCxnSpPr>
        <p:spPr bwMode="auto">
          <a:xfrm flipH="1" flipV="1">
            <a:off x="2548949" y="4088745"/>
            <a:ext cx="1401791" cy="302630"/>
          </a:xfrm>
          <a:prstGeom prst="straightConnector1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triangle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cxnSp>
        <p:nvCxnSpPr>
          <p:cNvPr id="10" name="Straight Arrow Connector 9">
            <a:extLst>
              <a:ext uri="{FF2B5EF4-FFF2-40B4-BE49-F238E27FC236}">
                <a16:creationId xmlns:a16="http://schemas.microsoft.com/office/drawing/2014/main" id="{C0F08551-1542-DB24-3FFF-3499D7CB5309}"/>
              </a:ext>
            </a:extLst>
          </p:cNvPr>
          <p:cNvCxnSpPr/>
          <p:nvPr/>
        </p:nvCxnSpPr>
        <p:spPr bwMode="auto">
          <a:xfrm flipH="1">
            <a:off x="2416290" y="4391375"/>
            <a:ext cx="1534450" cy="988079"/>
          </a:xfrm>
          <a:prstGeom prst="straightConnector1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triangle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</p:spTree>
    <p:extLst>
      <p:ext uri="{BB962C8B-B14F-4D97-AF65-F5344CB8AC3E}">
        <p14:creationId xmlns:p14="http://schemas.microsoft.com/office/powerpoint/2010/main" val="1099451750"/>
      </p:ext>
    </p:extLst>
  </p:cSld>
  <p:clrMapOvr>
    <a:masterClrMapping/>
  </p:clrMapOvr>
</p:sld>
</file>

<file path=ppt/theme/theme1.xml><?xml version="1.0" encoding="utf-8"?>
<a:theme xmlns:a="http://schemas.openxmlformats.org/drawingml/2006/main" name="os-slides">
  <a:themeElements>
    <a:clrScheme name="">
      <a:dk1>
        <a:srgbClr val="660066"/>
      </a:dk1>
      <a:lt1>
        <a:srgbClr val="FFFFFF"/>
      </a:lt1>
      <a:dk2>
        <a:srgbClr val="006600"/>
      </a:dk2>
      <a:lt2>
        <a:srgbClr val="FFCC99"/>
      </a:lt2>
      <a:accent1>
        <a:srgbClr val="99FF99"/>
      </a:accent1>
      <a:accent2>
        <a:srgbClr val="CC66FF"/>
      </a:accent2>
      <a:accent3>
        <a:srgbClr val="FFFFFF"/>
      </a:accent3>
      <a:accent4>
        <a:srgbClr val="560056"/>
      </a:accent4>
      <a:accent5>
        <a:srgbClr val="CAFFCA"/>
      </a:accent5>
      <a:accent6>
        <a:srgbClr val="B95CE7"/>
      </a:accent6>
      <a:hlink>
        <a:srgbClr val="FF99CC"/>
      </a:hlink>
      <a:folHlink>
        <a:srgbClr val="006600"/>
      </a:folHlink>
    </a:clrScheme>
    <a:fontScheme name="os-slides">
      <a:majorFont>
        <a:latin typeface="Helvetica"/>
        <a:ea typeface=""/>
        <a:cs typeface=""/>
      </a:majorFont>
      <a:minorFont>
        <a:latin typeface="Helvetica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none" lIns="91440" tIns="45720" rIns="91440" bIns="45720" numCol="1" anchor="ctr" anchorCtr="0" compatLnSpc="1">
        <a:prstTxWarp prst="textNoShape">
          <a:avLst/>
        </a:prstTxWarp>
      </a:bodyPr>
      <a:lstStyle>
        <a:defPPr marL="0" marR="0" indent="0" algn="ctr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altLang="en-US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Helvetica" panose="020B0604020202020204" pitchFamily="34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none" lIns="91440" tIns="45720" rIns="91440" bIns="45720" numCol="1" anchor="ctr" anchorCtr="0" compatLnSpc="1">
        <a:prstTxWarp prst="textNoShape">
          <a:avLst/>
        </a:prstTxWarp>
      </a:bodyPr>
      <a:lstStyle>
        <a:defPPr marL="0" marR="0" indent="0" algn="ctr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altLang="en-US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Helvetica" panose="020B0604020202020204" pitchFamily="34" charset="0"/>
          </a:defRPr>
        </a:defPPr>
      </a:lstStyle>
    </a:lnDef>
  </a:objectDefaults>
  <a:extraClrSchemeLst>
    <a:extraClrScheme>
      <a:clrScheme name="os-slides 1">
        <a:dk1>
          <a:srgbClr val="000000"/>
        </a:dk1>
        <a:lt1>
          <a:srgbClr val="FFFFFF"/>
        </a:lt1>
        <a:dk2>
          <a:srgbClr val="6600CC"/>
        </a:dk2>
        <a:lt2>
          <a:srgbClr val="CCECFF"/>
        </a:lt2>
        <a:accent1>
          <a:srgbClr val="00FFCC"/>
        </a:accent1>
        <a:accent2>
          <a:srgbClr val="9933FF"/>
        </a:accent2>
        <a:accent3>
          <a:srgbClr val="B8AAE2"/>
        </a:accent3>
        <a:accent4>
          <a:srgbClr val="DADADA"/>
        </a:accent4>
        <a:accent5>
          <a:srgbClr val="AAFFE2"/>
        </a:accent5>
        <a:accent6>
          <a:srgbClr val="8A2DE7"/>
        </a:accent6>
        <a:hlink>
          <a:srgbClr val="660066"/>
        </a:hlink>
        <a:folHlink>
          <a:srgbClr val="0066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os-slides 2">
        <a:dk1>
          <a:srgbClr val="660066"/>
        </a:dk1>
        <a:lt1>
          <a:srgbClr val="FFFFFF"/>
        </a:lt1>
        <a:dk2>
          <a:srgbClr val="FF00FF"/>
        </a:dk2>
        <a:lt2>
          <a:srgbClr val="FFCC99"/>
        </a:lt2>
        <a:accent1>
          <a:srgbClr val="99FF99"/>
        </a:accent1>
        <a:accent2>
          <a:srgbClr val="CC66FF"/>
        </a:accent2>
        <a:accent3>
          <a:srgbClr val="FFFFFF"/>
        </a:accent3>
        <a:accent4>
          <a:srgbClr val="560056"/>
        </a:accent4>
        <a:accent5>
          <a:srgbClr val="CAFFCA"/>
        </a:accent5>
        <a:accent6>
          <a:srgbClr val="B95CE7"/>
        </a:accent6>
        <a:hlink>
          <a:srgbClr val="FF99CC"/>
        </a:hlink>
        <a:folHlink>
          <a:srgbClr val="00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s-slides 3">
        <a:dk1>
          <a:srgbClr val="000000"/>
        </a:dk1>
        <a:lt1>
          <a:srgbClr val="FFFFFF"/>
        </a:lt1>
        <a:dk2>
          <a:srgbClr val="000000"/>
        </a:dk2>
        <a:lt2>
          <a:srgbClr val="393939"/>
        </a:lt2>
        <a:accent1>
          <a:srgbClr val="CBCBCB"/>
        </a:accent1>
        <a:accent2>
          <a:srgbClr val="868686"/>
        </a:accent2>
        <a:accent3>
          <a:srgbClr val="FFFFFF"/>
        </a:accent3>
        <a:accent4>
          <a:srgbClr val="000000"/>
        </a:accent4>
        <a:accent5>
          <a:srgbClr val="E2E2E2"/>
        </a:accent5>
        <a:accent6>
          <a:srgbClr val="797979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s-slides 4">
        <a:dk1>
          <a:srgbClr val="000000"/>
        </a:dk1>
        <a:lt1>
          <a:srgbClr val="FFFFFF"/>
        </a:lt1>
        <a:dk2>
          <a:srgbClr val="CC0099"/>
        </a:dk2>
        <a:lt2>
          <a:srgbClr val="FFCCFF"/>
        </a:lt2>
        <a:accent1>
          <a:srgbClr val="00FF00"/>
        </a:accent1>
        <a:accent2>
          <a:srgbClr val="9933FF"/>
        </a:accent2>
        <a:accent3>
          <a:srgbClr val="E2AACA"/>
        </a:accent3>
        <a:accent4>
          <a:srgbClr val="DADADA"/>
        </a:accent4>
        <a:accent5>
          <a:srgbClr val="AAFFAA"/>
        </a:accent5>
        <a:accent6>
          <a:srgbClr val="8A2DE7"/>
        </a:accent6>
        <a:hlink>
          <a:srgbClr val="660066"/>
        </a:hlink>
        <a:folHlink>
          <a:srgbClr val="00660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Override1.xml><?xml version="1.0" encoding="utf-8"?>
<a:themeOverride xmlns:a="http://schemas.openxmlformats.org/drawingml/2006/main">
  <a:clrScheme name="">
    <a:dk1>
      <a:srgbClr val="003300"/>
    </a:dk1>
    <a:lt1>
      <a:srgbClr val="FFFFFF"/>
    </a:lt1>
    <a:dk2>
      <a:srgbClr val="0000FF"/>
    </a:dk2>
    <a:lt2>
      <a:srgbClr val="FFCC99"/>
    </a:lt2>
    <a:accent1>
      <a:srgbClr val="99FF99"/>
    </a:accent1>
    <a:accent2>
      <a:srgbClr val="CC66FF"/>
    </a:accent2>
    <a:accent3>
      <a:srgbClr val="FFFFFF"/>
    </a:accent3>
    <a:accent4>
      <a:srgbClr val="002A00"/>
    </a:accent4>
    <a:accent5>
      <a:srgbClr val="CAFFCA"/>
    </a:accent5>
    <a:accent6>
      <a:srgbClr val="B95CE7"/>
    </a:accent6>
    <a:hlink>
      <a:srgbClr val="FF99CC"/>
    </a:hlink>
    <a:folHlink>
      <a:srgbClr val="006600"/>
    </a:folHlink>
  </a:clr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emplate>C:\apps\Microsoft Office\Templates\Presentations\os-slides.pot</Template>
  <TotalTime>95798</TotalTime>
  <Words>4210</Words>
  <Application>Microsoft Office PowerPoint</Application>
  <PresentationFormat>On-screen Show (4:3)</PresentationFormat>
  <Paragraphs>673</Paragraphs>
  <Slides>34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34</vt:i4>
      </vt:variant>
    </vt:vector>
  </HeadingPairs>
  <TitlesOfParts>
    <vt:vector size="41" baseType="lpstr">
      <vt:lpstr>Helvetica-Narrow</vt:lpstr>
      <vt:lpstr>Monotype Sorts</vt:lpstr>
      <vt:lpstr>Arial</vt:lpstr>
      <vt:lpstr>Helvetica</vt:lpstr>
      <vt:lpstr>Impact</vt:lpstr>
      <vt:lpstr>Times New Roman</vt:lpstr>
      <vt:lpstr>os-slides</vt:lpstr>
      <vt:lpstr>Example React App using Axios</vt:lpstr>
      <vt:lpstr>Exercise</vt:lpstr>
      <vt:lpstr>Exercise (Cont)</vt:lpstr>
      <vt:lpstr>Exercise (Cont): Access the Web Service</vt:lpstr>
      <vt:lpstr>Read all Todo Items</vt:lpstr>
      <vt:lpstr>Read all Todo Items</vt:lpstr>
      <vt:lpstr>Insert a new Todo Item</vt:lpstr>
      <vt:lpstr>Insert a new Todo Item (Cont)</vt:lpstr>
      <vt:lpstr>Edit existing Todo Item (PUT)</vt:lpstr>
      <vt:lpstr>Edit existing Todo Item (PUT) (Cont)</vt:lpstr>
      <vt:lpstr>Delete existing Todo Item</vt:lpstr>
      <vt:lpstr>Delete existing Todo Item (Cont)</vt:lpstr>
      <vt:lpstr>Exercise (Cont)</vt:lpstr>
      <vt:lpstr>App.js</vt:lpstr>
      <vt:lpstr>App.js</vt:lpstr>
      <vt:lpstr>App.js</vt:lpstr>
      <vt:lpstr>Quick Review</vt:lpstr>
      <vt:lpstr>Exercise (Cont)</vt:lpstr>
      <vt:lpstr>components/AddTodoForm.js</vt:lpstr>
      <vt:lpstr>components/AddTodoForm.js (Cont)</vt:lpstr>
      <vt:lpstr>components/AddTodoForm.js (Cont)</vt:lpstr>
      <vt:lpstr>Exercise (Cont)</vt:lpstr>
      <vt:lpstr>components/TodosTable.js</vt:lpstr>
      <vt:lpstr>components/TodosTable.js  (Cont)</vt:lpstr>
      <vt:lpstr>PowerPoint Presentation</vt:lpstr>
      <vt:lpstr>components/TodosTable.js (Cont)</vt:lpstr>
      <vt:lpstr>Exercise (Cont)</vt:lpstr>
      <vt:lpstr>components/TodoRow.js</vt:lpstr>
      <vt:lpstr>components/TodoRow.js (Cont)</vt:lpstr>
      <vt:lpstr>components/TodoRow.js (Cont)</vt:lpstr>
      <vt:lpstr>components/TodoRow.js (Cont)</vt:lpstr>
      <vt:lpstr>components/TodoRow.js (Cont)</vt:lpstr>
      <vt:lpstr>components/TodoRow.js (Cont)</vt:lpstr>
      <vt:lpstr>components/TodoRow.js (Cont)</vt:lpstr>
    </vt:vector>
  </TitlesOfParts>
  <Company>SIHE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WAN Introduction</dc:title>
  <dc:creator>Michael Dacey</dc:creator>
  <cp:lastModifiedBy>Michael Dacey</cp:lastModifiedBy>
  <cp:revision>1702</cp:revision>
  <cp:lastPrinted>2001-06-14T13:58:17Z</cp:lastPrinted>
  <dcterms:created xsi:type="dcterms:W3CDTF">1999-06-25T18:38:26Z</dcterms:created>
  <dcterms:modified xsi:type="dcterms:W3CDTF">2025-03-17T10:46:00Z</dcterms:modified>
</cp:coreProperties>
</file>