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299" r:id="rId45"/>
    <p:sldId id="300" r:id="rId46"/>
    <p:sldId id="301" r:id="rId47"/>
    <p:sldId id="302" r:id="rId48"/>
    <p:sldId id="303" r:id="rId49"/>
    <p:sldId id="304" r:id="rId50"/>
    <p:sldId id="305" r:id="rId51"/>
    <p:sldId id="306" r:id="rId52"/>
    <p:sldId id="332" r:id="rId53"/>
    <p:sldId id="333" r:id="rId54"/>
    <p:sldId id="334" r:id="rId55"/>
    <p:sldId id="308" r:id="rId56"/>
    <p:sldId id="309" r:id="rId57"/>
    <p:sldId id="310" r:id="rId58"/>
    <p:sldId id="311" r:id="rId59"/>
    <p:sldId id="312" r:id="rId60"/>
    <p:sldId id="313" r:id="rId61"/>
    <p:sldId id="314" r:id="rId62"/>
    <p:sldId id="315" r:id="rId63"/>
    <p:sldId id="316" r:id="rId64"/>
    <p:sldId id="317" r:id="rId65"/>
    <p:sldId id="318" r:id="rId66"/>
    <p:sldId id="319" r:id="rId67"/>
    <p:sldId id="320" r:id="rId68"/>
    <p:sldId id="321" r:id="rId69"/>
    <p:sldId id="322" r:id="rId70"/>
    <p:sldId id="323" r:id="rId71"/>
    <p:sldId id="324" r:id="rId72"/>
    <p:sldId id="325" r:id="rId73"/>
    <p:sldId id="326" r:id="rId74"/>
    <p:sldId id="327" r:id="rId75"/>
    <p:sldId id="328" r:id="rId76"/>
    <p:sldId id="329" r:id="rId77"/>
    <p:sldId id="330" r:id="rId78"/>
    <p:sldId id="331" r:id="rId79"/>
    <p:sldId id="335" r:id="rId80"/>
    <p:sldId id="336" r:id="rId81"/>
    <p:sldId id="337" r:id="rId82"/>
    <p:sldId id="338" r:id="rId83"/>
    <p:sldId id="339" r:id="rId84"/>
    <p:sldId id="340" r:id="rId85"/>
    <p:sldId id="341" r:id="rId86"/>
    <p:sldId id="342" r:id="rId87"/>
    <p:sldId id="343" r:id="rId88"/>
    <p:sldId id="344" r:id="rId89"/>
    <p:sldId id="345" r:id="rId90"/>
    <p:sldId id="346" r:id="rId91"/>
    <p:sldId id="347" r:id="rId92"/>
    <p:sldId id="348" r:id="rId93"/>
    <p:sldId id="349" r:id="rId94"/>
    <p:sldId id="350" r:id="rId95"/>
    <p:sldId id="378" r:id="rId96"/>
    <p:sldId id="351" r:id="rId97"/>
    <p:sldId id="352" r:id="rId98"/>
    <p:sldId id="353" r:id="rId99"/>
    <p:sldId id="354" r:id="rId100"/>
    <p:sldId id="355" r:id="rId101"/>
    <p:sldId id="356" r:id="rId102"/>
    <p:sldId id="357" r:id="rId103"/>
    <p:sldId id="358" r:id="rId104"/>
    <p:sldId id="359" r:id="rId105"/>
    <p:sldId id="360" r:id="rId106"/>
    <p:sldId id="361" r:id="rId107"/>
    <p:sldId id="362" r:id="rId108"/>
    <p:sldId id="363" r:id="rId109"/>
    <p:sldId id="364" r:id="rId110"/>
    <p:sldId id="365" r:id="rId111"/>
    <p:sldId id="366" r:id="rId112"/>
    <p:sldId id="367" r:id="rId113"/>
    <p:sldId id="368" r:id="rId114"/>
    <p:sldId id="369" r:id="rId115"/>
    <p:sldId id="370" r:id="rId116"/>
    <p:sldId id="371" r:id="rId117"/>
    <p:sldId id="372" r:id="rId118"/>
    <p:sldId id="373" r:id="rId119"/>
    <p:sldId id="374" r:id="rId120"/>
    <p:sldId id="375" r:id="rId121"/>
    <p:sldId id="376" r:id="rId122"/>
    <p:sldId id="377" r:id="rId123"/>
    <p:sldId id="379" r:id="rId124"/>
    <p:sldId id="380" r:id="rId125"/>
    <p:sldId id="381" r:id="rId126"/>
    <p:sldId id="382" r:id="rId127"/>
    <p:sldId id="383" r:id="rId128"/>
    <p:sldId id="384" r:id="rId1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76" d="100"/>
          <a:sy n="76" d="100"/>
        </p:scale>
        <p:origin x="-1206" y="20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63" Type="http://schemas.openxmlformats.org/officeDocument/2006/relationships/slide" Target="slides/slide62.xml"/><Relationship Id="rId84" Type="http://schemas.openxmlformats.org/officeDocument/2006/relationships/slide" Target="slides/slide83.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28" Type="http://schemas.openxmlformats.org/officeDocument/2006/relationships/slide" Target="slides/slide127.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slide" Target="slides/slide112.xml"/><Relationship Id="rId118" Type="http://schemas.openxmlformats.org/officeDocument/2006/relationships/slide" Target="slides/slide117.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124" Type="http://schemas.openxmlformats.org/officeDocument/2006/relationships/slide" Target="slides/slide123.xml"/><Relationship Id="rId129" Type="http://schemas.openxmlformats.org/officeDocument/2006/relationships/slide" Target="slides/slide128.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23" Type="http://schemas.openxmlformats.org/officeDocument/2006/relationships/slide" Target="slides/slide22.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119" Type="http://schemas.openxmlformats.org/officeDocument/2006/relationships/slide" Target="slides/slide118.xml"/><Relationship Id="rId44" Type="http://schemas.openxmlformats.org/officeDocument/2006/relationships/slide" Target="slides/slide43.xml"/><Relationship Id="rId60" Type="http://schemas.openxmlformats.org/officeDocument/2006/relationships/slide" Target="slides/slide59.xml"/><Relationship Id="rId65" Type="http://schemas.openxmlformats.org/officeDocument/2006/relationships/slide" Target="slides/slide64.xml"/><Relationship Id="rId81" Type="http://schemas.openxmlformats.org/officeDocument/2006/relationships/slide" Target="slides/slide80.xml"/><Relationship Id="rId86" Type="http://schemas.openxmlformats.org/officeDocument/2006/relationships/slide" Target="slides/slide85.xml"/><Relationship Id="rId130" Type="http://schemas.openxmlformats.org/officeDocument/2006/relationships/presProps" Target="presProps.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slide" Target="slides/slide124.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131" Type="http://schemas.openxmlformats.org/officeDocument/2006/relationships/viewProps" Target="viewProps.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openxmlformats.org/officeDocument/2006/relationships/slide" Target="slides/slide125.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32" Type="http://schemas.openxmlformats.org/officeDocument/2006/relationships/theme" Target="theme/theme1.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 Id="rId127" Type="http://schemas.openxmlformats.org/officeDocument/2006/relationships/slide" Target="slides/slide126.xml"/><Relationship Id="rId10" Type="http://schemas.openxmlformats.org/officeDocument/2006/relationships/slide" Target="slides/slide9.xml"/><Relationship Id="rId31" Type="http://schemas.openxmlformats.org/officeDocument/2006/relationships/slide" Target="slides/slide30.xml"/><Relationship Id="rId52" Type="http://schemas.openxmlformats.org/officeDocument/2006/relationships/slide" Target="slides/slide51.xml"/><Relationship Id="rId73" Type="http://schemas.openxmlformats.org/officeDocument/2006/relationships/slide" Target="slides/slide72.xml"/><Relationship Id="rId78" Type="http://schemas.openxmlformats.org/officeDocument/2006/relationships/slide" Target="slides/slide77.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4" Type="http://schemas.openxmlformats.org/officeDocument/2006/relationships/slide" Target="slides/slide3.xml"/><Relationship Id="rId9" Type="http://schemas.openxmlformats.org/officeDocument/2006/relationships/slide" Target="slides/slide8.xml"/><Relationship Id="rId26" Type="http://schemas.openxmlformats.org/officeDocument/2006/relationships/slide" Target="slides/slide25.xml"/><Relationship Id="rId47" Type="http://schemas.openxmlformats.org/officeDocument/2006/relationships/slide" Target="slides/slide46.xml"/><Relationship Id="rId68" Type="http://schemas.openxmlformats.org/officeDocument/2006/relationships/slide" Target="slides/slide67.xml"/><Relationship Id="rId89" Type="http://schemas.openxmlformats.org/officeDocument/2006/relationships/slide" Target="slides/slide88.xml"/><Relationship Id="rId112" Type="http://schemas.openxmlformats.org/officeDocument/2006/relationships/slide" Target="slides/slide111.xml"/><Relationship Id="rId133"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719E77C6-DBA0-4C46-8C57-D8DF1B34A8B2}" type="datetimeFigureOut">
              <a:rPr lang="en-GB" smtClean="0"/>
              <a:t>04/12/2015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28C458-603F-4B16-81DB-4D106EBE2AD7}" type="slidenum">
              <a:rPr lang="en-GB" smtClean="0"/>
              <a:t>‹#›</a:t>
            </a:fld>
            <a:endParaRPr lang="en-GB"/>
          </a:p>
        </p:txBody>
      </p:sp>
    </p:spTree>
    <p:extLst>
      <p:ext uri="{BB962C8B-B14F-4D97-AF65-F5344CB8AC3E}">
        <p14:creationId xmlns:p14="http://schemas.microsoft.com/office/powerpoint/2010/main" val="25429425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19E77C6-DBA0-4C46-8C57-D8DF1B34A8B2}" type="datetimeFigureOut">
              <a:rPr lang="en-GB" smtClean="0"/>
              <a:t>04/12/2015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28C458-603F-4B16-81DB-4D106EBE2AD7}" type="slidenum">
              <a:rPr lang="en-GB" smtClean="0"/>
              <a:t>‹#›</a:t>
            </a:fld>
            <a:endParaRPr lang="en-GB"/>
          </a:p>
        </p:txBody>
      </p:sp>
    </p:spTree>
    <p:extLst>
      <p:ext uri="{BB962C8B-B14F-4D97-AF65-F5344CB8AC3E}">
        <p14:creationId xmlns:p14="http://schemas.microsoft.com/office/powerpoint/2010/main" val="42437316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19E77C6-DBA0-4C46-8C57-D8DF1B34A8B2}" type="datetimeFigureOut">
              <a:rPr lang="en-GB" smtClean="0"/>
              <a:t>04/12/2015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28C458-603F-4B16-81DB-4D106EBE2AD7}" type="slidenum">
              <a:rPr lang="en-GB" smtClean="0"/>
              <a:t>‹#›</a:t>
            </a:fld>
            <a:endParaRPr lang="en-GB"/>
          </a:p>
        </p:txBody>
      </p:sp>
    </p:spTree>
    <p:extLst>
      <p:ext uri="{BB962C8B-B14F-4D97-AF65-F5344CB8AC3E}">
        <p14:creationId xmlns:p14="http://schemas.microsoft.com/office/powerpoint/2010/main" val="22000154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719E77C6-DBA0-4C46-8C57-D8DF1B34A8B2}" type="datetimeFigureOut">
              <a:rPr lang="en-GB" smtClean="0"/>
              <a:t>04/12/2015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28C458-603F-4B16-81DB-4D106EBE2AD7}" type="slidenum">
              <a:rPr lang="en-GB" smtClean="0"/>
              <a:t>‹#›</a:t>
            </a:fld>
            <a:endParaRPr lang="en-GB"/>
          </a:p>
        </p:txBody>
      </p:sp>
    </p:spTree>
    <p:extLst>
      <p:ext uri="{BB962C8B-B14F-4D97-AF65-F5344CB8AC3E}">
        <p14:creationId xmlns:p14="http://schemas.microsoft.com/office/powerpoint/2010/main" val="41105622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719E77C6-DBA0-4C46-8C57-D8DF1B34A8B2}" type="datetimeFigureOut">
              <a:rPr lang="en-GB" smtClean="0"/>
              <a:t>04/12/2015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228C458-603F-4B16-81DB-4D106EBE2AD7}" type="slidenum">
              <a:rPr lang="en-GB" smtClean="0"/>
              <a:t>‹#›</a:t>
            </a:fld>
            <a:endParaRPr lang="en-GB"/>
          </a:p>
        </p:txBody>
      </p:sp>
    </p:spTree>
    <p:extLst>
      <p:ext uri="{BB962C8B-B14F-4D97-AF65-F5344CB8AC3E}">
        <p14:creationId xmlns:p14="http://schemas.microsoft.com/office/powerpoint/2010/main" val="8532590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719E77C6-DBA0-4C46-8C57-D8DF1B34A8B2}" type="datetimeFigureOut">
              <a:rPr lang="en-GB" smtClean="0"/>
              <a:t>04/12/2015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228C458-603F-4B16-81DB-4D106EBE2AD7}" type="slidenum">
              <a:rPr lang="en-GB" smtClean="0"/>
              <a:t>‹#›</a:t>
            </a:fld>
            <a:endParaRPr lang="en-GB"/>
          </a:p>
        </p:txBody>
      </p:sp>
    </p:spTree>
    <p:extLst>
      <p:ext uri="{BB962C8B-B14F-4D97-AF65-F5344CB8AC3E}">
        <p14:creationId xmlns:p14="http://schemas.microsoft.com/office/powerpoint/2010/main" val="619038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19E77C6-DBA0-4C46-8C57-D8DF1B34A8B2}" type="datetimeFigureOut">
              <a:rPr lang="en-GB" smtClean="0"/>
              <a:t>04/12/2015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228C458-603F-4B16-81DB-4D106EBE2AD7}" type="slidenum">
              <a:rPr lang="en-GB" smtClean="0"/>
              <a:t>‹#›</a:t>
            </a:fld>
            <a:endParaRPr lang="en-GB"/>
          </a:p>
        </p:txBody>
      </p:sp>
    </p:spTree>
    <p:extLst>
      <p:ext uri="{BB962C8B-B14F-4D97-AF65-F5344CB8AC3E}">
        <p14:creationId xmlns:p14="http://schemas.microsoft.com/office/powerpoint/2010/main" val="34476022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19E77C6-DBA0-4C46-8C57-D8DF1B34A8B2}" type="datetimeFigureOut">
              <a:rPr lang="en-GB" smtClean="0"/>
              <a:t>04/12/2015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28C458-603F-4B16-81DB-4D106EBE2AD7}" type="slidenum">
              <a:rPr lang="en-GB" smtClean="0"/>
              <a:t>‹#›</a:t>
            </a:fld>
            <a:endParaRPr lang="en-GB"/>
          </a:p>
        </p:txBody>
      </p:sp>
    </p:spTree>
    <p:extLst>
      <p:ext uri="{BB962C8B-B14F-4D97-AF65-F5344CB8AC3E}">
        <p14:creationId xmlns:p14="http://schemas.microsoft.com/office/powerpoint/2010/main" val="18106611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19E77C6-DBA0-4C46-8C57-D8DF1B34A8B2}" type="datetimeFigureOut">
              <a:rPr lang="en-GB" smtClean="0"/>
              <a:t>04/12/2015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28C458-603F-4B16-81DB-4D106EBE2AD7}" type="slidenum">
              <a:rPr lang="en-GB" smtClean="0"/>
              <a:t>‹#›</a:t>
            </a:fld>
            <a:endParaRPr lang="en-GB"/>
          </a:p>
        </p:txBody>
      </p:sp>
    </p:spTree>
    <p:extLst>
      <p:ext uri="{BB962C8B-B14F-4D97-AF65-F5344CB8AC3E}">
        <p14:creationId xmlns:p14="http://schemas.microsoft.com/office/powerpoint/2010/main" val="12115030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19E77C6-DBA0-4C46-8C57-D8DF1B34A8B2}" type="datetimeFigureOut">
              <a:rPr lang="en-GB" smtClean="0"/>
              <a:t>04/12/2015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28C458-603F-4B16-81DB-4D106EBE2AD7}" type="slidenum">
              <a:rPr lang="en-GB" smtClean="0"/>
              <a:t>‹#›</a:t>
            </a:fld>
            <a:endParaRPr lang="en-GB"/>
          </a:p>
        </p:txBody>
      </p:sp>
    </p:spTree>
    <p:extLst>
      <p:ext uri="{BB962C8B-B14F-4D97-AF65-F5344CB8AC3E}">
        <p14:creationId xmlns:p14="http://schemas.microsoft.com/office/powerpoint/2010/main" val="41740859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19E77C6-DBA0-4C46-8C57-D8DF1B34A8B2}" type="datetimeFigureOut">
              <a:rPr lang="en-GB" smtClean="0"/>
              <a:t>04/12/2015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28C458-603F-4B16-81DB-4D106EBE2AD7}" type="slidenum">
              <a:rPr lang="en-GB" smtClean="0"/>
              <a:t>‹#›</a:t>
            </a:fld>
            <a:endParaRPr lang="en-GB"/>
          </a:p>
        </p:txBody>
      </p:sp>
    </p:spTree>
    <p:extLst>
      <p:ext uri="{BB962C8B-B14F-4D97-AF65-F5344CB8AC3E}">
        <p14:creationId xmlns:p14="http://schemas.microsoft.com/office/powerpoint/2010/main" val="11437816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19E77C6-DBA0-4C46-8C57-D8DF1B34A8B2}" type="datetimeFigureOut">
              <a:rPr lang="en-GB" smtClean="0"/>
              <a:t>04/12/2015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228C458-603F-4B16-81DB-4D106EBE2AD7}" type="slidenum">
              <a:rPr lang="en-GB" smtClean="0"/>
              <a:t>‹#›</a:t>
            </a:fld>
            <a:endParaRPr lang="en-GB"/>
          </a:p>
        </p:txBody>
      </p:sp>
    </p:spTree>
    <p:extLst>
      <p:ext uri="{BB962C8B-B14F-4D97-AF65-F5344CB8AC3E}">
        <p14:creationId xmlns:p14="http://schemas.microsoft.com/office/powerpoint/2010/main" val="253411688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Small Scale Hydro Power Developments</a:t>
            </a:r>
            <a:endParaRPr lang="en-GB" dirty="0"/>
          </a:p>
        </p:txBody>
      </p:sp>
      <p:sp>
        <p:nvSpPr>
          <p:cNvPr id="3" name="Subtitle 2"/>
          <p:cNvSpPr>
            <a:spLocks noGrp="1"/>
          </p:cNvSpPr>
          <p:nvPr>
            <p:ph type="subTitle" idx="1"/>
          </p:nvPr>
        </p:nvSpPr>
        <p:spPr/>
        <p:txBody>
          <a:bodyPr/>
          <a:lstStyle/>
          <a:p>
            <a:r>
              <a:rPr lang="en-GB" dirty="0" smtClean="0"/>
              <a:t>By </a:t>
            </a:r>
          </a:p>
          <a:p>
            <a:r>
              <a:rPr lang="en-GB" dirty="0" smtClean="0"/>
              <a:t>Andrew Thorn</a:t>
            </a:r>
            <a:endParaRPr lang="en-GB" dirty="0"/>
          </a:p>
        </p:txBody>
      </p:sp>
    </p:spTree>
    <p:extLst>
      <p:ext uri="{BB962C8B-B14F-4D97-AF65-F5344CB8AC3E}">
        <p14:creationId xmlns:p14="http://schemas.microsoft.com/office/powerpoint/2010/main" val="22930611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a:t>
            </a:r>
            <a:endParaRPr lang="en-GB" dirty="0"/>
          </a:p>
        </p:txBody>
      </p:sp>
      <p:sp>
        <p:nvSpPr>
          <p:cNvPr id="3" name="Content Placeholder 2"/>
          <p:cNvSpPr>
            <a:spLocks noGrp="1"/>
          </p:cNvSpPr>
          <p:nvPr>
            <p:ph idx="1"/>
          </p:nvPr>
        </p:nvSpPr>
        <p:spPr/>
        <p:txBody>
          <a:bodyPr/>
          <a:lstStyle/>
          <a:p>
            <a:r>
              <a:rPr lang="en-GB" dirty="0" smtClean="0"/>
              <a:t>Small scale can apply to sites ranging from a few kilowatts to hundreds of kilowatts for selling to the National Grid</a:t>
            </a:r>
          </a:p>
          <a:p>
            <a:r>
              <a:rPr lang="en-GB" dirty="0" smtClean="0"/>
              <a:t>Small-scale hydropower is one of the most, long-term cost-effective and reliable energy technologies to be considered for providing clean electricity generation</a:t>
            </a:r>
            <a:endParaRPr lang="en-GB" dirty="0"/>
          </a:p>
        </p:txBody>
      </p:sp>
    </p:spTree>
    <p:extLst>
      <p:ext uri="{BB962C8B-B14F-4D97-AF65-F5344CB8AC3E}">
        <p14:creationId xmlns:p14="http://schemas.microsoft.com/office/powerpoint/2010/main" val="42117476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Advantages of Small Scale </a:t>
            </a:r>
            <a:br>
              <a:rPr lang="en-GB" dirty="0" smtClean="0"/>
            </a:br>
            <a:r>
              <a:rPr lang="en-GB" dirty="0" smtClean="0"/>
              <a:t>Hydro Schemes</a:t>
            </a:r>
            <a:endParaRPr lang="en-GB" dirty="0"/>
          </a:p>
        </p:txBody>
      </p:sp>
      <p:sp>
        <p:nvSpPr>
          <p:cNvPr id="3" name="Content Placeholder 2"/>
          <p:cNvSpPr>
            <a:spLocks noGrp="1"/>
          </p:cNvSpPr>
          <p:nvPr>
            <p:ph idx="1"/>
          </p:nvPr>
        </p:nvSpPr>
        <p:spPr/>
        <p:txBody>
          <a:bodyPr>
            <a:normAutofit lnSpcReduction="10000"/>
          </a:bodyPr>
          <a:lstStyle/>
          <a:p>
            <a:r>
              <a:rPr lang="en-GB" dirty="0" smtClean="0"/>
              <a:t>A high conversion efficiency (70-90%), by far the best of all energy technologies</a:t>
            </a:r>
          </a:p>
          <a:p>
            <a:r>
              <a:rPr lang="en-GB" dirty="0" smtClean="0"/>
              <a:t>A high capacity factor (typically &gt;50%), compared with &lt;10% for solar and 30% for wind</a:t>
            </a:r>
          </a:p>
          <a:p>
            <a:r>
              <a:rPr lang="en-GB" dirty="0" smtClean="0"/>
              <a:t>A high level of predictability, varying with annual rainfall patterns</a:t>
            </a:r>
          </a:p>
          <a:p>
            <a:r>
              <a:rPr lang="en-GB" dirty="0" smtClean="0"/>
              <a:t>Slow rate of change; the output power varies only gradually from day-to-day</a:t>
            </a:r>
            <a:endParaRPr lang="en-GB" dirty="0"/>
          </a:p>
        </p:txBody>
      </p:sp>
    </p:spTree>
    <p:extLst>
      <p:ext uri="{BB962C8B-B14F-4D97-AF65-F5344CB8AC3E}">
        <p14:creationId xmlns:p14="http://schemas.microsoft.com/office/powerpoint/2010/main" val="6342121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Advantages of Small Scale </a:t>
            </a:r>
            <a:br>
              <a:rPr lang="en-GB" dirty="0" smtClean="0"/>
            </a:br>
            <a:r>
              <a:rPr lang="en-GB" dirty="0" smtClean="0"/>
              <a:t>Hydro Schemes</a:t>
            </a:r>
            <a:endParaRPr lang="en-GB" dirty="0"/>
          </a:p>
        </p:txBody>
      </p:sp>
      <p:sp>
        <p:nvSpPr>
          <p:cNvPr id="3" name="Content Placeholder 2"/>
          <p:cNvSpPr>
            <a:spLocks noGrp="1"/>
          </p:cNvSpPr>
          <p:nvPr>
            <p:ph idx="1"/>
          </p:nvPr>
        </p:nvSpPr>
        <p:spPr/>
        <p:txBody>
          <a:bodyPr/>
          <a:lstStyle/>
          <a:p>
            <a:r>
              <a:rPr lang="en-GB" dirty="0" smtClean="0"/>
              <a:t>A good correlation with demand, i.e. output is maximum in winter</a:t>
            </a:r>
          </a:p>
          <a:p>
            <a:r>
              <a:rPr lang="en-GB" dirty="0" smtClean="0"/>
              <a:t>24 hour generation</a:t>
            </a:r>
          </a:p>
          <a:p>
            <a:r>
              <a:rPr lang="en-GB" dirty="0" smtClean="0"/>
              <a:t>It is long lasting and robust technology systems can readily be engineered to last 50 years or more</a:t>
            </a:r>
            <a:endParaRPr lang="en-GB" dirty="0"/>
          </a:p>
        </p:txBody>
      </p:sp>
    </p:spTree>
    <p:extLst>
      <p:ext uri="{BB962C8B-B14F-4D97-AF65-F5344CB8AC3E}">
        <p14:creationId xmlns:p14="http://schemas.microsoft.com/office/powerpoint/2010/main" val="9587566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Hydropower Basics</a:t>
            </a:r>
            <a:endParaRPr lang="en-GB" dirty="0"/>
          </a:p>
        </p:txBody>
      </p:sp>
      <p:sp>
        <p:nvSpPr>
          <p:cNvPr id="3" name="Content Placeholder 2"/>
          <p:cNvSpPr>
            <a:spLocks noGrp="1"/>
          </p:cNvSpPr>
          <p:nvPr>
            <p:ph idx="1"/>
          </p:nvPr>
        </p:nvSpPr>
        <p:spPr/>
        <p:txBody>
          <a:bodyPr/>
          <a:lstStyle/>
          <a:p>
            <a:r>
              <a:rPr lang="en-GB" dirty="0" smtClean="0"/>
              <a:t>Hydropower can be captured where ever a flow of water falls from a higher level to a lower level</a:t>
            </a:r>
          </a:p>
          <a:p>
            <a:r>
              <a:rPr lang="en-GB" dirty="0" smtClean="0"/>
              <a:t>This may occur where a stream runs down a hillside, or a river passes over a waterfall or man-made weir</a:t>
            </a:r>
            <a:endParaRPr lang="en-GB" dirty="0"/>
          </a:p>
        </p:txBody>
      </p:sp>
    </p:spTree>
    <p:extLst>
      <p:ext uri="{BB962C8B-B14F-4D97-AF65-F5344CB8AC3E}">
        <p14:creationId xmlns:p14="http://schemas.microsoft.com/office/powerpoint/2010/main" val="8035792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Head and Flow</a:t>
            </a:r>
            <a:endParaRPr lang="en-GB" dirty="0"/>
          </a:p>
        </p:txBody>
      </p:sp>
      <p:sp>
        <p:nvSpPr>
          <p:cNvPr id="3" name="Content Placeholder 2"/>
          <p:cNvSpPr>
            <a:spLocks noGrp="1"/>
          </p:cNvSpPr>
          <p:nvPr>
            <p:ph idx="1"/>
          </p:nvPr>
        </p:nvSpPr>
        <p:spPr>
          <a:xfrm>
            <a:off x="457200" y="1600200"/>
            <a:ext cx="8435280" cy="4781128"/>
          </a:xfrm>
        </p:spPr>
        <p:txBody>
          <a:bodyPr>
            <a:normAutofit/>
          </a:bodyPr>
          <a:lstStyle/>
          <a:p>
            <a:r>
              <a:rPr lang="en-GB" dirty="0" smtClean="0"/>
              <a:t>Fast flowing water on its own does not contain sufficient energy for useful power production except on a very large scale such as offshore marine currents</a:t>
            </a:r>
          </a:p>
          <a:p>
            <a:r>
              <a:rPr lang="en-GB" dirty="0" smtClean="0"/>
              <a:t>It is generally better to have more head than flow, since this keeps the equipment smaller</a:t>
            </a:r>
          </a:p>
          <a:p>
            <a:r>
              <a:rPr lang="en-GB" dirty="0" smtClean="0"/>
              <a:t>The flow rate (Q) in the river, is the volume of water passing per second, measured in m</a:t>
            </a:r>
            <a:r>
              <a:rPr lang="en-GB" baseline="30000" dirty="0" smtClean="0"/>
              <a:t>3</a:t>
            </a:r>
            <a:r>
              <a:rPr lang="en-GB" dirty="0" smtClean="0"/>
              <a:t>/sec</a:t>
            </a:r>
            <a:endParaRPr lang="en-GB" dirty="0"/>
          </a:p>
        </p:txBody>
      </p:sp>
    </p:spTree>
    <p:extLst>
      <p:ext uri="{BB962C8B-B14F-4D97-AF65-F5344CB8AC3E}">
        <p14:creationId xmlns:p14="http://schemas.microsoft.com/office/powerpoint/2010/main" val="33563254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Power and Energy</a:t>
            </a:r>
            <a:endParaRPr lang="en-GB" dirty="0"/>
          </a:p>
        </p:txBody>
      </p:sp>
      <p:sp>
        <p:nvSpPr>
          <p:cNvPr id="3" name="Content Placeholder 2"/>
          <p:cNvSpPr>
            <a:spLocks noGrp="1"/>
          </p:cNvSpPr>
          <p:nvPr>
            <p:ph idx="1"/>
          </p:nvPr>
        </p:nvSpPr>
        <p:spPr/>
        <p:txBody>
          <a:bodyPr/>
          <a:lstStyle/>
          <a:p>
            <a:pPr marL="0" indent="0">
              <a:buNone/>
            </a:pPr>
            <a:r>
              <a:rPr lang="en-GB" b="1" u="sng" dirty="0" smtClean="0"/>
              <a:t>Energy</a:t>
            </a:r>
            <a:r>
              <a:rPr lang="en-GB" dirty="0" smtClean="0"/>
              <a:t>: - is an amount of work done in (J)</a:t>
            </a:r>
            <a:endParaRPr lang="en-GB" b="1" u="sng" dirty="0" smtClean="0"/>
          </a:p>
          <a:p>
            <a:pPr marL="0" indent="0">
              <a:buNone/>
            </a:pPr>
            <a:r>
              <a:rPr lang="en-GB" b="1" u="sng" dirty="0" smtClean="0"/>
              <a:t>Electricity</a:t>
            </a:r>
            <a:r>
              <a:rPr lang="en-GB" dirty="0" smtClean="0"/>
              <a:t>: - a form of energy generally expressed in (kWh) where 1 kWh is the electricity supplied by 1 kW working for 1 hour</a:t>
            </a:r>
            <a:endParaRPr lang="en-GB" b="1" u="sng" dirty="0" smtClean="0"/>
          </a:p>
          <a:p>
            <a:pPr marL="0" indent="0">
              <a:buNone/>
            </a:pPr>
            <a:r>
              <a:rPr lang="en-GB" b="1" u="sng" dirty="0" smtClean="0"/>
              <a:t>Power</a:t>
            </a:r>
            <a:r>
              <a:rPr lang="en-GB" dirty="0" smtClean="0"/>
              <a:t>: - is the energy converted per second or the rate of work being done, measured in watts</a:t>
            </a:r>
            <a:endParaRPr lang="en-GB" b="1" u="sng" dirty="0"/>
          </a:p>
        </p:txBody>
      </p:sp>
    </p:spTree>
    <p:extLst>
      <p:ext uri="{BB962C8B-B14F-4D97-AF65-F5344CB8AC3E}">
        <p14:creationId xmlns:p14="http://schemas.microsoft.com/office/powerpoint/2010/main" val="10372947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Power and Energy</a:t>
            </a:r>
            <a:endParaRPr lang="en-GB" dirty="0"/>
          </a:p>
        </p:txBody>
      </p:sp>
      <p:sp>
        <p:nvSpPr>
          <p:cNvPr id="3" name="Content Placeholder 2"/>
          <p:cNvSpPr>
            <a:spLocks noGrp="1"/>
          </p:cNvSpPr>
          <p:nvPr>
            <p:ph idx="1"/>
          </p:nvPr>
        </p:nvSpPr>
        <p:spPr/>
        <p:txBody>
          <a:bodyPr/>
          <a:lstStyle/>
          <a:p>
            <a:r>
              <a:rPr lang="en-GB" dirty="0" smtClean="0"/>
              <a:t>Most hydro-turbines convert water pressure into mechanical shaft power, which can be used to drive an electricity generator, or other machinery</a:t>
            </a:r>
          </a:p>
          <a:p>
            <a:r>
              <a:rPr lang="en-GB" dirty="0" smtClean="0"/>
              <a:t>The power available is proportional to the product of </a:t>
            </a:r>
            <a:r>
              <a:rPr lang="en-GB" b="1" dirty="0" smtClean="0"/>
              <a:t>head</a:t>
            </a:r>
            <a:r>
              <a:rPr lang="en-GB" dirty="0" smtClean="0"/>
              <a:t> and </a:t>
            </a:r>
            <a:r>
              <a:rPr lang="en-GB" b="1" dirty="0" smtClean="0"/>
              <a:t>flow rate</a:t>
            </a:r>
            <a:endParaRPr lang="en-GB" dirty="0" smtClean="0"/>
          </a:p>
          <a:p>
            <a:r>
              <a:rPr lang="en-GB" dirty="0" smtClean="0"/>
              <a:t>Formula for hydro system’s power output is    P = ●</a:t>
            </a:r>
            <a:r>
              <a:rPr lang="el-GR" dirty="0" smtClean="0"/>
              <a:t>ρ</a:t>
            </a:r>
            <a:r>
              <a:rPr lang="en-GB" dirty="0" err="1" smtClean="0"/>
              <a:t>gQH</a:t>
            </a:r>
            <a:endParaRPr lang="en-GB" dirty="0"/>
          </a:p>
        </p:txBody>
      </p:sp>
    </p:spTree>
    <p:extLst>
      <p:ext uri="{BB962C8B-B14F-4D97-AF65-F5344CB8AC3E}">
        <p14:creationId xmlns:p14="http://schemas.microsoft.com/office/powerpoint/2010/main" val="29592843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Power and Energy</a:t>
            </a:r>
            <a:endParaRPr lang="en-GB" dirty="0"/>
          </a:p>
        </p:txBody>
      </p:sp>
      <p:sp>
        <p:nvSpPr>
          <p:cNvPr id="3" name="Content Placeholder 2"/>
          <p:cNvSpPr>
            <a:spLocks noGrp="1"/>
          </p:cNvSpPr>
          <p:nvPr>
            <p:ph idx="1"/>
          </p:nvPr>
        </p:nvSpPr>
        <p:spPr>
          <a:xfrm>
            <a:off x="457200" y="1600200"/>
            <a:ext cx="8229600" cy="4997152"/>
          </a:xfrm>
        </p:spPr>
        <p:txBody>
          <a:bodyPr>
            <a:normAutofit lnSpcReduction="10000"/>
          </a:bodyPr>
          <a:lstStyle/>
          <a:p>
            <a:pPr marL="0" indent="0">
              <a:buNone/>
            </a:pPr>
            <a:r>
              <a:rPr lang="en-GB" dirty="0" smtClean="0"/>
              <a:t>	P =●</a:t>
            </a:r>
            <a:r>
              <a:rPr lang="el-GR" dirty="0" smtClean="0"/>
              <a:t>ρ</a:t>
            </a:r>
            <a:r>
              <a:rPr lang="en-GB" dirty="0" err="1" smtClean="0"/>
              <a:t>gQH</a:t>
            </a:r>
            <a:endParaRPr lang="en-GB" dirty="0" smtClean="0"/>
          </a:p>
          <a:p>
            <a:pPr marL="0" indent="0">
              <a:buNone/>
            </a:pPr>
            <a:r>
              <a:rPr lang="en-GB" dirty="0" smtClean="0"/>
              <a:t>P = mechanical power produced at the turbine</a:t>
            </a:r>
          </a:p>
          <a:p>
            <a:pPr marL="0" indent="0">
              <a:buNone/>
            </a:pPr>
            <a:r>
              <a:rPr lang="en-GB" dirty="0"/>
              <a:t> </a:t>
            </a:r>
            <a:r>
              <a:rPr lang="en-GB" dirty="0" smtClean="0"/>
              <a:t>      shaft (watts)</a:t>
            </a:r>
          </a:p>
          <a:p>
            <a:pPr marL="0" indent="0">
              <a:buNone/>
            </a:pPr>
            <a:r>
              <a:rPr lang="en-GB" dirty="0" smtClean="0"/>
              <a:t>● = hydraulic efficiency of the turbine</a:t>
            </a:r>
          </a:p>
          <a:p>
            <a:pPr marL="0" indent="0">
              <a:buNone/>
            </a:pPr>
            <a:r>
              <a:rPr lang="el-GR" dirty="0" smtClean="0"/>
              <a:t>ρ</a:t>
            </a:r>
            <a:r>
              <a:rPr lang="en-GB" dirty="0" smtClean="0"/>
              <a:t> = density of water (1000 Kg/m</a:t>
            </a:r>
            <a:r>
              <a:rPr lang="en-GB" baseline="30000" dirty="0" smtClean="0"/>
              <a:t>3</a:t>
            </a:r>
            <a:r>
              <a:rPr lang="en-GB" dirty="0" smtClean="0"/>
              <a:t>)</a:t>
            </a:r>
          </a:p>
          <a:p>
            <a:pPr marL="0" indent="0">
              <a:buNone/>
            </a:pPr>
            <a:r>
              <a:rPr lang="en-GB" dirty="0" smtClean="0"/>
              <a:t>g = acceleration due to gravity (9.81 m/s)</a:t>
            </a:r>
          </a:p>
          <a:p>
            <a:pPr marL="0" indent="0">
              <a:buNone/>
            </a:pPr>
            <a:r>
              <a:rPr lang="en-GB" dirty="0" smtClean="0"/>
              <a:t>Q = volume flow rate passing through the</a:t>
            </a:r>
          </a:p>
          <a:p>
            <a:pPr marL="0" indent="0">
              <a:buNone/>
            </a:pPr>
            <a:r>
              <a:rPr lang="en-GB" dirty="0"/>
              <a:t> </a:t>
            </a:r>
            <a:r>
              <a:rPr lang="en-GB" dirty="0" smtClean="0"/>
              <a:t>      turbine (m</a:t>
            </a:r>
            <a:r>
              <a:rPr lang="en-GB" baseline="30000" dirty="0" smtClean="0"/>
              <a:t>3</a:t>
            </a:r>
            <a:r>
              <a:rPr lang="en-GB" dirty="0" smtClean="0"/>
              <a:t>/s)</a:t>
            </a:r>
          </a:p>
          <a:p>
            <a:pPr marL="0" indent="0">
              <a:buNone/>
            </a:pPr>
            <a:r>
              <a:rPr lang="en-GB" dirty="0" smtClean="0"/>
              <a:t>H = is the effective pressure head (m)</a:t>
            </a:r>
            <a:endParaRPr lang="en-GB" dirty="0"/>
          </a:p>
        </p:txBody>
      </p:sp>
    </p:spTree>
    <p:extLst>
      <p:ext uri="{BB962C8B-B14F-4D97-AF65-F5344CB8AC3E}">
        <p14:creationId xmlns:p14="http://schemas.microsoft.com/office/powerpoint/2010/main" val="11179592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Power and Energy</a:t>
            </a:r>
            <a:endParaRPr lang="en-GB" dirty="0"/>
          </a:p>
        </p:txBody>
      </p:sp>
      <p:sp>
        <p:nvSpPr>
          <p:cNvPr id="3" name="Content Placeholder 2"/>
          <p:cNvSpPr>
            <a:spLocks noGrp="1"/>
          </p:cNvSpPr>
          <p:nvPr>
            <p:ph idx="1"/>
          </p:nvPr>
        </p:nvSpPr>
        <p:spPr>
          <a:xfrm>
            <a:off x="457200" y="1600200"/>
            <a:ext cx="8229600" cy="4997152"/>
          </a:xfrm>
        </p:spPr>
        <p:txBody>
          <a:bodyPr>
            <a:normAutofit fontScale="92500" lnSpcReduction="10000"/>
          </a:bodyPr>
          <a:lstStyle/>
          <a:p>
            <a:r>
              <a:rPr lang="en-GB" dirty="0" smtClean="0"/>
              <a:t>The best turbines can have hydraulic efficiencies in the range of 80% to over 90%</a:t>
            </a:r>
          </a:p>
          <a:p>
            <a:r>
              <a:rPr lang="en-GB" dirty="0" smtClean="0"/>
              <a:t>The small hydro systems (&lt;50 kW) tend to be 70 – 80% efficient</a:t>
            </a:r>
          </a:p>
          <a:p>
            <a:r>
              <a:rPr lang="en-GB" dirty="0" smtClean="0"/>
              <a:t>After the turbine, there will be further losses in the gearbox or belt drive and the electrical generator leading to an overall system efficiency in the range 60 to 80%</a:t>
            </a:r>
          </a:p>
          <a:p>
            <a:r>
              <a:rPr lang="en-GB" dirty="0" smtClean="0"/>
              <a:t>If we take 70% as typical water-to-wire efficiency for the whole system then the formula simplifies to P = 7 x Q x H</a:t>
            </a:r>
            <a:endParaRPr lang="en-GB" dirty="0"/>
          </a:p>
        </p:txBody>
      </p:sp>
    </p:spTree>
    <p:extLst>
      <p:ext uri="{BB962C8B-B14F-4D97-AF65-F5344CB8AC3E}">
        <p14:creationId xmlns:p14="http://schemas.microsoft.com/office/powerpoint/2010/main" val="19475140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Main Elements of a Scheme </a:t>
            </a:r>
            <a:br>
              <a:rPr lang="en-GB" dirty="0" smtClean="0"/>
            </a:br>
            <a:r>
              <a:rPr lang="en-GB" dirty="0" smtClean="0"/>
              <a:t>Medium or High Head</a:t>
            </a:r>
            <a:endParaRPr lang="en-GB" dirty="0"/>
          </a:p>
        </p:txBody>
      </p:sp>
      <p:sp>
        <p:nvSpPr>
          <p:cNvPr id="3" name="Content Placeholder 2"/>
          <p:cNvSpPr>
            <a:spLocks noGrp="1"/>
          </p:cNvSpPr>
          <p:nvPr>
            <p:ph idx="1"/>
          </p:nvPr>
        </p:nvSpPr>
        <p:spPr/>
        <p:txBody>
          <a:bodyPr/>
          <a:lstStyle/>
          <a:p>
            <a:pPr marL="514350" indent="-514350">
              <a:buAutoNum type="arabicPeriod"/>
            </a:pPr>
            <a:r>
              <a:rPr lang="en-GB" dirty="0" smtClean="0"/>
              <a:t>Water is taken from the river by diverting it through an intake at a weir</a:t>
            </a:r>
          </a:p>
          <a:p>
            <a:pPr marL="514350" indent="-514350">
              <a:buAutoNum type="arabicPeriod"/>
            </a:pPr>
            <a:r>
              <a:rPr lang="en-GB" dirty="0" smtClean="0"/>
              <a:t>Before descending to the turbine, the water passes through a settling tank to allow suspended particles to settle out</a:t>
            </a:r>
          </a:p>
          <a:p>
            <a:pPr marL="514350" indent="-514350">
              <a:buAutoNum type="arabicPeriod"/>
            </a:pPr>
            <a:r>
              <a:rPr lang="en-GB" dirty="0" smtClean="0"/>
              <a:t>The settling tank is normally protected by a rack of metal bars which filters out waterborne debris</a:t>
            </a:r>
            <a:endParaRPr lang="en-GB" dirty="0"/>
          </a:p>
        </p:txBody>
      </p:sp>
    </p:spTree>
    <p:extLst>
      <p:ext uri="{BB962C8B-B14F-4D97-AF65-F5344CB8AC3E}">
        <p14:creationId xmlns:p14="http://schemas.microsoft.com/office/powerpoint/2010/main" val="37986661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Main Elements of a Scheme </a:t>
            </a:r>
            <a:br>
              <a:rPr lang="en-GB" dirty="0" smtClean="0"/>
            </a:br>
            <a:r>
              <a:rPr lang="en-GB" dirty="0" smtClean="0"/>
              <a:t>Medium or High Head</a:t>
            </a:r>
            <a:endParaRPr lang="en-GB" dirty="0"/>
          </a:p>
        </p:txBody>
      </p:sp>
      <p:sp>
        <p:nvSpPr>
          <p:cNvPr id="3" name="Content Placeholder 2"/>
          <p:cNvSpPr>
            <a:spLocks noGrp="1"/>
          </p:cNvSpPr>
          <p:nvPr>
            <p:ph idx="1"/>
          </p:nvPr>
        </p:nvSpPr>
        <p:spPr/>
        <p:txBody>
          <a:bodyPr/>
          <a:lstStyle/>
          <a:p>
            <a:pPr marL="514350" indent="-514350">
              <a:buAutoNum type="arabicPeriod" startAt="4"/>
            </a:pPr>
            <a:r>
              <a:rPr lang="en-GB" dirty="0" smtClean="0"/>
              <a:t>A pressure pipe (penstock) carries the water from the settling tank to the turbine, which is enclosed in the powerhouse together with the generator and control equipment</a:t>
            </a:r>
          </a:p>
          <a:p>
            <a:pPr marL="514350" indent="-514350">
              <a:buAutoNum type="arabicPeriod" startAt="4"/>
            </a:pPr>
            <a:r>
              <a:rPr lang="en-GB" dirty="0" smtClean="0"/>
              <a:t>After leaving the turbine, the water discharges down a ‘tailrace’ canal back into the river</a:t>
            </a:r>
            <a:endParaRPr lang="en-GB" dirty="0"/>
          </a:p>
        </p:txBody>
      </p:sp>
    </p:spTree>
    <p:extLst>
      <p:ext uri="{BB962C8B-B14F-4D97-AF65-F5344CB8AC3E}">
        <p14:creationId xmlns:p14="http://schemas.microsoft.com/office/powerpoint/2010/main" val="16933518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Information Needed when considering a new site</a:t>
            </a:r>
            <a:endParaRPr lang="en-GB" dirty="0"/>
          </a:p>
        </p:txBody>
      </p:sp>
      <p:sp>
        <p:nvSpPr>
          <p:cNvPr id="3" name="Content Placeholder 2"/>
          <p:cNvSpPr>
            <a:spLocks noGrp="1"/>
          </p:cNvSpPr>
          <p:nvPr>
            <p:ph idx="1"/>
          </p:nvPr>
        </p:nvSpPr>
        <p:spPr/>
        <p:txBody>
          <a:bodyPr/>
          <a:lstStyle/>
          <a:p>
            <a:pPr marL="514350" indent="-514350">
              <a:buAutoNum type="arabicPeriod"/>
            </a:pPr>
            <a:r>
              <a:rPr lang="en-GB" dirty="0" smtClean="0"/>
              <a:t>Whether there is a significant energy resource</a:t>
            </a:r>
          </a:p>
          <a:p>
            <a:pPr marL="0" indent="0">
              <a:buNone/>
            </a:pPr>
            <a:r>
              <a:rPr lang="en-GB" dirty="0" smtClean="0"/>
              <a:t>     This involves estimating or measuring the </a:t>
            </a:r>
          </a:p>
          <a:p>
            <a:pPr marL="0" indent="0">
              <a:buNone/>
            </a:pPr>
            <a:r>
              <a:rPr lang="en-GB" dirty="0"/>
              <a:t> </a:t>
            </a:r>
            <a:r>
              <a:rPr lang="en-GB" dirty="0" smtClean="0"/>
              <a:t>    flow and available head and estimating</a:t>
            </a:r>
          </a:p>
          <a:p>
            <a:pPr marL="0" indent="0">
              <a:buNone/>
            </a:pPr>
            <a:r>
              <a:rPr lang="en-GB" dirty="0"/>
              <a:t> </a:t>
            </a:r>
            <a:r>
              <a:rPr lang="en-GB" dirty="0" smtClean="0"/>
              <a:t>    potential energy generating capacity</a:t>
            </a:r>
            <a:endParaRPr lang="en-GB" dirty="0"/>
          </a:p>
        </p:txBody>
      </p:sp>
    </p:spTree>
    <p:extLst>
      <p:ext uri="{BB962C8B-B14F-4D97-AF65-F5344CB8AC3E}">
        <p14:creationId xmlns:p14="http://schemas.microsoft.com/office/powerpoint/2010/main" val="23050321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Information Needed when considering a new site</a:t>
            </a:r>
            <a:endParaRPr lang="en-GB" dirty="0"/>
          </a:p>
        </p:txBody>
      </p:sp>
      <p:sp>
        <p:nvSpPr>
          <p:cNvPr id="3" name="Content Placeholder 2"/>
          <p:cNvSpPr>
            <a:spLocks noGrp="1"/>
          </p:cNvSpPr>
          <p:nvPr>
            <p:ph idx="1"/>
          </p:nvPr>
        </p:nvSpPr>
        <p:spPr/>
        <p:txBody>
          <a:bodyPr/>
          <a:lstStyle/>
          <a:p>
            <a:pPr marL="514350" indent="-514350">
              <a:buAutoNum type="arabicPeriod" startAt="2"/>
            </a:pPr>
            <a:r>
              <a:rPr lang="en-GB" dirty="0" smtClean="0"/>
              <a:t>If the output of the scheme is attractive, then one needs to be confident that </a:t>
            </a:r>
            <a:r>
              <a:rPr lang="en-GB" dirty="0" err="1" smtClean="0"/>
              <a:t>i</a:t>
            </a:r>
            <a:r>
              <a:rPr lang="en-GB" dirty="0" smtClean="0"/>
              <a:t>) permission will be granted to use all of the land required both to develop the scheme and have the necessary access to it, and (ii) the necessary environmental licences will be granted to  divert the required flow from the watercourse</a:t>
            </a:r>
          </a:p>
          <a:p>
            <a:pPr marL="514350" indent="-514350">
              <a:buAutoNum type="arabicPeriod" startAt="2"/>
            </a:pPr>
            <a:endParaRPr lang="en-GB" dirty="0"/>
          </a:p>
        </p:txBody>
      </p:sp>
    </p:spTree>
    <p:extLst>
      <p:ext uri="{BB962C8B-B14F-4D97-AF65-F5344CB8AC3E}">
        <p14:creationId xmlns:p14="http://schemas.microsoft.com/office/powerpoint/2010/main" val="20746429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Gauging Weirs</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A flow- gauging weir has a rectangular (or triangular) notch in it through which all the water in the stream flows</a:t>
            </a:r>
          </a:p>
          <a:p>
            <a:r>
              <a:rPr lang="en-GB" dirty="0" smtClean="0"/>
              <a:t>The flow rate can be determined from a single reading of the difference in height between the upstream water level and the bottom of the notch</a:t>
            </a:r>
          </a:p>
          <a:p>
            <a:r>
              <a:rPr lang="en-GB" dirty="0" smtClean="0"/>
              <a:t>The crest of the weir must be kept ‘sharp’ and sediment must be prevented from accumulating behind the weir</a:t>
            </a:r>
            <a:endParaRPr lang="en-GB" dirty="0"/>
          </a:p>
        </p:txBody>
      </p:sp>
    </p:spTree>
    <p:extLst>
      <p:ext uri="{BB962C8B-B14F-4D97-AF65-F5344CB8AC3E}">
        <p14:creationId xmlns:p14="http://schemas.microsoft.com/office/powerpoint/2010/main" val="14917203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Gauging Rectangular Notched Weir</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457200" y="1600200"/>
                <a:ext cx="8229600" cy="4997152"/>
              </a:xfrm>
            </p:spPr>
            <p:txBody>
              <a:bodyPr>
                <a:normAutofit fontScale="92500" lnSpcReduction="10000"/>
              </a:bodyPr>
              <a:lstStyle/>
              <a:p>
                <a:pPr marL="0" indent="0">
                  <a:buNone/>
                </a:pPr>
                <a:r>
                  <a:rPr lang="en-GB" dirty="0" smtClean="0"/>
                  <a:t>Formula:</a:t>
                </a:r>
              </a:p>
              <a:p>
                <a:pPr marL="0" indent="0">
                  <a:buNone/>
                </a:pPr>
                <a:r>
                  <a:rPr lang="en-GB" dirty="0" smtClean="0"/>
                  <a:t>Q = </a:t>
                </a:r>
                <a14:m>
                  <m:oMath xmlns:m="http://schemas.openxmlformats.org/officeDocument/2006/math">
                    <m:f>
                      <m:fPr>
                        <m:ctrlPr>
                          <a:rPr lang="en-GB" i="1" smtClean="0">
                            <a:latin typeface="Cambria Math"/>
                          </a:rPr>
                        </m:ctrlPr>
                      </m:fPr>
                      <m:num>
                        <m:r>
                          <a:rPr lang="en-GB" b="0" i="1" smtClean="0">
                            <a:latin typeface="Cambria Math"/>
                          </a:rPr>
                          <m:t>2</m:t>
                        </m:r>
                      </m:num>
                      <m:den>
                        <m:r>
                          <a:rPr lang="en-GB" b="0" i="1" smtClean="0">
                            <a:latin typeface="Cambria Math"/>
                          </a:rPr>
                          <m:t>3</m:t>
                        </m:r>
                      </m:den>
                    </m:f>
                  </m:oMath>
                </a14:m>
                <a:r>
                  <a:rPr lang="en-GB" dirty="0" smtClean="0"/>
                  <a:t> </a:t>
                </a:r>
                <a14:m>
                  <m:oMath xmlns:m="http://schemas.openxmlformats.org/officeDocument/2006/math">
                    <m:sSub>
                      <m:sSubPr>
                        <m:ctrlPr>
                          <a:rPr lang="en-GB" i="1" dirty="0" smtClean="0">
                            <a:latin typeface="Cambria Math"/>
                          </a:rPr>
                        </m:ctrlPr>
                      </m:sSubPr>
                      <m:e>
                        <m:r>
                          <a:rPr lang="en-GB" b="0" i="1" dirty="0" smtClean="0">
                            <a:latin typeface="Cambria Math"/>
                          </a:rPr>
                          <m:t>𝐶</m:t>
                        </m:r>
                      </m:e>
                      <m:sub>
                        <m:r>
                          <a:rPr lang="en-GB" b="0" i="1" dirty="0" smtClean="0">
                            <a:latin typeface="Cambria Math"/>
                          </a:rPr>
                          <m:t>𝑑</m:t>
                        </m:r>
                        <m:r>
                          <a:rPr lang="en-GB" b="0" i="1" dirty="0" smtClean="0">
                            <a:latin typeface="Cambria Math"/>
                          </a:rPr>
                          <m:t> </m:t>
                        </m:r>
                      </m:sub>
                    </m:sSub>
                    <m:rad>
                      <m:radPr>
                        <m:degHide m:val="on"/>
                        <m:ctrlPr>
                          <a:rPr lang="en-GB" i="1" dirty="0" smtClean="0">
                            <a:latin typeface="Cambria Math"/>
                          </a:rPr>
                        </m:ctrlPr>
                      </m:radPr>
                      <m:deg/>
                      <m:e>
                        <m:r>
                          <a:rPr lang="en-GB" b="0" i="1" dirty="0" smtClean="0">
                            <a:latin typeface="Cambria Math"/>
                          </a:rPr>
                          <m:t>2</m:t>
                        </m:r>
                        <m:r>
                          <a:rPr lang="en-GB" b="0" i="1" dirty="0" smtClean="0">
                            <a:latin typeface="Cambria Math"/>
                          </a:rPr>
                          <m:t>𝑔</m:t>
                        </m:r>
                      </m:e>
                    </m:rad>
                  </m:oMath>
                </a14:m>
                <a:r>
                  <a:rPr lang="en-GB" dirty="0" smtClean="0"/>
                  <a:t> (L – 0.2h)</a:t>
                </a:r>
                <a14:m>
                  <m:oMath xmlns:m="http://schemas.openxmlformats.org/officeDocument/2006/math">
                    <m:sSup>
                      <m:sSupPr>
                        <m:ctrlPr>
                          <a:rPr lang="en-GB" i="1" smtClean="0">
                            <a:latin typeface="Cambria Math"/>
                          </a:rPr>
                        </m:ctrlPr>
                      </m:sSupPr>
                      <m:e>
                        <m:r>
                          <a:rPr lang="en-GB" b="0" i="1" smtClean="0">
                            <a:latin typeface="Cambria Math"/>
                          </a:rPr>
                          <m:t>h</m:t>
                        </m:r>
                      </m:e>
                      <m:sup>
                        <m:r>
                          <a:rPr lang="en-GB" b="0" i="1" smtClean="0">
                            <a:latin typeface="Cambria Math"/>
                          </a:rPr>
                          <m:t>1.5</m:t>
                        </m:r>
                      </m:sup>
                    </m:sSup>
                  </m:oMath>
                </a14:m>
                <a:endParaRPr lang="en-GB" dirty="0" smtClean="0"/>
              </a:p>
              <a:p>
                <a:pPr marL="0" indent="0">
                  <a:buNone/>
                </a:pPr>
                <a:r>
                  <a:rPr lang="en-GB" dirty="0" smtClean="0"/>
                  <a:t>Q = flow rate (m</a:t>
                </a:r>
                <a:r>
                  <a:rPr lang="en-GB" baseline="30000" dirty="0" smtClean="0"/>
                  <a:t>3</a:t>
                </a:r>
                <a:r>
                  <a:rPr lang="en-GB" dirty="0" smtClean="0"/>
                  <a:t>/s)</a:t>
                </a:r>
              </a:p>
              <a:p>
                <a:pPr marL="0" indent="0">
                  <a:buNone/>
                </a:pPr>
                <a14:m>
                  <m:oMath xmlns:m="http://schemas.openxmlformats.org/officeDocument/2006/math">
                    <m:sSub>
                      <m:sSubPr>
                        <m:ctrlPr>
                          <a:rPr lang="en-GB" i="1" smtClean="0">
                            <a:latin typeface="Cambria Math"/>
                          </a:rPr>
                        </m:ctrlPr>
                      </m:sSubPr>
                      <m:e>
                        <m:r>
                          <a:rPr lang="en-GB" b="0" i="1" smtClean="0">
                            <a:latin typeface="Cambria Math"/>
                          </a:rPr>
                          <m:t>𝐶</m:t>
                        </m:r>
                      </m:e>
                      <m:sub>
                        <m:r>
                          <a:rPr lang="en-GB" b="0" i="1" smtClean="0">
                            <a:latin typeface="Cambria Math"/>
                          </a:rPr>
                          <m:t>𝑑</m:t>
                        </m:r>
                        <m:r>
                          <a:rPr lang="en-GB" b="0" i="1" smtClean="0">
                            <a:latin typeface="Cambria Math"/>
                          </a:rPr>
                          <m:t> </m:t>
                        </m:r>
                      </m:sub>
                    </m:sSub>
                  </m:oMath>
                </a14:m>
                <a:r>
                  <a:rPr lang="en-GB" dirty="0" smtClean="0"/>
                  <a:t>= Coefficient of discharge</a:t>
                </a:r>
              </a:p>
              <a:p>
                <a:pPr marL="0" indent="0">
                  <a:buNone/>
                </a:pPr>
                <a:r>
                  <a:rPr lang="en-GB" dirty="0" smtClean="0"/>
                  <a:t>L = the notch width (m)</a:t>
                </a:r>
              </a:p>
              <a:p>
                <a:pPr marL="0" indent="0">
                  <a:buNone/>
                </a:pPr>
                <a:r>
                  <a:rPr lang="en-GB" dirty="0" smtClean="0"/>
                  <a:t>h = head difference</a:t>
                </a:r>
              </a:p>
              <a:p>
                <a:pPr marL="0" indent="0">
                  <a:buNone/>
                </a:pPr>
                <a:r>
                  <a:rPr lang="en-GB" dirty="0"/>
                  <a:t>g</a:t>
                </a:r>
                <a:r>
                  <a:rPr lang="en-GB" dirty="0" smtClean="0"/>
                  <a:t> = acceleration due to gravity</a:t>
                </a:r>
              </a:p>
              <a:p>
                <a:pPr marL="0" indent="0">
                  <a:buNone/>
                </a:pPr>
                <a:r>
                  <a:rPr lang="en-GB" dirty="0" smtClean="0"/>
                  <a:t>If </a:t>
                </a:r>
                <a14:m>
                  <m:oMath xmlns:m="http://schemas.openxmlformats.org/officeDocument/2006/math">
                    <m:sSub>
                      <m:sSubPr>
                        <m:ctrlPr>
                          <a:rPr lang="en-GB" i="1" smtClean="0">
                            <a:latin typeface="Cambria Math"/>
                          </a:rPr>
                        </m:ctrlPr>
                      </m:sSubPr>
                      <m:e>
                        <m:r>
                          <a:rPr lang="en-GB" b="0" i="1" smtClean="0">
                            <a:latin typeface="Cambria Math"/>
                          </a:rPr>
                          <m:t>𝐶</m:t>
                        </m:r>
                      </m:e>
                      <m:sub>
                        <m:r>
                          <a:rPr lang="en-GB" b="0" i="1" smtClean="0">
                            <a:latin typeface="Cambria Math"/>
                          </a:rPr>
                          <m:t>𝑑</m:t>
                        </m:r>
                        <m:r>
                          <a:rPr lang="en-GB" b="0" i="1" smtClean="0">
                            <a:latin typeface="Cambria Math"/>
                          </a:rPr>
                          <m:t> </m:t>
                        </m:r>
                      </m:sub>
                    </m:sSub>
                  </m:oMath>
                </a14:m>
                <a:r>
                  <a:rPr lang="en-GB" dirty="0" smtClean="0"/>
                  <a:t> is taken, as 0.6 the equation becomes</a:t>
                </a:r>
              </a:p>
              <a:p>
                <a:pPr marL="0" indent="0">
                  <a:buNone/>
                </a:pPr>
                <a:r>
                  <a:rPr lang="en-GB" dirty="0" smtClean="0"/>
                  <a:t>Q = 1.8 (L – 0.2h) </a:t>
                </a:r>
                <a14:m>
                  <m:oMath xmlns:m="http://schemas.openxmlformats.org/officeDocument/2006/math">
                    <m:sSup>
                      <m:sSupPr>
                        <m:ctrlPr>
                          <a:rPr lang="en-GB" i="1" smtClean="0">
                            <a:latin typeface="Cambria Math"/>
                          </a:rPr>
                        </m:ctrlPr>
                      </m:sSupPr>
                      <m:e>
                        <m:r>
                          <a:rPr lang="en-GB" b="0" i="1" smtClean="0">
                            <a:latin typeface="Cambria Math"/>
                          </a:rPr>
                          <m:t>h</m:t>
                        </m:r>
                      </m:e>
                      <m:sup>
                        <m:r>
                          <a:rPr lang="en-GB" b="0" i="1" smtClean="0">
                            <a:latin typeface="Cambria Math"/>
                          </a:rPr>
                          <m:t>1.5</m:t>
                        </m:r>
                      </m:sup>
                    </m:sSup>
                  </m:oMath>
                </a14:m>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457200" y="1600200"/>
                <a:ext cx="8229600" cy="4997152"/>
              </a:xfrm>
              <a:blipFill rotWithShape="1">
                <a:blip r:embed="rId2"/>
                <a:stretch>
                  <a:fillRect l="-1704" t="-2442"/>
                </a:stretch>
              </a:blipFill>
            </p:spPr>
            <p:txBody>
              <a:bodyPr/>
              <a:lstStyle/>
              <a:p>
                <a:r>
                  <a:rPr lang="en-GB">
                    <a:noFill/>
                  </a:rPr>
                  <a:t> </a:t>
                </a:r>
              </a:p>
            </p:txBody>
          </p:sp>
        </mc:Fallback>
      </mc:AlternateContent>
    </p:spTree>
    <p:extLst>
      <p:ext uri="{BB962C8B-B14F-4D97-AF65-F5344CB8AC3E}">
        <p14:creationId xmlns:p14="http://schemas.microsoft.com/office/powerpoint/2010/main" val="18913833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Gauging Weirs</a:t>
            </a:r>
            <a:endParaRPr lang="en-GB" dirty="0"/>
          </a:p>
        </p:txBody>
      </p:sp>
      <p:sp>
        <p:nvSpPr>
          <p:cNvPr id="3" name="Content Placeholder 2"/>
          <p:cNvSpPr>
            <a:spLocks noGrp="1"/>
          </p:cNvSpPr>
          <p:nvPr>
            <p:ph idx="1"/>
          </p:nvPr>
        </p:nvSpPr>
        <p:spPr/>
        <p:txBody>
          <a:bodyPr/>
          <a:lstStyle/>
          <a:p>
            <a:r>
              <a:rPr lang="en-GB" dirty="0" smtClean="0"/>
              <a:t>Since stream flow varies from day-to-day and with the season, measurements should ideally be taken over a long period, ideally a year</a:t>
            </a:r>
          </a:p>
          <a:p>
            <a:r>
              <a:rPr lang="en-GB" dirty="0" smtClean="0"/>
              <a:t>Measurements should be correlated against the prevailing rainfall vs. long-term rainfall records to establish how the measured flows would relate to an ‘average’ year</a:t>
            </a:r>
            <a:endParaRPr lang="en-GB" dirty="0"/>
          </a:p>
        </p:txBody>
      </p:sp>
    </p:spTree>
    <p:extLst>
      <p:ext uri="{BB962C8B-B14F-4D97-AF65-F5344CB8AC3E}">
        <p14:creationId xmlns:p14="http://schemas.microsoft.com/office/powerpoint/2010/main" val="7869619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Flow Gauging Weirs</a:t>
            </a:r>
            <a:endParaRPr lang="en-GB" dirty="0"/>
          </a:p>
        </p:txBody>
      </p:sp>
      <p:pic>
        <p:nvPicPr>
          <p:cNvPr id="205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83568" y="1600200"/>
            <a:ext cx="8064895" cy="45259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869465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Flow Duration Curve</a:t>
            </a:r>
            <a:endParaRPr lang="en-GB" dirty="0"/>
          </a:p>
        </p:txBody>
      </p:sp>
      <p:sp>
        <p:nvSpPr>
          <p:cNvPr id="3" name="Content Placeholder 2"/>
          <p:cNvSpPr>
            <a:spLocks noGrp="1"/>
          </p:cNvSpPr>
          <p:nvPr>
            <p:ph idx="1"/>
          </p:nvPr>
        </p:nvSpPr>
        <p:spPr/>
        <p:txBody>
          <a:bodyPr/>
          <a:lstStyle/>
          <a:p>
            <a:r>
              <a:rPr lang="en-GB" dirty="0" smtClean="0"/>
              <a:t>There are two ways of expressing the variation in river flow over the year: (1) The annual hydrograph and (2) Flow duration curve (FDC)</a:t>
            </a:r>
          </a:p>
          <a:p>
            <a:r>
              <a:rPr lang="en-GB" dirty="0" smtClean="0"/>
              <a:t>The annual hydrograph is the easiest to understanding, since it simply shows the day-by-day variation in flow over a year</a:t>
            </a:r>
          </a:p>
          <a:p>
            <a:r>
              <a:rPr lang="en-GB" dirty="0" smtClean="0"/>
              <a:t>The FDC shows how flow is distributed over a year</a:t>
            </a:r>
            <a:endParaRPr lang="en-GB" dirty="0"/>
          </a:p>
        </p:txBody>
      </p:sp>
    </p:spTree>
    <p:extLst>
      <p:ext uri="{BB962C8B-B14F-4D97-AF65-F5344CB8AC3E}">
        <p14:creationId xmlns:p14="http://schemas.microsoft.com/office/powerpoint/2010/main" val="23388110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Flow Duration Curve</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lnSpcReduction="10000"/>
              </a:bodyPr>
              <a:lstStyle/>
              <a:p>
                <a:r>
                  <a:rPr lang="en-GB" dirty="0" smtClean="0"/>
                  <a:t>The vertical axis gives the flow, the horizontal axis gives the percentage of the year that the flow exceeds the value given on the y-axis</a:t>
                </a:r>
              </a:p>
              <a:p>
                <a:r>
                  <a:rPr lang="en-GB" dirty="0" smtClean="0"/>
                  <a:t>Hence, for example, the FDC can immediately indicate the level of flow that will be available for at least 50% of the year (Known as </a:t>
                </a:r>
                <a14:m>
                  <m:oMath xmlns:m="http://schemas.openxmlformats.org/officeDocument/2006/math">
                    <m:sSub>
                      <m:sSubPr>
                        <m:ctrlPr>
                          <a:rPr lang="en-GB" i="1" smtClean="0">
                            <a:latin typeface="Cambria Math"/>
                          </a:rPr>
                        </m:ctrlPr>
                      </m:sSubPr>
                      <m:e>
                        <m:r>
                          <a:rPr lang="en-GB" b="0" i="1" smtClean="0">
                            <a:latin typeface="Cambria Math"/>
                          </a:rPr>
                          <m:t>𝑄</m:t>
                        </m:r>
                      </m:e>
                      <m:sub>
                        <m:r>
                          <a:rPr lang="en-GB" b="0" i="1" smtClean="0">
                            <a:latin typeface="Cambria Math"/>
                          </a:rPr>
                          <m:t>50</m:t>
                        </m:r>
                      </m:sub>
                    </m:sSub>
                  </m:oMath>
                </a14:m>
                <a:r>
                  <a:rPr lang="en-GB" dirty="0" smtClean="0"/>
                  <a:t>)</a:t>
                </a:r>
              </a:p>
              <a:p>
                <a:r>
                  <a:rPr lang="en-GB" dirty="0" smtClean="0"/>
                  <a:t>The flow exceeded for 95% of the year (</a:t>
                </a:r>
                <a14:m>
                  <m:oMath xmlns:m="http://schemas.openxmlformats.org/officeDocument/2006/math">
                    <m:sSub>
                      <m:sSubPr>
                        <m:ctrlPr>
                          <a:rPr lang="en-GB" i="1" smtClean="0">
                            <a:latin typeface="Cambria Math"/>
                          </a:rPr>
                        </m:ctrlPr>
                      </m:sSubPr>
                      <m:e>
                        <m:r>
                          <a:rPr lang="en-GB" b="0" i="1" smtClean="0">
                            <a:latin typeface="Cambria Math"/>
                          </a:rPr>
                          <m:t>𝑄</m:t>
                        </m:r>
                      </m:e>
                      <m:sub>
                        <m:r>
                          <a:rPr lang="en-GB" b="0" i="1" smtClean="0">
                            <a:latin typeface="Cambria Math"/>
                          </a:rPr>
                          <m:t>95</m:t>
                        </m:r>
                      </m:sub>
                    </m:sSub>
                  </m:oMath>
                </a14:m>
                <a:r>
                  <a:rPr lang="en-GB" dirty="0" smtClean="0"/>
                  <a:t>) is often taken as the characteristic value for minimum river flow</a:t>
                </a:r>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1">
                <a:blip r:embed="rId2"/>
                <a:stretch>
                  <a:fillRect l="-1630" t="-2830" r="-2074"/>
                </a:stretch>
              </a:blipFill>
            </p:spPr>
            <p:txBody>
              <a:bodyPr/>
              <a:lstStyle/>
              <a:p>
                <a:r>
                  <a:rPr lang="en-GB">
                    <a:noFill/>
                  </a:rPr>
                  <a:t> </a:t>
                </a:r>
              </a:p>
            </p:txBody>
          </p:sp>
        </mc:Fallback>
      </mc:AlternateContent>
    </p:spTree>
    <p:extLst>
      <p:ext uri="{BB962C8B-B14F-4D97-AF65-F5344CB8AC3E}">
        <p14:creationId xmlns:p14="http://schemas.microsoft.com/office/powerpoint/2010/main" val="40918764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Flow Duration Curve</a:t>
            </a:r>
            <a:endParaRPr lang="en-GB" dirty="0"/>
          </a:p>
        </p:txBody>
      </p:sp>
      <p:sp>
        <p:nvSpPr>
          <p:cNvPr id="3" name="Content Placeholder 2"/>
          <p:cNvSpPr>
            <a:spLocks noGrp="1"/>
          </p:cNvSpPr>
          <p:nvPr>
            <p:ph idx="1"/>
          </p:nvPr>
        </p:nvSpPr>
        <p:spPr/>
        <p:txBody>
          <a:bodyPr/>
          <a:lstStyle/>
          <a:p>
            <a:r>
              <a:rPr lang="en-GB" dirty="0" smtClean="0"/>
              <a:t>FDCs can be affected by soil conditions, vegetation cover, and catchment slope</a:t>
            </a:r>
          </a:p>
          <a:p>
            <a:r>
              <a:rPr lang="en-GB" dirty="0" smtClean="0"/>
              <a:t>They are also modified by man-made reservoirs, abstractions and discharges</a:t>
            </a:r>
          </a:p>
          <a:p>
            <a:r>
              <a:rPr lang="en-GB" dirty="0" smtClean="0"/>
              <a:t>A flatter FDC is preferable to a steeply sloping one, and means that the total annual flow will be spread more evenly over the year</a:t>
            </a:r>
            <a:endParaRPr lang="en-GB" dirty="0"/>
          </a:p>
        </p:txBody>
      </p:sp>
    </p:spTree>
    <p:extLst>
      <p:ext uri="{BB962C8B-B14F-4D97-AF65-F5344CB8AC3E}">
        <p14:creationId xmlns:p14="http://schemas.microsoft.com/office/powerpoint/2010/main" val="29223598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Flow Duration Curve</a:t>
            </a:r>
            <a:endParaRPr lang="en-GB" dirty="0"/>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755576" y="1484784"/>
            <a:ext cx="7920880" cy="48965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7283050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Compensation Flow</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lstStyle/>
              <a:p>
                <a:r>
                  <a:rPr lang="en-GB" dirty="0" smtClean="0"/>
                  <a:t>A portion of the flow will need to by-pass the scheme for aesthetic or environmental reasons</a:t>
                </a:r>
              </a:p>
              <a:p>
                <a:r>
                  <a:rPr lang="en-GB" dirty="0" smtClean="0"/>
                  <a:t>The amount of compensation flow will depend on site specific factors, but a reasonable first estimate will lie between the </a:t>
                </a:r>
                <a14:m>
                  <m:oMath xmlns:m="http://schemas.openxmlformats.org/officeDocument/2006/math">
                    <m:sSub>
                      <m:sSubPr>
                        <m:ctrlPr>
                          <a:rPr lang="en-GB" i="1" smtClean="0">
                            <a:latin typeface="Cambria Math"/>
                          </a:rPr>
                        </m:ctrlPr>
                      </m:sSubPr>
                      <m:e>
                        <m:r>
                          <a:rPr lang="en-GB" b="0" i="1" smtClean="0">
                            <a:latin typeface="Cambria Math"/>
                          </a:rPr>
                          <m:t>𝑄</m:t>
                        </m:r>
                      </m:e>
                      <m:sub>
                        <m:r>
                          <a:rPr lang="en-GB" b="0" i="1" smtClean="0">
                            <a:latin typeface="Cambria Math"/>
                          </a:rPr>
                          <m:t>85</m:t>
                        </m:r>
                      </m:sub>
                    </m:sSub>
                  </m:oMath>
                </a14:m>
                <a:r>
                  <a:rPr lang="en-GB" dirty="0" smtClean="0"/>
                  <a:t> and </a:t>
                </a:r>
                <a14:m>
                  <m:oMath xmlns:m="http://schemas.openxmlformats.org/officeDocument/2006/math">
                    <m:sSub>
                      <m:sSubPr>
                        <m:ctrlPr>
                          <a:rPr lang="en-GB" i="1" smtClean="0">
                            <a:latin typeface="Cambria Math"/>
                          </a:rPr>
                        </m:ctrlPr>
                      </m:sSubPr>
                      <m:e>
                        <m:r>
                          <a:rPr lang="en-GB" b="0" i="1" smtClean="0">
                            <a:latin typeface="Cambria Math"/>
                          </a:rPr>
                          <m:t>𝑄</m:t>
                        </m:r>
                      </m:e>
                      <m:sub>
                        <m:r>
                          <a:rPr lang="en-GB" b="0" i="1" smtClean="0">
                            <a:latin typeface="Cambria Math"/>
                          </a:rPr>
                          <m:t>95</m:t>
                        </m:r>
                      </m:sub>
                    </m:sSub>
                  </m:oMath>
                </a14:m>
                <a:r>
                  <a:rPr lang="en-GB" dirty="0" smtClean="0"/>
                  <a:t> values of river flow</a:t>
                </a:r>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1">
                <a:blip r:embed="rId2"/>
                <a:stretch>
                  <a:fillRect l="-1630" t="-1752" r="-2889"/>
                </a:stretch>
              </a:blipFill>
            </p:spPr>
            <p:txBody>
              <a:bodyPr/>
              <a:lstStyle/>
              <a:p>
                <a:r>
                  <a:rPr lang="en-GB">
                    <a:noFill/>
                  </a:rPr>
                  <a:t> </a:t>
                </a:r>
              </a:p>
            </p:txBody>
          </p:sp>
        </mc:Fallback>
      </mc:AlternateContent>
    </p:spTree>
    <p:extLst>
      <p:ext uri="{BB962C8B-B14F-4D97-AF65-F5344CB8AC3E}">
        <p14:creationId xmlns:p14="http://schemas.microsoft.com/office/powerpoint/2010/main" val="141317516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Head Measurements</a:t>
            </a:r>
            <a:endParaRPr lang="en-GB" dirty="0"/>
          </a:p>
        </p:txBody>
      </p:sp>
      <p:sp>
        <p:nvSpPr>
          <p:cNvPr id="3" name="Content Placeholder 2"/>
          <p:cNvSpPr>
            <a:spLocks noGrp="1"/>
          </p:cNvSpPr>
          <p:nvPr>
            <p:ph idx="1"/>
          </p:nvPr>
        </p:nvSpPr>
        <p:spPr/>
        <p:txBody>
          <a:bodyPr/>
          <a:lstStyle/>
          <a:p>
            <a:r>
              <a:rPr lang="en-GB" dirty="0" smtClean="0"/>
              <a:t>Can be determined by measuring the height difference between the water surface at the proposed intake and the water surface at the point where the water will be returned</a:t>
            </a:r>
            <a:endParaRPr lang="en-GB" dirty="0"/>
          </a:p>
        </p:txBody>
      </p:sp>
    </p:spTree>
    <p:extLst>
      <p:ext uri="{BB962C8B-B14F-4D97-AF65-F5344CB8AC3E}">
        <p14:creationId xmlns:p14="http://schemas.microsoft.com/office/powerpoint/2010/main" val="3998042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Survey Techniques to Measure/Estimate the Available Head</a:t>
            </a:r>
            <a:endParaRPr lang="en-GB" dirty="0"/>
          </a:p>
        </p:txBody>
      </p:sp>
      <p:sp>
        <p:nvSpPr>
          <p:cNvPr id="3" name="Content Placeholder 2"/>
          <p:cNvSpPr>
            <a:spLocks noGrp="1"/>
          </p:cNvSpPr>
          <p:nvPr>
            <p:ph idx="1"/>
          </p:nvPr>
        </p:nvSpPr>
        <p:spPr/>
        <p:txBody>
          <a:bodyPr/>
          <a:lstStyle/>
          <a:p>
            <a:pPr marL="514350" indent="-514350">
              <a:buAutoNum type="arabicPeriod"/>
            </a:pPr>
            <a:r>
              <a:rPr lang="en-GB" dirty="0" smtClean="0"/>
              <a:t>Estimate head height by counting the contours between the inlet and discharge points</a:t>
            </a:r>
          </a:p>
          <a:p>
            <a:pPr marL="514350" indent="-514350">
              <a:buAutoNum type="arabicPeriod"/>
            </a:pPr>
            <a:r>
              <a:rPr lang="en-GB" dirty="0" smtClean="0"/>
              <a:t>Altimeters useful for high head pre-feasibility studies</a:t>
            </a:r>
          </a:p>
          <a:p>
            <a:pPr marL="514350" indent="-514350">
              <a:buAutoNum type="arabicPeriod"/>
            </a:pPr>
            <a:r>
              <a:rPr lang="en-GB" dirty="0" smtClean="0"/>
              <a:t>The use of Theodolite or builder’s level for measuring head accurately and should be used for low head schemes</a:t>
            </a:r>
            <a:endParaRPr lang="en-GB" dirty="0"/>
          </a:p>
        </p:txBody>
      </p:sp>
    </p:spTree>
    <p:extLst>
      <p:ext uri="{BB962C8B-B14F-4D97-AF65-F5344CB8AC3E}">
        <p14:creationId xmlns:p14="http://schemas.microsoft.com/office/powerpoint/2010/main" val="95113091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Low-Head Schemes</a:t>
            </a:r>
            <a:endParaRPr lang="en-GB" dirty="0"/>
          </a:p>
        </p:txBody>
      </p:sp>
      <p:sp>
        <p:nvSpPr>
          <p:cNvPr id="3" name="Content Placeholder 2"/>
          <p:cNvSpPr>
            <a:spLocks noGrp="1"/>
          </p:cNvSpPr>
          <p:nvPr>
            <p:ph idx="1"/>
          </p:nvPr>
        </p:nvSpPr>
        <p:spPr/>
        <p:txBody>
          <a:bodyPr>
            <a:normAutofit lnSpcReduction="10000"/>
          </a:bodyPr>
          <a:lstStyle/>
          <a:p>
            <a:r>
              <a:rPr lang="en-GB" dirty="0" smtClean="0"/>
              <a:t>An important factor on low head schemes is that the gross head is not a constant but varies with the river flow</a:t>
            </a:r>
          </a:p>
          <a:p>
            <a:r>
              <a:rPr lang="en-GB" dirty="0" smtClean="0"/>
              <a:t>As the river levels rise, the </a:t>
            </a:r>
            <a:r>
              <a:rPr lang="en-GB" dirty="0" err="1" smtClean="0"/>
              <a:t>tailwater</a:t>
            </a:r>
            <a:r>
              <a:rPr lang="en-GB" dirty="0" smtClean="0"/>
              <a:t> level usually rises faster than the headwater level, thus reducing the total head available</a:t>
            </a:r>
          </a:p>
          <a:p>
            <a:r>
              <a:rPr lang="en-GB" dirty="0" smtClean="0"/>
              <a:t>To assess the available gross head accurately, headwater and </a:t>
            </a:r>
            <a:r>
              <a:rPr lang="en-GB" dirty="0" err="1" smtClean="0"/>
              <a:t>tailwater</a:t>
            </a:r>
            <a:r>
              <a:rPr lang="en-GB" dirty="0" smtClean="0"/>
              <a:t> levels need to be measured for the full range of river flows</a:t>
            </a:r>
            <a:endParaRPr lang="en-GB" dirty="0"/>
          </a:p>
        </p:txBody>
      </p:sp>
    </p:spTree>
    <p:extLst>
      <p:ext uri="{BB962C8B-B14F-4D97-AF65-F5344CB8AC3E}">
        <p14:creationId xmlns:p14="http://schemas.microsoft.com/office/powerpoint/2010/main" val="140769123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Flood Levels</a:t>
            </a:r>
            <a:endParaRPr lang="en-GB" dirty="0"/>
          </a:p>
        </p:txBody>
      </p:sp>
      <p:sp>
        <p:nvSpPr>
          <p:cNvPr id="3" name="Content Placeholder 2"/>
          <p:cNvSpPr>
            <a:spLocks noGrp="1"/>
          </p:cNvSpPr>
          <p:nvPr>
            <p:ph idx="1"/>
          </p:nvPr>
        </p:nvSpPr>
        <p:spPr/>
        <p:txBody>
          <a:bodyPr/>
          <a:lstStyle/>
          <a:p>
            <a:r>
              <a:rPr lang="en-GB" dirty="0" smtClean="0"/>
              <a:t>When determining the gross head, it is also important to enquire about the severity of flood levels on site, especially at the turbine location</a:t>
            </a:r>
          </a:p>
          <a:p>
            <a:r>
              <a:rPr lang="en-GB" dirty="0" smtClean="0"/>
              <a:t>It is essential to design every scheme to survive the worst possible flood, and to ensure that it will not worsen flood-related problems in the locality</a:t>
            </a:r>
            <a:endParaRPr lang="en-GB" dirty="0"/>
          </a:p>
        </p:txBody>
      </p:sp>
    </p:spTree>
    <p:extLst>
      <p:ext uri="{BB962C8B-B14F-4D97-AF65-F5344CB8AC3E}">
        <p14:creationId xmlns:p14="http://schemas.microsoft.com/office/powerpoint/2010/main" val="213276188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Design Flow</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lstStyle/>
              <a:p>
                <a:r>
                  <a:rPr lang="en-GB" dirty="0" smtClean="0"/>
                  <a:t>It is unlikely that low-head schemes using significantly more than the mean river flow (</a:t>
                </a:r>
                <a14:m>
                  <m:oMath xmlns:m="http://schemas.openxmlformats.org/officeDocument/2006/math">
                    <m:sSub>
                      <m:sSubPr>
                        <m:ctrlPr>
                          <a:rPr lang="en-GB" i="1" smtClean="0">
                            <a:latin typeface="Cambria Math"/>
                          </a:rPr>
                        </m:ctrlPr>
                      </m:sSubPr>
                      <m:e>
                        <m:r>
                          <a:rPr lang="en-GB" b="0" i="1" smtClean="0">
                            <a:latin typeface="Cambria Math"/>
                          </a:rPr>
                          <m:t>𝑄</m:t>
                        </m:r>
                      </m:e>
                      <m:sub>
                        <m:r>
                          <a:rPr lang="en-GB" b="0" i="1" smtClean="0">
                            <a:latin typeface="Cambria Math"/>
                          </a:rPr>
                          <m:t>𝑚𝑒𝑎𝑛</m:t>
                        </m:r>
                      </m:sub>
                    </m:sSub>
                  </m:oMath>
                </a14:m>
                <a:r>
                  <a:rPr lang="en-GB" dirty="0" smtClean="0"/>
                  <a:t>) will be economically attractive</a:t>
                </a:r>
              </a:p>
              <a:p>
                <a:r>
                  <a:rPr lang="en-GB" dirty="0" smtClean="0"/>
                  <a:t>Therefore the turbine design flow for a run-of-river scheme will not normally be greater than </a:t>
                </a:r>
                <a14:m>
                  <m:oMath xmlns:m="http://schemas.openxmlformats.org/officeDocument/2006/math">
                    <m:sSub>
                      <m:sSubPr>
                        <m:ctrlPr>
                          <a:rPr lang="en-GB" i="1" smtClean="0">
                            <a:latin typeface="Cambria Math"/>
                          </a:rPr>
                        </m:ctrlPr>
                      </m:sSubPr>
                      <m:e>
                        <m:r>
                          <a:rPr lang="en-GB" b="0" i="1" smtClean="0">
                            <a:latin typeface="Cambria Math"/>
                          </a:rPr>
                          <m:t>𝑄</m:t>
                        </m:r>
                      </m:e>
                      <m:sub>
                        <m:r>
                          <a:rPr lang="en-GB" b="0" i="1" smtClean="0">
                            <a:latin typeface="Cambria Math"/>
                          </a:rPr>
                          <m:t>𝑚𝑒𝑎𝑛</m:t>
                        </m:r>
                      </m:sub>
                    </m:sSub>
                  </m:oMath>
                </a14:m>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1">
                <a:blip r:embed="rId2"/>
                <a:stretch>
                  <a:fillRect l="-1630" t="-1752" r="-2296"/>
                </a:stretch>
              </a:blipFill>
            </p:spPr>
            <p:txBody>
              <a:bodyPr/>
              <a:lstStyle/>
              <a:p>
                <a:r>
                  <a:rPr lang="en-GB">
                    <a:noFill/>
                  </a:rPr>
                  <a:t> </a:t>
                </a:r>
              </a:p>
            </p:txBody>
          </p:sp>
        </mc:Fallback>
      </mc:AlternateContent>
    </p:spTree>
    <p:extLst>
      <p:ext uri="{BB962C8B-B14F-4D97-AF65-F5344CB8AC3E}">
        <p14:creationId xmlns:p14="http://schemas.microsoft.com/office/powerpoint/2010/main" val="235434700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Design Flow</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lstStyle/>
              <a:p>
                <a:r>
                  <a:rPr lang="en-GB" dirty="0" smtClean="0"/>
                  <a:t>For medium and high head schemes on, higher design flows can be economically justified and design flows as high as 1.5 X </a:t>
                </a:r>
                <a14:m>
                  <m:oMath xmlns:m="http://schemas.openxmlformats.org/officeDocument/2006/math">
                    <m:sSub>
                      <m:sSubPr>
                        <m:ctrlPr>
                          <a:rPr lang="en-GB" i="1" smtClean="0">
                            <a:latin typeface="Cambria Math"/>
                          </a:rPr>
                        </m:ctrlPr>
                      </m:sSubPr>
                      <m:e>
                        <m:r>
                          <a:rPr lang="en-GB" b="0" i="1" smtClean="0">
                            <a:latin typeface="Cambria Math"/>
                          </a:rPr>
                          <m:t>𝑄</m:t>
                        </m:r>
                      </m:e>
                      <m:sub>
                        <m:r>
                          <a:rPr lang="en-GB" b="0" i="1" smtClean="0">
                            <a:latin typeface="Cambria Math"/>
                          </a:rPr>
                          <m:t>𝑚𝑒𝑎𝑛</m:t>
                        </m:r>
                      </m:sub>
                    </m:sSub>
                  </m:oMath>
                </a14:m>
                <a:r>
                  <a:rPr lang="en-GB" dirty="0" smtClean="0"/>
                  <a:t> can prove to be optimum</a:t>
                </a:r>
              </a:p>
              <a:p>
                <a:r>
                  <a:rPr lang="en-GB" dirty="0" smtClean="0"/>
                  <a:t>The greater the chosen value of the design flow, the smaller proportion of the year that the system will be operating on full power, i.e. it will have a lower ‘capacity factor’</a:t>
                </a:r>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1">
                <a:blip r:embed="rId2"/>
                <a:stretch>
                  <a:fillRect l="-1630" t="-1752" r="-1630"/>
                </a:stretch>
              </a:blipFill>
            </p:spPr>
            <p:txBody>
              <a:bodyPr/>
              <a:lstStyle/>
              <a:p>
                <a:r>
                  <a:rPr lang="en-GB">
                    <a:noFill/>
                  </a:rPr>
                  <a:t> </a:t>
                </a:r>
              </a:p>
            </p:txBody>
          </p:sp>
        </mc:Fallback>
      </mc:AlternateContent>
    </p:spTree>
    <p:extLst>
      <p:ext uri="{BB962C8B-B14F-4D97-AF65-F5344CB8AC3E}">
        <p14:creationId xmlns:p14="http://schemas.microsoft.com/office/powerpoint/2010/main" val="294749944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Capacity Factor</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251520" y="1600200"/>
                <a:ext cx="8784976" cy="4525963"/>
              </a:xfrm>
            </p:spPr>
            <p:txBody>
              <a:bodyPr/>
              <a:lstStyle/>
              <a:p>
                <a:pPr marL="0" indent="0">
                  <a:buNone/>
                </a:pPr>
                <a:r>
                  <a:rPr lang="en-GB" dirty="0" smtClean="0"/>
                  <a:t>Is the ratio summarising how hard a turbine is working</a:t>
                </a:r>
              </a:p>
              <a:p>
                <a:pPr marL="0" indent="0">
                  <a:buNone/>
                </a:pPr>
                <a:endParaRPr lang="en-GB" dirty="0"/>
              </a:p>
              <a:p>
                <a:pPr marL="0" indent="0">
                  <a:buNone/>
                </a:pPr>
                <a:r>
                  <a:rPr lang="en-GB" dirty="0" smtClean="0"/>
                  <a:t>Capacity = </a:t>
                </a:r>
                <a14:m>
                  <m:oMath xmlns:m="http://schemas.openxmlformats.org/officeDocument/2006/math">
                    <m:f>
                      <m:fPr>
                        <m:ctrlPr>
                          <a:rPr lang="en-GB" i="1" smtClean="0">
                            <a:latin typeface="Cambria Math"/>
                          </a:rPr>
                        </m:ctrlPr>
                      </m:fPr>
                      <m:num>
                        <m:r>
                          <a:rPr lang="en-GB" b="0" i="1" smtClean="0">
                            <a:latin typeface="Cambria Math"/>
                          </a:rPr>
                          <m:t>𝐸𝑛𝑒𝑟𝑔𝑦</m:t>
                        </m:r>
                        <m:r>
                          <a:rPr lang="en-GB" b="0" i="1" smtClean="0">
                            <a:latin typeface="Cambria Math"/>
                          </a:rPr>
                          <m:t> </m:t>
                        </m:r>
                        <m:r>
                          <a:rPr lang="en-GB" b="0" i="1" smtClean="0">
                            <a:latin typeface="Cambria Math"/>
                          </a:rPr>
                          <m:t>𝑔𝑒𝑛𝑒𝑟𝑎𝑡𝑒𝑑</m:t>
                        </m:r>
                        <m:r>
                          <a:rPr lang="en-GB" b="0" i="1" smtClean="0">
                            <a:latin typeface="Cambria Math"/>
                          </a:rPr>
                          <m:t> </m:t>
                        </m:r>
                        <m:r>
                          <a:rPr lang="en-GB" b="0" i="1" smtClean="0">
                            <a:latin typeface="Cambria Math"/>
                          </a:rPr>
                          <m:t>𝑝𝑒𝑟</m:t>
                        </m:r>
                        <m:r>
                          <a:rPr lang="en-GB" b="0" i="1" smtClean="0">
                            <a:latin typeface="Cambria Math"/>
                          </a:rPr>
                          <m:t> </m:t>
                        </m:r>
                        <m:r>
                          <a:rPr lang="en-GB" b="0" i="1" smtClean="0">
                            <a:latin typeface="Cambria Math"/>
                          </a:rPr>
                          <m:t>𝑦𝑒𝑎𝑟</m:t>
                        </m:r>
                        <m:r>
                          <a:rPr lang="en-GB" b="0" i="1" smtClean="0">
                            <a:latin typeface="Cambria Math"/>
                          </a:rPr>
                          <m:t> (</m:t>
                        </m:r>
                        <m:r>
                          <a:rPr lang="en-GB" b="0" i="1" smtClean="0">
                            <a:latin typeface="Cambria Math"/>
                          </a:rPr>
                          <m:t>𝑘𝑊h</m:t>
                        </m:r>
                        <m:r>
                          <a:rPr lang="en-GB" b="0" i="1" smtClean="0">
                            <a:latin typeface="Cambria Math"/>
                          </a:rPr>
                          <m:t>)</m:t>
                        </m:r>
                      </m:num>
                      <m:den>
                        <m:r>
                          <a:rPr lang="en-GB" b="0" i="1" smtClean="0">
                            <a:latin typeface="Cambria Math"/>
                          </a:rPr>
                          <m:t>𝐼𝑛𝑠𝑡𝑎𝑙𝑙𝑒𝑑</m:t>
                        </m:r>
                        <m:r>
                          <a:rPr lang="en-GB" b="0" i="1" smtClean="0">
                            <a:latin typeface="Cambria Math"/>
                          </a:rPr>
                          <m:t> </m:t>
                        </m:r>
                        <m:r>
                          <a:rPr lang="en-GB" b="0" i="1" smtClean="0">
                            <a:latin typeface="Cambria Math"/>
                          </a:rPr>
                          <m:t>𝐶𝑎𝑝𝑎𝑐𝑖𝑡𝑦</m:t>
                        </m:r>
                        <m:r>
                          <a:rPr lang="en-GB" b="0" i="1" smtClean="0">
                            <a:latin typeface="Cambria Math"/>
                          </a:rPr>
                          <m:t> </m:t>
                        </m:r>
                        <m:d>
                          <m:dPr>
                            <m:ctrlPr>
                              <a:rPr lang="en-GB" b="0" i="1" smtClean="0">
                                <a:latin typeface="Cambria Math"/>
                              </a:rPr>
                            </m:ctrlPr>
                          </m:dPr>
                          <m:e>
                            <m:r>
                              <a:rPr lang="en-GB" b="0" i="1" smtClean="0">
                                <a:latin typeface="Cambria Math"/>
                              </a:rPr>
                              <m:t>𝑘𝑊</m:t>
                            </m:r>
                          </m:e>
                        </m:d>
                        <m:r>
                          <a:rPr lang="en-GB" b="0" i="1" smtClean="0">
                            <a:latin typeface="Cambria Math"/>
                            <a:ea typeface="Cambria Math"/>
                          </a:rPr>
                          <m:t>×8760 </m:t>
                        </m:r>
                        <m:r>
                          <a:rPr lang="en-GB" b="0" i="1" smtClean="0">
                            <a:latin typeface="Cambria Math"/>
                            <a:ea typeface="Cambria Math"/>
                          </a:rPr>
                          <m:t>h𝑜𝑢𝑟𝑠</m:t>
                        </m:r>
                        <m:r>
                          <a:rPr lang="en-GB" b="0" i="1" smtClean="0">
                            <a:latin typeface="Cambria Math"/>
                            <a:ea typeface="Cambria Math"/>
                          </a:rPr>
                          <m:t> </m:t>
                        </m:r>
                        <m:r>
                          <a:rPr lang="en-GB" b="0" i="1" smtClean="0">
                            <a:latin typeface="Cambria Math"/>
                            <a:ea typeface="Cambria Math"/>
                          </a:rPr>
                          <m:t>𝑝𝑒𝑟</m:t>
                        </m:r>
                        <m:r>
                          <a:rPr lang="en-GB" b="0" i="1" smtClean="0">
                            <a:latin typeface="Cambria Math"/>
                            <a:ea typeface="Cambria Math"/>
                          </a:rPr>
                          <m:t> </m:t>
                        </m:r>
                        <m:r>
                          <a:rPr lang="en-GB" b="0" i="1" smtClean="0">
                            <a:latin typeface="Cambria Math"/>
                            <a:ea typeface="Cambria Math"/>
                          </a:rPr>
                          <m:t>𝑦𝑒𝑎𝑟</m:t>
                        </m:r>
                      </m:den>
                    </m:f>
                  </m:oMath>
                </a14:m>
                <a:endParaRPr lang="en-GB" dirty="0" smtClean="0"/>
              </a:p>
              <a:p>
                <a:pPr marL="0" indent="0">
                  <a:buNone/>
                </a:pPr>
                <a:r>
                  <a:rPr lang="en-GB" dirty="0" smtClean="0"/>
                  <a:t>Factor (%)</a:t>
                </a:r>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251520" y="1600200"/>
                <a:ext cx="8784976" cy="4525963"/>
              </a:xfrm>
              <a:blipFill rotWithShape="1">
                <a:blip r:embed="rId2"/>
                <a:stretch>
                  <a:fillRect l="-1735" t="-1752"/>
                </a:stretch>
              </a:blipFill>
            </p:spPr>
            <p:txBody>
              <a:bodyPr/>
              <a:lstStyle/>
              <a:p>
                <a:r>
                  <a:rPr lang="en-GB">
                    <a:noFill/>
                  </a:rPr>
                  <a:t> </a:t>
                </a:r>
              </a:p>
            </p:txBody>
          </p:sp>
        </mc:Fallback>
      </mc:AlternateContent>
    </p:spTree>
    <p:extLst>
      <p:ext uri="{BB962C8B-B14F-4D97-AF65-F5344CB8AC3E}">
        <p14:creationId xmlns:p14="http://schemas.microsoft.com/office/powerpoint/2010/main" val="35033949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mc:AlternateContent xmlns:mc="http://schemas.openxmlformats.org/markup-compatibility/2006" xmlns:a14="http://schemas.microsoft.com/office/drawing/2010/main">
        <mc:Choice Requires="a14">
          <p:graphicFrame>
            <p:nvGraphicFramePr>
              <p:cNvPr id="4" name="Content Placeholder 3"/>
              <p:cNvGraphicFramePr>
                <a:graphicFrameLocks noGrp="1"/>
              </p:cNvGraphicFramePr>
              <p:nvPr>
                <p:ph idx="1"/>
                <p:extLst>
                  <p:ext uri="{D42A27DB-BD31-4B8C-83A1-F6EECF244321}">
                    <p14:modId xmlns:p14="http://schemas.microsoft.com/office/powerpoint/2010/main" val="953039331"/>
                  </p:ext>
                </p:extLst>
              </p:nvPr>
            </p:nvGraphicFramePr>
            <p:xfrm>
              <a:off x="457200" y="1600200"/>
              <a:ext cx="8229600" cy="2225040"/>
            </p:xfrm>
            <a:graphic>
              <a:graphicData uri="http://schemas.openxmlformats.org/drawingml/2006/table">
                <a:tbl>
                  <a:tblPr firstRow="1" bandRow="1">
                    <a:tableStyleId>{5C22544A-7EE6-4342-B048-85BDC9FD1C3A}</a:tableStyleId>
                  </a:tblPr>
                  <a:tblGrid>
                    <a:gridCol w="4114800"/>
                    <a:gridCol w="4114800"/>
                  </a:tblGrid>
                  <a:tr h="370840">
                    <a:tc>
                      <a:txBody>
                        <a:bodyPr/>
                        <a:lstStyle/>
                        <a:p>
                          <a:pPr algn="ctr"/>
                          <a:r>
                            <a:rPr lang="en-GB" dirty="0" smtClean="0"/>
                            <a:t>Design Flow </a:t>
                          </a:r>
                          <a14:m>
                            <m:oMath xmlns:m="http://schemas.openxmlformats.org/officeDocument/2006/math">
                              <m:sSub>
                                <m:sSubPr>
                                  <m:ctrlPr>
                                    <a:rPr lang="en-GB" i="1" smtClean="0">
                                      <a:latin typeface="Cambria Math"/>
                                    </a:rPr>
                                  </m:ctrlPr>
                                </m:sSubPr>
                                <m:e>
                                  <m:r>
                                    <a:rPr lang="en-GB" b="1" i="1" smtClean="0">
                                      <a:latin typeface="Cambria Math"/>
                                    </a:rPr>
                                    <m:t>𝑸</m:t>
                                  </m:r>
                                </m:e>
                                <m:sub>
                                  <m:r>
                                    <a:rPr lang="en-GB" b="1" i="1" smtClean="0">
                                      <a:latin typeface="Cambria Math"/>
                                    </a:rPr>
                                    <m:t>𝑫</m:t>
                                  </m:r>
                                </m:sub>
                              </m:sSub>
                            </m:oMath>
                          </a14:m>
                          <a:endParaRPr lang="en-GB" dirty="0"/>
                        </a:p>
                      </a:txBody>
                      <a:tcPr/>
                    </a:tc>
                    <a:tc>
                      <a:txBody>
                        <a:bodyPr/>
                        <a:lstStyle/>
                        <a:p>
                          <a:pPr algn="ctr"/>
                          <a:r>
                            <a:rPr lang="en-GB" dirty="0" smtClean="0"/>
                            <a:t>Capacity Factor</a:t>
                          </a:r>
                          <a:endParaRPr lang="en-GB" dirty="0"/>
                        </a:p>
                      </a:txBody>
                      <a:tcPr/>
                    </a:tc>
                  </a:tr>
                  <a:tr h="370840">
                    <a:tc>
                      <a:txBody>
                        <a:bodyPr/>
                        <a:lstStyle/>
                        <a:p>
                          <a:pPr algn="ctr"/>
                          <a:r>
                            <a:rPr lang="en-GB" dirty="0" smtClean="0"/>
                            <a:t>1.3 Q mean</a:t>
                          </a:r>
                          <a:endParaRPr lang="en-GB" dirty="0"/>
                        </a:p>
                      </a:txBody>
                      <a:tcPr/>
                    </a:tc>
                    <a:tc>
                      <a:txBody>
                        <a:bodyPr/>
                        <a:lstStyle/>
                        <a:p>
                          <a:pPr algn="ctr"/>
                          <a:r>
                            <a:rPr lang="en-GB" dirty="0" smtClean="0"/>
                            <a:t>33%</a:t>
                          </a:r>
                          <a:endParaRPr lang="en-GB" dirty="0"/>
                        </a:p>
                      </a:txBody>
                      <a:tcPr/>
                    </a:tc>
                  </a:tr>
                  <a:tr h="370840">
                    <a:tc>
                      <a:txBody>
                        <a:bodyPr/>
                        <a:lstStyle/>
                        <a:p>
                          <a:pPr algn="ctr"/>
                          <a:r>
                            <a:rPr lang="en-GB" dirty="0" smtClean="0"/>
                            <a:t>Q mean</a:t>
                          </a:r>
                          <a:endParaRPr lang="en-GB" dirty="0"/>
                        </a:p>
                      </a:txBody>
                      <a:tcPr/>
                    </a:tc>
                    <a:tc>
                      <a:txBody>
                        <a:bodyPr/>
                        <a:lstStyle/>
                        <a:p>
                          <a:pPr algn="ctr"/>
                          <a:r>
                            <a:rPr lang="en-GB" dirty="0" smtClean="0"/>
                            <a:t>40%</a:t>
                          </a:r>
                          <a:endParaRPr lang="en-GB" dirty="0"/>
                        </a:p>
                      </a:txBody>
                      <a:tcPr/>
                    </a:tc>
                  </a:tr>
                  <a:tr h="370840">
                    <a:tc>
                      <a:txBody>
                        <a:bodyPr/>
                        <a:lstStyle/>
                        <a:p>
                          <a:pPr algn="ctr"/>
                          <a:r>
                            <a:rPr lang="en-GB" dirty="0" smtClean="0"/>
                            <a:t>0.75 Q mean</a:t>
                          </a:r>
                          <a:endParaRPr lang="en-GB" dirty="0"/>
                        </a:p>
                      </a:txBody>
                      <a:tcPr/>
                    </a:tc>
                    <a:tc>
                      <a:txBody>
                        <a:bodyPr/>
                        <a:lstStyle/>
                        <a:p>
                          <a:pPr algn="ctr"/>
                          <a:r>
                            <a:rPr lang="en-GB" dirty="0" smtClean="0"/>
                            <a:t>50%</a:t>
                          </a:r>
                          <a:endParaRPr lang="en-GB" dirty="0"/>
                        </a:p>
                      </a:txBody>
                      <a:tcPr/>
                    </a:tc>
                  </a:tr>
                  <a:tr h="370840">
                    <a:tc>
                      <a:txBody>
                        <a:bodyPr/>
                        <a:lstStyle/>
                        <a:p>
                          <a:pPr algn="ctr"/>
                          <a:r>
                            <a:rPr lang="en-GB" dirty="0" smtClean="0"/>
                            <a:t>0.5 Q mean</a:t>
                          </a:r>
                          <a:endParaRPr lang="en-GB" dirty="0"/>
                        </a:p>
                      </a:txBody>
                      <a:tcPr/>
                    </a:tc>
                    <a:tc>
                      <a:txBody>
                        <a:bodyPr/>
                        <a:lstStyle/>
                        <a:p>
                          <a:pPr algn="ctr"/>
                          <a:r>
                            <a:rPr lang="en-GB" dirty="0" smtClean="0"/>
                            <a:t>60%</a:t>
                          </a:r>
                          <a:endParaRPr lang="en-GB" dirty="0"/>
                        </a:p>
                      </a:txBody>
                      <a:tcPr/>
                    </a:tc>
                  </a:tr>
                  <a:tr h="370840">
                    <a:tc>
                      <a:txBody>
                        <a:bodyPr/>
                        <a:lstStyle/>
                        <a:p>
                          <a:pPr marL="0" indent="0" algn="ctr">
                            <a:buFont typeface="Arial" panose="020B0604020202020204" pitchFamily="34" charset="0"/>
                            <a:buNone/>
                          </a:pPr>
                          <a:r>
                            <a:rPr lang="en-GB" dirty="0" smtClean="0"/>
                            <a:t>0.33 Q mean</a:t>
                          </a:r>
                          <a:endParaRPr lang="en-GB" dirty="0"/>
                        </a:p>
                      </a:txBody>
                      <a:tcPr/>
                    </a:tc>
                    <a:tc>
                      <a:txBody>
                        <a:bodyPr/>
                        <a:lstStyle/>
                        <a:p>
                          <a:pPr algn="ctr"/>
                          <a:r>
                            <a:rPr lang="en-GB" dirty="0" smtClean="0"/>
                            <a:t>70%</a:t>
                          </a:r>
                          <a:endParaRPr lang="en-GB" dirty="0"/>
                        </a:p>
                      </a:txBody>
                      <a:tcPr/>
                    </a:tc>
                  </a:tr>
                </a:tbl>
              </a:graphicData>
            </a:graphic>
          </p:graphicFrame>
        </mc:Choice>
        <mc:Fallback xmlns="">
          <p:graphicFrame>
            <p:nvGraphicFramePr>
              <p:cNvPr id="4" name="Content Placeholder 3"/>
              <p:cNvGraphicFramePr>
                <a:graphicFrameLocks noGrp="1"/>
              </p:cNvGraphicFramePr>
              <p:nvPr>
                <p:ph idx="1"/>
                <p:extLst>
                  <p:ext uri="{D42A27DB-BD31-4B8C-83A1-F6EECF244321}">
                    <p14:modId xmlns:p14="http://schemas.microsoft.com/office/powerpoint/2010/main" val="953039331"/>
                  </p:ext>
                </p:extLst>
              </p:nvPr>
            </p:nvGraphicFramePr>
            <p:xfrm>
              <a:off x="457200" y="1600200"/>
              <a:ext cx="8229600" cy="2225040"/>
            </p:xfrm>
            <a:graphic>
              <a:graphicData uri="http://schemas.openxmlformats.org/drawingml/2006/table">
                <a:tbl>
                  <a:tblPr firstRow="1" bandRow="1">
                    <a:tableStyleId>{5C22544A-7EE6-4342-B048-85BDC9FD1C3A}</a:tableStyleId>
                  </a:tblPr>
                  <a:tblGrid>
                    <a:gridCol w="4114800"/>
                    <a:gridCol w="4114800"/>
                  </a:tblGrid>
                  <a:tr h="370840">
                    <a:tc>
                      <a:txBody>
                        <a:bodyPr/>
                        <a:lstStyle/>
                        <a:p>
                          <a:endParaRPr lang="en-US"/>
                        </a:p>
                      </a:txBody>
                      <a:tcPr>
                        <a:blipFill rotWithShape="1">
                          <a:blip r:embed="rId2"/>
                          <a:stretch>
                            <a:fillRect t="-8197" r="-100000" b="-522951"/>
                          </a:stretch>
                        </a:blipFill>
                      </a:tcPr>
                    </a:tc>
                    <a:tc>
                      <a:txBody>
                        <a:bodyPr/>
                        <a:lstStyle/>
                        <a:p>
                          <a:pPr algn="ctr"/>
                          <a:r>
                            <a:rPr lang="en-GB" dirty="0" smtClean="0"/>
                            <a:t>Capacity Factor</a:t>
                          </a:r>
                          <a:endParaRPr lang="en-GB" dirty="0"/>
                        </a:p>
                      </a:txBody>
                      <a:tcPr/>
                    </a:tc>
                  </a:tr>
                  <a:tr h="370840">
                    <a:tc>
                      <a:txBody>
                        <a:bodyPr/>
                        <a:lstStyle/>
                        <a:p>
                          <a:pPr algn="ctr"/>
                          <a:r>
                            <a:rPr lang="en-GB" dirty="0" smtClean="0"/>
                            <a:t>1.3 Q mean</a:t>
                          </a:r>
                          <a:endParaRPr lang="en-GB" dirty="0"/>
                        </a:p>
                      </a:txBody>
                      <a:tcPr/>
                    </a:tc>
                    <a:tc>
                      <a:txBody>
                        <a:bodyPr/>
                        <a:lstStyle/>
                        <a:p>
                          <a:pPr algn="ctr"/>
                          <a:r>
                            <a:rPr lang="en-GB" dirty="0" smtClean="0"/>
                            <a:t>33%</a:t>
                          </a:r>
                          <a:endParaRPr lang="en-GB" dirty="0"/>
                        </a:p>
                      </a:txBody>
                      <a:tcPr/>
                    </a:tc>
                  </a:tr>
                  <a:tr h="370840">
                    <a:tc>
                      <a:txBody>
                        <a:bodyPr/>
                        <a:lstStyle/>
                        <a:p>
                          <a:pPr algn="ctr"/>
                          <a:r>
                            <a:rPr lang="en-GB" dirty="0" smtClean="0"/>
                            <a:t>Q mean</a:t>
                          </a:r>
                          <a:endParaRPr lang="en-GB" dirty="0"/>
                        </a:p>
                      </a:txBody>
                      <a:tcPr/>
                    </a:tc>
                    <a:tc>
                      <a:txBody>
                        <a:bodyPr/>
                        <a:lstStyle/>
                        <a:p>
                          <a:pPr algn="ctr"/>
                          <a:r>
                            <a:rPr lang="en-GB" dirty="0" smtClean="0"/>
                            <a:t>40%</a:t>
                          </a:r>
                          <a:endParaRPr lang="en-GB" dirty="0"/>
                        </a:p>
                      </a:txBody>
                      <a:tcPr/>
                    </a:tc>
                  </a:tr>
                  <a:tr h="370840">
                    <a:tc>
                      <a:txBody>
                        <a:bodyPr/>
                        <a:lstStyle/>
                        <a:p>
                          <a:pPr algn="ctr"/>
                          <a:r>
                            <a:rPr lang="en-GB" dirty="0" smtClean="0"/>
                            <a:t>0.75 Q mean</a:t>
                          </a:r>
                          <a:endParaRPr lang="en-GB" dirty="0"/>
                        </a:p>
                      </a:txBody>
                      <a:tcPr/>
                    </a:tc>
                    <a:tc>
                      <a:txBody>
                        <a:bodyPr/>
                        <a:lstStyle/>
                        <a:p>
                          <a:pPr algn="ctr"/>
                          <a:r>
                            <a:rPr lang="en-GB" dirty="0" smtClean="0"/>
                            <a:t>50%</a:t>
                          </a:r>
                          <a:endParaRPr lang="en-GB" dirty="0"/>
                        </a:p>
                      </a:txBody>
                      <a:tcPr/>
                    </a:tc>
                  </a:tr>
                  <a:tr h="370840">
                    <a:tc>
                      <a:txBody>
                        <a:bodyPr/>
                        <a:lstStyle/>
                        <a:p>
                          <a:pPr algn="ctr"/>
                          <a:r>
                            <a:rPr lang="en-GB" dirty="0" smtClean="0"/>
                            <a:t>0.5 Q mean</a:t>
                          </a:r>
                          <a:endParaRPr lang="en-GB" dirty="0"/>
                        </a:p>
                      </a:txBody>
                      <a:tcPr/>
                    </a:tc>
                    <a:tc>
                      <a:txBody>
                        <a:bodyPr/>
                        <a:lstStyle/>
                        <a:p>
                          <a:pPr algn="ctr"/>
                          <a:r>
                            <a:rPr lang="en-GB" dirty="0" smtClean="0"/>
                            <a:t>60%</a:t>
                          </a:r>
                          <a:endParaRPr lang="en-GB" dirty="0"/>
                        </a:p>
                      </a:txBody>
                      <a:tcPr/>
                    </a:tc>
                  </a:tr>
                  <a:tr h="370840">
                    <a:tc>
                      <a:txBody>
                        <a:bodyPr/>
                        <a:lstStyle/>
                        <a:p>
                          <a:pPr marL="0" indent="0" algn="ctr">
                            <a:buFont typeface="Arial" panose="020B0604020202020204" pitchFamily="34" charset="0"/>
                            <a:buNone/>
                          </a:pPr>
                          <a:r>
                            <a:rPr lang="en-GB" dirty="0" smtClean="0"/>
                            <a:t>0.33 Q mean</a:t>
                          </a:r>
                          <a:endParaRPr lang="en-GB" dirty="0"/>
                        </a:p>
                      </a:txBody>
                      <a:tcPr/>
                    </a:tc>
                    <a:tc>
                      <a:txBody>
                        <a:bodyPr/>
                        <a:lstStyle/>
                        <a:p>
                          <a:pPr algn="ctr"/>
                          <a:r>
                            <a:rPr lang="en-GB" dirty="0" smtClean="0"/>
                            <a:t>70%</a:t>
                          </a:r>
                          <a:endParaRPr lang="en-GB" dirty="0"/>
                        </a:p>
                      </a:txBody>
                      <a:tcPr/>
                    </a:tc>
                  </a:tr>
                </a:tbl>
              </a:graphicData>
            </a:graphic>
          </p:graphicFrame>
        </mc:Fallback>
      </mc:AlternateContent>
      <p:sp>
        <p:nvSpPr>
          <p:cNvPr id="5" name="TextBox 4"/>
          <p:cNvSpPr txBox="1"/>
          <p:nvPr/>
        </p:nvSpPr>
        <p:spPr>
          <a:xfrm>
            <a:off x="827584" y="4653136"/>
            <a:ext cx="7848872" cy="646331"/>
          </a:xfrm>
          <a:prstGeom prst="rect">
            <a:avLst/>
          </a:prstGeom>
          <a:noFill/>
        </p:spPr>
        <p:txBody>
          <a:bodyPr wrap="square" rtlCol="0">
            <a:spAutoFit/>
          </a:bodyPr>
          <a:lstStyle/>
          <a:p>
            <a:r>
              <a:rPr lang="en-GB" dirty="0" smtClean="0"/>
              <a:t>An estimate of how capacity factor typically varies with design flow is given as follows:</a:t>
            </a:r>
            <a:endParaRPr lang="en-GB" dirty="0"/>
          </a:p>
        </p:txBody>
      </p:sp>
    </p:spTree>
    <p:extLst>
      <p:ext uri="{BB962C8B-B14F-4D97-AF65-F5344CB8AC3E}">
        <p14:creationId xmlns:p14="http://schemas.microsoft.com/office/powerpoint/2010/main" val="401318841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Rated Power</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lstStyle/>
              <a:p>
                <a:pPr marL="0" indent="0">
                  <a:buNone/>
                </a:pPr>
                <a:r>
                  <a:rPr lang="en-GB" dirty="0" smtClean="0"/>
                  <a:t>The peak power P can be estimated from the design flow </a:t>
                </a:r>
                <a14:m>
                  <m:oMath xmlns:m="http://schemas.openxmlformats.org/officeDocument/2006/math">
                    <m:sSub>
                      <m:sSubPr>
                        <m:ctrlPr>
                          <a:rPr lang="en-GB" i="1" smtClean="0">
                            <a:latin typeface="Cambria Math"/>
                          </a:rPr>
                        </m:ctrlPr>
                      </m:sSubPr>
                      <m:e>
                        <m:r>
                          <a:rPr lang="en-GB" b="0" i="1" smtClean="0">
                            <a:latin typeface="Cambria Math"/>
                          </a:rPr>
                          <m:t>𝑄</m:t>
                        </m:r>
                      </m:e>
                      <m:sub>
                        <m:r>
                          <a:rPr lang="en-GB" b="0" i="1" smtClean="0">
                            <a:latin typeface="Cambria Math"/>
                          </a:rPr>
                          <m:t>𝐷</m:t>
                        </m:r>
                      </m:sub>
                    </m:sSub>
                  </m:oMath>
                </a14:m>
                <a:r>
                  <a:rPr lang="en-GB" dirty="0" smtClean="0"/>
                  <a:t> and head H as follows:</a:t>
                </a:r>
              </a:p>
              <a:p>
                <a:pPr marL="0" indent="0">
                  <a:buNone/>
                </a:pPr>
                <a:endParaRPr lang="en-GB" dirty="0"/>
              </a:p>
              <a:p>
                <a:pPr marL="0" indent="0">
                  <a:buNone/>
                </a:pPr>
                <a:r>
                  <a:rPr lang="en-GB" dirty="0" smtClean="0"/>
                  <a:t>P = 7 x </a:t>
                </a:r>
                <a14:m>
                  <m:oMath xmlns:m="http://schemas.openxmlformats.org/officeDocument/2006/math">
                    <m:sSub>
                      <m:sSubPr>
                        <m:ctrlPr>
                          <a:rPr lang="en-GB" i="1" smtClean="0">
                            <a:latin typeface="Cambria Math"/>
                          </a:rPr>
                        </m:ctrlPr>
                      </m:sSubPr>
                      <m:e>
                        <m:r>
                          <a:rPr lang="en-GB" b="0" i="1" smtClean="0">
                            <a:latin typeface="Cambria Math"/>
                          </a:rPr>
                          <m:t>𝑄</m:t>
                        </m:r>
                      </m:e>
                      <m:sub>
                        <m:r>
                          <a:rPr lang="en-GB" b="0" i="1" smtClean="0">
                            <a:latin typeface="Cambria Math"/>
                          </a:rPr>
                          <m:t>𝐷</m:t>
                        </m:r>
                      </m:sub>
                    </m:sSub>
                  </m:oMath>
                </a14:m>
                <a:r>
                  <a:rPr lang="en-GB" dirty="0" smtClean="0"/>
                  <a:t> x H</a:t>
                </a:r>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1">
                <a:blip r:embed="rId2"/>
                <a:stretch>
                  <a:fillRect l="-1852" t="-1752"/>
                </a:stretch>
              </a:blipFill>
            </p:spPr>
            <p:txBody>
              <a:bodyPr/>
              <a:lstStyle/>
              <a:p>
                <a:r>
                  <a:rPr lang="en-GB">
                    <a:noFill/>
                  </a:rPr>
                  <a:t> </a:t>
                </a:r>
              </a:p>
            </p:txBody>
          </p:sp>
        </mc:Fallback>
      </mc:AlternateContent>
    </p:spTree>
    <p:extLst>
      <p:ext uri="{BB962C8B-B14F-4D97-AF65-F5344CB8AC3E}">
        <p14:creationId xmlns:p14="http://schemas.microsoft.com/office/powerpoint/2010/main" val="303679351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Energy Output</a:t>
            </a:r>
            <a:endParaRPr lang="en-GB" dirty="0"/>
          </a:p>
        </p:txBody>
      </p:sp>
      <p:sp>
        <p:nvSpPr>
          <p:cNvPr id="3" name="Content Placeholder 2"/>
          <p:cNvSpPr>
            <a:spLocks noGrp="1"/>
          </p:cNvSpPr>
          <p:nvPr>
            <p:ph idx="1"/>
          </p:nvPr>
        </p:nvSpPr>
        <p:spPr/>
        <p:txBody>
          <a:bodyPr/>
          <a:lstStyle/>
          <a:p>
            <a:pPr marL="0" indent="0">
              <a:buNone/>
            </a:pPr>
            <a:r>
              <a:rPr lang="en-GB" dirty="0" smtClean="0"/>
              <a:t>The annual energy output is then estimated using the capacity factor (CF) as follows:</a:t>
            </a:r>
          </a:p>
          <a:p>
            <a:pPr marL="0" indent="0">
              <a:buNone/>
            </a:pPr>
            <a:endParaRPr lang="en-GB" dirty="0"/>
          </a:p>
          <a:p>
            <a:pPr marL="0" indent="0">
              <a:buNone/>
            </a:pPr>
            <a:r>
              <a:rPr lang="en-GB" dirty="0" smtClean="0"/>
              <a:t>Energy (kWh/year) = P x CF x 8760</a:t>
            </a:r>
            <a:endParaRPr lang="en-GB" dirty="0"/>
          </a:p>
        </p:txBody>
      </p:sp>
    </p:spTree>
    <p:extLst>
      <p:ext uri="{BB962C8B-B14F-4D97-AF65-F5344CB8AC3E}">
        <p14:creationId xmlns:p14="http://schemas.microsoft.com/office/powerpoint/2010/main" val="32156575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Energy Output</a:t>
            </a:r>
            <a:endParaRPr lang="en-GB" dirty="0"/>
          </a:p>
        </p:txBody>
      </p:sp>
      <p:sp>
        <p:nvSpPr>
          <p:cNvPr id="3" name="Content Placeholder 2"/>
          <p:cNvSpPr>
            <a:spLocks noGrp="1"/>
          </p:cNvSpPr>
          <p:nvPr>
            <p:ph idx="1"/>
          </p:nvPr>
        </p:nvSpPr>
        <p:spPr/>
        <p:txBody>
          <a:bodyPr/>
          <a:lstStyle/>
          <a:p>
            <a:r>
              <a:rPr lang="en-GB" dirty="0" smtClean="0"/>
              <a:t>There is clearly a balance to be struck between choosing a larger more expensive turbine which takes a high flow but operates at a low capacity factor, and selecting a smaller turbine which will generate less energy over the year, but will be giving full power for more of the time i.e. a higher capacity factor</a:t>
            </a:r>
            <a:endParaRPr lang="en-GB" dirty="0"/>
          </a:p>
        </p:txBody>
      </p:sp>
    </p:spTree>
    <p:extLst>
      <p:ext uri="{BB962C8B-B14F-4D97-AF65-F5344CB8AC3E}">
        <p14:creationId xmlns:p14="http://schemas.microsoft.com/office/powerpoint/2010/main" val="363916707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Energy Output</a:t>
            </a:r>
            <a:endParaRPr lang="en-GB" dirty="0"/>
          </a:p>
        </p:txBody>
      </p:sp>
      <p:sp>
        <p:nvSpPr>
          <p:cNvPr id="3" name="Content Placeholder 2"/>
          <p:cNvSpPr>
            <a:spLocks noGrp="1"/>
          </p:cNvSpPr>
          <p:nvPr>
            <p:ph idx="1"/>
          </p:nvPr>
        </p:nvSpPr>
        <p:spPr>
          <a:xfrm>
            <a:off x="457200" y="1600200"/>
            <a:ext cx="8229600" cy="4781128"/>
          </a:xfrm>
        </p:spPr>
        <p:txBody>
          <a:bodyPr>
            <a:normAutofit/>
          </a:bodyPr>
          <a:lstStyle/>
          <a:p>
            <a:r>
              <a:rPr lang="en-GB" dirty="0" smtClean="0"/>
              <a:t>The capacity factor for most mini hydro schemes would normally fall within the range 40 to 60% in order to give a satisfactory return on the investment</a:t>
            </a:r>
          </a:p>
          <a:p>
            <a:r>
              <a:rPr lang="en-GB" dirty="0" smtClean="0"/>
              <a:t>Most turbines can operate over a range of flows (typically down to 10 – 30% of their rated flow) in order to increase their energy capture and sustain a reduced output during the drier months</a:t>
            </a:r>
            <a:endParaRPr lang="en-GB" dirty="0"/>
          </a:p>
        </p:txBody>
      </p:sp>
    </p:spTree>
    <p:extLst>
      <p:ext uri="{BB962C8B-B14F-4D97-AF65-F5344CB8AC3E}">
        <p14:creationId xmlns:p14="http://schemas.microsoft.com/office/powerpoint/2010/main" val="398950867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Use of the Land</a:t>
            </a:r>
            <a:endParaRPr lang="en-GB" dirty="0"/>
          </a:p>
        </p:txBody>
      </p:sp>
      <p:sp>
        <p:nvSpPr>
          <p:cNvPr id="3" name="Content Placeholder 2"/>
          <p:cNvSpPr>
            <a:spLocks noGrp="1"/>
          </p:cNvSpPr>
          <p:nvPr>
            <p:ph idx="1"/>
          </p:nvPr>
        </p:nvSpPr>
        <p:spPr/>
        <p:txBody>
          <a:bodyPr/>
          <a:lstStyle/>
          <a:p>
            <a:r>
              <a:rPr lang="en-GB" dirty="0" smtClean="0"/>
              <a:t>No project can proceed unless you have the right to utilise all the land needed build it.</a:t>
            </a:r>
          </a:p>
          <a:p>
            <a:r>
              <a:rPr lang="en-GB" dirty="0" smtClean="0"/>
              <a:t>It is also important to establish how contractors will access the different parts of the scheme with the necessary equipment, and to confirm that these routes will be available</a:t>
            </a:r>
            <a:endParaRPr lang="en-GB" dirty="0"/>
          </a:p>
        </p:txBody>
      </p:sp>
    </p:spTree>
    <p:extLst>
      <p:ext uri="{BB962C8B-B14F-4D97-AF65-F5344CB8AC3E}">
        <p14:creationId xmlns:p14="http://schemas.microsoft.com/office/powerpoint/2010/main" val="160722143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Use of the Land</a:t>
            </a:r>
            <a:endParaRPr lang="en-GB" dirty="0"/>
          </a:p>
        </p:txBody>
      </p:sp>
      <p:sp>
        <p:nvSpPr>
          <p:cNvPr id="3" name="Content Placeholder 2"/>
          <p:cNvSpPr>
            <a:spLocks noGrp="1"/>
          </p:cNvSpPr>
          <p:nvPr>
            <p:ph idx="1"/>
          </p:nvPr>
        </p:nvSpPr>
        <p:spPr>
          <a:xfrm>
            <a:off x="457200" y="1600200"/>
            <a:ext cx="8229600" cy="4925144"/>
          </a:xfrm>
        </p:spPr>
        <p:txBody>
          <a:bodyPr>
            <a:normAutofit lnSpcReduction="10000"/>
          </a:bodyPr>
          <a:lstStyle/>
          <a:p>
            <a:r>
              <a:rPr lang="en-GB" dirty="0" smtClean="0"/>
              <a:t>It is therefore wise to approach the relevant land-owners at an early stage to establish any objections to the proposed scheme and to negotiate access</a:t>
            </a:r>
          </a:p>
          <a:p>
            <a:r>
              <a:rPr lang="en-GB" dirty="0" smtClean="0"/>
              <a:t>Since watercourses often form property boundaries, the ownership of the banks and existing structures may be complex</a:t>
            </a:r>
          </a:p>
          <a:p>
            <a:r>
              <a:rPr lang="en-GB" dirty="0" smtClean="0"/>
              <a:t>Failure to settle this issue at an early stage may result in delays and cost penalties later in a project</a:t>
            </a:r>
            <a:endParaRPr lang="en-GB" dirty="0"/>
          </a:p>
        </p:txBody>
      </p:sp>
    </p:spTree>
    <p:extLst>
      <p:ext uri="{BB962C8B-B14F-4D97-AF65-F5344CB8AC3E}">
        <p14:creationId xmlns:p14="http://schemas.microsoft.com/office/powerpoint/2010/main" val="134829711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Use of the Land</a:t>
            </a:r>
            <a:endParaRPr lang="en-GB" dirty="0"/>
          </a:p>
        </p:txBody>
      </p:sp>
      <p:sp>
        <p:nvSpPr>
          <p:cNvPr id="3" name="Content Placeholder 2"/>
          <p:cNvSpPr>
            <a:spLocks noGrp="1"/>
          </p:cNvSpPr>
          <p:nvPr>
            <p:ph idx="1"/>
          </p:nvPr>
        </p:nvSpPr>
        <p:spPr/>
        <p:txBody>
          <a:bodyPr>
            <a:normAutofit fontScale="92500"/>
          </a:bodyPr>
          <a:lstStyle/>
          <a:p>
            <a:r>
              <a:rPr lang="en-GB" dirty="0" smtClean="0"/>
              <a:t>Legally binding leasing agreements will need to be drawn up which establish your right to use the necessary land access and also to define your responsibilities, as a tenant, in maintaining it</a:t>
            </a:r>
          </a:p>
          <a:p>
            <a:r>
              <a:rPr lang="en-GB" dirty="0" smtClean="0"/>
              <a:t>For example, the operator of a scheme may be required to take on the maintenance liability of an existing weir and mill </a:t>
            </a:r>
            <a:r>
              <a:rPr lang="en-GB" dirty="0" err="1" smtClean="0"/>
              <a:t>leat</a:t>
            </a:r>
            <a:r>
              <a:rPr lang="en-GB" dirty="0" smtClean="0"/>
              <a:t> as part of the agreement allowing him to install a turbine in the old mill</a:t>
            </a:r>
            <a:endParaRPr lang="en-GB" dirty="0"/>
          </a:p>
        </p:txBody>
      </p:sp>
    </p:spTree>
    <p:extLst>
      <p:ext uri="{BB962C8B-B14F-4D97-AF65-F5344CB8AC3E}">
        <p14:creationId xmlns:p14="http://schemas.microsoft.com/office/powerpoint/2010/main" val="309448712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Grid-Connect or Stand Alone</a:t>
            </a:r>
            <a:endParaRPr lang="en-GB" dirty="0"/>
          </a:p>
        </p:txBody>
      </p:sp>
      <p:sp>
        <p:nvSpPr>
          <p:cNvPr id="3" name="Content Placeholder 2"/>
          <p:cNvSpPr>
            <a:spLocks noGrp="1"/>
          </p:cNvSpPr>
          <p:nvPr>
            <p:ph idx="1"/>
          </p:nvPr>
        </p:nvSpPr>
        <p:spPr>
          <a:xfrm>
            <a:off x="457200" y="1600200"/>
            <a:ext cx="8229600" cy="4925144"/>
          </a:xfrm>
        </p:spPr>
        <p:txBody>
          <a:bodyPr>
            <a:normAutofit fontScale="92500"/>
          </a:bodyPr>
          <a:lstStyle/>
          <a:p>
            <a:r>
              <a:rPr lang="en-GB" dirty="0" smtClean="0"/>
              <a:t>It is important to determine at the outset what the value of the electricity generated by the scheme will be, i.e. whom the power will be sold</a:t>
            </a:r>
          </a:p>
          <a:p>
            <a:r>
              <a:rPr lang="en-GB" dirty="0" smtClean="0"/>
              <a:t>The electricity generated by a scheme may be used at the point of generation in place of electricity supplied by the local electricity company</a:t>
            </a:r>
          </a:p>
          <a:p>
            <a:r>
              <a:rPr lang="en-GB" dirty="0" smtClean="0"/>
              <a:t>In addition, any excess power may be exported into the local distribution network by agreement with the Distribution Network Operator (DNO)</a:t>
            </a:r>
            <a:endParaRPr lang="en-GB" dirty="0"/>
          </a:p>
        </p:txBody>
      </p:sp>
    </p:spTree>
    <p:extLst>
      <p:ext uri="{BB962C8B-B14F-4D97-AF65-F5344CB8AC3E}">
        <p14:creationId xmlns:p14="http://schemas.microsoft.com/office/powerpoint/2010/main" val="129737329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Grid-Connector or Stand Alone</a:t>
            </a:r>
            <a:endParaRPr lang="en-GB" dirty="0"/>
          </a:p>
        </p:txBody>
      </p:sp>
      <p:sp>
        <p:nvSpPr>
          <p:cNvPr id="3" name="Content Placeholder 2"/>
          <p:cNvSpPr>
            <a:spLocks noGrp="1"/>
          </p:cNvSpPr>
          <p:nvPr>
            <p:ph idx="1"/>
          </p:nvPr>
        </p:nvSpPr>
        <p:spPr/>
        <p:txBody>
          <a:bodyPr>
            <a:normAutofit fontScale="92500"/>
          </a:bodyPr>
          <a:lstStyle/>
          <a:p>
            <a:r>
              <a:rPr lang="en-GB" dirty="0" smtClean="0"/>
              <a:t>It is always financially advantageous to consume as much of the power as possible on site, and only export the surplus into the network</a:t>
            </a:r>
          </a:p>
          <a:p>
            <a:r>
              <a:rPr lang="en-GB" dirty="0" smtClean="0"/>
              <a:t>If the scheme is to produce power for export to the local network, there should be early discussions with the DNO who will specify the system protection and metering equipment</a:t>
            </a:r>
          </a:p>
          <a:p>
            <a:r>
              <a:rPr lang="en-GB" dirty="0" smtClean="0"/>
              <a:t>An estimate of connection costs and the best location for feeding into their system</a:t>
            </a:r>
            <a:endParaRPr lang="en-GB" dirty="0"/>
          </a:p>
        </p:txBody>
      </p:sp>
    </p:spTree>
    <p:extLst>
      <p:ext uri="{BB962C8B-B14F-4D97-AF65-F5344CB8AC3E}">
        <p14:creationId xmlns:p14="http://schemas.microsoft.com/office/powerpoint/2010/main" val="274534821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098"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51520" y="0"/>
            <a:ext cx="9001000"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5333878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Preliminary Feasibility Study</a:t>
            </a:r>
            <a:endParaRPr lang="en-GB" dirty="0"/>
          </a:p>
        </p:txBody>
      </p:sp>
      <p:sp>
        <p:nvSpPr>
          <p:cNvPr id="3" name="Content Placeholder 2"/>
          <p:cNvSpPr>
            <a:spLocks noGrp="1"/>
          </p:cNvSpPr>
          <p:nvPr>
            <p:ph idx="1"/>
          </p:nvPr>
        </p:nvSpPr>
        <p:spPr>
          <a:xfrm>
            <a:off x="457200" y="1600200"/>
            <a:ext cx="8229600" cy="4781128"/>
          </a:xfrm>
        </p:spPr>
        <p:txBody>
          <a:bodyPr>
            <a:normAutofit lnSpcReduction="10000"/>
          </a:bodyPr>
          <a:lstStyle/>
          <a:p>
            <a:r>
              <a:rPr lang="en-GB" dirty="0" smtClean="0"/>
              <a:t>Any developers should seek independent professional advice before committing significant finance to the design and construction of a small-scale hydro scheme</a:t>
            </a:r>
          </a:p>
          <a:p>
            <a:r>
              <a:rPr lang="en-GB" dirty="0" smtClean="0"/>
              <a:t>The involvement of professionals in a small-scale hydro development can range from preliminary site assessment, through the conducting of a feasibility study, to a full ‘turnkey’ service handling every aspect of a development</a:t>
            </a:r>
            <a:endParaRPr lang="en-GB" dirty="0"/>
          </a:p>
        </p:txBody>
      </p:sp>
    </p:spTree>
    <p:extLst>
      <p:ext uri="{BB962C8B-B14F-4D97-AF65-F5344CB8AC3E}">
        <p14:creationId xmlns:p14="http://schemas.microsoft.com/office/powerpoint/2010/main" val="129599233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Preliminary Site Assessment</a:t>
            </a:r>
            <a:endParaRPr lang="en-GB" dirty="0"/>
          </a:p>
        </p:txBody>
      </p:sp>
      <p:sp>
        <p:nvSpPr>
          <p:cNvPr id="3" name="Content Placeholder 2"/>
          <p:cNvSpPr>
            <a:spLocks noGrp="1"/>
          </p:cNvSpPr>
          <p:nvPr>
            <p:ph idx="1"/>
          </p:nvPr>
        </p:nvSpPr>
        <p:spPr>
          <a:xfrm>
            <a:off x="457200" y="1600200"/>
            <a:ext cx="8229600" cy="4997152"/>
          </a:xfrm>
        </p:spPr>
        <p:txBody>
          <a:bodyPr>
            <a:normAutofit fontScale="92500"/>
          </a:bodyPr>
          <a:lstStyle/>
          <a:p>
            <a:pPr marL="0" indent="0">
              <a:buNone/>
            </a:pPr>
            <a:r>
              <a:rPr lang="en-GB" b="1" dirty="0" smtClean="0"/>
              <a:t>Main Issues to Consider</a:t>
            </a:r>
          </a:p>
          <a:p>
            <a:r>
              <a:rPr lang="en-GB" dirty="0" smtClean="0"/>
              <a:t>The existence of a suitable waterfall or weir and a turbine site</a:t>
            </a:r>
          </a:p>
          <a:p>
            <a:r>
              <a:rPr lang="en-GB" dirty="0" smtClean="0"/>
              <a:t>A consistent flow of water at a usable head</a:t>
            </a:r>
          </a:p>
          <a:p>
            <a:r>
              <a:rPr lang="en-GB" dirty="0" smtClean="0"/>
              <a:t>The likely acceptability of diverting water to a turbine</a:t>
            </a:r>
          </a:p>
          <a:p>
            <a:r>
              <a:rPr lang="en-GB" dirty="0" smtClean="0"/>
              <a:t>Suitable site access for construction equipment</a:t>
            </a:r>
          </a:p>
          <a:p>
            <a:r>
              <a:rPr lang="en-GB" dirty="0" smtClean="0"/>
              <a:t>A nearby demand for electricity, or the prospect of a grid connection at reasonable cost</a:t>
            </a:r>
            <a:endParaRPr lang="en-GB" dirty="0"/>
          </a:p>
        </p:txBody>
      </p:sp>
    </p:spTree>
    <p:extLst>
      <p:ext uri="{BB962C8B-B14F-4D97-AF65-F5344CB8AC3E}">
        <p14:creationId xmlns:p14="http://schemas.microsoft.com/office/powerpoint/2010/main" val="359828761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Preliminary Site Assessment</a:t>
            </a:r>
            <a:endParaRPr lang="en-GB" dirty="0"/>
          </a:p>
        </p:txBody>
      </p:sp>
      <p:sp>
        <p:nvSpPr>
          <p:cNvPr id="3" name="Content Placeholder 2"/>
          <p:cNvSpPr>
            <a:spLocks noGrp="1"/>
          </p:cNvSpPr>
          <p:nvPr>
            <p:ph idx="1"/>
          </p:nvPr>
        </p:nvSpPr>
        <p:spPr>
          <a:xfrm>
            <a:off x="457200" y="1600200"/>
            <a:ext cx="8229600" cy="4925144"/>
          </a:xfrm>
        </p:spPr>
        <p:txBody>
          <a:bodyPr>
            <a:normAutofit fontScale="92500" lnSpcReduction="20000"/>
          </a:bodyPr>
          <a:lstStyle/>
          <a:p>
            <a:pPr marL="0" indent="0">
              <a:buNone/>
            </a:pPr>
            <a:r>
              <a:rPr lang="en-GB" b="1" dirty="0" smtClean="0"/>
              <a:t>Main Issues to Consider</a:t>
            </a:r>
          </a:p>
          <a:p>
            <a:r>
              <a:rPr lang="en-GB" dirty="0" smtClean="0"/>
              <a:t>The social and environmental impact on the local area</a:t>
            </a:r>
          </a:p>
          <a:p>
            <a:r>
              <a:rPr lang="en-GB" dirty="0" smtClean="0"/>
              <a:t>Land ownership and/or the prospect of securing or leasing land for the scheme at a reasonable cost</a:t>
            </a:r>
          </a:p>
          <a:p>
            <a:r>
              <a:rPr lang="en-GB" dirty="0" smtClean="0"/>
              <a:t>Outline scheme layout and equipment specifications</a:t>
            </a:r>
          </a:p>
          <a:p>
            <a:r>
              <a:rPr lang="en-GB" dirty="0" smtClean="0"/>
              <a:t>An initial indication of design power, annual energy output and revenue</a:t>
            </a:r>
          </a:p>
          <a:p>
            <a:r>
              <a:rPr lang="en-GB" dirty="0" smtClean="0"/>
              <a:t>Ball-park costs for developing the scheme</a:t>
            </a:r>
            <a:endParaRPr lang="en-GB" dirty="0"/>
          </a:p>
        </p:txBody>
      </p:sp>
    </p:spTree>
    <p:extLst>
      <p:ext uri="{BB962C8B-B14F-4D97-AF65-F5344CB8AC3E}">
        <p14:creationId xmlns:p14="http://schemas.microsoft.com/office/powerpoint/2010/main" val="333739086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Feasibility Study</a:t>
            </a:r>
            <a:endParaRPr lang="en-GB" dirty="0"/>
          </a:p>
        </p:txBody>
      </p:sp>
      <p:sp>
        <p:nvSpPr>
          <p:cNvPr id="3" name="Content Placeholder 2"/>
          <p:cNvSpPr>
            <a:spLocks noGrp="1"/>
          </p:cNvSpPr>
          <p:nvPr>
            <p:ph idx="1"/>
          </p:nvPr>
        </p:nvSpPr>
        <p:spPr/>
        <p:txBody>
          <a:bodyPr/>
          <a:lstStyle/>
          <a:p>
            <a:r>
              <a:rPr lang="en-GB" dirty="0" smtClean="0"/>
              <a:t>Uses accurate data, develops design drawings and looks closely at costs</a:t>
            </a:r>
          </a:p>
          <a:p>
            <a:r>
              <a:rPr lang="en-GB" dirty="0" smtClean="0"/>
              <a:t>It can take the project forward from the initial idea to a final design that will support applications for project finance and the necessary licenses</a:t>
            </a:r>
            <a:endParaRPr lang="en-GB" dirty="0"/>
          </a:p>
        </p:txBody>
      </p:sp>
    </p:spTree>
    <p:extLst>
      <p:ext uri="{BB962C8B-B14F-4D97-AF65-F5344CB8AC3E}">
        <p14:creationId xmlns:p14="http://schemas.microsoft.com/office/powerpoint/2010/main" val="364989308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Essential Tasks of Feasibility Study</a:t>
            </a:r>
            <a:endParaRPr lang="en-GB" dirty="0"/>
          </a:p>
        </p:txBody>
      </p:sp>
      <p:sp>
        <p:nvSpPr>
          <p:cNvPr id="3" name="Content Placeholder 2"/>
          <p:cNvSpPr>
            <a:spLocks noGrp="1"/>
          </p:cNvSpPr>
          <p:nvPr>
            <p:ph idx="1"/>
          </p:nvPr>
        </p:nvSpPr>
        <p:spPr/>
        <p:txBody>
          <a:bodyPr/>
          <a:lstStyle/>
          <a:p>
            <a:pPr marL="514350" indent="-514350">
              <a:buAutoNum type="arabicPeriod"/>
            </a:pPr>
            <a:r>
              <a:rPr lang="en-GB" dirty="0" smtClean="0"/>
              <a:t>Hydrological Study</a:t>
            </a:r>
          </a:p>
          <a:p>
            <a:pPr marL="514350" indent="-514350">
              <a:buAutoNum type="arabicPeriod"/>
            </a:pPr>
            <a:r>
              <a:rPr lang="en-GB" dirty="0" smtClean="0"/>
              <a:t>System design</a:t>
            </a:r>
          </a:p>
          <a:p>
            <a:pPr marL="514350" indent="-514350">
              <a:buAutoNum type="arabicPeriod"/>
            </a:pPr>
            <a:r>
              <a:rPr lang="en-GB" dirty="0" smtClean="0"/>
              <a:t>System costing</a:t>
            </a:r>
          </a:p>
          <a:p>
            <a:pPr marL="514350" indent="-514350">
              <a:buAutoNum type="arabicPeriod"/>
            </a:pPr>
            <a:r>
              <a:rPr lang="en-GB" dirty="0" smtClean="0"/>
              <a:t>Estimate of energy output and annual revenue</a:t>
            </a:r>
            <a:endParaRPr lang="en-GB" dirty="0"/>
          </a:p>
        </p:txBody>
      </p:sp>
    </p:spTree>
    <p:extLst>
      <p:ext uri="{BB962C8B-B14F-4D97-AF65-F5344CB8AC3E}">
        <p14:creationId xmlns:p14="http://schemas.microsoft.com/office/powerpoint/2010/main" val="129631418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Hydrological Survey</a:t>
            </a:r>
            <a:endParaRPr lang="en-GB" dirty="0"/>
          </a:p>
        </p:txBody>
      </p:sp>
      <p:sp>
        <p:nvSpPr>
          <p:cNvPr id="3" name="Content Placeholder 2"/>
          <p:cNvSpPr>
            <a:spLocks noGrp="1"/>
          </p:cNvSpPr>
          <p:nvPr>
            <p:ph idx="1"/>
          </p:nvPr>
        </p:nvSpPr>
        <p:spPr/>
        <p:txBody>
          <a:bodyPr/>
          <a:lstStyle/>
          <a:p>
            <a:r>
              <a:rPr lang="en-GB" dirty="0" smtClean="0"/>
              <a:t>Would produce a flow duration curve based on long-term records of rainfall and/or flow data, together with a knowledge of the catchment geology and soil types</a:t>
            </a:r>
          </a:p>
          <a:p>
            <a:r>
              <a:rPr lang="en-GB" dirty="0" smtClean="0"/>
              <a:t>The study should also include a recommendation for the required compensation flow</a:t>
            </a:r>
            <a:endParaRPr lang="en-GB" dirty="0"/>
          </a:p>
        </p:txBody>
      </p:sp>
    </p:spTree>
    <p:extLst>
      <p:ext uri="{BB962C8B-B14F-4D97-AF65-F5344CB8AC3E}">
        <p14:creationId xmlns:p14="http://schemas.microsoft.com/office/powerpoint/2010/main" val="169016925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System Design</a:t>
            </a:r>
            <a:endParaRPr lang="en-GB" dirty="0"/>
          </a:p>
        </p:txBody>
      </p:sp>
      <p:sp>
        <p:nvSpPr>
          <p:cNvPr id="3" name="Content Placeholder 2"/>
          <p:cNvSpPr>
            <a:spLocks noGrp="1"/>
          </p:cNvSpPr>
          <p:nvPr>
            <p:ph idx="1"/>
          </p:nvPr>
        </p:nvSpPr>
        <p:spPr/>
        <p:txBody>
          <a:bodyPr/>
          <a:lstStyle/>
          <a:p>
            <a:r>
              <a:rPr lang="en-GB" dirty="0" smtClean="0"/>
              <a:t>Include a description of the overall project layout, including a drawing showing the general arrangement of the site</a:t>
            </a:r>
          </a:p>
          <a:p>
            <a:r>
              <a:rPr lang="en-GB" dirty="0" smtClean="0"/>
              <a:t>The prominent aspects of the works should be described in detail, with </a:t>
            </a:r>
            <a:r>
              <a:rPr lang="en-GB" smtClean="0"/>
              <a:t>appropriate drawings</a:t>
            </a:r>
            <a:endParaRPr lang="en-GB"/>
          </a:p>
        </p:txBody>
      </p:sp>
    </p:spTree>
    <p:extLst>
      <p:ext uri="{BB962C8B-B14F-4D97-AF65-F5344CB8AC3E}">
        <p14:creationId xmlns:p14="http://schemas.microsoft.com/office/powerpoint/2010/main" val="347157513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System Design Covers</a:t>
            </a:r>
            <a:endParaRPr lang="en-GB" dirty="0"/>
          </a:p>
        </p:txBody>
      </p:sp>
      <p:sp>
        <p:nvSpPr>
          <p:cNvPr id="3" name="Content Placeholder 2"/>
          <p:cNvSpPr>
            <a:spLocks noGrp="1"/>
          </p:cNvSpPr>
          <p:nvPr>
            <p:ph idx="1"/>
          </p:nvPr>
        </p:nvSpPr>
        <p:spPr/>
        <p:txBody>
          <a:bodyPr/>
          <a:lstStyle/>
          <a:p>
            <a:r>
              <a:rPr lang="en-GB" dirty="0" smtClean="0"/>
              <a:t>Civil works (intake and weir intake channel, penstock, turbine house, tailrace channel, site access)</a:t>
            </a:r>
          </a:p>
          <a:p>
            <a:r>
              <a:rPr lang="en-GB" dirty="0" smtClean="0"/>
              <a:t>The generating equipment (turbine gearbox, generator, control system) and machinery layout</a:t>
            </a:r>
          </a:p>
          <a:p>
            <a:r>
              <a:rPr lang="en-GB" dirty="0" smtClean="0"/>
              <a:t>Grid connection</a:t>
            </a:r>
            <a:endParaRPr lang="en-GB" dirty="0"/>
          </a:p>
        </p:txBody>
      </p:sp>
    </p:spTree>
    <p:extLst>
      <p:ext uri="{BB962C8B-B14F-4D97-AF65-F5344CB8AC3E}">
        <p14:creationId xmlns:p14="http://schemas.microsoft.com/office/powerpoint/2010/main" val="316790370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System Costing</a:t>
            </a:r>
            <a:endParaRPr lang="en-GB" dirty="0"/>
          </a:p>
        </p:txBody>
      </p:sp>
      <p:sp>
        <p:nvSpPr>
          <p:cNvPr id="3" name="Content Placeholder 2"/>
          <p:cNvSpPr>
            <a:spLocks noGrp="1"/>
          </p:cNvSpPr>
          <p:nvPr>
            <p:ph idx="1"/>
          </p:nvPr>
        </p:nvSpPr>
        <p:spPr/>
        <p:txBody>
          <a:bodyPr/>
          <a:lstStyle/>
          <a:p>
            <a:r>
              <a:rPr lang="en-GB" dirty="0" smtClean="0"/>
              <a:t>Civil costs</a:t>
            </a:r>
          </a:p>
          <a:p>
            <a:r>
              <a:rPr lang="en-GB" dirty="0" smtClean="0"/>
              <a:t>The cost of grid-connection</a:t>
            </a:r>
          </a:p>
          <a:p>
            <a:r>
              <a:rPr lang="en-GB" dirty="0" smtClean="0"/>
              <a:t>The cost of electro-mechanical equipment</a:t>
            </a:r>
          </a:p>
          <a:p>
            <a:r>
              <a:rPr lang="en-GB" dirty="0" smtClean="0"/>
              <a:t>Engineering and project management fees</a:t>
            </a:r>
            <a:endParaRPr lang="en-GB" dirty="0"/>
          </a:p>
        </p:txBody>
      </p:sp>
    </p:spTree>
    <p:extLst>
      <p:ext uri="{BB962C8B-B14F-4D97-AF65-F5344CB8AC3E}">
        <p14:creationId xmlns:p14="http://schemas.microsoft.com/office/powerpoint/2010/main" val="179683832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Estimate of Energy Output and </a:t>
            </a:r>
            <a:br>
              <a:rPr lang="en-GB" dirty="0" smtClean="0"/>
            </a:br>
            <a:r>
              <a:rPr lang="en-GB" dirty="0" smtClean="0"/>
              <a:t>Annual Revenue</a:t>
            </a:r>
            <a:endParaRPr lang="en-GB" dirty="0"/>
          </a:p>
        </p:txBody>
      </p:sp>
      <p:sp>
        <p:nvSpPr>
          <p:cNvPr id="3" name="Content Placeholder 2"/>
          <p:cNvSpPr>
            <a:spLocks noGrp="1"/>
          </p:cNvSpPr>
          <p:nvPr>
            <p:ph idx="1"/>
          </p:nvPr>
        </p:nvSpPr>
        <p:spPr/>
        <p:txBody>
          <a:bodyPr/>
          <a:lstStyle/>
          <a:p>
            <a:r>
              <a:rPr lang="en-GB" dirty="0" smtClean="0"/>
              <a:t>Includes data from river flows, hydraulic losses, operating head, turbine efficiencies</a:t>
            </a:r>
          </a:p>
          <a:p>
            <a:r>
              <a:rPr lang="en-GB" dirty="0" smtClean="0"/>
              <a:t>Output of the scheme in terms of the maximum potential output power (kW) average annual energy yield (kWh/Year) and annual revenue (£/year)</a:t>
            </a:r>
            <a:endParaRPr lang="en-GB" dirty="0"/>
          </a:p>
        </p:txBody>
      </p:sp>
    </p:spTree>
    <p:extLst>
      <p:ext uri="{BB962C8B-B14F-4D97-AF65-F5344CB8AC3E}">
        <p14:creationId xmlns:p14="http://schemas.microsoft.com/office/powerpoint/2010/main" val="146566909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GB" altLang="en-US"/>
              <a:t>Hydro Electricity</a:t>
            </a:r>
          </a:p>
        </p:txBody>
      </p:sp>
      <p:sp>
        <p:nvSpPr>
          <p:cNvPr id="9219" name="Rectangle 3"/>
          <p:cNvSpPr>
            <a:spLocks noGrp="1" noChangeArrowheads="1"/>
          </p:cNvSpPr>
          <p:nvPr>
            <p:ph type="body" idx="1"/>
          </p:nvPr>
        </p:nvSpPr>
        <p:spPr/>
        <p:txBody>
          <a:bodyPr/>
          <a:lstStyle/>
          <a:p>
            <a:pPr>
              <a:buFontTx/>
              <a:buNone/>
            </a:pPr>
            <a:r>
              <a:rPr lang="en-GB" altLang="en-US" b="1"/>
              <a:t>Social and environmental aspects</a:t>
            </a:r>
          </a:p>
          <a:p>
            <a:pPr>
              <a:buFontTx/>
              <a:buNone/>
            </a:pPr>
            <a:r>
              <a:rPr lang="en-GB" altLang="en-US"/>
              <a:t>	Most large dams are built for more than one purpose, apart from the significant aim of electricity generation, for example, water storage for portable supply and irrigation, controlling river flow and mitigating floods, road crossings, leisure activities and fisheries</a:t>
            </a:r>
          </a:p>
        </p:txBody>
      </p:sp>
    </p:spTree>
    <p:extLst>
      <p:ext uri="{BB962C8B-B14F-4D97-AF65-F5344CB8AC3E}">
        <p14:creationId xmlns:p14="http://schemas.microsoft.com/office/powerpoint/2010/main" val="149643317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en-GB" altLang="en-US"/>
              <a:t>Hydro Electricity</a:t>
            </a:r>
          </a:p>
        </p:txBody>
      </p:sp>
      <p:sp>
        <p:nvSpPr>
          <p:cNvPr id="10243" name="Rectangle 3"/>
          <p:cNvSpPr>
            <a:spLocks noGrp="1" noChangeArrowheads="1"/>
          </p:cNvSpPr>
          <p:nvPr>
            <p:ph type="body" idx="1"/>
          </p:nvPr>
        </p:nvSpPr>
        <p:spPr/>
        <p:txBody>
          <a:bodyPr/>
          <a:lstStyle/>
          <a:p>
            <a:pPr>
              <a:buFontTx/>
              <a:buNone/>
            </a:pPr>
            <a:r>
              <a:rPr lang="en-GB" altLang="en-US" b="1"/>
              <a:t>Social and environmental aspects</a:t>
            </a:r>
          </a:p>
          <a:p>
            <a:pPr>
              <a:buFontTx/>
              <a:buNone/>
            </a:pPr>
            <a:r>
              <a:rPr lang="en-GB" altLang="en-US"/>
              <a:t>	Countering the benefits of large hydro projects are debt burden, cost over runs, displacement and impoverishment of people, destruction of important ecosystems and fishery resources, and the inequitable sharing of costs and benefits</a:t>
            </a:r>
          </a:p>
        </p:txBody>
      </p:sp>
    </p:spTree>
    <p:extLst>
      <p:ext uri="{BB962C8B-B14F-4D97-AF65-F5344CB8AC3E}">
        <p14:creationId xmlns:p14="http://schemas.microsoft.com/office/powerpoint/2010/main" val="66895610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GB" altLang="en-US"/>
              <a:t>Hydro Electricity</a:t>
            </a:r>
          </a:p>
        </p:txBody>
      </p:sp>
      <p:sp>
        <p:nvSpPr>
          <p:cNvPr id="11267" name="Rectangle 3"/>
          <p:cNvSpPr>
            <a:spLocks noGrp="1" noChangeArrowheads="1"/>
          </p:cNvSpPr>
          <p:nvPr>
            <p:ph type="body" idx="1"/>
          </p:nvPr>
        </p:nvSpPr>
        <p:spPr>
          <a:xfrm>
            <a:off x="457200" y="1600200"/>
            <a:ext cx="8229600" cy="5068888"/>
          </a:xfrm>
        </p:spPr>
        <p:txBody>
          <a:bodyPr/>
          <a:lstStyle/>
          <a:p>
            <a:pPr>
              <a:buFontTx/>
              <a:buNone/>
            </a:pPr>
            <a:r>
              <a:rPr lang="en-GB" altLang="en-US" sz="2800" b="1"/>
              <a:t>Social and environmental aspects</a:t>
            </a:r>
          </a:p>
          <a:p>
            <a:r>
              <a:rPr lang="en-GB" altLang="en-US" sz="2800"/>
              <a:t>Hydro power, like all renewable energy sources, mitigates emissions of the greenhouse gas CO</a:t>
            </a:r>
            <a:r>
              <a:rPr lang="en-GB" altLang="en-US" sz="2800" baseline="-25000"/>
              <a:t>2</a:t>
            </a:r>
            <a:r>
              <a:rPr lang="en-GB" altLang="en-US" sz="2800"/>
              <a:t> by displacing fossil fuel that would otherwise have been used</a:t>
            </a:r>
          </a:p>
          <a:p>
            <a:r>
              <a:rPr lang="en-GB" altLang="en-US" sz="2800"/>
              <a:t>However, in some dam projects, in an effort to save construction time and cost, rotting vegetation (mostly trees) have been left in place as dam fills up, which results in significant emissions of methane, another greenhouse gas</a:t>
            </a:r>
          </a:p>
        </p:txBody>
      </p:sp>
    </p:spTree>
    <p:extLst>
      <p:ext uri="{BB962C8B-B14F-4D97-AF65-F5344CB8AC3E}">
        <p14:creationId xmlns:p14="http://schemas.microsoft.com/office/powerpoint/2010/main" val="199826790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Environmental Statements</a:t>
            </a:r>
            <a:endParaRPr lang="en-GB" dirty="0"/>
          </a:p>
        </p:txBody>
      </p:sp>
      <p:sp>
        <p:nvSpPr>
          <p:cNvPr id="3" name="Content Placeholder 2"/>
          <p:cNvSpPr>
            <a:spLocks noGrp="1"/>
          </p:cNvSpPr>
          <p:nvPr>
            <p:ph idx="1"/>
          </p:nvPr>
        </p:nvSpPr>
        <p:spPr/>
        <p:txBody>
          <a:bodyPr/>
          <a:lstStyle/>
          <a:p>
            <a:r>
              <a:rPr lang="en-GB" dirty="0" smtClean="0"/>
              <a:t>Under Town and Country Planning (Assessment of Environmental Effects) Regulations 1988, the planning application for any development that the planning authority considers likely to have a significant impact on the environment must be accompanied by an Environmental Statement</a:t>
            </a:r>
            <a:endParaRPr lang="en-GB" dirty="0"/>
          </a:p>
        </p:txBody>
      </p:sp>
    </p:spTree>
    <p:extLst>
      <p:ext uri="{BB962C8B-B14F-4D97-AF65-F5344CB8AC3E}">
        <p14:creationId xmlns:p14="http://schemas.microsoft.com/office/powerpoint/2010/main" val="271255196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Environmental Statements</a:t>
            </a:r>
          </a:p>
        </p:txBody>
      </p:sp>
      <p:sp>
        <p:nvSpPr>
          <p:cNvPr id="3" name="Content Placeholder 2"/>
          <p:cNvSpPr>
            <a:spLocks noGrp="1"/>
          </p:cNvSpPr>
          <p:nvPr>
            <p:ph idx="1"/>
          </p:nvPr>
        </p:nvSpPr>
        <p:spPr/>
        <p:txBody>
          <a:bodyPr>
            <a:normAutofit lnSpcReduction="10000"/>
          </a:bodyPr>
          <a:lstStyle/>
          <a:p>
            <a:r>
              <a:rPr lang="en-GB" dirty="0" smtClean="0"/>
              <a:t>This document provides an assessment of the project’s likely environmental effects, together with any design, construction, operations and decommissioning measures that are to be taken to minimise them</a:t>
            </a:r>
          </a:p>
          <a:p>
            <a:r>
              <a:rPr lang="en-GB" dirty="0" smtClean="0"/>
              <a:t>It would typically cover such issues as flora, fauna, noise levels, traffic, land use, archaeology, recreation, landscape, and air and water quality</a:t>
            </a:r>
            <a:endParaRPr lang="en-GB" dirty="0"/>
          </a:p>
        </p:txBody>
      </p:sp>
    </p:spTree>
    <p:extLst>
      <p:ext uri="{BB962C8B-B14F-4D97-AF65-F5344CB8AC3E}">
        <p14:creationId xmlns:p14="http://schemas.microsoft.com/office/powerpoint/2010/main" val="369776654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Environmental Statement</a:t>
            </a:r>
            <a:endParaRPr lang="en-GB" dirty="0"/>
          </a:p>
        </p:txBody>
      </p:sp>
      <p:sp>
        <p:nvSpPr>
          <p:cNvPr id="3" name="Content Placeholder 2"/>
          <p:cNvSpPr>
            <a:spLocks noGrp="1"/>
          </p:cNvSpPr>
          <p:nvPr>
            <p:ph idx="1"/>
          </p:nvPr>
        </p:nvSpPr>
        <p:spPr/>
        <p:txBody>
          <a:bodyPr/>
          <a:lstStyle/>
          <a:p>
            <a:r>
              <a:rPr lang="en-GB" dirty="0" smtClean="0"/>
              <a:t>The Environmental Agency/Natural Resources Wales may ask for environmental information even if the local planning authority does not</a:t>
            </a:r>
          </a:p>
          <a:p>
            <a:r>
              <a:rPr lang="en-GB" dirty="0" smtClean="0"/>
              <a:t>Such information might cover water use, water quality, fisheries, river ecology, flood defence, nature conservation, navigation and public recreation issues</a:t>
            </a:r>
            <a:endParaRPr lang="en-GB" dirty="0"/>
          </a:p>
        </p:txBody>
      </p:sp>
    </p:spTree>
    <p:extLst>
      <p:ext uri="{BB962C8B-B14F-4D97-AF65-F5344CB8AC3E}">
        <p14:creationId xmlns:p14="http://schemas.microsoft.com/office/powerpoint/2010/main" val="413047345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Fisheries</a:t>
            </a:r>
            <a:endParaRPr lang="en-GB" dirty="0"/>
          </a:p>
        </p:txBody>
      </p:sp>
      <p:sp>
        <p:nvSpPr>
          <p:cNvPr id="3" name="Content Placeholder 2"/>
          <p:cNvSpPr>
            <a:spLocks noGrp="1"/>
          </p:cNvSpPr>
          <p:nvPr>
            <p:ph idx="1"/>
          </p:nvPr>
        </p:nvSpPr>
        <p:spPr/>
        <p:txBody>
          <a:bodyPr>
            <a:normAutofit fontScale="92500"/>
          </a:bodyPr>
          <a:lstStyle/>
          <a:p>
            <a:r>
              <a:rPr lang="en-GB" dirty="0" smtClean="0"/>
              <a:t>Hydro-installations on rivers populated by migrating species of fish, such as Salmon and sea trout, are subject to special requirements as defined in the Salmon and Freshwater Fisheries Act</a:t>
            </a:r>
          </a:p>
          <a:p>
            <a:r>
              <a:rPr lang="en-GB" dirty="0" smtClean="0"/>
              <a:t>Under the Act migratory fish must not be ingested into the turbine and there must be a water passage by-passing the hydro-plant at all times so that fish can migrate up or downstream</a:t>
            </a:r>
            <a:endParaRPr lang="en-GB" dirty="0"/>
          </a:p>
        </p:txBody>
      </p:sp>
    </p:spTree>
    <p:extLst>
      <p:ext uri="{BB962C8B-B14F-4D97-AF65-F5344CB8AC3E}">
        <p14:creationId xmlns:p14="http://schemas.microsoft.com/office/powerpoint/2010/main" val="413484354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Fisheries</a:t>
            </a:r>
            <a:endParaRPr lang="en-GB" dirty="0"/>
          </a:p>
        </p:txBody>
      </p:sp>
      <p:sp>
        <p:nvSpPr>
          <p:cNvPr id="3" name="Content Placeholder 2"/>
          <p:cNvSpPr>
            <a:spLocks noGrp="1"/>
          </p:cNvSpPr>
          <p:nvPr>
            <p:ph idx="1"/>
          </p:nvPr>
        </p:nvSpPr>
        <p:spPr/>
        <p:txBody>
          <a:bodyPr/>
          <a:lstStyle/>
          <a:p>
            <a:r>
              <a:rPr lang="en-GB" dirty="0" smtClean="0"/>
              <a:t>To allow fish to pass upstream sometimes requires the construction of a fish-pass, which may be a shallow ramp with baffles, or a series of pools such that fish can jump up from one pool to the next</a:t>
            </a:r>
            <a:endParaRPr lang="en-GB" dirty="0"/>
          </a:p>
        </p:txBody>
      </p:sp>
    </p:spTree>
    <p:extLst>
      <p:ext uri="{BB962C8B-B14F-4D97-AF65-F5344CB8AC3E}">
        <p14:creationId xmlns:p14="http://schemas.microsoft.com/office/powerpoint/2010/main" val="1984130875"/>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Planning Issues</a:t>
            </a:r>
            <a:endParaRPr lang="en-GB" dirty="0"/>
          </a:p>
        </p:txBody>
      </p:sp>
      <p:sp>
        <p:nvSpPr>
          <p:cNvPr id="3" name="Content Placeholder 2"/>
          <p:cNvSpPr>
            <a:spLocks noGrp="1"/>
          </p:cNvSpPr>
          <p:nvPr>
            <p:ph idx="1"/>
          </p:nvPr>
        </p:nvSpPr>
        <p:spPr/>
        <p:txBody>
          <a:bodyPr>
            <a:normAutofit lnSpcReduction="10000"/>
          </a:bodyPr>
          <a:lstStyle/>
          <a:p>
            <a:r>
              <a:rPr lang="en-GB" dirty="0" smtClean="0"/>
              <a:t>Planning aspects of hydro developments are the responsibility of the local planning authority</a:t>
            </a:r>
          </a:p>
          <a:p>
            <a:r>
              <a:rPr lang="en-GB" dirty="0" smtClean="0"/>
              <a:t>The planning department will indicate whether planning permission is required and also whether other related procedures, such as Building Regulations Approval or the submission of an Environmental Statement is necessary</a:t>
            </a:r>
            <a:endParaRPr lang="en-GB" dirty="0"/>
          </a:p>
        </p:txBody>
      </p:sp>
    </p:spTree>
    <p:extLst>
      <p:ext uri="{BB962C8B-B14F-4D97-AF65-F5344CB8AC3E}">
        <p14:creationId xmlns:p14="http://schemas.microsoft.com/office/powerpoint/2010/main" val="418161300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Planning Issues</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As well as giving advice on how to make an application, on the fee charged, the planning department will also suggest who should be consulted, indicate sensitivities to development, and outline measures that might be taken to make developments more acceptable</a:t>
            </a:r>
          </a:p>
          <a:p>
            <a:r>
              <a:rPr lang="en-GB" dirty="0" smtClean="0"/>
              <a:t>An early approach to the planning department is recommended so that any uncertainties can be clarified and a good working relationship established</a:t>
            </a:r>
            <a:endParaRPr lang="en-GB" dirty="0"/>
          </a:p>
        </p:txBody>
      </p:sp>
    </p:spTree>
    <p:extLst>
      <p:ext uri="{BB962C8B-B14F-4D97-AF65-F5344CB8AC3E}">
        <p14:creationId xmlns:p14="http://schemas.microsoft.com/office/powerpoint/2010/main" val="3514173786"/>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Planning Issues of Concern</a:t>
            </a:r>
            <a:endParaRPr lang="en-GB" dirty="0"/>
          </a:p>
        </p:txBody>
      </p:sp>
      <p:sp>
        <p:nvSpPr>
          <p:cNvPr id="3" name="Content Placeholder 2"/>
          <p:cNvSpPr>
            <a:spLocks noGrp="1"/>
          </p:cNvSpPr>
          <p:nvPr>
            <p:ph idx="1"/>
          </p:nvPr>
        </p:nvSpPr>
        <p:spPr/>
        <p:txBody>
          <a:bodyPr/>
          <a:lstStyle/>
          <a:p>
            <a:pPr marL="514350" indent="-514350">
              <a:buAutoNum type="arabicPeriod"/>
            </a:pPr>
            <a:r>
              <a:rPr lang="en-GB" dirty="0" smtClean="0"/>
              <a:t>The visual appearance of the scheme, including powerhouse and penstock in particular</a:t>
            </a:r>
          </a:p>
          <a:p>
            <a:pPr marL="514350" indent="-514350">
              <a:buAutoNum type="arabicPeriod"/>
            </a:pPr>
            <a:r>
              <a:rPr lang="en-GB" dirty="0" smtClean="0"/>
              <a:t>Potential noise impacts on nearby residents</a:t>
            </a:r>
          </a:p>
          <a:p>
            <a:pPr marL="514350" indent="-514350">
              <a:buAutoNum type="arabicPeriod"/>
            </a:pPr>
            <a:r>
              <a:rPr lang="en-GB" dirty="0" smtClean="0"/>
              <a:t>Disturbance during the construction phase</a:t>
            </a:r>
          </a:p>
          <a:p>
            <a:pPr marL="514350" indent="-514350">
              <a:buAutoNum type="arabicPeriod"/>
            </a:pPr>
            <a:r>
              <a:rPr lang="en-GB" dirty="0" smtClean="0"/>
              <a:t>Preservation of structures of historical importance</a:t>
            </a:r>
            <a:endParaRPr lang="en-GB" dirty="0"/>
          </a:p>
        </p:txBody>
      </p:sp>
    </p:spTree>
    <p:extLst>
      <p:ext uri="{BB962C8B-B14F-4D97-AF65-F5344CB8AC3E}">
        <p14:creationId xmlns:p14="http://schemas.microsoft.com/office/powerpoint/2010/main" val="1480810863"/>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Environmental Issues (Licences)</a:t>
            </a:r>
            <a:endParaRPr lang="en-GB" dirty="0"/>
          </a:p>
        </p:txBody>
      </p:sp>
      <p:sp>
        <p:nvSpPr>
          <p:cNvPr id="3" name="Content Placeholder 2"/>
          <p:cNvSpPr>
            <a:spLocks noGrp="1"/>
          </p:cNvSpPr>
          <p:nvPr>
            <p:ph idx="1"/>
          </p:nvPr>
        </p:nvSpPr>
        <p:spPr/>
        <p:txBody>
          <a:bodyPr/>
          <a:lstStyle/>
          <a:p>
            <a:r>
              <a:rPr lang="en-GB" dirty="0" smtClean="0"/>
              <a:t>To abstract water from watercourses permission is required in the form of a licence</a:t>
            </a:r>
          </a:p>
          <a:p>
            <a:r>
              <a:rPr lang="en-GB" dirty="0" smtClean="0"/>
              <a:t>Three types of Licences apply to hydro schemes in England &amp; Wales (1) Abstraction Licence; (2) Impoundment Licence and (3) Flood Defence Consent</a:t>
            </a:r>
            <a:endParaRPr lang="en-GB" dirty="0"/>
          </a:p>
        </p:txBody>
      </p:sp>
    </p:spTree>
    <p:extLst>
      <p:ext uri="{BB962C8B-B14F-4D97-AF65-F5344CB8AC3E}">
        <p14:creationId xmlns:p14="http://schemas.microsoft.com/office/powerpoint/2010/main" val="1157820884"/>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Abstraction Licence</a:t>
            </a:r>
            <a:endParaRPr lang="en-GB" dirty="0"/>
          </a:p>
        </p:txBody>
      </p:sp>
      <p:sp>
        <p:nvSpPr>
          <p:cNvPr id="3" name="Content Placeholder 2"/>
          <p:cNvSpPr>
            <a:spLocks noGrp="1"/>
          </p:cNvSpPr>
          <p:nvPr>
            <p:ph idx="1"/>
          </p:nvPr>
        </p:nvSpPr>
        <p:spPr/>
        <p:txBody>
          <a:bodyPr/>
          <a:lstStyle/>
          <a:p>
            <a:r>
              <a:rPr lang="en-GB" dirty="0" smtClean="0"/>
              <a:t>Needed if water is being diverted ‘away from the main flow of the river.’</a:t>
            </a:r>
          </a:p>
          <a:p>
            <a:r>
              <a:rPr lang="en-GB" dirty="0" smtClean="0"/>
              <a:t>All new abstraction licences are now time-limited to between 6 and 18 years, after which they must be renewed</a:t>
            </a:r>
            <a:endParaRPr lang="en-GB" dirty="0"/>
          </a:p>
        </p:txBody>
      </p:sp>
    </p:spTree>
    <p:extLst>
      <p:ext uri="{BB962C8B-B14F-4D97-AF65-F5344CB8AC3E}">
        <p14:creationId xmlns:p14="http://schemas.microsoft.com/office/powerpoint/2010/main" val="989865402"/>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Impoundment Licence/</a:t>
            </a:r>
            <a:br>
              <a:rPr lang="en-GB" dirty="0" smtClean="0"/>
            </a:br>
            <a:r>
              <a:rPr lang="en-GB" dirty="0" smtClean="0"/>
              <a:t>Flood Defence Consent</a:t>
            </a:r>
            <a:endParaRPr lang="en-GB" dirty="0"/>
          </a:p>
        </p:txBody>
      </p:sp>
      <p:sp>
        <p:nvSpPr>
          <p:cNvPr id="3" name="Content Placeholder 2"/>
          <p:cNvSpPr>
            <a:spLocks noGrp="1"/>
          </p:cNvSpPr>
          <p:nvPr>
            <p:ph idx="1"/>
          </p:nvPr>
        </p:nvSpPr>
        <p:spPr/>
        <p:txBody>
          <a:bodyPr/>
          <a:lstStyle/>
          <a:p>
            <a:r>
              <a:rPr lang="en-GB" b="1" u="sng" dirty="0" smtClean="0"/>
              <a:t>Impoundment Licence</a:t>
            </a:r>
            <a:r>
              <a:rPr lang="en-GB" dirty="0" smtClean="0"/>
              <a:t>: - if changes are being made to structures which impound water, such as weirs and sluices, or if new structures are to be built</a:t>
            </a:r>
            <a:endParaRPr lang="en-GB" b="1" u="sng" dirty="0" smtClean="0"/>
          </a:p>
          <a:p>
            <a:r>
              <a:rPr lang="en-GB" b="1" u="sng" dirty="0" smtClean="0"/>
              <a:t>Flood Defence Consent</a:t>
            </a:r>
            <a:r>
              <a:rPr lang="en-GB" dirty="0" smtClean="0"/>
              <a:t>: - for any works being carried out in, or adjacent to, a ‘main river’</a:t>
            </a:r>
            <a:endParaRPr lang="en-GB" b="1" u="sng" dirty="0"/>
          </a:p>
        </p:txBody>
      </p:sp>
    </p:spTree>
    <p:extLst>
      <p:ext uri="{BB962C8B-B14F-4D97-AF65-F5344CB8AC3E}">
        <p14:creationId xmlns:p14="http://schemas.microsoft.com/office/powerpoint/2010/main" val="1950126485"/>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Environmental Issues (Licences)</a:t>
            </a:r>
            <a:endParaRPr lang="en-GB" dirty="0"/>
          </a:p>
        </p:txBody>
      </p:sp>
      <p:sp>
        <p:nvSpPr>
          <p:cNvPr id="3" name="Content Placeholder 2"/>
          <p:cNvSpPr>
            <a:spLocks noGrp="1"/>
          </p:cNvSpPr>
          <p:nvPr>
            <p:ph idx="1"/>
          </p:nvPr>
        </p:nvSpPr>
        <p:spPr/>
        <p:txBody>
          <a:bodyPr/>
          <a:lstStyle/>
          <a:p>
            <a:r>
              <a:rPr lang="en-GB" dirty="0" smtClean="0"/>
              <a:t>The Environment Agency/Natural Resources may also require a </a:t>
            </a:r>
            <a:r>
              <a:rPr lang="en-GB" b="1" dirty="0"/>
              <a:t>S</a:t>
            </a:r>
            <a:r>
              <a:rPr lang="en-GB" b="1" dirty="0" smtClean="0"/>
              <a:t>ection 158 Agreement</a:t>
            </a:r>
            <a:r>
              <a:rPr lang="en-GB" dirty="0" smtClean="0"/>
              <a:t> to be drawn up which defines certain details further on the way the scheme must be operated in order not to conflict with; rights of access, control of river levels, flood waters, maintenance of weirs and river structures</a:t>
            </a:r>
            <a:endParaRPr lang="en-GB" dirty="0"/>
          </a:p>
        </p:txBody>
      </p:sp>
    </p:spTree>
    <p:extLst>
      <p:ext uri="{BB962C8B-B14F-4D97-AF65-F5344CB8AC3E}">
        <p14:creationId xmlns:p14="http://schemas.microsoft.com/office/powerpoint/2010/main" val="3837847370"/>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Flow and Abstraction Management</a:t>
            </a:r>
            <a:endParaRPr lang="en-GB" dirty="0"/>
          </a:p>
        </p:txBody>
      </p:sp>
      <p:sp>
        <p:nvSpPr>
          <p:cNvPr id="3" name="Content Placeholder 2"/>
          <p:cNvSpPr>
            <a:spLocks noGrp="1"/>
          </p:cNvSpPr>
          <p:nvPr>
            <p:ph idx="1"/>
          </p:nvPr>
        </p:nvSpPr>
        <p:spPr/>
        <p:txBody>
          <a:bodyPr/>
          <a:lstStyle/>
          <a:p>
            <a:r>
              <a:rPr lang="en-GB" dirty="0" smtClean="0"/>
              <a:t>Based on </a:t>
            </a:r>
            <a:r>
              <a:rPr lang="en-GB" b="1" dirty="0" smtClean="0"/>
              <a:t>Catchment Abstraction Management Strategies</a:t>
            </a:r>
            <a:r>
              <a:rPr lang="en-GB" dirty="0" smtClean="0"/>
              <a:t> (CAMS)</a:t>
            </a:r>
          </a:p>
          <a:p>
            <a:r>
              <a:rPr lang="en-GB" dirty="0" smtClean="0"/>
              <a:t>CAMS use the Environmental Flow Indicator (EFI) to indicate where and when water is available for new abstractions</a:t>
            </a:r>
          </a:p>
          <a:p>
            <a:r>
              <a:rPr lang="en-GB" dirty="0" smtClean="0"/>
              <a:t>It sets different percentages of flow that can be abstracted, depending on the sensitivity of an area to abstraction </a:t>
            </a:r>
            <a:endParaRPr lang="en-GB" dirty="0"/>
          </a:p>
        </p:txBody>
      </p:sp>
    </p:spTree>
    <p:extLst>
      <p:ext uri="{BB962C8B-B14F-4D97-AF65-F5344CB8AC3E}">
        <p14:creationId xmlns:p14="http://schemas.microsoft.com/office/powerpoint/2010/main" val="951092857"/>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Flow and Abstraction Management</a:t>
            </a:r>
          </a:p>
        </p:txBody>
      </p:sp>
      <p:sp>
        <p:nvSpPr>
          <p:cNvPr id="3" name="Content Placeholder 2"/>
          <p:cNvSpPr>
            <a:spLocks noGrp="1"/>
          </p:cNvSpPr>
          <p:nvPr>
            <p:ph idx="1"/>
          </p:nvPr>
        </p:nvSpPr>
        <p:spPr/>
        <p:txBody>
          <a:bodyPr/>
          <a:lstStyle/>
          <a:p>
            <a:r>
              <a:rPr lang="en-GB" dirty="0" smtClean="0"/>
              <a:t>Each waterbody is assigned an Abstraction Sensitivity Band (ASB): High (ASB3); Medium (ASB2); and Low (ASB1)</a:t>
            </a:r>
          </a:p>
          <a:p>
            <a:r>
              <a:rPr lang="en-GB" dirty="0" smtClean="0"/>
              <a:t>The starting point in assessing the amount of water you can use for hydro power schemes depends on the ASB assigned to the site</a:t>
            </a:r>
            <a:endParaRPr lang="en-GB" dirty="0"/>
          </a:p>
        </p:txBody>
      </p:sp>
    </p:spTree>
    <p:extLst>
      <p:ext uri="{BB962C8B-B14F-4D97-AF65-F5344CB8AC3E}">
        <p14:creationId xmlns:p14="http://schemas.microsoft.com/office/powerpoint/2010/main" val="2882529130"/>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Licensing Schemes</a:t>
            </a:r>
            <a:endParaRPr lang="en-GB" dirty="0"/>
          </a:p>
        </p:txBody>
      </p:sp>
      <p:sp>
        <p:nvSpPr>
          <p:cNvPr id="3" name="Content Placeholder 2"/>
          <p:cNvSpPr>
            <a:spLocks noGrp="1"/>
          </p:cNvSpPr>
          <p:nvPr>
            <p:ph idx="1"/>
          </p:nvPr>
        </p:nvSpPr>
        <p:spPr/>
        <p:txBody>
          <a:bodyPr/>
          <a:lstStyle/>
          <a:p>
            <a:pPr marL="0" indent="0">
              <a:buNone/>
            </a:pPr>
            <a:r>
              <a:rPr lang="en-GB" dirty="0" smtClean="0"/>
              <a:t>Normally agree the following: -</a:t>
            </a:r>
          </a:p>
          <a:p>
            <a:pPr marL="514350" indent="-514350">
              <a:buAutoNum type="arabicPeriod"/>
            </a:pPr>
            <a:r>
              <a:rPr lang="en-GB" dirty="0" smtClean="0"/>
              <a:t>A maximum flow (</a:t>
            </a:r>
            <a:r>
              <a:rPr lang="en-GB" dirty="0" err="1" smtClean="0"/>
              <a:t>Q</a:t>
            </a:r>
            <a:r>
              <a:rPr lang="en-GB" baseline="-25000" dirty="0" err="1" smtClean="0"/>
              <a:t>max</a:t>
            </a:r>
            <a:r>
              <a:rPr lang="en-GB" dirty="0" smtClean="0"/>
              <a:t> )</a:t>
            </a:r>
          </a:p>
          <a:p>
            <a:pPr marL="514350" indent="-514350">
              <a:buAutoNum type="arabicPeriod"/>
            </a:pPr>
            <a:r>
              <a:rPr lang="en-GB" dirty="0" smtClean="0"/>
              <a:t>A minimum flow, the hands off flow (HOF)</a:t>
            </a:r>
          </a:p>
          <a:p>
            <a:pPr marL="514350" indent="-514350">
              <a:buAutoNum type="arabicPeriod"/>
            </a:pPr>
            <a:r>
              <a:rPr lang="en-GB" dirty="0" smtClean="0"/>
              <a:t>The volume of water you can divert to a turbine, based on a percentage of the natural flow above Q95</a:t>
            </a:r>
            <a:endParaRPr lang="en-GB" dirty="0"/>
          </a:p>
        </p:txBody>
      </p:sp>
    </p:spTree>
    <p:extLst>
      <p:ext uri="{BB962C8B-B14F-4D97-AF65-F5344CB8AC3E}">
        <p14:creationId xmlns:p14="http://schemas.microsoft.com/office/powerpoint/2010/main" val="1583332780"/>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do you need to do?</a:t>
            </a:r>
            <a:endParaRPr lang="en-GB" dirty="0"/>
          </a:p>
        </p:txBody>
      </p:sp>
      <p:sp>
        <p:nvSpPr>
          <p:cNvPr id="3" name="Content Placeholder 2"/>
          <p:cNvSpPr>
            <a:spLocks noGrp="1"/>
          </p:cNvSpPr>
          <p:nvPr>
            <p:ph idx="1"/>
          </p:nvPr>
        </p:nvSpPr>
        <p:spPr/>
        <p:txBody>
          <a:bodyPr/>
          <a:lstStyle/>
          <a:p>
            <a:r>
              <a:rPr lang="en-GB" dirty="0" smtClean="0"/>
              <a:t>Ask your Account Manager for details ASB that will apply to your scheme</a:t>
            </a:r>
          </a:p>
          <a:p>
            <a:r>
              <a:rPr lang="en-GB" dirty="0" smtClean="0"/>
              <a:t>Carry out an environmental assessment and provide an environmental report to confirm that the level of abstraction you are applying for will not damage the environment including fish and eel populations</a:t>
            </a:r>
            <a:endParaRPr lang="en-GB" dirty="0"/>
          </a:p>
        </p:txBody>
      </p:sp>
    </p:spTree>
    <p:extLst>
      <p:ext uri="{BB962C8B-B14F-4D97-AF65-F5344CB8AC3E}">
        <p14:creationId xmlns:p14="http://schemas.microsoft.com/office/powerpoint/2010/main" val="1465280631"/>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do you need to do?</a:t>
            </a:r>
          </a:p>
        </p:txBody>
      </p:sp>
      <p:sp>
        <p:nvSpPr>
          <p:cNvPr id="3" name="Content Placeholder 2"/>
          <p:cNvSpPr>
            <a:spLocks noGrp="1"/>
          </p:cNvSpPr>
          <p:nvPr>
            <p:ph idx="1"/>
          </p:nvPr>
        </p:nvSpPr>
        <p:spPr/>
        <p:txBody>
          <a:bodyPr/>
          <a:lstStyle/>
          <a:p>
            <a:pPr marL="0" indent="0">
              <a:buNone/>
            </a:pPr>
            <a:r>
              <a:rPr lang="en-GB" dirty="0" smtClean="0"/>
              <a:t>Provide hydrological information to tell: -</a:t>
            </a:r>
          </a:p>
          <a:p>
            <a:r>
              <a:rPr lang="en-GB" dirty="0" smtClean="0"/>
              <a:t>The amount of water you propose to abstract</a:t>
            </a:r>
          </a:p>
          <a:p>
            <a:r>
              <a:rPr lang="en-GB" dirty="0" smtClean="0"/>
              <a:t>How you will control your abstraction</a:t>
            </a:r>
          </a:p>
          <a:p>
            <a:r>
              <a:rPr lang="en-GB" dirty="0" smtClean="0"/>
              <a:t>Any mitigation measures that are part of your operating regime</a:t>
            </a:r>
            <a:endParaRPr lang="en-GB" dirty="0"/>
          </a:p>
        </p:txBody>
      </p:sp>
    </p:spTree>
    <p:extLst>
      <p:ext uri="{BB962C8B-B14F-4D97-AF65-F5344CB8AC3E}">
        <p14:creationId xmlns:p14="http://schemas.microsoft.com/office/powerpoint/2010/main" val="194327282"/>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10606" y="260648"/>
            <a:ext cx="7922787" cy="61206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76437948"/>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205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19125" y="332656"/>
            <a:ext cx="7905750" cy="60486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37046500"/>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3074"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95350" y="227781"/>
            <a:ext cx="7953300" cy="59375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46999565"/>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Abstraction Licence</a:t>
            </a:r>
            <a:endParaRPr lang="en-GB" dirty="0"/>
          </a:p>
        </p:txBody>
      </p:sp>
      <p:sp>
        <p:nvSpPr>
          <p:cNvPr id="3" name="Content Placeholder 2"/>
          <p:cNvSpPr>
            <a:spLocks noGrp="1"/>
          </p:cNvSpPr>
          <p:nvPr>
            <p:ph idx="1"/>
          </p:nvPr>
        </p:nvSpPr>
        <p:spPr>
          <a:xfrm>
            <a:off x="457200" y="1600200"/>
            <a:ext cx="8229600" cy="4997152"/>
          </a:xfrm>
        </p:spPr>
        <p:txBody>
          <a:bodyPr>
            <a:normAutofit/>
          </a:bodyPr>
          <a:lstStyle/>
          <a:p>
            <a:pPr marL="0" indent="0">
              <a:buNone/>
            </a:pPr>
            <a:r>
              <a:rPr lang="en-GB" dirty="0" smtClean="0"/>
              <a:t>Details required: -</a:t>
            </a:r>
          </a:p>
          <a:p>
            <a:r>
              <a:rPr lang="en-GB" dirty="0" smtClean="0"/>
              <a:t>Flow Duration Curve (FDC) statistics and the mean flow value</a:t>
            </a:r>
          </a:p>
          <a:p>
            <a:r>
              <a:rPr lang="en-GB" dirty="0" smtClean="0"/>
              <a:t>Details of how these flow estimates have been derived and validated</a:t>
            </a:r>
          </a:p>
          <a:p>
            <a:r>
              <a:rPr lang="en-GB" dirty="0" smtClean="0"/>
              <a:t>The base flow of the river</a:t>
            </a:r>
          </a:p>
          <a:p>
            <a:r>
              <a:rPr lang="en-GB" dirty="0" smtClean="0"/>
              <a:t>Details of the proposed abstraction regime</a:t>
            </a:r>
          </a:p>
          <a:p>
            <a:r>
              <a:rPr lang="en-GB" dirty="0" smtClean="0"/>
              <a:t>Hydrographs showing the impact of the scheme on the river flows</a:t>
            </a:r>
            <a:endParaRPr lang="en-GB" dirty="0"/>
          </a:p>
        </p:txBody>
      </p:sp>
    </p:spTree>
    <p:extLst>
      <p:ext uri="{BB962C8B-B14F-4D97-AF65-F5344CB8AC3E}">
        <p14:creationId xmlns:p14="http://schemas.microsoft.com/office/powerpoint/2010/main" val="1442314006"/>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Mean Flow (</a:t>
            </a:r>
            <a:r>
              <a:rPr lang="en-GB" dirty="0" err="1" smtClean="0"/>
              <a:t>Q</a:t>
            </a:r>
            <a:r>
              <a:rPr lang="en-GB" baseline="-25000" dirty="0" err="1" smtClean="0"/>
              <a:t>Mean</a:t>
            </a:r>
            <a:r>
              <a:rPr lang="en-GB" dirty="0" smtClean="0"/>
              <a:t>)</a:t>
            </a:r>
            <a:endParaRPr lang="en-GB" dirty="0"/>
          </a:p>
        </p:txBody>
      </p:sp>
      <p:sp>
        <p:nvSpPr>
          <p:cNvPr id="3" name="Content Placeholder 2"/>
          <p:cNvSpPr>
            <a:spLocks noGrp="1"/>
          </p:cNvSpPr>
          <p:nvPr>
            <p:ph idx="1"/>
          </p:nvPr>
        </p:nvSpPr>
        <p:spPr/>
        <p:txBody>
          <a:bodyPr/>
          <a:lstStyle/>
          <a:p>
            <a:r>
              <a:rPr lang="en-GB" dirty="0" smtClean="0"/>
              <a:t>You must provide details of the mean flow for the river at the proposed site of your scheme</a:t>
            </a:r>
          </a:p>
          <a:p>
            <a:r>
              <a:rPr lang="en-GB" dirty="0" smtClean="0"/>
              <a:t>This is the average of all the flow measurements taken over a period of time at a particular point in a river</a:t>
            </a:r>
          </a:p>
          <a:p>
            <a:r>
              <a:rPr lang="en-GB" dirty="0" smtClean="0"/>
              <a:t>Relative to the FDC, mean flow typically can range between Q</a:t>
            </a:r>
            <a:r>
              <a:rPr lang="en-GB" baseline="-25000" dirty="0" smtClean="0"/>
              <a:t>30</a:t>
            </a:r>
            <a:r>
              <a:rPr lang="en-GB" dirty="0" smtClean="0"/>
              <a:t> and Q</a:t>
            </a:r>
            <a:r>
              <a:rPr lang="en-GB" baseline="-25000" dirty="0" smtClean="0"/>
              <a:t>40</a:t>
            </a:r>
            <a:r>
              <a:rPr lang="en-GB" dirty="0" smtClean="0"/>
              <a:t> depending on the type of river</a:t>
            </a:r>
            <a:endParaRPr lang="en-GB" dirty="0"/>
          </a:p>
        </p:txBody>
      </p:sp>
    </p:spTree>
    <p:extLst>
      <p:ext uri="{BB962C8B-B14F-4D97-AF65-F5344CB8AC3E}">
        <p14:creationId xmlns:p14="http://schemas.microsoft.com/office/powerpoint/2010/main" val="764670069"/>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Mean Flow (</a:t>
            </a:r>
            <a:r>
              <a:rPr lang="en-GB" dirty="0" err="1"/>
              <a:t>Q</a:t>
            </a:r>
            <a:r>
              <a:rPr lang="en-GB" baseline="-25000" dirty="0" err="1"/>
              <a:t>Mean</a:t>
            </a:r>
            <a:r>
              <a:rPr lang="en-GB" dirty="0"/>
              <a:t>)</a:t>
            </a:r>
          </a:p>
        </p:txBody>
      </p:sp>
      <p:sp>
        <p:nvSpPr>
          <p:cNvPr id="3" name="Content Placeholder 2"/>
          <p:cNvSpPr>
            <a:spLocks noGrp="1"/>
          </p:cNvSpPr>
          <p:nvPr>
            <p:ph idx="1"/>
          </p:nvPr>
        </p:nvSpPr>
        <p:spPr/>
        <p:txBody>
          <a:bodyPr/>
          <a:lstStyle/>
          <a:p>
            <a:r>
              <a:rPr lang="en-GB" dirty="0" smtClean="0"/>
              <a:t>As with all flow duration statistics, the mean flow will vary from year to year</a:t>
            </a:r>
          </a:p>
          <a:p>
            <a:r>
              <a:rPr lang="en-GB" dirty="0" smtClean="0"/>
              <a:t>You must make sure that the statistics you provide are representative of the long-term average</a:t>
            </a:r>
          </a:p>
          <a:p>
            <a:r>
              <a:rPr lang="en-GB" dirty="0" smtClean="0"/>
              <a:t>This will typically be in excess of 10 years and preferably 25 years</a:t>
            </a:r>
            <a:endParaRPr lang="en-GB" dirty="0"/>
          </a:p>
        </p:txBody>
      </p:sp>
    </p:spTree>
    <p:extLst>
      <p:ext uri="{BB962C8B-B14F-4D97-AF65-F5344CB8AC3E}">
        <p14:creationId xmlns:p14="http://schemas.microsoft.com/office/powerpoint/2010/main" val="4064509992"/>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Deriving the flow Statistics</a:t>
            </a:r>
            <a:endParaRPr lang="en-GB" dirty="0"/>
          </a:p>
        </p:txBody>
      </p:sp>
      <p:sp>
        <p:nvSpPr>
          <p:cNvPr id="3" name="Content Placeholder 2"/>
          <p:cNvSpPr>
            <a:spLocks noGrp="1"/>
          </p:cNvSpPr>
          <p:nvPr>
            <p:ph idx="1"/>
          </p:nvPr>
        </p:nvSpPr>
        <p:spPr/>
        <p:txBody>
          <a:bodyPr/>
          <a:lstStyle/>
          <a:p>
            <a:r>
              <a:rPr lang="en-GB" dirty="0" smtClean="0"/>
              <a:t>You must provide a detailed description of how the flow duration statistics have been produced and explain any modelling assumptions you have made</a:t>
            </a:r>
          </a:p>
          <a:p>
            <a:r>
              <a:rPr lang="en-GB" dirty="0" smtClean="0"/>
              <a:t>If we do not have gauged data for your site, you can apply other hydrological techniques </a:t>
            </a:r>
            <a:r>
              <a:rPr lang="en-GB" smtClean="0"/>
              <a:t>to estimate an FDC</a:t>
            </a:r>
            <a:endParaRPr lang="en-GB"/>
          </a:p>
        </p:txBody>
      </p:sp>
    </p:spTree>
    <p:extLst>
      <p:ext uri="{BB962C8B-B14F-4D97-AF65-F5344CB8AC3E}">
        <p14:creationId xmlns:p14="http://schemas.microsoft.com/office/powerpoint/2010/main" val="959993558"/>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Validation of Flow Statistics</a:t>
            </a:r>
            <a:endParaRPr lang="en-GB" dirty="0"/>
          </a:p>
        </p:txBody>
      </p:sp>
      <p:sp>
        <p:nvSpPr>
          <p:cNvPr id="3" name="Content Placeholder 2"/>
          <p:cNvSpPr>
            <a:spLocks noGrp="1"/>
          </p:cNvSpPr>
          <p:nvPr>
            <p:ph idx="1"/>
          </p:nvPr>
        </p:nvSpPr>
        <p:spPr/>
        <p:txBody>
          <a:bodyPr>
            <a:normAutofit lnSpcReduction="10000"/>
          </a:bodyPr>
          <a:lstStyle/>
          <a:p>
            <a:r>
              <a:rPr lang="en-GB" dirty="0" smtClean="0"/>
              <a:t>Depending on the technique you use to produce flow duration statistics, the sensitivity of the catchment and the potential impact of the abstraction, you may be required to carry out additional gauging of the local river flow, over a range of flows</a:t>
            </a:r>
          </a:p>
          <a:p>
            <a:r>
              <a:rPr lang="en-GB" dirty="0" smtClean="0"/>
              <a:t>The quantity and quality of any gauging required will be proportionate to the scale of your scheme and the environmental risk</a:t>
            </a:r>
            <a:endParaRPr lang="en-GB" dirty="0"/>
          </a:p>
        </p:txBody>
      </p:sp>
    </p:spTree>
    <p:extLst>
      <p:ext uri="{BB962C8B-B14F-4D97-AF65-F5344CB8AC3E}">
        <p14:creationId xmlns:p14="http://schemas.microsoft.com/office/powerpoint/2010/main" val="2083465603"/>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Base Flow</a:t>
            </a:r>
            <a:endParaRPr lang="en-GB" dirty="0"/>
          </a:p>
        </p:txBody>
      </p:sp>
      <p:sp>
        <p:nvSpPr>
          <p:cNvPr id="3" name="Content Placeholder 2"/>
          <p:cNvSpPr>
            <a:spLocks noGrp="1"/>
          </p:cNvSpPr>
          <p:nvPr>
            <p:ph idx="1"/>
          </p:nvPr>
        </p:nvSpPr>
        <p:spPr/>
        <p:txBody>
          <a:bodyPr>
            <a:normAutofit lnSpcReduction="10000"/>
          </a:bodyPr>
          <a:lstStyle/>
          <a:p>
            <a:r>
              <a:rPr lang="en-GB" dirty="0" smtClean="0"/>
              <a:t>The base flow characteristics of the river at the location you are proposing to construct your scheme need to be estimated</a:t>
            </a:r>
          </a:p>
          <a:p>
            <a:r>
              <a:rPr lang="en-GB" dirty="0" smtClean="0"/>
              <a:t>The base flow characteristic of the river is used to set standards for different types of hydropower schemes</a:t>
            </a:r>
          </a:p>
          <a:p>
            <a:r>
              <a:rPr lang="en-GB" dirty="0"/>
              <a:t> </a:t>
            </a:r>
            <a:r>
              <a:rPr lang="en-GB" dirty="0" smtClean="0"/>
              <a:t>for the purposes of making a simple assessment of the base flow characteristic, the ratio Q95: </a:t>
            </a:r>
            <a:r>
              <a:rPr lang="en-GB" dirty="0" err="1" smtClean="0"/>
              <a:t>Q</a:t>
            </a:r>
            <a:r>
              <a:rPr lang="en-GB" baseline="-25000" dirty="0" err="1" smtClean="0"/>
              <a:t>Mean</a:t>
            </a:r>
            <a:r>
              <a:rPr lang="en-GB" dirty="0" smtClean="0"/>
              <a:t> is used in this guidance</a:t>
            </a:r>
            <a:endParaRPr lang="en-GB" dirty="0"/>
          </a:p>
        </p:txBody>
      </p:sp>
    </p:spTree>
    <p:extLst>
      <p:ext uri="{BB962C8B-B14F-4D97-AF65-F5344CB8AC3E}">
        <p14:creationId xmlns:p14="http://schemas.microsoft.com/office/powerpoint/2010/main" val="2679634346"/>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Base Flow</a:t>
            </a:r>
            <a:endParaRPr lang="en-GB" dirty="0"/>
          </a:p>
        </p:txBody>
      </p:sp>
      <p:sp>
        <p:nvSpPr>
          <p:cNvPr id="3" name="Content Placeholder 2"/>
          <p:cNvSpPr>
            <a:spLocks noGrp="1"/>
          </p:cNvSpPr>
          <p:nvPr>
            <p:ph idx="1"/>
          </p:nvPr>
        </p:nvSpPr>
        <p:spPr/>
        <p:txBody>
          <a:bodyPr/>
          <a:lstStyle/>
          <a:p>
            <a:r>
              <a:rPr lang="en-GB" dirty="0" smtClean="0"/>
              <a:t>However, in some cases the authorities may ask you to carry out a more detailed assessment to establish the Base Flow Index (BFI) of the river</a:t>
            </a:r>
            <a:endParaRPr lang="en-GB" dirty="0"/>
          </a:p>
        </p:txBody>
      </p:sp>
    </p:spTree>
    <p:extLst>
      <p:ext uri="{BB962C8B-B14F-4D97-AF65-F5344CB8AC3E}">
        <p14:creationId xmlns:p14="http://schemas.microsoft.com/office/powerpoint/2010/main" val="475334451"/>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794879935"/>
              </p:ext>
            </p:extLst>
          </p:nvPr>
        </p:nvGraphicFramePr>
        <p:xfrm>
          <a:off x="457200" y="1600200"/>
          <a:ext cx="8229600" cy="2286000"/>
        </p:xfrm>
        <a:graphic>
          <a:graphicData uri="http://schemas.openxmlformats.org/drawingml/2006/table">
            <a:tbl>
              <a:tblPr firstRow="1" bandRow="1">
                <a:tableStyleId>{5C22544A-7EE6-4342-B048-85BDC9FD1C3A}</a:tableStyleId>
              </a:tblPr>
              <a:tblGrid>
                <a:gridCol w="1882552"/>
                <a:gridCol w="6347048"/>
              </a:tblGrid>
              <a:tr h="370840">
                <a:tc>
                  <a:txBody>
                    <a:bodyPr/>
                    <a:lstStyle/>
                    <a:p>
                      <a:r>
                        <a:rPr lang="en-GB" sz="2400" dirty="0" smtClean="0"/>
                        <a:t>Q95: Mean</a:t>
                      </a:r>
                      <a:endParaRPr lang="en-GB" sz="2400" dirty="0"/>
                    </a:p>
                  </a:txBody>
                  <a:tcPr/>
                </a:tc>
                <a:tc>
                  <a:txBody>
                    <a:bodyPr/>
                    <a:lstStyle/>
                    <a:p>
                      <a:r>
                        <a:rPr lang="en-GB" sz="2400" dirty="0" smtClean="0"/>
                        <a:t>Description</a:t>
                      </a:r>
                      <a:endParaRPr lang="en-GB" sz="2400" dirty="0"/>
                    </a:p>
                  </a:txBody>
                  <a:tcPr/>
                </a:tc>
              </a:tr>
              <a:tr h="370840">
                <a:tc>
                  <a:txBody>
                    <a:bodyPr/>
                    <a:lstStyle/>
                    <a:p>
                      <a:r>
                        <a:rPr lang="en-GB" sz="2400" dirty="0" smtClean="0"/>
                        <a:t>&lt;0.1</a:t>
                      </a:r>
                      <a:endParaRPr lang="en-GB" sz="2400" dirty="0"/>
                    </a:p>
                  </a:txBody>
                  <a:tcPr/>
                </a:tc>
                <a:tc>
                  <a:txBody>
                    <a:bodyPr/>
                    <a:lstStyle/>
                    <a:p>
                      <a:r>
                        <a:rPr lang="en-GB" sz="2400" dirty="0" smtClean="0"/>
                        <a:t>Flashy base flow</a:t>
                      </a:r>
                      <a:endParaRPr lang="en-GB" sz="2400" dirty="0"/>
                    </a:p>
                  </a:txBody>
                  <a:tcPr/>
                </a:tc>
              </a:tr>
              <a:tr h="370840">
                <a:tc>
                  <a:txBody>
                    <a:bodyPr/>
                    <a:lstStyle/>
                    <a:p>
                      <a:r>
                        <a:rPr lang="en-GB" sz="2400" dirty="0" smtClean="0"/>
                        <a:t>0.1 to 0.2</a:t>
                      </a:r>
                      <a:endParaRPr lang="en-GB" sz="2400" dirty="0"/>
                    </a:p>
                  </a:txBody>
                  <a:tcPr/>
                </a:tc>
                <a:tc>
                  <a:txBody>
                    <a:bodyPr/>
                    <a:lstStyle/>
                    <a:p>
                      <a:r>
                        <a:rPr lang="en-GB" sz="2400" dirty="0" smtClean="0"/>
                        <a:t>Medium/low base flow</a:t>
                      </a:r>
                      <a:endParaRPr lang="en-GB" sz="2400" dirty="0"/>
                    </a:p>
                  </a:txBody>
                  <a:tcPr/>
                </a:tc>
              </a:tr>
              <a:tr h="370840">
                <a:tc>
                  <a:txBody>
                    <a:bodyPr/>
                    <a:lstStyle/>
                    <a:p>
                      <a:r>
                        <a:rPr lang="en-GB" sz="2400" dirty="0" smtClean="0"/>
                        <a:t>0.2 to 0.4</a:t>
                      </a:r>
                      <a:endParaRPr lang="en-GB" sz="2400" dirty="0"/>
                    </a:p>
                  </a:txBody>
                  <a:tcPr/>
                </a:tc>
                <a:tc>
                  <a:txBody>
                    <a:bodyPr/>
                    <a:lstStyle/>
                    <a:p>
                      <a:r>
                        <a:rPr lang="en-GB" sz="2400" dirty="0" smtClean="0"/>
                        <a:t>High base flow</a:t>
                      </a:r>
                      <a:endParaRPr lang="en-GB" sz="2400" dirty="0"/>
                    </a:p>
                  </a:txBody>
                  <a:tcPr/>
                </a:tc>
              </a:tr>
              <a:tr h="370840">
                <a:tc>
                  <a:txBody>
                    <a:bodyPr/>
                    <a:lstStyle/>
                    <a:p>
                      <a:r>
                        <a:rPr lang="en-GB" sz="2400" dirty="0" smtClean="0"/>
                        <a:t>&gt;0.4</a:t>
                      </a:r>
                      <a:endParaRPr lang="en-GB" sz="2400" dirty="0"/>
                    </a:p>
                  </a:txBody>
                  <a:tcPr/>
                </a:tc>
                <a:tc>
                  <a:txBody>
                    <a:bodyPr/>
                    <a:lstStyle/>
                    <a:p>
                      <a:r>
                        <a:rPr lang="en-GB" sz="2400" dirty="0" smtClean="0"/>
                        <a:t>Very high base flow</a:t>
                      </a:r>
                      <a:endParaRPr lang="en-GB" sz="2400" dirty="0"/>
                    </a:p>
                  </a:txBody>
                  <a:tcPr/>
                </a:tc>
              </a:tr>
            </a:tbl>
          </a:graphicData>
        </a:graphic>
      </p:graphicFrame>
    </p:spTree>
    <p:extLst>
      <p:ext uri="{BB962C8B-B14F-4D97-AF65-F5344CB8AC3E}">
        <p14:creationId xmlns:p14="http://schemas.microsoft.com/office/powerpoint/2010/main" val="3300331678"/>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Abstraction Regime</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dirty="0" smtClean="0"/>
              <a:t>Need to describe the way in which you will take water from the river.  Details include: -</a:t>
            </a:r>
          </a:p>
          <a:p>
            <a:r>
              <a:rPr lang="en-GB" dirty="0" smtClean="0"/>
              <a:t>The maximum amount of water that can be abstracted at any time</a:t>
            </a:r>
          </a:p>
          <a:p>
            <a:r>
              <a:rPr lang="en-GB" dirty="0" smtClean="0"/>
              <a:t>The minimum amount of water that can be abstracted at any time</a:t>
            </a:r>
          </a:p>
          <a:p>
            <a:r>
              <a:rPr lang="en-GB" dirty="0" smtClean="0"/>
              <a:t>The proportion of river flow being abstracted</a:t>
            </a:r>
          </a:p>
          <a:p>
            <a:r>
              <a:rPr lang="en-GB" dirty="0" smtClean="0"/>
              <a:t>Changes in abstraction within a day or between seasons</a:t>
            </a:r>
            <a:endParaRPr lang="en-GB" dirty="0"/>
          </a:p>
        </p:txBody>
      </p:sp>
    </p:spTree>
    <p:extLst>
      <p:ext uri="{BB962C8B-B14F-4D97-AF65-F5344CB8AC3E}">
        <p14:creationId xmlns:p14="http://schemas.microsoft.com/office/powerpoint/2010/main" val="3450503003"/>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Hands-off Flow (HOF)</a:t>
            </a:r>
            <a:endParaRPr lang="en-GB" dirty="0"/>
          </a:p>
        </p:txBody>
      </p:sp>
      <p:sp>
        <p:nvSpPr>
          <p:cNvPr id="3" name="Content Placeholder 2"/>
          <p:cNvSpPr>
            <a:spLocks noGrp="1"/>
          </p:cNvSpPr>
          <p:nvPr>
            <p:ph idx="1"/>
          </p:nvPr>
        </p:nvSpPr>
        <p:spPr/>
        <p:txBody>
          <a:bodyPr/>
          <a:lstStyle/>
          <a:p>
            <a:r>
              <a:rPr lang="en-GB" dirty="0" smtClean="0"/>
              <a:t>The authorities set hands off flow as a condition for your scheme such that when he flow or level falls below the set value, you must stop abstraction</a:t>
            </a:r>
          </a:p>
          <a:p>
            <a:r>
              <a:rPr lang="en-GB" dirty="0" smtClean="0"/>
              <a:t>This ensures there is always a minimum flow to continue over the weir and down the depleted reach</a:t>
            </a:r>
            <a:endParaRPr lang="en-GB" dirty="0"/>
          </a:p>
        </p:txBody>
      </p:sp>
    </p:spTree>
    <p:extLst>
      <p:ext uri="{BB962C8B-B14F-4D97-AF65-F5344CB8AC3E}">
        <p14:creationId xmlns:p14="http://schemas.microsoft.com/office/powerpoint/2010/main" val="3564330608"/>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Hands-off Flow (HOF)</a:t>
            </a:r>
            <a:endParaRPr lang="en-GB" dirty="0"/>
          </a:p>
        </p:txBody>
      </p:sp>
      <p:sp>
        <p:nvSpPr>
          <p:cNvPr id="3" name="Content Placeholder 2"/>
          <p:cNvSpPr>
            <a:spLocks noGrp="1"/>
          </p:cNvSpPr>
          <p:nvPr>
            <p:ph idx="1"/>
          </p:nvPr>
        </p:nvSpPr>
        <p:spPr/>
        <p:txBody>
          <a:bodyPr/>
          <a:lstStyle/>
          <a:p>
            <a:pPr marL="0" indent="0">
              <a:buNone/>
            </a:pPr>
            <a:r>
              <a:rPr lang="en-GB" dirty="0" smtClean="0"/>
              <a:t>Minimum flow can be maintained in a number of ways, such as: -</a:t>
            </a:r>
          </a:p>
          <a:p>
            <a:r>
              <a:rPr lang="en-GB" dirty="0" smtClean="0"/>
              <a:t>Through a physical arrangement such as a notch or pipe in the weir set to pass the HOF</a:t>
            </a:r>
          </a:p>
          <a:p>
            <a:r>
              <a:rPr lang="en-GB" dirty="0" smtClean="0"/>
              <a:t>Measuring the level of water by setting a ‘control level’ of water over the weir and using a gauge board</a:t>
            </a:r>
            <a:endParaRPr lang="en-GB" dirty="0"/>
          </a:p>
        </p:txBody>
      </p:sp>
    </p:spTree>
    <p:extLst>
      <p:ext uri="{BB962C8B-B14F-4D97-AF65-F5344CB8AC3E}">
        <p14:creationId xmlns:p14="http://schemas.microsoft.com/office/powerpoint/2010/main" val="3041348488"/>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Flow Pushing</a:t>
            </a:r>
            <a:endParaRPr lang="en-GB" dirty="0"/>
          </a:p>
        </p:txBody>
      </p:sp>
      <p:sp>
        <p:nvSpPr>
          <p:cNvPr id="3" name="Content Placeholder 2"/>
          <p:cNvSpPr>
            <a:spLocks noGrp="1"/>
          </p:cNvSpPr>
          <p:nvPr>
            <p:ph idx="1"/>
          </p:nvPr>
        </p:nvSpPr>
        <p:spPr/>
        <p:txBody>
          <a:bodyPr/>
          <a:lstStyle/>
          <a:p>
            <a:r>
              <a:rPr lang="en-GB" dirty="0" smtClean="0"/>
              <a:t>The turbine design and control system must ensure that flow pulsing does not happen</a:t>
            </a:r>
          </a:p>
          <a:p>
            <a:r>
              <a:rPr lang="en-GB" dirty="0" smtClean="0"/>
              <a:t>This is when the water level falls below the crest level of the weir because flow has continued to be diverted to the hydropower turbine below the specified HOF level.</a:t>
            </a:r>
            <a:endParaRPr lang="en-GB" dirty="0"/>
          </a:p>
        </p:txBody>
      </p:sp>
    </p:spTree>
    <p:extLst>
      <p:ext uri="{BB962C8B-B14F-4D97-AF65-F5344CB8AC3E}">
        <p14:creationId xmlns:p14="http://schemas.microsoft.com/office/powerpoint/2010/main" val="1480001153"/>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Flow Pulsing</a:t>
            </a:r>
            <a:endParaRPr lang="en-GB" dirty="0"/>
          </a:p>
        </p:txBody>
      </p:sp>
      <p:sp>
        <p:nvSpPr>
          <p:cNvPr id="3" name="Content Placeholder 2"/>
          <p:cNvSpPr>
            <a:spLocks noGrp="1"/>
          </p:cNvSpPr>
          <p:nvPr>
            <p:ph idx="1"/>
          </p:nvPr>
        </p:nvSpPr>
        <p:spPr/>
        <p:txBody>
          <a:bodyPr/>
          <a:lstStyle/>
          <a:p>
            <a:r>
              <a:rPr lang="en-GB" dirty="0" smtClean="0"/>
              <a:t>When generation subsequently stops , water will build up behind the weir until it rises sufficiently to reach the level required for turbine start-up</a:t>
            </a:r>
          </a:p>
          <a:p>
            <a:r>
              <a:rPr lang="en-GB" dirty="0" smtClean="0"/>
              <a:t>You can prevent pulsing by maintaining a specified flow over the weir while generating and complying with the HOF at which generation ceases</a:t>
            </a:r>
            <a:endParaRPr lang="en-GB" dirty="0"/>
          </a:p>
        </p:txBody>
      </p:sp>
    </p:spTree>
    <p:extLst>
      <p:ext uri="{BB962C8B-B14F-4D97-AF65-F5344CB8AC3E}">
        <p14:creationId xmlns:p14="http://schemas.microsoft.com/office/powerpoint/2010/main" val="1600729551"/>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Turbine Start-up Flow</a:t>
            </a:r>
            <a:endParaRPr lang="en-GB" dirty="0"/>
          </a:p>
        </p:txBody>
      </p:sp>
      <p:sp>
        <p:nvSpPr>
          <p:cNvPr id="3" name="Content Placeholder 2"/>
          <p:cNvSpPr>
            <a:spLocks noGrp="1"/>
          </p:cNvSpPr>
          <p:nvPr>
            <p:ph idx="1"/>
          </p:nvPr>
        </p:nvSpPr>
        <p:spPr/>
        <p:txBody>
          <a:bodyPr/>
          <a:lstStyle/>
          <a:p>
            <a:r>
              <a:rPr lang="en-GB" dirty="0" smtClean="0"/>
              <a:t>A water turbine only achieves a worthwhile efficiency when it can pass a good proportion (typically between 15-30%) of its design flow</a:t>
            </a:r>
          </a:p>
          <a:p>
            <a:r>
              <a:rPr lang="en-GB" dirty="0" smtClean="0"/>
              <a:t>The turbine will also shut-down when the available flow falls below this minimum operating value or start-up flow</a:t>
            </a:r>
            <a:endParaRPr lang="en-GB" dirty="0"/>
          </a:p>
        </p:txBody>
      </p:sp>
    </p:spTree>
    <p:extLst>
      <p:ext uri="{BB962C8B-B14F-4D97-AF65-F5344CB8AC3E}">
        <p14:creationId xmlns:p14="http://schemas.microsoft.com/office/powerpoint/2010/main" val="2697483828"/>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Turbine Start-up </a:t>
            </a:r>
            <a:r>
              <a:rPr lang="en-GB" dirty="0" smtClean="0"/>
              <a:t>Flow</a:t>
            </a:r>
            <a:endParaRPr lang="en-GB" dirty="0"/>
          </a:p>
        </p:txBody>
      </p:sp>
      <p:sp>
        <p:nvSpPr>
          <p:cNvPr id="3" name="Content Placeholder 2"/>
          <p:cNvSpPr>
            <a:spLocks noGrp="1"/>
          </p:cNvSpPr>
          <p:nvPr>
            <p:ph idx="1"/>
          </p:nvPr>
        </p:nvSpPr>
        <p:spPr/>
        <p:txBody>
          <a:bodyPr/>
          <a:lstStyle/>
          <a:p>
            <a:r>
              <a:rPr lang="en-GB" dirty="0" smtClean="0"/>
              <a:t>You will need to ensure that your turbine control system adds an additional margin so that the turbine won’t repeatedly start up again immediately after it has shut down, known as ‘hunting’</a:t>
            </a:r>
          </a:p>
          <a:p>
            <a:r>
              <a:rPr lang="en-GB" dirty="0" smtClean="0"/>
              <a:t>This additional margin above the HOF sets the ‘start up flow’</a:t>
            </a:r>
            <a:endParaRPr lang="en-GB" dirty="0"/>
          </a:p>
        </p:txBody>
      </p:sp>
    </p:spTree>
    <p:extLst>
      <p:ext uri="{BB962C8B-B14F-4D97-AF65-F5344CB8AC3E}">
        <p14:creationId xmlns:p14="http://schemas.microsoft.com/office/powerpoint/2010/main" val="1752692209"/>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Turbine Start-up Flow</a:t>
            </a:r>
          </a:p>
        </p:txBody>
      </p:sp>
      <p:sp>
        <p:nvSpPr>
          <p:cNvPr id="3" name="Content Placeholder 2"/>
          <p:cNvSpPr>
            <a:spLocks noGrp="1"/>
          </p:cNvSpPr>
          <p:nvPr>
            <p:ph idx="1"/>
          </p:nvPr>
        </p:nvSpPr>
        <p:spPr/>
        <p:txBody>
          <a:bodyPr>
            <a:normAutofit fontScale="92500"/>
          </a:bodyPr>
          <a:lstStyle/>
          <a:p>
            <a:r>
              <a:rPr lang="en-GB" dirty="0" smtClean="0"/>
              <a:t>By maintaining the HOF, the hydropower turbine will be unable to start generating until the flow exceeds the HOF and achieves the start up flow.</a:t>
            </a:r>
          </a:p>
          <a:p>
            <a:r>
              <a:rPr lang="en-GB" dirty="0" smtClean="0"/>
              <a:t>Generation cannot take place when flows are below the HOF margin so that the turbine won’t repeatedly start up again immediately after it has shutdown, known as ‘hunting’</a:t>
            </a:r>
          </a:p>
          <a:p>
            <a:r>
              <a:rPr lang="en-GB" dirty="0" smtClean="0"/>
              <a:t>This additional margin above the HOF sets the ‘start up flow.’</a:t>
            </a:r>
            <a:endParaRPr lang="en-GB" dirty="0"/>
          </a:p>
        </p:txBody>
      </p:sp>
    </p:spTree>
    <p:extLst>
      <p:ext uri="{BB962C8B-B14F-4D97-AF65-F5344CB8AC3E}">
        <p14:creationId xmlns:p14="http://schemas.microsoft.com/office/powerpoint/2010/main" val="3019405846"/>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Turbine Start-up flow</a:t>
            </a:r>
            <a:endParaRPr lang="en-GB" dirty="0"/>
          </a:p>
        </p:txBody>
      </p:sp>
      <p:sp>
        <p:nvSpPr>
          <p:cNvPr id="3" name="Content Placeholder 2"/>
          <p:cNvSpPr>
            <a:spLocks noGrp="1"/>
          </p:cNvSpPr>
          <p:nvPr>
            <p:ph idx="1"/>
          </p:nvPr>
        </p:nvSpPr>
        <p:spPr/>
        <p:txBody>
          <a:bodyPr/>
          <a:lstStyle/>
          <a:p>
            <a:r>
              <a:rPr lang="en-GB" dirty="0" smtClean="0"/>
              <a:t>To maintain the HOF, the hydropower turbine will be unable to start generating until the flow exceeds the HOF and achieves the start up flow</a:t>
            </a:r>
          </a:p>
          <a:p>
            <a:r>
              <a:rPr lang="en-GB" dirty="0" smtClean="0"/>
              <a:t>Generation cannot take place when flows are below the HOF</a:t>
            </a:r>
            <a:endParaRPr lang="en-GB" dirty="0"/>
          </a:p>
        </p:txBody>
      </p:sp>
    </p:spTree>
    <p:extLst>
      <p:ext uri="{BB962C8B-B14F-4D97-AF65-F5344CB8AC3E}">
        <p14:creationId xmlns:p14="http://schemas.microsoft.com/office/powerpoint/2010/main" val="456180026"/>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Hydrograph</a:t>
            </a:r>
            <a:endParaRPr lang="en-GB" dirty="0"/>
          </a:p>
        </p:txBody>
      </p:sp>
      <p:sp>
        <p:nvSpPr>
          <p:cNvPr id="3" name="Content Placeholder 2"/>
          <p:cNvSpPr>
            <a:spLocks noGrp="1"/>
          </p:cNvSpPr>
          <p:nvPr>
            <p:ph idx="1"/>
          </p:nvPr>
        </p:nvSpPr>
        <p:spPr/>
        <p:txBody>
          <a:bodyPr/>
          <a:lstStyle/>
          <a:p>
            <a:r>
              <a:rPr lang="en-GB" dirty="0" smtClean="0"/>
              <a:t>You need to produce a hydrograph of the variation of flow on a daily basis</a:t>
            </a:r>
          </a:p>
          <a:p>
            <a:r>
              <a:rPr lang="en-GB" dirty="0" smtClean="0"/>
              <a:t>A hydrograph plots daily flows over a specific period of time</a:t>
            </a:r>
          </a:p>
          <a:p>
            <a:r>
              <a:rPr lang="en-GB" dirty="0" smtClean="0"/>
              <a:t>Flow rates may be either daily mean flows (DMF), the mean of flow measurements taken over a day, or sub-daily flows recorded at periodic time intervals</a:t>
            </a:r>
            <a:endParaRPr lang="en-GB" dirty="0"/>
          </a:p>
        </p:txBody>
      </p:sp>
    </p:spTree>
    <p:extLst>
      <p:ext uri="{BB962C8B-B14F-4D97-AF65-F5344CB8AC3E}">
        <p14:creationId xmlns:p14="http://schemas.microsoft.com/office/powerpoint/2010/main" val="773128265"/>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Hydrograph</a:t>
            </a:r>
            <a:endParaRPr lang="en-GB" dirty="0"/>
          </a:p>
        </p:txBody>
      </p:sp>
      <p:sp>
        <p:nvSpPr>
          <p:cNvPr id="3" name="Content Placeholder 2"/>
          <p:cNvSpPr>
            <a:spLocks noGrp="1"/>
          </p:cNvSpPr>
          <p:nvPr>
            <p:ph idx="1"/>
          </p:nvPr>
        </p:nvSpPr>
        <p:spPr/>
        <p:txBody>
          <a:bodyPr>
            <a:normAutofit lnSpcReduction="10000"/>
          </a:bodyPr>
          <a:lstStyle/>
          <a:p>
            <a:r>
              <a:rPr lang="en-GB" dirty="0" smtClean="0"/>
              <a:t>Hydrograph help to identify the potential effects of a scheme on:</a:t>
            </a:r>
          </a:p>
          <a:p>
            <a:pPr marL="0" indent="0">
              <a:buNone/>
            </a:pPr>
            <a:r>
              <a:rPr lang="en-GB" dirty="0"/>
              <a:t> </a:t>
            </a:r>
            <a:r>
              <a:rPr lang="en-GB" dirty="0" smtClean="0"/>
              <a:t>   - Flow variability</a:t>
            </a:r>
          </a:p>
          <a:p>
            <a:pPr marL="0" indent="0">
              <a:buNone/>
            </a:pPr>
            <a:r>
              <a:rPr lang="en-GB" dirty="0"/>
              <a:t> </a:t>
            </a:r>
            <a:r>
              <a:rPr lang="en-GB" dirty="0" smtClean="0"/>
              <a:t>   - Changes to summer low flows and winter</a:t>
            </a:r>
          </a:p>
          <a:p>
            <a:pPr marL="0" indent="0">
              <a:buNone/>
            </a:pPr>
            <a:r>
              <a:rPr lang="en-GB" dirty="0"/>
              <a:t> </a:t>
            </a:r>
            <a:r>
              <a:rPr lang="en-GB" dirty="0" smtClean="0"/>
              <a:t>      peaks</a:t>
            </a:r>
          </a:p>
          <a:p>
            <a:r>
              <a:rPr lang="en-GB" dirty="0" smtClean="0"/>
              <a:t>From this information the authorities may decide there are periods of the year when we can’t permit abstraction, or periods when we can allow abstraction to reduce or increase</a:t>
            </a:r>
            <a:endParaRPr lang="en-GB" dirty="0"/>
          </a:p>
        </p:txBody>
      </p:sp>
    </p:spTree>
    <p:extLst>
      <p:ext uri="{BB962C8B-B14F-4D97-AF65-F5344CB8AC3E}">
        <p14:creationId xmlns:p14="http://schemas.microsoft.com/office/powerpoint/2010/main" val="1290721103"/>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Hydrograph</a:t>
            </a:r>
            <a:endParaRPr lang="en-GB" dirty="0"/>
          </a:p>
        </p:txBody>
      </p:sp>
      <p:sp>
        <p:nvSpPr>
          <p:cNvPr id="3" name="Content Placeholder 2"/>
          <p:cNvSpPr>
            <a:spLocks noGrp="1"/>
          </p:cNvSpPr>
          <p:nvPr>
            <p:ph idx="1"/>
          </p:nvPr>
        </p:nvSpPr>
        <p:spPr/>
        <p:txBody>
          <a:bodyPr/>
          <a:lstStyle/>
          <a:p>
            <a:r>
              <a:rPr lang="en-GB" dirty="0" smtClean="0"/>
              <a:t>The authorities normally ask you to provide three hydrographs; for a wet, a dry and an average year</a:t>
            </a:r>
          </a:p>
          <a:p>
            <a:r>
              <a:rPr lang="en-GB" dirty="0" smtClean="0"/>
              <a:t>You should compare the hydrograph of the actual (current flows) with one showing the expected impact of the scheme</a:t>
            </a:r>
          </a:p>
          <a:p>
            <a:r>
              <a:rPr lang="en-GB" dirty="0" smtClean="0"/>
              <a:t>More advice is given by the authorities at the pre-application stage of scheme development</a:t>
            </a:r>
            <a:endParaRPr lang="en-GB" dirty="0"/>
          </a:p>
        </p:txBody>
      </p:sp>
    </p:spTree>
    <p:extLst>
      <p:ext uri="{BB962C8B-B14F-4D97-AF65-F5344CB8AC3E}">
        <p14:creationId xmlns:p14="http://schemas.microsoft.com/office/powerpoint/2010/main" val="3327279083"/>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Hydrograph</a:t>
            </a:r>
            <a:endParaRPr lang="en-GB" dirty="0"/>
          </a:p>
        </p:txBody>
      </p:sp>
      <p:pic>
        <p:nvPicPr>
          <p:cNvPr id="4098"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700087" y="2134394"/>
            <a:ext cx="7743825" cy="403091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33682378"/>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Costs and Economics</a:t>
            </a:r>
            <a:endParaRPr lang="en-GB" dirty="0"/>
          </a:p>
        </p:txBody>
      </p:sp>
      <p:sp>
        <p:nvSpPr>
          <p:cNvPr id="3" name="Content Placeholder 2"/>
          <p:cNvSpPr>
            <a:spLocks noGrp="1"/>
          </p:cNvSpPr>
          <p:nvPr>
            <p:ph idx="1"/>
          </p:nvPr>
        </p:nvSpPr>
        <p:spPr/>
        <p:txBody>
          <a:bodyPr/>
          <a:lstStyle/>
          <a:p>
            <a:pPr marL="0" indent="0">
              <a:buNone/>
            </a:pPr>
            <a:r>
              <a:rPr lang="en-GB" dirty="0" smtClean="0"/>
              <a:t>Small hydro costs consist of four main areas</a:t>
            </a:r>
          </a:p>
          <a:p>
            <a:pPr marL="514350" indent="-514350">
              <a:buAutoNum type="arabicPeriod"/>
            </a:pPr>
            <a:r>
              <a:rPr lang="en-GB" dirty="0" smtClean="0"/>
              <a:t>Machinery</a:t>
            </a:r>
          </a:p>
          <a:p>
            <a:pPr marL="514350" indent="-514350">
              <a:buAutoNum type="arabicPeriod"/>
            </a:pPr>
            <a:r>
              <a:rPr lang="en-GB" dirty="0" smtClean="0"/>
              <a:t>Civil works</a:t>
            </a:r>
          </a:p>
          <a:p>
            <a:pPr marL="514350" indent="-514350">
              <a:buAutoNum type="arabicPeriod"/>
            </a:pPr>
            <a:r>
              <a:rPr lang="en-GB" dirty="0" smtClean="0"/>
              <a:t>Electrical works</a:t>
            </a:r>
          </a:p>
          <a:p>
            <a:pPr marL="514350" indent="-514350">
              <a:buAutoNum type="arabicPeriod"/>
            </a:pPr>
            <a:r>
              <a:rPr lang="en-GB" dirty="0" smtClean="0"/>
              <a:t>External costs</a:t>
            </a:r>
            <a:endParaRPr lang="en-GB" dirty="0"/>
          </a:p>
        </p:txBody>
      </p:sp>
    </p:spTree>
    <p:extLst>
      <p:ext uri="{BB962C8B-B14F-4D97-AF65-F5344CB8AC3E}">
        <p14:creationId xmlns:p14="http://schemas.microsoft.com/office/powerpoint/2010/main" val="1919397797"/>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Machinery Costs</a:t>
            </a:r>
            <a:endParaRPr lang="en-GB" dirty="0"/>
          </a:p>
        </p:txBody>
      </p:sp>
      <p:sp>
        <p:nvSpPr>
          <p:cNvPr id="3" name="Content Placeholder 2"/>
          <p:cNvSpPr>
            <a:spLocks noGrp="1"/>
          </p:cNvSpPr>
          <p:nvPr>
            <p:ph idx="1"/>
          </p:nvPr>
        </p:nvSpPr>
        <p:spPr/>
        <p:txBody>
          <a:bodyPr/>
          <a:lstStyle/>
          <a:p>
            <a:pPr marL="0" indent="0">
              <a:buNone/>
            </a:pPr>
            <a:r>
              <a:rPr lang="en-GB" dirty="0" smtClean="0"/>
              <a:t>Includes: -</a:t>
            </a:r>
          </a:p>
          <a:p>
            <a:r>
              <a:rPr lang="en-GB" dirty="0" smtClean="0"/>
              <a:t>Gearbox or drive belts</a:t>
            </a:r>
          </a:p>
          <a:p>
            <a:r>
              <a:rPr lang="en-GB" dirty="0" smtClean="0"/>
              <a:t>Generator</a:t>
            </a:r>
          </a:p>
          <a:p>
            <a:r>
              <a:rPr lang="en-GB" dirty="0" smtClean="0"/>
              <a:t>Hydraulic or electrical actuators</a:t>
            </a:r>
          </a:p>
          <a:p>
            <a:r>
              <a:rPr lang="en-GB" dirty="0" smtClean="0"/>
              <a:t>Water inlet control valve</a:t>
            </a:r>
            <a:endParaRPr lang="en-GB" dirty="0"/>
          </a:p>
        </p:txBody>
      </p:sp>
    </p:spTree>
    <p:extLst>
      <p:ext uri="{BB962C8B-B14F-4D97-AF65-F5344CB8AC3E}">
        <p14:creationId xmlns:p14="http://schemas.microsoft.com/office/powerpoint/2010/main" val="2880333224"/>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Machinery Costs</a:t>
            </a:r>
            <a:endParaRPr lang="en-GB" dirty="0"/>
          </a:p>
        </p:txBody>
      </p:sp>
      <p:sp>
        <p:nvSpPr>
          <p:cNvPr id="3" name="Content Placeholder 2"/>
          <p:cNvSpPr>
            <a:spLocks noGrp="1"/>
          </p:cNvSpPr>
          <p:nvPr>
            <p:ph idx="1"/>
          </p:nvPr>
        </p:nvSpPr>
        <p:spPr/>
        <p:txBody>
          <a:bodyPr/>
          <a:lstStyle/>
          <a:p>
            <a:r>
              <a:rPr lang="en-GB" dirty="0" smtClean="0"/>
              <a:t>Usually lower for high head schemes than for low head schemes of similar power</a:t>
            </a:r>
          </a:p>
          <a:p>
            <a:r>
              <a:rPr lang="en-GB" dirty="0" smtClean="0"/>
              <a:t>High head machines have to pass less water than low head machines for the same power output and are therefore smaller</a:t>
            </a:r>
          </a:p>
          <a:p>
            <a:r>
              <a:rPr lang="en-GB" dirty="0" smtClean="0"/>
              <a:t>High head schemes run faster and thus can often be connected directly to the generator without the complication of gearbox or belts</a:t>
            </a:r>
            <a:endParaRPr lang="en-GB" dirty="0"/>
          </a:p>
        </p:txBody>
      </p:sp>
    </p:spTree>
    <p:extLst>
      <p:ext uri="{BB962C8B-B14F-4D97-AF65-F5344CB8AC3E}">
        <p14:creationId xmlns:p14="http://schemas.microsoft.com/office/powerpoint/2010/main" val="2696389641"/>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Civil Works</a:t>
            </a:r>
            <a:endParaRPr lang="en-GB" dirty="0"/>
          </a:p>
        </p:txBody>
      </p:sp>
      <p:sp>
        <p:nvSpPr>
          <p:cNvPr id="3" name="Content Placeholder 2"/>
          <p:cNvSpPr>
            <a:spLocks noGrp="1"/>
          </p:cNvSpPr>
          <p:nvPr>
            <p:ph idx="1"/>
          </p:nvPr>
        </p:nvSpPr>
        <p:spPr/>
        <p:txBody>
          <a:bodyPr>
            <a:normAutofit fontScale="92500"/>
          </a:bodyPr>
          <a:lstStyle/>
          <a:p>
            <a:pPr marL="0" indent="0">
              <a:buNone/>
            </a:pPr>
            <a:r>
              <a:rPr lang="en-GB" dirty="0" smtClean="0"/>
              <a:t>Includes: -</a:t>
            </a:r>
          </a:p>
          <a:p>
            <a:r>
              <a:rPr lang="en-GB" dirty="0" smtClean="0"/>
              <a:t>Intake</a:t>
            </a:r>
          </a:p>
          <a:p>
            <a:r>
              <a:rPr lang="en-GB" dirty="0" err="1" smtClean="0"/>
              <a:t>Forebay</a:t>
            </a:r>
            <a:r>
              <a:rPr lang="en-GB" dirty="0" smtClean="0"/>
              <a:t> tank and screen</a:t>
            </a:r>
          </a:p>
          <a:p>
            <a:r>
              <a:rPr lang="en-GB" dirty="0" smtClean="0"/>
              <a:t>The penstock or channel to carry the water to the turbine</a:t>
            </a:r>
          </a:p>
          <a:p>
            <a:r>
              <a:rPr lang="en-GB" dirty="0" smtClean="0"/>
              <a:t>The turbine house</a:t>
            </a:r>
          </a:p>
          <a:p>
            <a:r>
              <a:rPr lang="en-GB" dirty="0" smtClean="0"/>
              <a:t>Machinery foundations</a:t>
            </a:r>
          </a:p>
          <a:p>
            <a:r>
              <a:rPr lang="en-GB" dirty="0" smtClean="0"/>
              <a:t>Tailrace channel to return the water to the river</a:t>
            </a:r>
            <a:endParaRPr lang="en-GB" dirty="0"/>
          </a:p>
        </p:txBody>
      </p:sp>
    </p:spTree>
    <p:extLst>
      <p:ext uri="{BB962C8B-B14F-4D97-AF65-F5344CB8AC3E}">
        <p14:creationId xmlns:p14="http://schemas.microsoft.com/office/powerpoint/2010/main" val="1573869574"/>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Civil Works Costs</a:t>
            </a:r>
            <a:endParaRPr lang="en-GB" dirty="0"/>
          </a:p>
        </p:txBody>
      </p:sp>
      <p:sp>
        <p:nvSpPr>
          <p:cNvPr id="3" name="Content Placeholder 2"/>
          <p:cNvSpPr>
            <a:spLocks noGrp="1"/>
          </p:cNvSpPr>
          <p:nvPr>
            <p:ph idx="1"/>
          </p:nvPr>
        </p:nvSpPr>
        <p:spPr/>
        <p:txBody>
          <a:bodyPr/>
          <a:lstStyle/>
          <a:p>
            <a:r>
              <a:rPr lang="en-GB" dirty="0" smtClean="0"/>
              <a:t>Are largely site specific</a:t>
            </a:r>
          </a:p>
          <a:p>
            <a:r>
              <a:rPr lang="en-GB" dirty="0" smtClean="0"/>
              <a:t>On high head sites major cost will be the pipeline</a:t>
            </a:r>
          </a:p>
          <a:p>
            <a:r>
              <a:rPr lang="en-GB" dirty="0" smtClean="0"/>
              <a:t>On low head sites probably the water intake, screens and channel</a:t>
            </a:r>
            <a:endParaRPr lang="en-GB" dirty="0"/>
          </a:p>
        </p:txBody>
      </p:sp>
    </p:spTree>
    <p:extLst>
      <p:ext uri="{BB962C8B-B14F-4D97-AF65-F5344CB8AC3E}">
        <p14:creationId xmlns:p14="http://schemas.microsoft.com/office/powerpoint/2010/main" val="4048070615"/>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Electrical Works Costs</a:t>
            </a:r>
            <a:endParaRPr lang="en-GB" dirty="0"/>
          </a:p>
        </p:txBody>
      </p:sp>
      <p:sp>
        <p:nvSpPr>
          <p:cNvPr id="3" name="Content Placeholder 2"/>
          <p:cNvSpPr>
            <a:spLocks noGrp="1"/>
          </p:cNvSpPr>
          <p:nvPr>
            <p:ph idx="1"/>
          </p:nvPr>
        </p:nvSpPr>
        <p:spPr/>
        <p:txBody>
          <a:bodyPr/>
          <a:lstStyle/>
          <a:p>
            <a:r>
              <a:rPr lang="en-GB" dirty="0" smtClean="0"/>
              <a:t>Will involve the control system, the wiring within the turbine house, and a transformer if required, plus the cost of connection to the electricity network</a:t>
            </a:r>
          </a:p>
          <a:p>
            <a:r>
              <a:rPr lang="en-GB" dirty="0" smtClean="0"/>
              <a:t>These costs are largely dependent on the maximum power output of the installation</a:t>
            </a:r>
          </a:p>
          <a:p>
            <a:r>
              <a:rPr lang="en-GB" dirty="0" smtClean="0"/>
              <a:t>The connection cost is set by the local electricity distribution company</a:t>
            </a:r>
            <a:endParaRPr lang="en-GB" dirty="0"/>
          </a:p>
        </p:txBody>
      </p:sp>
    </p:spTree>
    <p:extLst>
      <p:ext uri="{BB962C8B-B14F-4D97-AF65-F5344CB8AC3E}">
        <p14:creationId xmlns:p14="http://schemas.microsoft.com/office/powerpoint/2010/main" val="3815747433"/>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External Costs</a:t>
            </a:r>
            <a:endParaRPr lang="en-GB" dirty="0"/>
          </a:p>
        </p:txBody>
      </p:sp>
      <p:sp>
        <p:nvSpPr>
          <p:cNvPr id="3" name="Content Placeholder 2"/>
          <p:cNvSpPr>
            <a:spLocks noGrp="1"/>
          </p:cNvSpPr>
          <p:nvPr>
            <p:ph idx="1"/>
          </p:nvPr>
        </p:nvSpPr>
        <p:spPr/>
        <p:txBody>
          <a:bodyPr/>
          <a:lstStyle/>
          <a:p>
            <a:r>
              <a:rPr lang="en-GB" dirty="0" smtClean="0"/>
              <a:t>This could encompass the engineering services of a professional to design and manage the installation, plus the cost of obtaining the licences, planning permission</a:t>
            </a:r>
            <a:endParaRPr lang="en-GB" dirty="0"/>
          </a:p>
        </p:txBody>
      </p:sp>
    </p:spTree>
    <p:extLst>
      <p:ext uri="{BB962C8B-B14F-4D97-AF65-F5344CB8AC3E}">
        <p14:creationId xmlns:p14="http://schemas.microsoft.com/office/powerpoint/2010/main" val="2126041414"/>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Costs Range for 100kW </a:t>
            </a:r>
            <a:br>
              <a:rPr lang="en-GB" dirty="0" smtClean="0"/>
            </a:br>
            <a:r>
              <a:rPr lang="en-GB" dirty="0" smtClean="0"/>
              <a:t>small Hydro-Installation</a:t>
            </a:r>
            <a:endParaRPr lang="en-GB" dirty="0"/>
          </a:p>
        </p:txBody>
      </p:sp>
      <p:pic>
        <p:nvPicPr>
          <p:cNvPr id="3074"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23529" y="1700808"/>
            <a:ext cx="7872734" cy="46085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69418743"/>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Running Costs</a:t>
            </a:r>
            <a:endParaRPr lang="en-GB" dirty="0"/>
          </a:p>
        </p:txBody>
      </p:sp>
      <p:sp>
        <p:nvSpPr>
          <p:cNvPr id="3" name="Content Placeholder 2"/>
          <p:cNvSpPr>
            <a:spLocks noGrp="1"/>
          </p:cNvSpPr>
          <p:nvPr>
            <p:ph idx="1"/>
          </p:nvPr>
        </p:nvSpPr>
        <p:spPr/>
        <p:txBody>
          <a:bodyPr/>
          <a:lstStyle/>
          <a:p>
            <a:pPr marL="514350" indent="-514350">
              <a:buAutoNum type="arabicPeriod"/>
            </a:pPr>
            <a:r>
              <a:rPr lang="en-GB" dirty="0" smtClean="0"/>
              <a:t>Leasing</a:t>
            </a:r>
          </a:p>
          <a:p>
            <a:pPr marL="514350" indent="-514350">
              <a:buAutoNum type="arabicPeriod"/>
            </a:pPr>
            <a:r>
              <a:rPr lang="en-GB" dirty="0" smtClean="0"/>
              <a:t>Metering</a:t>
            </a:r>
          </a:p>
          <a:p>
            <a:pPr marL="514350" indent="-514350">
              <a:buAutoNum type="arabicPeriod"/>
            </a:pPr>
            <a:r>
              <a:rPr lang="en-GB" dirty="0" smtClean="0"/>
              <a:t>Rates</a:t>
            </a:r>
          </a:p>
          <a:p>
            <a:pPr marL="514350" indent="-514350">
              <a:buAutoNum type="arabicPeriod"/>
            </a:pPr>
            <a:r>
              <a:rPr lang="en-GB" dirty="0" smtClean="0"/>
              <a:t>Maintenance and servicing</a:t>
            </a:r>
          </a:p>
          <a:p>
            <a:pPr marL="514350" indent="-514350">
              <a:buAutoNum type="arabicPeriod"/>
            </a:pPr>
            <a:r>
              <a:rPr lang="en-GB" dirty="0" smtClean="0"/>
              <a:t>insurance</a:t>
            </a:r>
            <a:endParaRPr lang="en-GB" dirty="0"/>
          </a:p>
        </p:txBody>
      </p:sp>
    </p:spTree>
    <p:extLst>
      <p:ext uri="{BB962C8B-B14F-4D97-AF65-F5344CB8AC3E}">
        <p14:creationId xmlns:p14="http://schemas.microsoft.com/office/powerpoint/2010/main" val="538918470"/>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Leasing</a:t>
            </a:r>
            <a:endParaRPr lang="en-GB" dirty="0"/>
          </a:p>
        </p:txBody>
      </p:sp>
      <p:sp>
        <p:nvSpPr>
          <p:cNvPr id="3" name="Content Placeholder 2"/>
          <p:cNvSpPr>
            <a:spLocks noGrp="1"/>
          </p:cNvSpPr>
          <p:nvPr>
            <p:ph idx="1"/>
          </p:nvPr>
        </p:nvSpPr>
        <p:spPr/>
        <p:txBody>
          <a:bodyPr/>
          <a:lstStyle/>
          <a:p>
            <a:r>
              <a:rPr lang="en-GB" dirty="0" smtClean="0"/>
              <a:t>If part of the land is leased, the there will be an annual rent to pay</a:t>
            </a:r>
          </a:p>
          <a:p>
            <a:r>
              <a:rPr lang="en-GB" dirty="0" smtClean="0"/>
              <a:t>If can be beneficial to tied this rent into the revenue from the scheme so the land owner has an incentive for the scheme</a:t>
            </a:r>
          </a:p>
          <a:p>
            <a:r>
              <a:rPr lang="en-GB" dirty="0" smtClean="0"/>
              <a:t>Schemes which lease all the land should aim to pay around 5% of annual revenue as rent</a:t>
            </a:r>
            <a:endParaRPr lang="en-GB" dirty="0"/>
          </a:p>
        </p:txBody>
      </p:sp>
    </p:spTree>
    <p:extLst>
      <p:ext uri="{BB962C8B-B14F-4D97-AF65-F5344CB8AC3E}">
        <p14:creationId xmlns:p14="http://schemas.microsoft.com/office/powerpoint/2010/main" val="2760913540"/>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Metering</a:t>
            </a:r>
            <a:endParaRPr lang="en-GB" dirty="0"/>
          </a:p>
        </p:txBody>
      </p:sp>
      <p:sp>
        <p:nvSpPr>
          <p:cNvPr id="3" name="Content Placeholder 2"/>
          <p:cNvSpPr>
            <a:spLocks noGrp="1"/>
          </p:cNvSpPr>
          <p:nvPr>
            <p:ph idx="1"/>
          </p:nvPr>
        </p:nvSpPr>
        <p:spPr/>
        <p:txBody>
          <a:bodyPr/>
          <a:lstStyle/>
          <a:p>
            <a:r>
              <a:rPr lang="en-GB" dirty="0" smtClean="0"/>
              <a:t>Schemes over 30kW currently require half-hourly metering to be installed, which has to be monitored by an independent meter-reading  company</a:t>
            </a:r>
          </a:p>
          <a:p>
            <a:r>
              <a:rPr lang="en-GB" dirty="0" smtClean="0"/>
              <a:t>There is an annual charge for this service in the range of £400- 1000/year.</a:t>
            </a:r>
            <a:endParaRPr lang="en-GB" dirty="0"/>
          </a:p>
        </p:txBody>
      </p:sp>
    </p:spTree>
    <p:extLst>
      <p:ext uri="{BB962C8B-B14F-4D97-AF65-F5344CB8AC3E}">
        <p14:creationId xmlns:p14="http://schemas.microsoft.com/office/powerpoint/2010/main" val="1118451177"/>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Rates</a:t>
            </a:r>
            <a:endParaRPr lang="en-GB" dirty="0"/>
          </a:p>
        </p:txBody>
      </p:sp>
      <p:sp>
        <p:nvSpPr>
          <p:cNvPr id="3" name="Content Placeholder 2"/>
          <p:cNvSpPr>
            <a:spLocks noGrp="1"/>
          </p:cNvSpPr>
          <p:nvPr>
            <p:ph idx="1"/>
          </p:nvPr>
        </p:nvSpPr>
        <p:spPr/>
        <p:txBody>
          <a:bodyPr/>
          <a:lstStyle/>
          <a:p>
            <a:r>
              <a:rPr lang="en-GB" dirty="0" smtClean="0"/>
              <a:t>Hydroelectric schemes which export the majority of their power into the network are subject to business rates, unless they are seen as being part of a domestic property</a:t>
            </a:r>
          </a:p>
          <a:p>
            <a:r>
              <a:rPr lang="en-GB" dirty="0" smtClean="0"/>
              <a:t>The rateable value is calculated by the valuation office according to various site parameters</a:t>
            </a:r>
            <a:endParaRPr lang="en-GB" dirty="0"/>
          </a:p>
        </p:txBody>
      </p:sp>
    </p:spTree>
    <p:extLst>
      <p:ext uri="{BB962C8B-B14F-4D97-AF65-F5344CB8AC3E}">
        <p14:creationId xmlns:p14="http://schemas.microsoft.com/office/powerpoint/2010/main" val="3248234345"/>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Maintenance and Servicing</a:t>
            </a:r>
            <a:endParaRPr lang="en-GB" dirty="0"/>
          </a:p>
        </p:txBody>
      </p:sp>
      <p:sp>
        <p:nvSpPr>
          <p:cNvPr id="3" name="Content Placeholder 2"/>
          <p:cNvSpPr>
            <a:spLocks noGrp="1"/>
          </p:cNvSpPr>
          <p:nvPr>
            <p:ph idx="1"/>
          </p:nvPr>
        </p:nvSpPr>
        <p:spPr/>
        <p:txBody>
          <a:bodyPr/>
          <a:lstStyle/>
          <a:p>
            <a:r>
              <a:rPr lang="en-GB" dirty="0" smtClean="0"/>
              <a:t>The cost of routine inspections and an annual service should come to no more than 1-2% of the capital cost of the scheme</a:t>
            </a:r>
          </a:p>
          <a:p>
            <a:r>
              <a:rPr lang="en-GB" dirty="0" smtClean="0"/>
              <a:t>As the machine ages, there will eventually be extra costs associated with replacing seals and bearings, new generator, refurbished sluice gates, etc., but these should not occur for at least 10 years</a:t>
            </a:r>
            <a:endParaRPr lang="en-GB" dirty="0"/>
          </a:p>
        </p:txBody>
      </p:sp>
    </p:spTree>
    <p:extLst>
      <p:ext uri="{BB962C8B-B14F-4D97-AF65-F5344CB8AC3E}">
        <p14:creationId xmlns:p14="http://schemas.microsoft.com/office/powerpoint/2010/main" val="3497879702"/>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Insurance</a:t>
            </a:r>
            <a:endParaRPr lang="en-GB" dirty="0"/>
          </a:p>
        </p:txBody>
      </p:sp>
      <p:sp>
        <p:nvSpPr>
          <p:cNvPr id="3" name="Content Placeholder 2"/>
          <p:cNvSpPr>
            <a:spLocks noGrp="1"/>
          </p:cNvSpPr>
          <p:nvPr>
            <p:ph idx="1"/>
          </p:nvPr>
        </p:nvSpPr>
        <p:spPr/>
        <p:txBody>
          <a:bodyPr>
            <a:normAutofit lnSpcReduction="10000"/>
          </a:bodyPr>
          <a:lstStyle/>
          <a:p>
            <a:r>
              <a:rPr lang="en-GB" dirty="0" smtClean="0"/>
              <a:t>Material damage insurance against the cost of replacing damage to the works caused by fire, explosions, storms, flooding, impact and malicious damage</a:t>
            </a:r>
          </a:p>
          <a:p>
            <a:r>
              <a:rPr lang="en-GB" dirty="0" smtClean="0"/>
              <a:t>Business interruption insurance against profit loss caused by fire or special perils damage</a:t>
            </a:r>
          </a:p>
          <a:p>
            <a:r>
              <a:rPr lang="en-GB" dirty="0" smtClean="0"/>
              <a:t>Public and employer’s liability insurances, which are required by law; a minimum indemnity of £5million is recommended</a:t>
            </a:r>
            <a:endParaRPr lang="en-GB" dirty="0"/>
          </a:p>
        </p:txBody>
      </p:sp>
    </p:spTree>
    <p:extLst>
      <p:ext uri="{BB962C8B-B14F-4D97-AF65-F5344CB8AC3E}">
        <p14:creationId xmlns:p14="http://schemas.microsoft.com/office/powerpoint/2010/main" val="468847913"/>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Maximising the Revenue from </a:t>
            </a:r>
            <a:br>
              <a:rPr lang="en-GB" dirty="0" smtClean="0"/>
            </a:br>
            <a:r>
              <a:rPr lang="en-GB" dirty="0" smtClean="0"/>
              <a:t>Hydro Schemes</a:t>
            </a:r>
            <a:endParaRPr lang="en-GB" dirty="0"/>
          </a:p>
        </p:txBody>
      </p:sp>
      <p:sp>
        <p:nvSpPr>
          <p:cNvPr id="3" name="Content Placeholder 2"/>
          <p:cNvSpPr>
            <a:spLocks noGrp="1"/>
          </p:cNvSpPr>
          <p:nvPr>
            <p:ph idx="1"/>
          </p:nvPr>
        </p:nvSpPr>
        <p:spPr/>
        <p:txBody>
          <a:bodyPr/>
          <a:lstStyle/>
          <a:p>
            <a:pPr marL="0" indent="0">
              <a:buNone/>
            </a:pPr>
            <a:r>
              <a:rPr lang="en-GB" dirty="0" smtClean="0"/>
              <a:t>Operators of renewable electricity- generating plant can generate revenue from: -</a:t>
            </a:r>
          </a:p>
          <a:p>
            <a:pPr marL="514350" indent="-514350">
              <a:buAutoNum type="arabicPeriod"/>
            </a:pPr>
            <a:r>
              <a:rPr lang="en-GB" dirty="0" smtClean="0"/>
              <a:t>Selling the electricity itself</a:t>
            </a:r>
          </a:p>
          <a:p>
            <a:pPr marL="514350" indent="-514350">
              <a:buAutoNum type="arabicPeriod"/>
            </a:pPr>
            <a:r>
              <a:rPr lang="en-GB" dirty="0" smtClean="0"/>
              <a:t>The Feed-in-Tariff</a:t>
            </a:r>
          </a:p>
          <a:p>
            <a:pPr marL="514350" indent="-514350">
              <a:buAutoNum type="arabicPeriod"/>
            </a:pPr>
            <a:r>
              <a:rPr lang="en-GB" dirty="0" smtClean="0"/>
              <a:t>Levy Exemption Certificates</a:t>
            </a:r>
            <a:endParaRPr lang="en-GB" dirty="0"/>
          </a:p>
        </p:txBody>
      </p:sp>
    </p:spTree>
    <p:extLst>
      <p:ext uri="{BB962C8B-B14F-4D97-AF65-F5344CB8AC3E}">
        <p14:creationId xmlns:p14="http://schemas.microsoft.com/office/powerpoint/2010/main" val="2911718539"/>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Selling Electricity</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If the electricity generated by a generated by a hydro-scheme is sold directly to an electricity company, then the price offered for the electricity itself is relatively small- in the range 4.5 – 6.0p/kWh on average over the year</a:t>
            </a:r>
          </a:p>
          <a:p>
            <a:r>
              <a:rPr lang="en-GB" dirty="0" smtClean="0"/>
              <a:t>Alternatively, if there is a substantial electrical load close to where the power is being generated, it will be more beneficial to use the hydropower to feed that load, so displacing electricity that would otherwise be bought in from the grid at perhaps 10 – 15p/kWh</a:t>
            </a:r>
            <a:endParaRPr lang="en-GB" dirty="0"/>
          </a:p>
        </p:txBody>
      </p:sp>
    </p:spTree>
    <p:extLst>
      <p:ext uri="{BB962C8B-B14F-4D97-AF65-F5344CB8AC3E}">
        <p14:creationId xmlns:p14="http://schemas.microsoft.com/office/powerpoint/2010/main" val="1835720806"/>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Selling Electricity</a:t>
            </a:r>
            <a:endParaRPr lang="en-GB" dirty="0"/>
          </a:p>
        </p:txBody>
      </p:sp>
      <p:sp>
        <p:nvSpPr>
          <p:cNvPr id="3" name="Content Placeholder 2"/>
          <p:cNvSpPr>
            <a:spLocks noGrp="1"/>
          </p:cNvSpPr>
          <p:nvPr>
            <p:ph idx="1"/>
          </p:nvPr>
        </p:nvSpPr>
        <p:spPr/>
        <p:txBody>
          <a:bodyPr>
            <a:normAutofit lnSpcReduction="10000"/>
          </a:bodyPr>
          <a:lstStyle/>
          <a:p>
            <a:r>
              <a:rPr lang="en-GB" dirty="0" smtClean="0"/>
              <a:t>For smaller schemes, some electricity companies are willing to enter into a special contract which will balance the energy generated against the energy consumed on site on an annual or quarterly basis</a:t>
            </a:r>
          </a:p>
          <a:p>
            <a:r>
              <a:rPr lang="en-GB" dirty="0" smtClean="0"/>
              <a:t>Furthermore, business customers who would otherwise have to pay the </a:t>
            </a:r>
            <a:r>
              <a:rPr lang="en-GB" dirty="0"/>
              <a:t>C</a:t>
            </a:r>
            <a:r>
              <a:rPr lang="en-GB" dirty="0" smtClean="0"/>
              <a:t>limate </a:t>
            </a:r>
            <a:r>
              <a:rPr lang="en-GB" dirty="0"/>
              <a:t>C</a:t>
            </a:r>
            <a:r>
              <a:rPr lang="en-GB" dirty="0" smtClean="0"/>
              <a:t>hange Levy will make that additional saving on any hydro electricity they buy from the scheme</a:t>
            </a:r>
            <a:endParaRPr lang="en-GB" dirty="0"/>
          </a:p>
        </p:txBody>
      </p:sp>
    </p:spTree>
    <p:extLst>
      <p:ext uri="{BB962C8B-B14F-4D97-AF65-F5344CB8AC3E}">
        <p14:creationId xmlns:p14="http://schemas.microsoft.com/office/powerpoint/2010/main" val="1119769554"/>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Feed-in Tariff (FIT)</a:t>
            </a:r>
            <a:endParaRPr lang="en-GB" dirty="0"/>
          </a:p>
        </p:txBody>
      </p:sp>
      <p:sp>
        <p:nvSpPr>
          <p:cNvPr id="3" name="Content Placeholder 2"/>
          <p:cNvSpPr>
            <a:spLocks noGrp="1"/>
          </p:cNvSpPr>
          <p:nvPr>
            <p:ph idx="1"/>
          </p:nvPr>
        </p:nvSpPr>
        <p:spPr/>
        <p:txBody>
          <a:bodyPr/>
          <a:lstStyle/>
          <a:p>
            <a:r>
              <a:rPr lang="en-GB" dirty="0" smtClean="0"/>
              <a:t>This provides an additional payment for each kWh generated, over and above the value of the electricity itself</a:t>
            </a:r>
          </a:p>
          <a:p>
            <a:r>
              <a:rPr lang="en-GB" dirty="0" smtClean="0"/>
              <a:t>The tariff to be paid depends upon the installed capacity of the scheme, with the following 5 tariff bands</a:t>
            </a:r>
            <a:endParaRPr lang="en-GB" dirty="0"/>
          </a:p>
        </p:txBody>
      </p:sp>
    </p:spTree>
    <p:extLst>
      <p:ext uri="{BB962C8B-B14F-4D97-AF65-F5344CB8AC3E}">
        <p14:creationId xmlns:p14="http://schemas.microsoft.com/office/powerpoint/2010/main" val="2517322352"/>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Feed-in Tariff Bands</a:t>
            </a:r>
            <a:endParaRPr lang="en-GB" dirty="0"/>
          </a:p>
        </p:txBody>
      </p:sp>
      <p:sp>
        <p:nvSpPr>
          <p:cNvPr id="3" name="Content Placeholder 2"/>
          <p:cNvSpPr>
            <a:spLocks noGrp="1"/>
          </p:cNvSpPr>
          <p:nvPr>
            <p:ph idx="1"/>
          </p:nvPr>
        </p:nvSpPr>
        <p:spPr/>
        <p:txBody>
          <a:bodyPr/>
          <a:lstStyle/>
          <a:p>
            <a:pPr marL="514350" indent="-514350">
              <a:buAutoNum type="arabicPeriod"/>
            </a:pPr>
            <a:r>
              <a:rPr lang="en-GB" dirty="0" smtClean="0"/>
              <a:t>&lt; 15 kW</a:t>
            </a:r>
          </a:p>
          <a:p>
            <a:pPr marL="514350" indent="-514350">
              <a:buAutoNum type="arabicPeriod"/>
            </a:pPr>
            <a:r>
              <a:rPr lang="en-GB" dirty="0" smtClean="0"/>
              <a:t>15 to 100 kW</a:t>
            </a:r>
          </a:p>
          <a:p>
            <a:pPr marL="514350" indent="-514350">
              <a:buAutoNum type="arabicPeriod"/>
            </a:pPr>
            <a:r>
              <a:rPr lang="en-GB" dirty="0" smtClean="0"/>
              <a:t>100 to 500 kW</a:t>
            </a:r>
          </a:p>
          <a:p>
            <a:pPr marL="514350" indent="-514350">
              <a:buAutoNum type="arabicPeriod"/>
            </a:pPr>
            <a:r>
              <a:rPr lang="en-GB" dirty="0" smtClean="0"/>
              <a:t>500 to 2000 kW</a:t>
            </a:r>
          </a:p>
          <a:p>
            <a:pPr marL="514350" indent="-514350">
              <a:buAutoNum type="arabicPeriod"/>
            </a:pPr>
            <a:r>
              <a:rPr lang="en-GB" dirty="0" smtClean="0"/>
              <a:t>2000 to 5000 kW</a:t>
            </a:r>
            <a:endParaRPr lang="en-GB" dirty="0"/>
          </a:p>
        </p:txBody>
      </p:sp>
    </p:spTree>
    <p:extLst>
      <p:ext uri="{BB962C8B-B14F-4D97-AF65-F5344CB8AC3E}">
        <p14:creationId xmlns:p14="http://schemas.microsoft.com/office/powerpoint/2010/main" val="229928982"/>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Feed-in Tariff</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The Feed-in Tariff is index-linked and will last for 20 years from the registration date</a:t>
            </a:r>
          </a:p>
          <a:p>
            <a:r>
              <a:rPr lang="en-GB" dirty="0" smtClean="0"/>
              <a:t>It is also possible to attach a fixed export tariff to the Feed-in Tariff which will be paid on 75% of the total generation</a:t>
            </a:r>
          </a:p>
          <a:p>
            <a:r>
              <a:rPr lang="en-GB" dirty="0" smtClean="0"/>
              <a:t>This avoids having to install an export meter and trade the electricity separately</a:t>
            </a:r>
          </a:p>
          <a:p>
            <a:r>
              <a:rPr lang="en-GB" dirty="0" smtClean="0"/>
              <a:t>However, this tariff will always be lower than the open market price, so is aimed at the smaller schemes</a:t>
            </a:r>
            <a:endParaRPr lang="en-GB" dirty="0"/>
          </a:p>
        </p:txBody>
      </p:sp>
    </p:spTree>
    <p:extLst>
      <p:ext uri="{BB962C8B-B14F-4D97-AF65-F5344CB8AC3E}">
        <p14:creationId xmlns:p14="http://schemas.microsoft.com/office/powerpoint/2010/main" val="3350646211"/>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Levy Exemption Certificates</a:t>
            </a:r>
            <a:endParaRPr lang="en-GB" dirty="0"/>
          </a:p>
        </p:txBody>
      </p:sp>
      <p:sp>
        <p:nvSpPr>
          <p:cNvPr id="3" name="Content Placeholder 2"/>
          <p:cNvSpPr>
            <a:spLocks noGrp="1"/>
          </p:cNvSpPr>
          <p:nvPr>
            <p:ph idx="1"/>
          </p:nvPr>
        </p:nvSpPr>
        <p:spPr/>
        <p:txBody>
          <a:bodyPr/>
          <a:lstStyle/>
          <a:p>
            <a:r>
              <a:rPr lang="en-GB" dirty="0" smtClean="0"/>
              <a:t>Green electricity which is sold into the grid will generate Levy Exemption Certificates (LECs) which can be sold onto the business customers to enable them to avoid paying the full </a:t>
            </a:r>
            <a:r>
              <a:rPr lang="en-GB" dirty="0"/>
              <a:t>C</a:t>
            </a:r>
            <a:r>
              <a:rPr lang="en-GB" dirty="0" smtClean="0"/>
              <a:t>limate </a:t>
            </a:r>
            <a:r>
              <a:rPr lang="en-GB" dirty="0"/>
              <a:t>C</a:t>
            </a:r>
            <a:r>
              <a:rPr lang="en-GB" dirty="0" smtClean="0"/>
              <a:t>hange Levy</a:t>
            </a:r>
          </a:p>
          <a:p>
            <a:r>
              <a:rPr lang="en-GB" dirty="0" smtClean="0"/>
              <a:t>The LECs can be sold for up to 90% of the Levy value</a:t>
            </a:r>
            <a:endParaRPr lang="en-GB" dirty="0"/>
          </a:p>
        </p:txBody>
      </p:sp>
    </p:spTree>
    <p:extLst>
      <p:ext uri="{BB962C8B-B14F-4D97-AF65-F5344CB8AC3E}">
        <p14:creationId xmlns:p14="http://schemas.microsoft.com/office/powerpoint/2010/main" val="817404599"/>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Commissioning and Handover</a:t>
            </a:r>
            <a:endParaRPr lang="en-GB" dirty="0"/>
          </a:p>
        </p:txBody>
      </p:sp>
      <p:sp>
        <p:nvSpPr>
          <p:cNvPr id="3" name="Content Placeholder 2"/>
          <p:cNvSpPr>
            <a:spLocks noGrp="1"/>
          </p:cNvSpPr>
          <p:nvPr>
            <p:ph idx="1"/>
          </p:nvPr>
        </p:nvSpPr>
        <p:spPr/>
        <p:txBody>
          <a:bodyPr/>
          <a:lstStyle/>
          <a:p>
            <a:r>
              <a:rPr lang="en-GB" dirty="0" smtClean="0"/>
              <a:t>The final stage in the installation of a micro-hydro plant involves performance tests</a:t>
            </a:r>
          </a:p>
          <a:p>
            <a:r>
              <a:rPr lang="en-GB" dirty="0" smtClean="0"/>
              <a:t>The purpose is to check the function of the different components of the scheme and to measure the overall system performance against figures arrived at during the design of the scheme</a:t>
            </a:r>
            <a:endParaRPr lang="en-GB" dirty="0"/>
          </a:p>
        </p:txBody>
      </p:sp>
    </p:spTree>
    <p:extLst>
      <p:ext uri="{BB962C8B-B14F-4D97-AF65-F5344CB8AC3E}">
        <p14:creationId xmlns:p14="http://schemas.microsoft.com/office/powerpoint/2010/main" val="478574908"/>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Commissioning and Handover</a:t>
            </a:r>
            <a:endParaRPr lang="en-GB" dirty="0"/>
          </a:p>
        </p:txBody>
      </p:sp>
      <p:sp>
        <p:nvSpPr>
          <p:cNvPr id="3" name="Content Placeholder 2"/>
          <p:cNvSpPr>
            <a:spLocks noGrp="1"/>
          </p:cNvSpPr>
          <p:nvPr>
            <p:ph idx="1"/>
          </p:nvPr>
        </p:nvSpPr>
        <p:spPr/>
        <p:txBody>
          <a:bodyPr/>
          <a:lstStyle/>
          <a:p>
            <a:r>
              <a:rPr lang="en-GB" dirty="0" smtClean="0"/>
              <a:t>Depending on the complexity of the system, it may take several months before all working conditions are experienced</a:t>
            </a:r>
          </a:p>
          <a:p>
            <a:r>
              <a:rPr lang="en-GB" dirty="0" smtClean="0"/>
              <a:t>Hence, although formal commissioning and hand-over may be completed in a few days, the end-user should not consider the job fully completed until satisfied that all operating conditions have been met</a:t>
            </a:r>
            <a:endParaRPr lang="en-GB" dirty="0"/>
          </a:p>
        </p:txBody>
      </p:sp>
    </p:spTree>
    <p:extLst>
      <p:ext uri="{BB962C8B-B14F-4D97-AF65-F5344CB8AC3E}">
        <p14:creationId xmlns:p14="http://schemas.microsoft.com/office/powerpoint/2010/main" val="2599082980"/>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Commissioning Activities</a:t>
            </a:r>
            <a:endParaRPr lang="en-GB" dirty="0"/>
          </a:p>
        </p:txBody>
      </p:sp>
      <p:sp>
        <p:nvSpPr>
          <p:cNvPr id="3" name="Content Placeholder 2"/>
          <p:cNvSpPr>
            <a:spLocks noGrp="1"/>
          </p:cNvSpPr>
          <p:nvPr>
            <p:ph idx="1"/>
          </p:nvPr>
        </p:nvSpPr>
        <p:spPr>
          <a:xfrm>
            <a:off x="457200" y="1600200"/>
            <a:ext cx="8229600" cy="4997152"/>
          </a:xfrm>
        </p:spPr>
        <p:txBody>
          <a:bodyPr>
            <a:normAutofit fontScale="92500" lnSpcReduction="10000"/>
          </a:bodyPr>
          <a:lstStyle/>
          <a:p>
            <a:pPr marL="514350" indent="-514350">
              <a:buAutoNum type="arabicPeriod"/>
            </a:pPr>
            <a:r>
              <a:rPr lang="en-GB" dirty="0" smtClean="0"/>
              <a:t>Ensuring sufficient flow is being drawn through the intake</a:t>
            </a:r>
          </a:p>
          <a:p>
            <a:pPr marL="514350" indent="-514350">
              <a:buAutoNum type="arabicPeriod"/>
            </a:pPr>
            <a:r>
              <a:rPr lang="en-GB" dirty="0" smtClean="0"/>
              <a:t>Confirming that the channel can pass the design flow without undue head loss</a:t>
            </a:r>
          </a:p>
          <a:p>
            <a:pPr marL="514350" indent="-514350">
              <a:buAutoNum type="arabicPeriod"/>
            </a:pPr>
            <a:r>
              <a:rPr lang="en-GB" dirty="0" smtClean="0"/>
              <a:t>Checking that surplus water passing through the intake will escape down the appropriate spillways and will never overflow the channel walls</a:t>
            </a:r>
          </a:p>
          <a:p>
            <a:pPr marL="514350" indent="-514350">
              <a:buAutoNum type="arabicPeriod"/>
            </a:pPr>
            <a:r>
              <a:rPr lang="en-GB" dirty="0" smtClean="0"/>
              <a:t>Confirming that the design flow will pass down the pressure pipe without entraining air at the </a:t>
            </a:r>
            <a:r>
              <a:rPr lang="en-GB" dirty="0" err="1" smtClean="0"/>
              <a:t>forebay</a:t>
            </a:r>
            <a:endParaRPr lang="en-GB" dirty="0"/>
          </a:p>
        </p:txBody>
      </p:sp>
    </p:spTree>
    <p:extLst>
      <p:ext uri="{BB962C8B-B14F-4D97-AF65-F5344CB8AC3E}">
        <p14:creationId xmlns:p14="http://schemas.microsoft.com/office/powerpoint/2010/main" val="1886945028"/>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Commissioning Activities</a:t>
            </a:r>
            <a:endParaRPr lang="en-GB" dirty="0"/>
          </a:p>
        </p:txBody>
      </p:sp>
      <p:sp>
        <p:nvSpPr>
          <p:cNvPr id="3" name="Content Placeholder 2"/>
          <p:cNvSpPr>
            <a:spLocks noGrp="1"/>
          </p:cNvSpPr>
          <p:nvPr>
            <p:ph idx="1"/>
          </p:nvPr>
        </p:nvSpPr>
        <p:spPr/>
        <p:txBody>
          <a:bodyPr/>
          <a:lstStyle/>
          <a:p>
            <a:pPr marL="514350" indent="-514350">
              <a:buAutoNum type="arabicPeriod" startAt="5"/>
            </a:pPr>
            <a:r>
              <a:rPr lang="en-GB" dirty="0" smtClean="0"/>
              <a:t>Measuring the head loss in the pressure pipe</a:t>
            </a:r>
          </a:p>
          <a:p>
            <a:pPr marL="514350" indent="-514350">
              <a:buAutoNum type="arabicPeriod" startAt="5"/>
            </a:pPr>
            <a:r>
              <a:rPr lang="en-GB" dirty="0" smtClean="0"/>
              <a:t>Checking the pipe joint for leaks</a:t>
            </a:r>
          </a:p>
          <a:p>
            <a:pPr marL="514350" indent="-514350">
              <a:buAutoNum type="arabicPeriod" startAt="5"/>
            </a:pPr>
            <a:r>
              <a:rPr lang="en-GB" dirty="0" smtClean="0"/>
              <a:t>Confirming the smooth running of the turbine and generator, including checking the bearings for noise and temperature</a:t>
            </a:r>
          </a:p>
          <a:p>
            <a:pPr marL="514350" indent="-514350">
              <a:buAutoNum type="arabicPeriod" startAt="5"/>
            </a:pPr>
            <a:r>
              <a:rPr lang="en-GB" dirty="0" smtClean="0"/>
              <a:t>Checking that belts and pulleys are correctly aligned, or that the gearbox is operating effectively </a:t>
            </a:r>
            <a:r>
              <a:rPr lang="en-GB" smtClean="0"/>
              <a:t>without overheating</a:t>
            </a:r>
            <a:endParaRPr lang="en-GB"/>
          </a:p>
        </p:txBody>
      </p:sp>
    </p:spTree>
    <p:extLst>
      <p:ext uri="{BB962C8B-B14F-4D97-AF65-F5344CB8AC3E}">
        <p14:creationId xmlns:p14="http://schemas.microsoft.com/office/powerpoint/2010/main" val="4103191100"/>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Commissioning Activities</a:t>
            </a:r>
            <a:endParaRPr lang="en-GB" dirty="0"/>
          </a:p>
        </p:txBody>
      </p:sp>
      <p:sp>
        <p:nvSpPr>
          <p:cNvPr id="3" name="Content Placeholder 2"/>
          <p:cNvSpPr>
            <a:spLocks noGrp="1"/>
          </p:cNvSpPr>
          <p:nvPr>
            <p:ph idx="1"/>
          </p:nvPr>
        </p:nvSpPr>
        <p:spPr/>
        <p:txBody>
          <a:bodyPr>
            <a:normAutofit lnSpcReduction="10000"/>
          </a:bodyPr>
          <a:lstStyle/>
          <a:p>
            <a:pPr marL="514350" indent="-514350">
              <a:buAutoNum type="arabicPeriod" startAt="9"/>
            </a:pPr>
            <a:r>
              <a:rPr lang="en-GB" dirty="0" smtClean="0"/>
              <a:t>Ensuring that the lubricating systems are working for the bearings and gearbox</a:t>
            </a:r>
          </a:p>
          <a:p>
            <a:pPr marL="514350" indent="-514350">
              <a:buAutoNum type="arabicPeriod" startAt="9"/>
            </a:pPr>
            <a:r>
              <a:rPr lang="en-GB" dirty="0"/>
              <a:t> </a:t>
            </a:r>
            <a:r>
              <a:rPr lang="en-GB" dirty="0" smtClean="0"/>
              <a:t>Confirming that the turbine achieves its design power at rated head and flow</a:t>
            </a:r>
          </a:p>
          <a:p>
            <a:pPr marL="514350" indent="-514350">
              <a:buAutoNum type="arabicPeriod" startAt="9"/>
            </a:pPr>
            <a:r>
              <a:rPr lang="en-GB" dirty="0" smtClean="0"/>
              <a:t>Checking all the functions of the control panel, in particular start-up and shut-down sequences plus all the switch gear which interface and protect the system from the grid</a:t>
            </a:r>
            <a:endParaRPr lang="en-GB" dirty="0"/>
          </a:p>
        </p:txBody>
      </p:sp>
    </p:spTree>
    <p:extLst>
      <p:ext uri="{BB962C8B-B14F-4D97-AF65-F5344CB8AC3E}">
        <p14:creationId xmlns:p14="http://schemas.microsoft.com/office/powerpoint/2010/main" val="749007219"/>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Operating the Scheme</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Both the lifetime of the equipment and the level of effort required for operation and maintenance will depend on the project design, although small-scale hydro-schemes tend to have long lifetimes and low maintenance costs</a:t>
            </a:r>
          </a:p>
          <a:p>
            <a:r>
              <a:rPr lang="en-GB" dirty="0" smtClean="0"/>
              <a:t>Modern schemes are usually automated, and regular maintenance is restricted to tasks such as the occasional clearing of the intake trash-rack and the lubrication of parts of the generating equipment</a:t>
            </a:r>
            <a:endParaRPr lang="en-GB" dirty="0"/>
          </a:p>
        </p:txBody>
      </p:sp>
    </p:spTree>
    <p:extLst>
      <p:ext uri="{BB962C8B-B14F-4D97-AF65-F5344CB8AC3E}">
        <p14:creationId xmlns:p14="http://schemas.microsoft.com/office/powerpoint/2010/main" val="1036707946"/>
      </p:ext>
    </p:ext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Operating the Scheme</a:t>
            </a:r>
            <a:endParaRPr lang="en-GB" dirty="0"/>
          </a:p>
        </p:txBody>
      </p:sp>
      <p:sp>
        <p:nvSpPr>
          <p:cNvPr id="3" name="Content Placeholder 2"/>
          <p:cNvSpPr>
            <a:spLocks noGrp="1"/>
          </p:cNvSpPr>
          <p:nvPr>
            <p:ph idx="1"/>
          </p:nvPr>
        </p:nvSpPr>
        <p:spPr>
          <a:xfrm>
            <a:off x="457200" y="1600200"/>
            <a:ext cx="8229600" cy="4925144"/>
          </a:xfrm>
        </p:spPr>
        <p:txBody>
          <a:bodyPr>
            <a:normAutofit/>
          </a:bodyPr>
          <a:lstStyle/>
          <a:p>
            <a:r>
              <a:rPr lang="en-GB" dirty="0" smtClean="0"/>
              <a:t>Older schemes may require more regular manual intervention, for instance daily raking of the trash rack and operating sluice gates or control valves</a:t>
            </a:r>
          </a:p>
          <a:p>
            <a:r>
              <a:rPr lang="en-GB" dirty="0" smtClean="0"/>
              <a:t>For schemes without an on-site or local operator, a remote monitoring system is recommended which will give a continuous update on system performance to a web-site, and provide an early indication of faults</a:t>
            </a:r>
            <a:endParaRPr lang="en-GB" dirty="0"/>
          </a:p>
        </p:txBody>
      </p:sp>
    </p:spTree>
    <p:extLst>
      <p:ext uri="{BB962C8B-B14F-4D97-AF65-F5344CB8AC3E}">
        <p14:creationId xmlns:p14="http://schemas.microsoft.com/office/powerpoint/2010/main" val="1731124654"/>
      </p:ext>
    </p:extLst>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Operating the Scheme</a:t>
            </a:r>
            <a:endParaRPr lang="en-GB" dirty="0"/>
          </a:p>
        </p:txBody>
      </p:sp>
      <p:sp>
        <p:nvSpPr>
          <p:cNvPr id="3" name="Content Placeholder 2"/>
          <p:cNvSpPr>
            <a:spLocks noGrp="1"/>
          </p:cNvSpPr>
          <p:nvPr>
            <p:ph idx="1"/>
          </p:nvPr>
        </p:nvSpPr>
        <p:spPr/>
        <p:txBody>
          <a:bodyPr/>
          <a:lstStyle/>
          <a:p>
            <a:r>
              <a:rPr lang="en-GB" dirty="0" smtClean="0"/>
              <a:t>During system commissioning, the installer should run through all the routine inspection and maintenance tasks with the owner of the scheme</a:t>
            </a:r>
            <a:endParaRPr lang="en-GB" dirty="0"/>
          </a:p>
        </p:txBody>
      </p:sp>
    </p:spTree>
    <p:extLst>
      <p:ext uri="{BB962C8B-B14F-4D97-AF65-F5344CB8AC3E}">
        <p14:creationId xmlns:p14="http://schemas.microsoft.com/office/powerpoint/2010/main" val="4109198399"/>
      </p:ext>
    </p:extLst>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Control Functions</a:t>
            </a:r>
            <a:endParaRPr lang="en-GB" dirty="0"/>
          </a:p>
        </p:txBody>
      </p:sp>
      <p:sp>
        <p:nvSpPr>
          <p:cNvPr id="3" name="Content Placeholder 2"/>
          <p:cNvSpPr>
            <a:spLocks noGrp="1"/>
          </p:cNvSpPr>
          <p:nvPr>
            <p:ph idx="1"/>
          </p:nvPr>
        </p:nvSpPr>
        <p:spPr/>
        <p:txBody>
          <a:bodyPr>
            <a:normAutofit lnSpcReduction="10000"/>
          </a:bodyPr>
          <a:lstStyle/>
          <a:p>
            <a:r>
              <a:rPr lang="en-GB" dirty="0" smtClean="0"/>
              <a:t>Start up and shut down the turbine</a:t>
            </a:r>
          </a:p>
          <a:p>
            <a:r>
              <a:rPr lang="en-GB" dirty="0" smtClean="0"/>
              <a:t>Synchronise the generator with the local network</a:t>
            </a:r>
          </a:p>
          <a:p>
            <a:r>
              <a:rPr lang="en-GB" dirty="0" smtClean="0"/>
              <a:t>Monitor the upstream water level and ensure it is maintained above its minimum value</a:t>
            </a:r>
          </a:p>
          <a:p>
            <a:r>
              <a:rPr lang="en-GB" dirty="0" smtClean="0"/>
              <a:t>Operate the flow-control valve to the turbine to match the availability of water</a:t>
            </a:r>
          </a:p>
          <a:p>
            <a:r>
              <a:rPr lang="en-GB" dirty="0" smtClean="0"/>
              <a:t>Detect faults and activate warning or shutdown sequences</a:t>
            </a:r>
            <a:endParaRPr lang="en-GB" dirty="0"/>
          </a:p>
        </p:txBody>
      </p:sp>
    </p:spTree>
    <p:extLst>
      <p:ext uri="{BB962C8B-B14F-4D97-AF65-F5344CB8AC3E}">
        <p14:creationId xmlns:p14="http://schemas.microsoft.com/office/powerpoint/2010/main" val="3532522130"/>
      </p:ext>
    </p:extLst>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Control Systems</a:t>
            </a:r>
            <a:endParaRPr lang="en-GB" dirty="0"/>
          </a:p>
        </p:txBody>
      </p:sp>
      <p:sp>
        <p:nvSpPr>
          <p:cNvPr id="3" name="Content Placeholder 2"/>
          <p:cNvSpPr>
            <a:spLocks noGrp="1"/>
          </p:cNvSpPr>
          <p:nvPr>
            <p:ph idx="1"/>
          </p:nvPr>
        </p:nvSpPr>
        <p:spPr>
          <a:xfrm>
            <a:off x="457200" y="1600200"/>
            <a:ext cx="8229600" cy="4997152"/>
          </a:xfrm>
        </p:spPr>
        <p:txBody>
          <a:bodyPr>
            <a:normAutofit fontScale="92500"/>
          </a:bodyPr>
          <a:lstStyle/>
          <a:p>
            <a:r>
              <a:rPr lang="en-GB" dirty="0" smtClean="0"/>
              <a:t>For grid-connected schemes, the control panel must conform to the G59/2 recommendations for the connection of embedded generators</a:t>
            </a:r>
          </a:p>
          <a:p>
            <a:r>
              <a:rPr lang="en-GB" dirty="0" smtClean="0"/>
              <a:t>However, very small plant, less than 3.7kW per phase, only need to comply with a reduced set of standards defined by the G83 recommendations</a:t>
            </a:r>
          </a:p>
          <a:p>
            <a:r>
              <a:rPr lang="en-GB" dirty="0" smtClean="0"/>
              <a:t>G83 allows (</a:t>
            </a:r>
            <a:r>
              <a:rPr lang="en-GB" dirty="0" err="1" smtClean="0"/>
              <a:t>i</a:t>
            </a:r>
            <a:r>
              <a:rPr lang="en-GB" dirty="0" smtClean="0"/>
              <a:t>) less complex control systems to be used to connect to the local network (ii) no formal approval or testing from the local electricity company.</a:t>
            </a:r>
          </a:p>
          <a:p>
            <a:endParaRPr lang="en-GB" dirty="0"/>
          </a:p>
        </p:txBody>
      </p:sp>
    </p:spTree>
    <p:extLst>
      <p:ext uri="{BB962C8B-B14F-4D97-AF65-F5344CB8AC3E}">
        <p14:creationId xmlns:p14="http://schemas.microsoft.com/office/powerpoint/2010/main" val="4275946152"/>
      </p:ext>
    </p:extLst>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Control Systems</a:t>
            </a:r>
            <a:endParaRPr lang="en-GB" dirty="0"/>
          </a:p>
        </p:txBody>
      </p:sp>
      <p:sp>
        <p:nvSpPr>
          <p:cNvPr id="3" name="Content Placeholder 2"/>
          <p:cNvSpPr>
            <a:spLocks noGrp="1"/>
          </p:cNvSpPr>
          <p:nvPr>
            <p:ph idx="1"/>
          </p:nvPr>
        </p:nvSpPr>
        <p:spPr/>
        <p:txBody>
          <a:bodyPr/>
          <a:lstStyle/>
          <a:p>
            <a:r>
              <a:rPr lang="en-GB" dirty="0" smtClean="0"/>
              <a:t>For schemes which are not connected to the local network, but operate in isolation, the control system will also ensure that both the voltage and frequency of the generator remain within the allowable ranges regardless of the load being applied</a:t>
            </a:r>
            <a:endParaRPr lang="en-GB" dirty="0"/>
          </a:p>
        </p:txBody>
      </p:sp>
    </p:spTree>
    <p:extLst>
      <p:ext uri="{BB962C8B-B14F-4D97-AF65-F5344CB8AC3E}">
        <p14:creationId xmlns:p14="http://schemas.microsoft.com/office/powerpoint/2010/main" val="3849835674"/>
      </p:ext>
    </p:extLst>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Control Panel Displays</a:t>
            </a:r>
            <a:endParaRPr lang="en-GB" dirty="0"/>
          </a:p>
        </p:txBody>
      </p:sp>
      <p:sp>
        <p:nvSpPr>
          <p:cNvPr id="3" name="Content Placeholder 2"/>
          <p:cNvSpPr>
            <a:spLocks noGrp="1"/>
          </p:cNvSpPr>
          <p:nvPr>
            <p:ph idx="1"/>
          </p:nvPr>
        </p:nvSpPr>
        <p:spPr/>
        <p:txBody>
          <a:bodyPr/>
          <a:lstStyle/>
          <a:p>
            <a:r>
              <a:rPr lang="en-GB" dirty="0" smtClean="0"/>
              <a:t>A voltmeter with selector switch to read the voltage between phases and the line voltage</a:t>
            </a:r>
          </a:p>
          <a:p>
            <a:r>
              <a:rPr lang="en-GB" dirty="0" smtClean="0"/>
              <a:t>Anameter on each phase to measure current</a:t>
            </a:r>
          </a:p>
          <a:p>
            <a:r>
              <a:rPr lang="en-GB" dirty="0" smtClean="0"/>
              <a:t>A frequency meter</a:t>
            </a:r>
          </a:p>
          <a:p>
            <a:r>
              <a:rPr lang="en-GB" dirty="0" smtClean="0"/>
              <a:t>A kilowatt meter, for the instantaneous power</a:t>
            </a:r>
          </a:p>
          <a:p>
            <a:r>
              <a:rPr lang="en-GB" dirty="0" smtClean="0"/>
              <a:t>A kilowatt hour meter, for the energy generated over a period</a:t>
            </a:r>
          </a:p>
          <a:p>
            <a:r>
              <a:rPr lang="en-GB" smtClean="0"/>
              <a:t>A power factor meter</a:t>
            </a:r>
            <a:endParaRPr lang="en-GB" dirty="0" smtClean="0"/>
          </a:p>
          <a:p>
            <a:endParaRPr lang="en-GB" dirty="0"/>
          </a:p>
        </p:txBody>
      </p:sp>
    </p:spTree>
    <p:extLst>
      <p:ext uri="{BB962C8B-B14F-4D97-AF65-F5344CB8AC3E}">
        <p14:creationId xmlns:p14="http://schemas.microsoft.com/office/powerpoint/2010/main" val="31812280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2785</TotalTime>
  <Words>6072</Words>
  <Application>Microsoft Office PowerPoint</Application>
  <PresentationFormat>On-screen Show (4:3)</PresentationFormat>
  <Paragraphs>486</Paragraphs>
  <Slides>128</Slides>
  <Notes>0</Notes>
  <HiddenSlides>0</HiddenSlides>
  <MMClips>0</MMClips>
  <ScaleCrop>false</ScaleCrop>
  <HeadingPairs>
    <vt:vector size="4" baseType="variant">
      <vt:variant>
        <vt:lpstr>Theme</vt:lpstr>
      </vt:variant>
      <vt:variant>
        <vt:i4>1</vt:i4>
      </vt:variant>
      <vt:variant>
        <vt:lpstr>Slide Titles</vt:lpstr>
      </vt:variant>
      <vt:variant>
        <vt:i4>128</vt:i4>
      </vt:variant>
    </vt:vector>
  </HeadingPairs>
  <TitlesOfParts>
    <vt:vector size="129" baseType="lpstr">
      <vt:lpstr>Office Theme</vt:lpstr>
      <vt:lpstr>Small Scale Hydro Power Developments</vt:lpstr>
      <vt:lpstr>Introduction</vt:lpstr>
      <vt:lpstr>Advantages of Small Scale  Hydro Schemes</vt:lpstr>
      <vt:lpstr>Advantages of Small Scale  Hydro Schemes</vt:lpstr>
      <vt:lpstr>Hydropower Basics</vt:lpstr>
      <vt:lpstr>Head and Flow</vt:lpstr>
      <vt:lpstr>Power and Energy</vt:lpstr>
      <vt:lpstr>Power and Energy</vt:lpstr>
      <vt:lpstr>Power and Energy</vt:lpstr>
      <vt:lpstr>Power and Energy</vt:lpstr>
      <vt:lpstr>Main Elements of a Scheme  Medium or High Head</vt:lpstr>
      <vt:lpstr>Main Elements of a Scheme  Medium or High Head</vt:lpstr>
      <vt:lpstr>Information Needed when considering a new site</vt:lpstr>
      <vt:lpstr>Information Needed when considering a new site</vt:lpstr>
      <vt:lpstr>Gauging Weirs</vt:lpstr>
      <vt:lpstr>Gauging Rectangular Notched Weir</vt:lpstr>
      <vt:lpstr>Gauging Weirs</vt:lpstr>
      <vt:lpstr>Flow Gauging Weirs</vt:lpstr>
      <vt:lpstr>Flow Duration Curve</vt:lpstr>
      <vt:lpstr>Flow Duration Curve</vt:lpstr>
      <vt:lpstr>Flow Duration Curve</vt:lpstr>
      <vt:lpstr>Flow Duration Curve</vt:lpstr>
      <vt:lpstr>Compensation Flow</vt:lpstr>
      <vt:lpstr>Head Measurements</vt:lpstr>
      <vt:lpstr>Survey Techniques to Measure/Estimate the Available Head</vt:lpstr>
      <vt:lpstr>Low-Head Schemes</vt:lpstr>
      <vt:lpstr>Flood Levels</vt:lpstr>
      <vt:lpstr>Design Flow</vt:lpstr>
      <vt:lpstr>Design Flow</vt:lpstr>
      <vt:lpstr>Capacity Factor</vt:lpstr>
      <vt:lpstr>PowerPoint Presentation</vt:lpstr>
      <vt:lpstr>Rated Power</vt:lpstr>
      <vt:lpstr>Energy Output</vt:lpstr>
      <vt:lpstr>Energy Output</vt:lpstr>
      <vt:lpstr>Energy Output</vt:lpstr>
      <vt:lpstr>Use of the Land</vt:lpstr>
      <vt:lpstr>Use of the Land</vt:lpstr>
      <vt:lpstr>Use of the Land</vt:lpstr>
      <vt:lpstr>Grid-Connect or Stand Alone</vt:lpstr>
      <vt:lpstr>Grid-Connector or Stand Alone</vt:lpstr>
      <vt:lpstr>PowerPoint Presentation</vt:lpstr>
      <vt:lpstr>Preliminary Feasibility Study</vt:lpstr>
      <vt:lpstr>Preliminary Site Assessment</vt:lpstr>
      <vt:lpstr>Preliminary Site Assessment</vt:lpstr>
      <vt:lpstr>Feasibility Study</vt:lpstr>
      <vt:lpstr>Essential Tasks of Feasibility Study</vt:lpstr>
      <vt:lpstr>Hydrological Survey</vt:lpstr>
      <vt:lpstr>System Design</vt:lpstr>
      <vt:lpstr>System Design Covers</vt:lpstr>
      <vt:lpstr>System Costing</vt:lpstr>
      <vt:lpstr>Estimate of Energy Output and  Annual Revenue</vt:lpstr>
      <vt:lpstr>Hydro Electricity</vt:lpstr>
      <vt:lpstr>Hydro Electricity</vt:lpstr>
      <vt:lpstr>Hydro Electricity</vt:lpstr>
      <vt:lpstr>Environmental Statements</vt:lpstr>
      <vt:lpstr>Environmental Statements</vt:lpstr>
      <vt:lpstr>Environmental Statement</vt:lpstr>
      <vt:lpstr>Fisheries</vt:lpstr>
      <vt:lpstr>Fisheries</vt:lpstr>
      <vt:lpstr>Planning Issues</vt:lpstr>
      <vt:lpstr>Planning Issues</vt:lpstr>
      <vt:lpstr>Planning Issues of Concern</vt:lpstr>
      <vt:lpstr>Environmental Issues (Licences)</vt:lpstr>
      <vt:lpstr>Abstraction Licence</vt:lpstr>
      <vt:lpstr>Impoundment Licence/ Flood Defence Consent</vt:lpstr>
      <vt:lpstr>Environmental Issues (Licences)</vt:lpstr>
      <vt:lpstr>Flow and Abstraction Management</vt:lpstr>
      <vt:lpstr>Flow and Abstraction Management</vt:lpstr>
      <vt:lpstr>Licensing Schemes</vt:lpstr>
      <vt:lpstr>What do you need to do?</vt:lpstr>
      <vt:lpstr>What do you need to do?</vt:lpstr>
      <vt:lpstr>PowerPoint Presentation</vt:lpstr>
      <vt:lpstr>PowerPoint Presentation</vt:lpstr>
      <vt:lpstr>PowerPoint Presentation</vt:lpstr>
      <vt:lpstr>Abstraction Licence</vt:lpstr>
      <vt:lpstr>Mean Flow (QMean)</vt:lpstr>
      <vt:lpstr>Mean Flow (QMean)</vt:lpstr>
      <vt:lpstr>Deriving the flow Statistics</vt:lpstr>
      <vt:lpstr>Validation of Flow Statistics</vt:lpstr>
      <vt:lpstr>Base Flow</vt:lpstr>
      <vt:lpstr>Base Flow</vt:lpstr>
      <vt:lpstr>PowerPoint Presentation</vt:lpstr>
      <vt:lpstr>Abstraction Regime</vt:lpstr>
      <vt:lpstr>Hands-off Flow (HOF)</vt:lpstr>
      <vt:lpstr>Hands-off Flow (HOF)</vt:lpstr>
      <vt:lpstr>Flow Pushing</vt:lpstr>
      <vt:lpstr>Flow Pulsing</vt:lpstr>
      <vt:lpstr>Turbine Start-up Flow</vt:lpstr>
      <vt:lpstr>Turbine Start-up Flow</vt:lpstr>
      <vt:lpstr>Turbine Start-up Flow</vt:lpstr>
      <vt:lpstr>Turbine Start-up flow</vt:lpstr>
      <vt:lpstr>Hydrograph</vt:lpstr>
      <vt:lpstr>Hydrograph</vt:lpstr>
      <vt:lpstr>Hydrograph</vt:lpstr>
      <vt:lpstr>Hydrograph</vt:lpstr>
      <vt:lpstr>Costs and Economics</vt:lpstr>
      <vt:lpstr>Machinery Costs</vt:lpstr>
      <vt:lpstr>Machinery Costs</vt:lpstr>
      <vt:lpstr>Civil Works</vt:lpstr>
      <vt:lpstr>Civil Works Costs</vt:lpstr>
      <vt:lpstr>Electrical Works Costs</vt:lpstr>
      <vt:lpstr>External Costs</vt:lpstr>
      <vt:lpstr>Costs Range for 100kW  small Hydro-Installation</vt:lpstr>
      <vt:lpstr>Running Costs</vt:lpstr>
      <vt:lpstr>Leasing</vt:lpstr>
      <vt:lpstr>Metering</vt:lpstr>
      <vt:lpstr>Rates</vt:lpstr>
      <vt:lpstr>Maintenance and Servicing</vt:lpstr>
      <vt:lpstr>Insurance</vt:lpstr>
      <vt:lpstr>Maximising the Revenue from  Hydro Schemes</vt:lpstr>
      <vt:lpstr>Selling Electricity</vt:lpstr>
      <vt:lpstr>Selling Electricity</vt:lpstr>
      <vt:lpstr>Feed-in Tariff (FIT)</vt:lpstr>
      <vt:lpstr>Feed-in Tariff Bands</vt:lpstr>
      <vt:lpstr>Feed-in Tariff</vt:lpstr>
      <vt:lpstr>Levy Exemption Certificates</vt:lpstr>
      <vt:lpstr>Commissioning and Handover</vt:lpstr>
      <vt:lpstr>Commissioning and Handover</vt:lpstr>
      <vt:lpstr>Commissioning Activities</vt:lpstr>
      <vt:lpstr>Commissioning Activities</vt:lpstr>
      <vt:lpstr>Commissioning Activities</vt:lpstr>
      <vt:lpstr>Operating the Scheme</vt:lpstr>
      <vt:lpstr>Operating the Scheme</vt:lpstr>
      <vt:lpstr>Operating the Scheme</vt:lpstr>
      <vt:lpstr>Control Functions</vt:lpstr>
      <vt:lpstr>Control Systems</vt:lpstr>
      <vt:lpstr>Control Systems</vt:lpstr>
      <vt:lpstr>Control Panel Displays</vt:lpstr>
    </vt:vector>
  </TitlesOfParts>
  <Company>Microsoft</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Small Scale Hydro Power Developments</dc:title>
  <dc:creator>Andrew Thorn</dc:creator>
  <cp:lastModifiedBy>Andrew Thorn</cp:lastModifiedBy>
  <cp:revision>47</cp:revision>
  <dcterms:created xsi:type="dcterms:W3CDTF">2015-11-11T19:24:35Z</dcterms:created>
  <dcterms:modified xsi:type="dcterms:W3CDTF">2015-12-04T08:38:38Z</dcterms:modified>
</cp:coreProperties>
</file>