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5"/>
  </p:notesMasterIdLst>
  <p:handoutMasterIdLst>
    <p:handoutMasterId r:id="rId26"/>
  </p:handoutMasterIdLst>
  <p:sldIdLst>
    <p:sldId id="256" r:id="rId5"/>
    <p:sldId id="341" r:id="rId6"/>
    <p:sldId id="323" r:id="rId7"/>
    <p:sldId id="324" r:id="rId8"/>
    <p:sldId id="309" r:id="rId9"/>
    <p:sldId id="326" r:id="rId10"/>
    <p:sldId id="327" r:id="rId11"/>
    <p:sldId id="328" r:id="rId12"/>
    <p:sldId id="329" r:id="rId13"/>
    <p:sldId id="330" r:id="rId14"/>
    <p:sldId id="331" r:id="rId15"/>
    <p:sldId id="332" r:id="rId16"/>
    <p:sldId id="333" r:id="rId17"/>
    <p:sldId id="335" r:id="rId18"/>
    <p:sldId id="336" r:id="rId19"/>
    <p:sldId id="337" r:id="rId20"/>
    <p:sldId id="338" r:id="rId21"/>
    <p:sldId id="340" r:id="rId22"/>
    <p:sldId id="342" r:id="rId23"/>
    <p:sldId id="33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247" autoAdjust="0"/>
  </p:normalViewPr>
  <p:slideViewPr>
    <p:cSldViewPr snapToGrid="0">
      <p:cViewPr varScale="1">
        <p:scale>
          <a:sx n="107" d="100"/>
          <a:sy n="107" d="100"/>
        </p:scale>
        <p:origin x="612" y="102"/>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What’s the Problem?</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Worst Possible Idea!</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ctr"/>
          <a:r>
            <a:rPr lang="en-GB" sz="2000" b="1" dirty="0"/>
            <a:t>Making it Happen</a:t>
          </a:r>
          <a:endParaRPr lang="en-US" sz="2000" b="1" dirty="0">
            <a:solidFill>
              <a:schemeClr val="accent1">
                <a:lumMod val="75000"/>
              </a:schemeClr>
            </a:solidFill>
          </a:endParaRP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140952D0-0E1D-4F48-9F16-53581487CFA0}">
      <dgm:prSet custT="1"/>
      <dgm:spPr/>
      <dgm:t>
        <a:bodyPr lIns="288000"/>
        <a:lstStyle/>
        <a:p>
          <a:pPr algn="l"/>
          <a:r>
            <a:rPr lang="en-US" sz="2000" dirty="0">
              <a:solidFill>
                <a:schemeClr val="accent1">
                  <a:lumMod val="75000"/>
                </a:schemeClr>
              </a:solidFill>
            </a:rPr>
            <a:t>UNIT 4.</a:t>
          </a:r>
        </a:p>
        <a:p>
          <a:pPr algn="ctr"/>
          <a:r>
            <a:rPr lang="en-GB" sz="2000" b="1" dirty="0"/>
            <a:t>What’s the Verdict?</a:t>
          </a:r>
          <a:endParaRPr lang="en-US" sz="2000" b="1" dirty="0">
            <a:solidFill>
              <a:schemeClr val="accent1">
                <a:lumMod val="75000"/>
              </a:schemeClr>
            </a:solidFill>
          </a:endParaRPr>
        </a:p>
      </dgm:t>
    </dgm:pt>
    <dgm:pt modelId="{790C446F-6917-41E7-BE01-7AFE2676D505}" type="parTrans" cxnId="{B07163E8-ADEC-492A-8F07-7E5786AB23AE}">
      <dgm:prSet/>
      <dgm:spPr/>
      <dgm:t>
        <a:bodyPr/>
        <a:lstStyle/>
        <a:p>
          <a:endParaRPr lang="en-US"/>
        </a:p>
      </dgm:t>
    </dgm:pt>
    <dgm:pt modelId="{2804F27C-9BA9-4D07-AB02-74BE7DFA2C0E}" type="sibTrans" cxnId="{B07163E8-ADEC-492A-8F07-7E5786AB23AE}">
      <dgm:prSet phldrT="4" phldr="0"/>
      <dgm:spPr/>
      <dgm:t>
        <a:bodyPr/>
        <a:lstStyle/>
        <a:p>
          <a:r>
            <a:rPr lang="en-US"/>
            <a:t>4</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4" custLinFactNeighborX="-9681" custLinFactNeighborY="170"/>
      <dgm:spPr/>
    </dgm:pt>
    <dgm:pt modelId="{94E9EF1A-1D07-4210-9402-6C559E90358A}" type="pres">
      <dgm:prSet presAssocID="{C99EBBB1-E916-471C-83C9-ABE85B42AC26}" presName="sibTransNodeCircle" presStyleLbl="alignNode1" presStyleIdx="0" presStyleCnt="8">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8">
        <dgm:presLayoutVars/>
      </dgm:prSet>
      <dgm:spPr/>
    </dgm:pt>
    <dgm:pt modelId="{815671D8-22AE-4967-8461-EBC1C9F97F94}" type="pres">
      <dgm:prSet presAssocID="{2EE95FC5-CD6B-4A50-9262-DC414E16C3EA}" presName="nodeText" presStyleLbl="bgAccFollowNode1" presStyleIdx="0" presStyleCnt="4">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4"/>
      <dgm:spPr/>
    </dgm:pt>
    <dgm:pt modelId="{DAC041B6-6570-477A-B4C1-5CB7E0EFE0DC}" type="pres">
      <dgm:prSet presAssocID="{6BD5265A-8333-420D-BDB2-65F10B3EBD76}" presName="sibTransNodeCircle" presStyleLbl="alignNode1" presStyleIdx="2" presStyleCnt="8">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8">
        <dgm:presLayoutVars/>
      </dgm:prSet>
      <dgm:spPr/>
    </dgm:pt>
    <dgm:pt modelId="{36EB2DDF-B510-4B3C-AF9A-757E14A78E4D}" type="pres">
      <dgm:prSet presAssocID="{F05611F0-8256-4954-B6CB-ED6B4F2DD397}" presName="nodeText" presStyleLbl="bgAccFollowNode1" presStyleIdx="1" presStyleCnt="4">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4"/>
      <dgm:spPr/>
    </dgm:pt>
    <dgm:pt modelId="{82EE2C17-F664-4616-8F76-97637F08E124}" type="pres">
      <dgm:prSet presAssocID="{A8E2FA08-4DD4-4654-A85D-9A99162D6201}" presName="sibTransNodeCircle" presStyleLbl="alignNode1" presStyleIdx="4" presStyleCnt="8">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8">
        <dgm:presLayoutVars/>
      </dgm:prSet>
      <dgm:spPr/>
    </dgm:pt>
    <dgm:pt modelId="{BBF86657-8EAE-46E6-B25A-D2056AE50973}" type="pres">
      <dgm:prSet presAssocID="{22625139-F93A-4F3F-A7AA-4923A01AEDF3}" presName="nodeText" presStyleLbl="bgAccFollowNode1" presStyleIdx="2" presStyleCnt="4">
        <dgm:presLayoutVars>
          <dgm:bulletEnabled val="1"/>
        </dgm:presLayoutVars>
      </dgm:prSet>
      <dgm:spPr/>
    </dgm:pt>
    <dgm:pt modelId="{8DC76FCE-F8A0-43BB-94B0-26867DA9F629}" type="pres">
      <dgm:prSet presAssocID="{A8E2FA08-4DD4-4654-A85D-9A99162D6201}" presName="sibTrans" presStyleCnt="0"/>
      <dgm:spPr/>
    </dgm:pt>
    <dgm:pt modelId="{46746BF8-8C13-403D-B74A-6BA79A7FA811}" type="pres">
      <dgm:prSet presAssocID="{140952D0-0E1D-4F48-9F16-53581487CFA0}" presName="compositeNode" presStyleCnt="0">
        <dgm:presLayoutVars>
          <dgm:bulletEnabled val="1"/>
        </dgm:presLayoutVars>
      </dgm:prSet>
      <dgm:spPr/>
    </dgm:pt>
    <dgm:pt modelId="{7ACBA089-E576-4FF4-865F-C3BBF7659A23}" type="pres">
      <dgm:prSet presAssocID="{140952D0-0E1D-4F48-9F16-53581487CFA0}" presName="bgRect" presStyleLbl="bgAccFollowNode1" presStyleIdx="3" presStyleCnt="4"/>
      <dgm:spPr/>
    </dgm:pt>
    <dgm:pt modelId="{3CBA3CC0-D70A-4B98-9329-64604EDF25F0}" type="pres">
      <dgm:prSet presAssocID="{2804F27C-9BA9-4D07-AB02-74BE7DFA2C0E}" presName="sibTransNodeCircle" presStyleLbl="alignNode1" presStyleIdx="6" presStyleCnt="8">
        <dgm:presLayoutVars>
          <dgm:chMax val="0"/>
          <dgm:bulletEnabled/>
        </dgm:presLayoutVars>
      </dgm:prSet>
      <dgm:spPr>
        <a:prstGeom prst="rect">
          <a:avLst/>
        </a:prstGeom>
      </dgm:spPr>
    </dgm:pt>
    <dgm:pt modelId="{5BE72261-3EB3-4585-8739-2FFBAED12B80}" type="pres">
      <dgm:prSet presAssocID="{140952D0-0E1D-4F48-9F16-53581487CFA0}" presName="bottomLine" presStyleLbl="alignNode1" presStyleIdx="7" presStyleCnt="8">
        <dgm:presLayoutVars/>
      </dgm:prSet>
      <dgm:spPr/>
    </dgm:pt>
    <dgm:pt modelId="{64EF213D-B16C-4AC2-8183-B62F7FC17277}" type="pres">
      <dgm:prSet presAssocID="{140952D0-0E1D-4F48-9F16-53581487CFA0}" presName="nodeText" presStyleLbl="bgAccFollowNode1" presStyleIdx="3" presStyleCnt="4">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218E939-6CA8-4442-A4E7-EF92FEA01DDF}" type="presOf" srcId="{140952D0-0E1D-4F48-9F16-53581487CFA0}" destId="{7ACBA089-E576-4FF4-865F-C3BBF7659A23}" srcOrd="0"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CBD31B8E-CB23-4FA8-93FE-5BB4814BBB0B}" type="presOf" srcId="{2804F27C-9BA9-4D07-AB02-74BE7DFA2C0E}" destId="{3CBA3CC0-D70A-4B98-9329-64604EDF25F0}"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B07163E8-ADEC-492A-8F07-7E5786AB23AE}" srcId="{D0F07F19-1F50-4B42-A7A0-278DF9D25BB1}" destId="{140952D0-0E1D-4F48-9F16-53581487CFA0}" srcOrd="3" destOrd="0" parTransId="{790C446F-6917-41E7-BE01-7AFE2676D505}" sibTransId="{2804F27C-9BA9-4D07-AB02-74BE7DFA2C0E}"/>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27E5EDFC-7359-48F6-8E3F-270CF15B8D2C}" type="presOf" srcId="{140952D0-0E1D-4F48-9F16-53581487CFA0}" destId="{64EF213D-B16C-4AC2-8183-B62F7FC17277}" srcOrd="1" destOrd="0" presId="urn:microsoft.com/office/officeart/2016/7/layout/BasicLinearProcessNumbered#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 modelId="{6F4652E6-670E-47E1-8BB6-F10FC0002FE5}" type="presParOf" srcId="{C09B749D-9CF7-492C-B341-D9553818451B}" destId="{8DC76FCE-F8A0-43BB-94B0-26867DA9F629}" srcOrd="5" destOrd="0" presId="urn:microsoft.com/office/officeart/2016/7/layout/BasicLinearProcessNumbered#1"/>
    <dgm:cxn modelId="{952C4F1E-455C-44B2-8633-E11FFDA1CF16}" type="presParOf" srcId="{C09B749D-9CF7-492C-B341-D9553818451B}" destId="{46746BF8-8C13-403D-B74A-6BA79A7FA811}" srcOrd="6" destOrd="0" presId="urn:microsoft.com/office/officeart/2016/7/layout/BasicLinearProcessNumbered#1"/>
    <dgm:cxn modelId="{199291F3-CB47-4BB7-8551-CC7D94A62A3D}" type="presParOf" srcId="{46746BF8-8C13-403D-B74A-6BA79A7FA811}" destId="{7ACBA089-E576-4FF4-865F-C3BBF7659A23}" srcOrd="0" destOrd="0" presId="urn:microsoft.com/office/officeart/2016/7/layout/BasicLinearProcessNumbered#1"/>
    <dgm:cxn modelId="{14456339-3232-4F27-8745-6AE7ED279122}" type="presParOf" srcId="{46746BF8-8C13-403D-B74A-6BA79A7FA811}" destId="{3CBA3CC0-D70A-4B98-9329-64604EDF25F0}" srcOrd="1" destOrd="0" presId="urn:microsoft.com/office/officeart/2016/7/layout/BasicLinearProcessNumbered#1"/>
    <dgm:cxn modelId="{A8938D10-3458-4190-A261-C341522970A2}" type="presParOf" srcId="{46746BF8-8C13-403D-B74A-6BA79A7FA811}" destId="{5BE72261-3EB3-4585-8739-2FFBAED12B80}" srcOrd="2" destOrd="0" presId="urn:microsoft.com/office/officeart/2016/7/layout/BasicLinearProcessNumbered#1"/>
    <dgm:cxn modelId="{C1F113A0-9F7B-4396-8E1F-EC384DF862FF}" type="presParOf" srcId="{46746BF8-8C13-403D-B74A-6BA79A7FA811}" destId="{64EF213D-B16C-4AC2-8183-B62F7FC17277}"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150302"/>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What’s the Problem?</a:t>
          </a:r>
          <a:endParaRPr lang="en-US" sz="2000" b="1" kern="1200" dirty="0">
            <a:solidFill>
              <a:schemeClr val="accent1">
                <a:lumMod val="75000"/>
              </a:schemeClr>
            </a:solidFill>
          </a:endParaRPr>
        </a:p>
      </dsp:txBody>
      <dsp:txXfrm>
        <a:off x="0" y="1546076"/>
        <a:ext cx="2623634" cy="2203853"/>
      </dsp:txXfrm>
    </dsp:sp>
    <dsp:sp modelId="{94E9EF1A-1D07-4210-9402-6C559E90358A}">
      <dsp:nvSpPr>
        <dsp:cNvPr id="0" name=""/>
        <dsp:cNvSpPr/>
      </dsp:nvSpPr>
      <dsp:spPr>
        <a:xfrm>
          <a:off x="764161"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764161" y="511367"/>
        <a:ext cx="1101926" cy="1101926"/>
      </dsp:txXfrm>
    </dsp:sp>
    <dsp:sp modelId="{B9E74D06-8974-46A7-BDE8-CAC0846523DB}">
      <dsp:nvSpPr>
        <dsp:cNvPr id="0" name=""/>
        <dsp:cNvSpPr/>
      </dsp:nvSpPr>
      <dsp:spPr>
        <a:xfrm>
          <a:off x="3307"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2889305"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Worst Possible Idea!</a:t>
          </a:r>
          <a:endParaRPr lang="en-US" sz="2000" b="1" kern="1200" dirty="0">
            <a:solidFill>
              <a:schemeClr val="accent1">
                <a:lumMod val="75000"/>
              </a:schemeClr>
            </a:solidFill>
          </a:endParaRPr>
        </a:p>
      </dsp:txBody>
      <dsp:txXfrm>
        <a:off x="2889305" y="1539831"/>
        <a:ext cx="2623634" cy="2203853"/>
      </dsp:txXfrm>
    </dsp:sp>
    <dsp:sp modelId="{DAC041B6-6570-477A-B4C1-5CB7E0EFE0DC}">
      <dsp:nvSpPr>
        <dsp:cNvPr id="0" name=""/>
        <dsp:cNvSpPr/>
      </dsp:nvSpPr>
      <dsp:spPr>
        <a:xfrm>
          <a:off x="3650159"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3650159" y="511367"/>
        <a:ext cx="1101926" cy="1101926"/>
      </dsp:txXfrm>
    </dsp:sp>
    <dsp:sp modelId="{F8ADDB2A-2689-4ACF-8222-B372EB5C8D35}">
      <dsp:nvSpPr>
        <dsp:cNvPr id="0" name=""/>
        <dsp:cNvSpPr/>
      </dsp:nvSpPr>
      <dsp:spPr>
        <a:xfrm>
          <a:off x="2889305"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5775303"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ctr" defTabSz="889000">
            <a:lnSpc>
              <a:spcPct val="90000"/>
            </a:lnSpc>
            <a:spcBef>
              <a:spcPct val="0"/>
            </a:spcBef>
            <a:spcAft>
              <a:spcPct val="35000"/>
            </a:spcAft>
            <a:buNone/>
          </a:pPr>
          <a:r>
            <a:rPr lang="en-GB" sz="2000" b="1" kern="1200" dirty="0"/>
            <a:t>Making it Happen</a:t>
          </a:r>
          <a:endParaRPr lang="en-US" sz="2000" b="1" kern="1200" dirty="0">
            <a:solidFill>
              <a:schemeClr val="accent1">
                <a:lumMod val="75000"/>
              </a:schemeClr>
            </a:solidFill>
          </a:endParaRPr>
        </a:p>
      </dsp:txBody>
      <dsp:txXfrm>
        <a:off x="5775303" y="1539831"/>
        <a:ext cx="2623634" cy="2203853"/>
      </dsp:txXfrm>
    </dsp:sp>
    <dsp:sp modelId="{82EE2C17-F664-4616-8F76-97637F08E124}">
      <dsp:nvSpPr>
        <dsp:cNvPr id="0" name=""/>
        <dsp:cNvSpPr/>
      </dsp:nvSpPr>
      <dsp:spPr>
        <a:xfrm>
          <a:off x="6536157"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6536157" y="511367"/>
        <a:ext cx="1101926" cy="1101926"/>
      </dsp:txXfrm>
    </dsp:sp>
    <dsp:sp modelId="{96383FDE-483E-4E6D-B151-4FC41C065094}">
      <dsp:nvSpPr>
        <dsp:cNvPr id="0" name=""/>
        <dsp:cNvSpPr/>
      </dsp:nvSpPr>
      <dsp:spPr>
        <a:xfrm>
          <a:off x="5775303"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A089-E576-4FF4-865F-C3BBF7659A23}">
      <dsp:nvSpPr>
        <dsp:cNvPr id="0" name=""/>
        <dsp:cNvSpPr/>
      </dsp:nvSpPr>
      <dsp:spPr>
        <a:xfrm>
          <a:off x="8661301" y="144058"/>
          <a:ext cx="2623634" cy="3673088"/>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04549"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4.</a:t>
          </a:r>
        </a:p>
        <a:p>
          <a:pPr marL="0" lvl="0" indent="0" algn="ctr" defTabSz="889000">
            <a:lnSpc>
              <a:spcPct val="90000"/>
            </a:lnSpc>
            <a:spcBef>
              <a:spcPct val="0"/>
            </a:spcBef>
            <a:spcAft>
              <a:spcPct val="35000"/>
            </a:spcAft>
            <a:buNone/>
          </a:pPr>
          <a:r>
            <a:rPr lang="en-GB" sz="2000" b="1" kern="1200" dirty="0"/>
            <a:t>What’s the Verdict?</a:t>
          </a:r>
          <a:endParaRPr lang="en-US" sz="2000" b="1" kern="1200" dirty="0">
            <a:solidFill>
              <a:schemeClr val="accent1">
                <a:lumMod val="75000"/>
              </a:schemeClr>
            </a:solidFill>
          </a:endParaRPr>
        </a:p>
      </dsp:txBody>
      <dsp:txXfrm>
        <a:off x="8661301" y="1539831"/>
        <a:ext cx="2623634" cy="2203853"/>
      </dsp:txXfrm>
    </dsp:sp>
    <dsp:sp modelId="{3CBA3CC0-D70A-4B98-9329-64604EDF25F0}">
      <dsp:nvSpPr>
        <dsp:cNvPr id="0" name=""/>
        <dsp:cNvSpPr/>
      </dsp:nvSpPr>
      <dsp:spPr>
        <a:xfrm>
          <a:off x="9422155" y="511367"/>
          <a:ext cx="1101926" cy="1101926"/>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910" tIns="12700" rIns="8591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endParaRPr lang="en-US" sz="4800" kern="1200" dirty="0"/>
        </a:p>
      </dsp:txBody>
      <dsp:txXfrm>
        <a:off x="9422155" y="511367"/>
        <a:ext cx="1101926" cy="1101926"/>
      </dsp:txXfrm>
    </dsp:sp>
    <dsp:sp modelId="{5BE72261-3EB3-4585-8739-2FFBAED12B80}">
      <dsp:nvSpPr>
        <dsp:cNvPr id="0" name=""/>
        <dsp:cNvSpPr/>
      </dsp:nvSpPr>
      <dsp:spPr>
        <a:xfrm>
          <a:off x="8661301" y="3817074"/>
          <a:ext cx="2623634"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4/23/2023</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4/23/2023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5</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19</a:t>
            </a:fld>
            <a:endParaRPr lang="en-US" noProof="0" dirty="0"/>
          </a:p>
        </p:txBody>
      </p:sp>
    </p:spTree>
    <p:extLst>
      <p:ext uri="{BB962C8B-B14F-4D97-AF65-F5344CB8AC3E}">
        <p14:creationId xmlns:p14="http://schemas.microsoft.com/office/powerpoint/2010/main" val="2963010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4/23/2023</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4/23/2023</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4/23/2023</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4/23/2023</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4/23/2023</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4/23/2023</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4/23/2023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4/23/2023</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Changemakers:</a:t>
            </a:r>
            <a:br>
              <a:rPr lang="en-US" sz="2900" dirty="0">
                <a:solidFill>
                  <a:srgbClr val="FFFFFF"/>
                </a:solidFill>
              </a:rPr>
            </a:br>
            <a:r>
              <a:rPr lang="en-US" sz="2900" dirty="0">
                <a:solidFill>
                  <a:srgbClr val="FFFFFF"/>
                </a:solidFill>
              </a:rPr>
              <a:t>creativity &amp; Value </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
            <a:extLst>
              <a:ext uri="{FF2B5EF4-FFF2-40B4-BE49-F238E27FC236}">
                <a16:creationId xmlns:a16="http://schemas.microsoft.com/office/drawing/2014/main" id="{6A51AD1C-E138-8B78-2C1C-A00FADDB7BAC}"/>
              </a:ext>
            </a:extLst>
          </p:cNvPr>
          <p:cNvSpPr>
            <a:spLocks noGrp="1"/>
          </p:cNvSpPr>
          <p:nvPr>
            <p:ph type="body" sz="half" idx="2"/>
          </p:nvPr>
        </p:nvSpPr>
        <p:spPr>
          <a:xfrm>
            <a:off x="8119868" y="5356067"/>
            <a:ext cx="3625595" cy="1000782"/>
          </a:xfrm>
        </p:spPr>
        <p:txBody>
          <a:bodyPr/>
          <a:lstStyle/>
          <a:p>
            <a:r>
              <a:rPr lang="en-US" dirty="0"/>
              <a:t>Who’s Who? </a:t>
            </a:r>
          </a:p>
        </p:txBody>
      </p:sp>
      <p:sp>
        <p:nvSpPr>
          <p:cNvPr id="8" name="Title 7">
            <a:extLst>
              <a:ext uri="{FF2B5EF4-FFF2-40B4-BE49-F238E27FC236}">
                <a16:creationId xmlns:a16="http://schemas.microsoft.com/office/drawing/2014/main" id="{CBC270B7-3F07-2B49-538F-B7F3EC49FBCE}"/>
              </a:ext>
            </a:extLst>
          </p:cNvPr>
          <p:cNvSpPr>
            <a:spLocks noGrp="1"/>
          </p:cNvSpPr>
          <p:nvPr>
            <p:ph type="title"/>
          </p:nvPr>
        </p:nvSpPr>
        <p:spPr>
          <a:xfrm>
            <a:off x="8119869" y="453642"/>
            <a:ext cx="3625595" cy="4826023"/>
          </a:xfrm>
        </p:spPr>
        <p:txBody>
          <a:bodyPr anchor="ctr">
            <a:normAutofit/>
          </a:bodyPr>
          <a:lstStyle/>
          <a:p>
            <a:r>
              <a:rPr lang="en-GB" sz="3300"/>
              <a:t>Introductions </a:t>
            </a:r>
          </a:p>
        </p:txBody>
      </p:sp>
      <p:pic>
        <p:nvPicPr>
          <p:cNvPr id="7" name="Content Placeholder 6" descr="Smiling woman waving at camera">
            <a:extLst>
              <a:ext uri="{FF2B5EF4-FFF2-40B4-BE49-F238E27FC236}">
                <a16:creationId xmlns:a16="http://schemas.microsoft.com/office/drawing/2014/main" id="{E1310422-B306-D141-CCC7-8CACEF016DC1}"/>
              </a:ext>
            </a:extLst>
          </p:cNvPr>
          <p:cNvPicPr>
            <a:picLocks noGrp="1" noChangeAspect="1"/>
          </p:cNvPicPr>
          <p:nvPr>
            <p:ph type="pic" idx="1"/>
          </p:nvPr>
        </p:nvPicPr>
        <p:blipFill rotWithShape="1">
          <a:blip r:embed="rId2"/>
          <a:srcRect l="7518" r="6516" b="-2"/>
          <a:stretch/>
        </p:blipFill>
        <p:spPr>
          <a:xfrm>
            <a:off x="439766" y="453642"/>
            <a:ext cx="7602421" cy="5903207"/>
          </a:xfrm>
          <a:noFill/>
        </p:spPr>
      </p:pic>
      <p:sp>
        <p:nvSpPr>
          <p:cNvPr id="2" name="Slide Number Placeholder 1">
            <a:extLst>
              <a:ext uri="{FF2B5EF4-FFF2-40B4-BE49-F238E27FC236}">
                <a16:creationId xmlns:a16="http://schemas.microsoft.com/office/drawing/2014/main" id="{37D13CDF-2DFC-75A2-4531-0BAFFB2CD59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Tree>
    <p:extLst>
      <p:ext uri="{BB962C8B-B14F-4D97-AF65-F5344CB8AC3E}">
        <p14:creationId xmlns:p14="http://schemas.microsoft.com/office/powerpoint/2010/main" val="1395070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2500" b="1" dirty="0">
                <a:effectLst/>
                <a:latin typeface="Arial" panose="020B0604020202020204" pitchFamily="34" charset="0"/>
                <a:ea typeface="Times New Roman" panose="02020603050405020304" pitchFamily="18" charset="0"/>
                <a:cs typeface="Times New Roman" panose="02020603050405020304" pitchFamily="18" charset="0"/>
              </a:rPr>
              <a:t>To develop the concepts and practice of creativity and value creation for the development of innovative, aspiring and progressive solutions.</a:t>
            </a:r>
          </a:p>
          <a:p>
            <a:pPr algn="ct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3</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874C5E-C246-4AC8-91B5-CAC636DCE9C9}"/>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4</a:t>
            </a:fld>
            <a:endParaRPr lang="en-US"/>
          </a:p>
        </p:txBody>
      </p:sp>
      <p:sp>
        <p:nvSpPr>
          <p:cNvPr id="4" name="Title 3">
            <a:extLst>
              <a:ext uri="{FF2B5EF4-FFF2-40B4-BE49-F238E27FC236}">
                <a16:creationId xmlns:a16="http://schemas.microsoft.com/office/drawing/2014/main" id="{C6C25872-600A-4EC7-8012-B46801E516E1}"/>
              </a:ext>
            </a:extLst>
          </p:cNvPr>
          <p:cNvSpPr>
            <a:spLocks noGrp="1"/>
          </p:cNvSpPr>
          <p:nvPr>
            <p:ph type="title"/>
          </p:nvPr>
        </p:nvSpPr>
        <p:spPr>
          <a:xfrm>
            <a:off x="581193" y="729658"/>
            <a:ext cx="11029616" cy="988332"/>
          </a:xfrm>
        </p:spPr>
        <p:txBody>
          <a:bodyPr anchor="b">
            <a:normAutofit/>
          </a:bodyPr>
          <a:lstStyle/>
          <a:p>
            <a:r>
              <a:rPr lang="en-GB" dirty="0"/>
              <a:t>Learning Objectives </a:t>
            </a:r>
          </a:p>
        </p:txBody>
      </p:sp>
      <p:sp>
        <p:nvSpPr>
          <p:cNvPr id="5" name="Content Placeholder 4">
            <a:extLst>
              <a:ext uri="{FF2B5EF4-FFF2-40B4-BE49-F238E27FC236}">
                <a16:creationId xmlns:a16="http://schemas.microsoft.com/office/drawing/2014/main" id="{F70C2A2A-A427-4668-9FCE-DFDA7DC6A3B6}"/>
              </a:ext>
            </a:extLst>
          </p:cNvPr>
          <p:cNvSpPr>
            <a:spLocks noGrp="1"/>
          </p:cNvSpPr>
          <p:nvPr>
            <p:ph sz="half" idx="1"/>
          </p:nvPr>
        </p:nvSpPr>
        <p:spPr>
          <a:xfrm>
            <a:off x="581193" y="2228003"/>
            <a:ext cx="5422390" cy="3633047"/>
          </a:xfrm>
        </p:spPr>
        <p:txBody>
          <a:bodyPr anchor="ctr">
            <a:normAutofit/>
          </a:bodyPr>
          <a:lstStyle/>
          <a:p>
            <a:pPr marL="342900" lvl="0" indent="-342900">
              <a:buFont typeface="Symbol" panose="05050102010706020507" pitchFamily="18" charset="2"/>
              <a:buChar char=""/>
            </a:pPr>
            <a:r>
              <a:rPr lang="en-GB" b="1">
                <a:effectLst/>
              </a:rPr>
              <a:t>Demonstrate knowledge and critical understanding of innovation, creativity and enterprising mindset, recognising the values and the contribution creativity makes to the common good.  </a:t>
            </a:r>
          </a:p>
          <a:p>
            <a:pPr marL="342900" lvl="0" indent="-342900">
              <a:buFont typeface="Symbol" panose="05050102010706020507" pitchFamily="18" charset="2"/>
              <a:buChar char=""/>
            </a:pPr>
            <a:r>
              <a:rPr lang="en-GB" b="1">
                <a:effectLst/>
              </a:rPr>
              <a:t>Conceive, articulate and apply creative thinking within a work-based or academic context to develop novel solutions and/or value creation.</a:t>
            </a:r>
          </a:p>
          <a:p>
            <a:endParaRPr lang="en-GB" b="1"/>
          </a:p>
        </p:txBody>
      </p:sp>
      <p:pic>
        <p:nvPicPr>
          <p:cNvPr id="8" name="Picture Placeholder 7" descr="Camera lens close up">
            <a:extLst>
              <a:ext uri="{FF2B5EF4-FFF2-40B4-BE49-F238E27FC236}">
                <a16:creationId xmlns:a16="http://schemas.microsoft.com/office/drawing/2014/main" id="{072BCF65-4A07-4851-B19C-58F03B4E5FD2}"/>
              </a:ext>
            </a:extLst>
          </p:cNvPr>
          <p:cNvPicPr>
            <a:picLocks noGrp="1" noChangeAspect="1"/>
          </p:cNvPicPr>
          <p:nvPr>
            <p:ph sz="half" idx="2"/>
          </p:nvPr>
        </p:nvPicPr>
        <p:blipFill rotWithShape="1">
          <a:blip r:embed="rId2"/>
          <a:srcRect r="375" b="1"/>
          <a:stretch/>
        </p:blipFill>
        <p:spPr>
          <a:xfrm>
            <a:off x="6188417" y="2228003"/>
            <a:ext cx="5422392" cy="36330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11854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5</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1508025841"/>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tonehenge">
            <a:extLst>
              <a:ext uri="{FF2B5EF4-FFF2-40B4-BE49-F238E27FC236}">
                <a16:creationId xmlns:a16="http://schemas.microsoft.com/office/drawing/2014/main" id="{E4C67305-2B28-4566-A95C-17ABB052D310}"/>
              </a:ext>
            </a:extLst>
          </p:cNvPr>
          <p:cNvPicPr>
            <a:picLocks noGrp="1" noChangeAspect="1"/>
          </p:cNvPicPr>
          <p:nvPr>
            <p:ph type="pic" sz="quarter" idx="15"/>
          </p:nvPr>
        </p:nvPicPr>
        <p:blipFill>
          <a:blip r:embed="rId2"/>
          <a:srcRect l="13373" r="13373"/>
          <a:stretch>
            <a:fillRect/>
          </a:stretch>
        </p:blipFill>
        <p:spPr/>
      </p:pic>
      <p:sp>
        <p:nvSpPr>
          <p:cNvPr id="3" name="Title 2">
            <a:extLst>
              <a:ext uri="{FF2B5EF4-FFF2-40B4-BE49-F238E27FC236}">
                <a16:creationId xmlns:a16="http://schemas.microsoft.com/office/drawing/2014/main" id="{01DFEE69-42EE-4B7C-9038-2B926170243D}"/>
              </a:ext>
            </a:extLst>
          </p:cNvPr>
          <p:cNvSpPr>
            <a:spLocks noGrp="1"/>
          </p:cNvSpPr>
          <p:nvPr>
            <p:ph type="title"/>
          </p:nvPr>
        </p:nvSpPr>
        <p:spPr/>
        <p:txBody>
          <a:bodyPr/>
          <a:lstStyle/>
          <a:p>
            <a:pPr algn="ctr"/>
            <a:r>
              <a:rPr lang="en-GB" b="1" dirty="0"/>
              <a:t>Study time allocated</a:t>
            </a:r>
          </a:p>
        </p:txBody>
      </p:sp>
      <p:graphicFrame>
        <p:nvGraphicFramePr>
          <p:cNvPr id="9" name="Content Placeholder 8">
            <a:extLst>
              <a:ext uri="{FF2B5EF4-FFF2-40B4-BE49-F238E27FC236}">
                <a16:creationId xmlns:a16="http://schemas.microsoft.com/office/drawing/2014/main" id="{34645785-37D5-458C-A00C-3C034A1377EA}"/>
              </a:ext>
            </a:extLst>
          </p:cNvPr>
          <p:cNvGraphicFramePr>
            <a:graphicFrameLocks noGrp="1"/>
          </p:cNvGraphicFramePr>
          <p:nvPr>
            <p:ph sz="quarter" idx="14"/>
            <p:extLst>
              <p:ext uri="{D42A27DB-BD31-4B8C-83A1-F6EECF244321}">
                <p14:modId xmlns:p14="http://schemas.microsoft.com/office/powerpoint/2010/main" val="1999351608"/>
              </p:ext>
            </p:extLst>
          </p:nvPr>
        </p:nvGraphicFramePr>
        <p:xfrm>
          <a:off x="7689668" y="2525487"/>
          <a:ext cx="4354285" cy="2069150"/>
        </p:xfrm>
        <a:graphic>
          <a:graphicData uri="http://schemas.openxmlformats.org/drawingml/2006/table">
            <a:tbl>
              <a:tblPr firstRow="1" firstCol="1" bandRow="1">
                <a:tableStyleId>{BC89EF96-8CEA-46FF-86C4-4CE0E7609802}</a:tableStyleId>
              </a:tblPr>
              <a:tblGrid>
                <a:gridCol w="2303778">
                  <a:extLst>
                    <a:ext uri="{9D8B030D-6E8A-4147-A177-3AD203B41FA5}">
                      <a16:colId xmlns:a16="http://schemas.microsoft.com/office/drawing/2014/main" val="933265505"/>
                    </a:ext>
                  </a:extLst>
                </a:gridCol>
                <a:gridCol w="835919">
                  <a:extLst>
                    <a:ext uri="{9D8B030D-6E8A-4147-A177-3AD203B41FA5}">
                      <a16:colId xmlns:a16="http://schemas.microsoft.com/office/drawing/2014/main" val="2293017760"/>
                    </a:ext>
                  </a:extLst>
                </a:gridCol>
                <a:gridCol w="1214588">
                  <a:extLst>
                    <a:ext uri="{9D8B030D-6E8A-4147-A177-3AD203B41FA5}">
                      <a16:colId xmlns:a16="http://schemas.microsoft.com/office/drawing/2014/main" val="2970217010"/>
                    </a:ext>
                  </a:extLst>
                </a:gridCol>
              </a:tblGrid>
              <a:tr h="396508">
                <a:tc>
                  <a:txBody>
                    <a:bodyPr/>
                    <a:lstStyle/>
                    <a:p>
                      <a:pPr>
                        <a:lnSpc>
                          <a:spcPct val="200000"/>
                        </a:lnSpc>
                      </a:pPr>
                      <a:r>
                        <a:rPr lang="en-GB" sz="1600" b="1">
                          <a:effectLst/>
                        </a:rPr>
                        <a:t>Activity type</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a:effectLst/>
                        </a:rPr>
                        <a:t>Hours</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a:effectLst/>
                        </a:rPr>
                        <a:t>Percentage</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extLst>
                  <a:ext uri="{0D108BD9-81ED-4DB2-BD59-A6C34878D82A}">
                    <a16:rowId xmlns:a16="http://schemas.microsoft.com/office/drawing/2014/main" val="428971883"/>
                  </a:ext>
                </a:extLst>
              </a:tr>
              <a:tr h="396508">
                <a:tc>
                  <a:txBody>
                    <a:bodyPr/>
                    <a:lstStyle/>
                    <a:p>
                      <a:pPr>
                        <a:lnSpc>
                          <a:spcPct val="200000"/>
                        </a:lnSpc>
                      </a:pPr>
                      <a:r>
                        <a:rPr lang="en-GB" sz="1600" b="1">
                          <a:effectLst/>
                        </a:rPr>
                        <a:t>Scheduled learning</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dirty="0">
                          <a:effectLst/>
                        </a:rPr>
                        <a:t>40</a:t>
                      </a:r>
                      <a:endParaRPr lang="en-GB"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dirty="0">
                          <a:effectLst/>
                        </a:rPr>
                        <a:t>20%</a:t>
                      </a:r>
                      <a:endParaRPr lang="en-GB"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extLst>
                  <a:ext uri="{0D108BD9-81ED-4DB2-BD59-A6C34878D82A}">
                    <a16:rowId xmlns:a16="http://schemas.microsoft.com/office/drawing/2014/main" val="1977672826"/>
                  </a:ext>
                </a:extLst>
              </a:tr>
              <a:tr h="396508">
                <a:tc>
                  <a:txBody>
                    <a:bodyPr/>
                    <a:lstStyle/>
                    <a:p>
                      <a:pPr>
                        <a:lnSpc>
                          <a:spcPct val="200000"/>
                        </a:lnSpc>
                      </a:pPr>
                      <a:r>
                        <a:rPr lang="en-GB" sz="1600" b="1">
                          <a:effectLst/>
                        </a:rPr>
                        <a:t>Independent learning</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dirty="0">
                          <a:effectLst/>
                          <a:latin typeface="Arial" panose="020B0604020202020204" pitchFamily="34" charset="0"/>
                          <a:ea typeface="Times New Roman" panose="02020603050405020304" pitchFamily="18" charset="0"/>
                          <a:cs typeface="Times New Roman" panose="02020603050405020304" pitchFamily="18" charset="0"/>
                        </a:rPr>
                        <a:t>160</a:t>
                      </a:r>
                    </a:p>
                  </a:txBody>
                  <a:tcPr marL="48767" marR="48767" marT="0" marB="0"/>
                </a:tc>
                <a:tc>
                  <a:txBody>
                    <a:bodyPr/>
                    <a:lstStyle/>
                    <a:p>
                      <a:pPr algn="ctr">
                        <a:lnSpc>
                          <a:spcPct val="200000"/>
                        </a:lnSpc>
                      </a:pPr>
                      <a:r>
                        <a:rPr lang="en-GB" sz="1600" b="1" dirty="0">
                          <a:effectLst/>
                        </a:rPr>
                        <a:t>80%</a:t>
                      </a:r>
                      <a:endParaRPr lang="en-GB"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extLst>
                  <a:ext uri="{0D108BD9-81ED-4DB2-BD59-A6C34878D82A}">
                    <a16:rowId xmlns:a16="http://schemas.microsoft.com/office/drawing/2014/main" val="2601129019"/>
                  </a:ext>
                </a:extLst>
              </a:tr>
              <a:tr h="396508">
                <a:tc>
                  <a:txBody>
                    <a:bodyPr/>
                    <a:lstStyle/>
                    <a:p>
                      <a:pPr>
                        <a:lnSpc>
                          <a:spcPct val="200000"/>
                        </a:lnSpc>
                      </a:pPr>
                      <a:r>
                        <a:rPr lang="en-GB" sz="1600" b="1">
                          <a:effectLst/>
                        </a:rPr>
                        <a:t>Placement learning</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a:effectLst/>
                        </a:rPr>
                        <a:t> </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a:effectLst/>
                        </a:rPr>
                        <a:t> </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extLst>
                  <a:ext uri="{0D108BD9-81ED-4DB2-BD59-A6C34878D82A}">
                    <a16:rowId xmlns:a16="http://schemas.microsoft.com/office/drawing/2014/main" val="3318551099"/>
                  </a:ext>
                </a:extLst>
              </a:tr>
              <a:tr h="396508">
                <a:tc>
                  <a:txBody>
                    <a:bodyPr/>
                    <a:lstStyle/>
                    <a:p>
                      <a:pPr>
                        <a:lnSpc>
                          <a:spcPct val="200000"/>
                        </a:lnSpc>
                      </a:pPr>
                      <a:r>
                        <a:rPr lang="en-GB" sz="1600" b="1">
                          <a:effectLst/>
                        </a:rPr>
                        <a:t>TOTAL</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a:effectLst/>
                        </a:rPr>
                        <a:t>200</a:t>
                      </a:r>
                      <a:endParaRPr lang="en-GB" sz="1600" b="1">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tc>
                  <a:txBody>
                    <a:bodyPr/>
                    <a:lstStyle/>
                    <a:p>
                      <a:pPr algn="ctr">
                        <a:lnSpc>
                          <a:spcPct val="200000"/>
                        </a:lnSpc>
                      </a:pPr>
                      <a:r>
                        <a:rPr lang="en-GB" sz="1600" b="1" dirty="0">
                          <a:effectLst/>
                        </a:rPr>
                        <a:t>100%</a:t>
                      </a:r>
                      <a:endParaRPr lang="en-GB" sz="16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48767" marR="48767" marT="0" marB="0"/>
                </a:tc>
                <a:extLst>
                  <a:ext uri="{0D108BD9-81ED-4DB2-BD59-A6C34878D82A}">
                    <a16:rowId xmlns:a16="http://schemas.microsoft.com/office/drawing/2014/main" val="692031343"/>
                  </a:ext>
                </a:extLst>
              </a:tr>
            </a:tbl>
          </a:graphicData>
        </a:graphic>
      </p:graphicFrame>
      <p:sp>
        <p:nvSpPr>
          <p:cNvPr id="5" name="Slide Number Placeholder 4">
            <a:extLst>
              <a:ext uri="{FF2B5EF4-FFF2-40B4-BE49-F238E27FC236}">
                <a16:creationId xmlns:a16="http://schemas.microsoft.com/office/drawing/2014/main" id="{7B8AFE6C-77F3-4DAA-A67D-8156D9D5F7C8}"/>
              </a:ext>
            </a:extLst>
          </p:cNvPr>
          <p:cNvSpPr>
            <a:spLocks noGrp="1"/>
          </p:cNvSpPr>
          <p:nvPr>
            <p:ph type="sldNum" sz="quarter" idx="12"/>
          </p:nvPr>
        </p:nvSpPr>
        <p:spPr/>
        <p:txBody>
          <a:bodyPr/>
          <a:lstStyle/>
          <a:p>
            <a:fld id="{F603CDE5-C1D8-4EDD-870F-A498BAFA520F}" type="slidenum">
              <a:rPr lang="en-US" noProof="0" smtClean="0"/>
              <a:t>6</a:t>
            </a:fld>
            <a:endParaRPr lang="en-US" noProof="0" dirty="0"/>
          </a:p>
        </p:txBody>
      </p:sp>
    </p:spTree>
    <p:extLst>
      <p:ext uri="{BB962C8B-B14F-4D97-AF65-F5344CB8AC3E}">
        <p14:creationId xmlns:p14="http://schemas.microsoft.com/office/powerpoint/2010/main" val="57719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3" name="Picture 2">
            <a:extLst>
              <a:ext uri="{FF2B5EF4-FFF2-40B4-BE49-F238E27FC236}">
                <a16:creationId xmlns:a16="http://schemas.microsoft.com/office/drawing/2014/main" id="{93610640-BDBB-4F7F-2CDC-596C74423AF7}"/>
              </a:ext>
            </a:extLst>
          </p:cNvPr>
          <p:cNvPicPr>
            <a:picLocks noChangeAspect="1"/>
          </p:cNvPicPr>
          <p:nvPr/>
        </p:nvPicPr>
        <p:blipFill>
          <a:blip r:embed="rId2"/>
          <a:stretch>
            <a:fillRect/>
          </a:stretch>
        </p:blipFill>
        <p:spPr>
          <a:xfrm>
            <a:off x="0" y="2535400"/>
            <a:ext cx="12192000" cy="2988469"/>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8</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a:t>Unit 1</a:t>
            </a:r>
            <a:br>
              <a:rPr lang="en-GB" sz="2000"/>
            </a:br>
            <a:r>
              <a:rPr lang="en-GB" sz="2000"/>
              <a:t>What’s the problem</a:t>
            </a:r>
            <a:br>
              <a:rPr lang="en-GB" sz="2000"/>
            </a:br>
            <a:endParaRPr lang="en-GB" sz="2000"/>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a:bodyPr>
          <a:lstStyle/>
          <a:p>
            <a:r>
              <a:rPr lang="en-US" b="1" dirty="0"/>
              <a:t>How Innovation Shapes the World</a:t>
            </a:r>
          </a:p>
          <a:p>
            <a:pPr lvl="1"/>
            <a:r>
              <a:rPr lang="en-US" dirty="0"/>
              <a:t>The role that creativity and innovation plays in the development of society and self</a:t>
            </a:r>
          </a:p>
          <a:p>
            <a:pPr marL="357188" lvl="1" indent="-357188"/>
            <a:r>
              <a:rPr lang="en-US" sz="1800" b="1" dirty="0"/>
              <a:t>How do you solve a problem?</a:t>
            </a:r>
          </a:p>
          <a:p>
            <a:pPr lvl="2"/>
            <a:r>
              <a:rPr lang="en-GB" sz="1600" dirty="0"/>
              <a:t>Reviewing your creative identity and identifying your research philosophy.</a:t>
            </a:r>
            <a:endParaRPr lang="en-US" dirty="0"/>
          </a:p>
          <a:p>
            <a:pPr marL="357188" lvl="2" indent="-269875">
              <a:buFont typeface="Wingdings" panose="05000000000000000000" pitchFamily="2" charset="2"/>
              <a:buChar char="§"/>
            </a:pPr>
            <a:r>
              <a:rPr lang="en-US" sz="1800" b="1" dirty="0"/>
              <a:t>The Known Knowns</a:t>
            </a:r>
          </a:p>
          <a:p>
            <a:pPr lvl="2"/>
            <a:r>
              <a:rPr lang="en-GB" sz="1600" dirty="0"/>
              <a:t>Searching for literature to support your research.</a:t>
            </a:r>
            <a:endParaRPr lang="en-US" dirty="0"/>
          </a:p>
          <a:p>
            <a:pPr marL="357188" lvl="2" indent="-269875">
              <a:buFont typeface="Wingdings" panose="05000000000000000000" pitchFamily="2" charset="2"/>
              <a:buChar char="§"/>
            </a:pPr>
            <a:r>
              <a:rPr lang="en-US" sz="1800" b="1" dirty="0"/>
              <a:t>The Problem is…</a:t>
            </a:r>
          </a:p>
          <a:p>
            <a:pPr lvl="2"/>
            <a:r>
              <a:rPr lang="en-GB" sz="1600" dirty="0"/>
              <a:t>How to develop a research question/problem statement/hypothesis</a:t>
            </a:r>
            <a:endParaRPr lang="en-US" sz="1600" dirty="0"/>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Worst possible idea</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9</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a:bodyPr>
          <a:lstStyle/>
          <a:p>
            <a:pPr lvl="1">
              <a:lnSpc>
                <a:spcPct val="90000"/>
              </a:lnSpc>
            </a:pPr>
            <a:r>
              <a:rPr lang="en-US" sz="1800" b="1" dirty="0"/>
              <a:t>Choosing the Right Approach</a:t>
            </a:r>
          </a:p>
          <a:p>
            <a:pPr lvl="2">
              <a:lnSpc>
                <a:spcPct val="90000"/>
              </a:lnSpc>
            </a:pPr>
            <a:r>
              <a:rPr lang="en-GB" sz="1600" dirty="0"/>
              <a:t>Research methodology - Abductive/Inductive and research strategies</a:t>
            </a:r>
            <a:endParaRPr lang="en-US" sz="1600" dirty="0"/>
          </a:p>
          <a:p>
            <a:pPr marL="711200" lvl="2" indent="-271463">
              <a:lnSpc>
                <a:spcPct val="90000"/>
              </a:lnSpc>
            </a:pPr>
            <a:r>
              <a:rPr lang="en-GB" sz="1800" b="1" dirty="0"/>
              <a:t>Finding the needle in the haystack</a:t>
            </a:r>
          </a:p>
          <a:p>
            <a:pPr marL="1053200" lvl="3" indent="-271463">
              <a:lnSpc>
                <a:spcPct val="90000"/>
              </a:lnSpc>
            </a:pPr>
            <a:r>
              <a:rPr lang="en-GB" sz="1400" dirty="0"/>
              <a:t>Research choices/methods/Data gathering</a:t>
            </a:r>
          </a:p>
          <a:p>
            <a:pPr marL="627063" lvl="3" indent="-187325">
              <a:lnSpc>
                <a:spcPct val="90000"/>
              </a:lnSpc>
            </a:pPr>
            <a:r>
              <a:rPr lang="en-GB" sz="1800" b="1" dirty="0"/>
              <a:t>Now for the Solutions</a:t>
            </a:r>
          </a:p>
          <a:p>
            <a:pPr marL="987063" lvl="4" indent="-187325">
              <a:lnSpc>
                <a:spcPct val="90000"/>
              </a:lnSpc>
            </a:pPr>
            <a:r>
              <a:rPr lang="en-GB" sz="1400" dirty="0"/>
              <a:t>How to generate solutions and come up with recommendations </a:t>
            </a:r>
          </a:p>
          <a:p>
            <a:pPr marL="627063" lvl="4" indent="-271463">
              <a:lnSpc>
                <a:spcPct val="90000"/>
              </a:lnSpc>
            </a:pPr>
            <a:r>
              <a:rPr lang="en-GB" sz="1800" b="1" dirty="0"/>
              <a:t>Creating Value</a:t>
            </a:r>
          </a:p>
          <a:p>
            <a:pPr marL="925063" lvl="5" indent="-271463">
              <a:lnSpc>
                <a:spcPct val="90000"/>
              </a:lnSpc>
            </a:pPr>
            <a:r>
              <a:rPr lang="en-GB" sz="1400" dirty="0"/>
              <a:t>Consider the value of the solution in relation to sustainability</a:t>
            </a:r>
          </a:p>
          <a:p>
            <a:pPr marL="711200" lvl="2" indent="-271463">
              <a:lnSpc>
                <a:spcPct val="90000"/>
              </a:lnSpc>
            </a:pPr>
            <a:endParaRPr lang="en-US" sz="1200" dirty="0"/>
          </a:p>
        </p:txBody>
      </p:sp>
    </p:spTree>
    <p:extLst>
      <p:ext uri="{BB962C8B-B14F-4D97-AF65-F5344CB8AC3E}">
        <p14:creationId xmlns:p14="http://schemas.microsoft.com/office/powerpoint/2010/main" val="2619494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Making it happen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a:bodyPr>
          <a:lstStyle/>
          <a:p>
            <a:pPr marL="285750" indent="-285750">
              <a:buFont typeface="Arial" panose="020B0604020202020204" pitchFamily="34" charset="0"/>
              <a:buChar char="•"/>
            </a:pPr>
            <a:r>
              <a:rPr lang="en-GB" sz="1800" b="1" dirty="0"/>
              <a:t>The Power of Networks</a:t>
            </a:r>
          </a:p>
          <a:p>
            <a:pPr marL="591750" lvl="1" indent="-285750">
              <a:buFont typeface="Arial" panose="020B0604020202020204" pitchFamily="34" charset="0"/>
              <a:buChar char="•"/>
            </a:pPr>
            <a:r>
              <a:rPr lang="en-GB" dirty="0"/>
              <a:t>Identifying stakeholders and understanding their role in your research/project</a:t>
            </a:r>
          </a:p>
          <a:p>
            <a:pPr marL="285750" indent="-285750">
              <a:buFont typeface="Arial" panose="020B0604020202020204" pitchFamily="34" charset="0"/>
              <a:buChar char="•"/>
            </a:pPr>
            <a:r>
              <a:rPr lang="en-GB" sz="1800" b="1" dirty="0"/>
              <a:t>Show Me The Money!</a:t>
            </a:r>
          </a:p>
          <a:p>
            <a:pPr marL="591750" lvl="1" indent="-285750">
              <a:buFont typeface="Arial" panose="020B0604020202020204" pitchFamily="34" charset="0"/>
              <a:buChar char="•"/>
            </a:pPr>
            <a:r>
              <a:rPr lang="en-GB" dirty="0"/>
              <a:t>How to generate funding for your research/project</a:t>
            </a:r>
          </a:p>
          <a:p>
            <a:pPr marL="285750" indent="-285750">
              <a:buFont typeface="Arial" panose="020B0604020202020204" pitchFamily="34" charset="0"/>
              <a:buChar char="•"/>
            </a:pPr>
            <a:r>
              <a:rPr lang="en-GB" sz="1800" b="1" dirty="0"/>
              <a:t>What’s the Story</a:t>
            </a:r>
          </a:p>
          <a:p>
            <a:pPr marL="591750" lvl="1" indent="-285750">
              <a:buFont typeface="Arial" panose="020B0604020202020204" pitchFamily="34" charset="0"/>
              <a:buChar char="•"/>
            </a:pPr>
            <a:r>
              <a:rPr lang="en-GB" dirty="0"/>
              <a:t>Presenting your ideas</a:t>
            </a:r>
          </a:p>
          <a:p>
            <a:pPr marL="285750" indent="-285750">
              <a:buFont typeface="Arial" panose="020B0604020202020204" pitchFamily="34" charset="0"/>
              <a:buChar char="•"/>
            </a:pPr>
            <a:r>
              <a:rPr lang="en-GB" sz="1800" b="1" dirty="0"/>
              <a:t>Brining Your Idea To Life</a:t>
            </a:r>
          </a:p>
          <a:p>
            <a:pPr marL="591750" lvl="1" indent="-285750">
              <a:buFont typeface="Arial" panose="020B0604020202020204" pitchFamily="34" charset="0"/>
              <a:buChar char="•"/>
            </a:pPr>
            <a:r>
              <a:rPr lang="en-GB" dirty="0"/>
              <a:t>Creating tangible outputs to share with your audience/user</a:t>
            </a:r>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10</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D740CC-A8DA-4086-9592-196609727C80}"/>
              </a:ext>
            </a:extLst>
          </p:cNvPr>
          <p:cNvSpPr>
            <a:spLocks noGrp="1"/>
          </p:cNvSpPr>
          <p:nvPr>
            <p:ph type="sldNum" sz="quarter" idx="12"/>
          </p:nvPr>
        </p:nvSpPr>
        <p:spPr/>
        <p:txBody>
          <a:bodyPr/>
          <a:lstStyle/>
          <a:p>
            <a:fld id="{3A98EE3D-8CD1-4C3F-BD1C-C98C9596463C}" type="slidenum">
              <a:rPr lang="en-US" smtClean="0"/>
              <a:t>11</a:t>
            </a:fld>
            <a:endParaRPr lang="en-US" dirty="0"/>
          </a:p>
        </p:txBody>
      </p:sp>
      <p:sp>
        <p:nvSpPr>
          <p:cNvPr id="4" name="Title 3">
            <a:extLst>
              <a:ext uri="{FF2B5EF4-FFF2-40B4-BE49-F238E27FC236}">
                <a16:creationId xmlns:a16="http://schemas.microsoft.com/office/drawing/2014/main" id="{D0D1B59E-8D78-4D79-B03E-334BC741975B}"/>
              </a:ext>
            </a:extLst>
          </p:cNvPr>
          <p:cNvSpPr>
            <a:spLocks noGrp="1"/>
          </p:cNvSpPr>
          <p:nvPr>
            <p:ph type="title"/>
          </p:nvPr>
        </p:nvSpPr>
        <p:spPr/>
        <p:txBody>
          <a:bodyPr/>
          <a:lstStyle/>
          <a:p>
            <a:r>
              <a:rPr lang="en-GB" dirty="0"/>
              <a:t>Unit 4 - What's the Verdict?</a:t>
            </a:r>
          </a:p>
        </p:txBody>
      </p:sp>
      <p:pic>
        <p:nvPicPr>
          <p:cNvPr id="8" name="Content Placeholder 7" descr="Hand with a gavel">
            <a:extLst>
              <a:ext uri="{FF2B5EF4-FFF2-40B4-BE49-F238E27FC236}">
                <a16:creationId xmlns:a16="http://schemas.microsoft.com/office/drawing/2014/main" id="{D8962CC7-F59D-4C6C-99A1-00A06BD9B3EE}"/>
              </a:ext>
            </a:extLst>
          </p:cNvPr>
          <p:cNvPicPr>
            <a:picLocks noGrp="1" noChangeAspect="1"/>
          </p:cNvPicPr>
          <p:nvPr>
            <p:ph sz="half" idx="1"/>
          </p:nvPr>
        </p:nvPicPr>
        <p:blipFill>
          <a:blip r:embed="rId2"/>
          <a:stretch>
            <a:fillRect/>
          </a:stretch>
        </p:blipFill>
        <p:spPr>
          <a:xfrm>
            <a:off x="6188417" y="2228003"/>
            <a:ext cx="5422900" cy="3615266"/>
          </a:xfrm>
          <a:prstGeom prst="rect">
            <a:avLst/>
          </a:prstGeom>
          <a:ln>
            <a:noFill/>
          </a:ln>
          <a:effectLst>
            <a:outerShdw blurRad="292100" dist="139700" dir="2700000" algn="tl" rotWithShape="0">
              <a:srgbClr val="333333">
                <a:alpha val="65000"/>
              </a:srgbClr>
            </a:outerShdw>
          </a:effectLst>
        </p:spPr>
      </p:pic>
      <p:sp>
        <p:nvSpPr>
          <p:cNvPr id="6" name="Content Placeholder 5">
            <a:extLst>
              <a:ext uri="{FF2B5EF4-FFF2-40B4-BE49-F238E27FC236}">
                <a16:creationId xmlns:a16="http://schemas.microsoft.com/office/drawing/2014/main" id="{A6061E3E-04CE-4E89-BFDF-E756E6CF6558}"/>
              </a:ext>
            </a:extLst>
          </p:cNvPr>
          <p:cNvSpPr>
            <a:spLocks noGrp="1"/>
          </p:cNvSpPr>
          <p:nvPr>
            <p:ph sz="half" idx="2"/>
          </p:nvPr>
        </p:nvSpPr>
        <p:spPr>
          <a:xfrm>
            <a:off x="511517" y="2228003"/>
            <a:ext cx="5422392" cy="3633047"/>
          </a:xfrm>
        </p:spPr>
        <p:txBody>
          <a:bodyPr/>
          <a:lstStyle/>
          <a:p>
            <a:r>
              <a:rPr lang="en-GB" b="1" dirty="0"/>
              <a:t>It’s all in the numbers</a:t>
            </a:r>
          </a:p>
          <a:p>
            <a:pPr lvl="1"/>
            <a:r>
              <a:rPr lang="en-GB" dirty="0"/>
              <a:t>Analysing quantitative feedback</a:t>
            </a:r>
          </a:p>
          <a:p>
            <a:pPr marL="269875" lvl="1" indent="-269875"/>
            <a:r>
              <a:rPr lang="en-GB" sz="1800" b="1" dirty="0"/>
              <a:t>There’s a theme here!</a:t>
            </a:r>
          </a:p>
          <a:p>
            <a:pPr lvl="1"/>
            <a:r>
              <a:rPr lang="en-GB" dirty="0"/>
              <a:t>Analysing qualitative feedback</a:t>
            </a:r>
          </a:p>
          <a:p>
            <a:pPr marL="357188" lvl="1" indent="-357188"/>
            <a:r>
              <a:rPr lang="en-GB" sz="1800" b="1" dirty="0"/>
              <a:t>Succeed or Fail</a:t>
            </a:r>
          </a:p>
          <a:p>
            <a:pPr lvl="1"/>
            <a:r>
              <a:rPr lang="en-GB" dirty="0"/>
              <a:t>The characteristics of success and learning from failing.</a:t>
            </a:r>
          </a:p>
          <a:p>
            <a:pPr marL="357188" lvl="1" indent="-357188"/>
            <a:r>
              <a:rPr lang="en-GB" sz="1800" b="1" dirty="0"/>
              <a:t>Sharing Success</a:t>
            </a:r>
          </a:p>
          <a:p>
            <a:pPr lvl="1"/>
            <a:r>
              <a:rPr lang="en-GB" dirty="0"/>
              <a:t>Evaluating and showcasing your research/project</a:t>
            </a:r>
          </a:p>
          <a:p>
            <a:pPr lvl="1"/>
            <a:endParaRPr lang="en-GB" dirty="0"/>
          </a:p>
        </p:txBody>
      </p:sp>
    </p:spTree>
    <p:extLst>
      <p:ext uri="{BB962C8B-B14F-4D97-AF65-F5344CB8AC3E}">
        <p14:creationId xmlns:p14="http://schemas.microsoft.com/office/powerpoint/2010/main" val="1450568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7699E4-F904-46A6-8E94-47169BA92EA4}"/>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4" name="Title 3">
            <a:extLst>
              <a:ext uri="{FF2B5EF4-FFF2-40B4-BE49-F238E27FC236}">
                <a16:creationId xmlns:a16="http://schemas.microsoft.com/office/drawing/2014/main" id="{3FAAD313-1091-46A6-99B2-17D678A02645}"/>
              </a:ext>
            </a:extLst>
          </p:cNvPr>
          <p:cNvSpPr>
            <a:spLocks noGrp="1"/>
          </p:cNvSpPr>
          <p:nvPr>
            <p:ph type="title"/>
          </p:nvPr>
        </p:nvSpPr>
        <p:spPr/>
        <p:txBody>
          <a:bodyPr/>
          <a:lstStyle/>
          <a:p>
            <a:r>
              <a:rPr lang="en-GB" dirty="0"/>
              <a:t>Timescale </a:t>
            </a:r>
          </a:p>
        </p:txBody>
      </p:sp>
      <p:graphicFrame>
        <p:nvGraphicFramePr>
          <p:cNvPr id="5" name="Table 4">
            <a:extLst>
              <a:ext uri="{FF2B5EF4-FFF2-40B4-BE49-F238E27FC236}">
                <a16:creationId xmlns:a16="http://schemas.microsoft.com/office/drawing/2014/main" id="{01E904BE-6710-486C-B25A-7FAF9384D452}"/>
              </a:ext>
            </a:extLst>
          </p:cNvPr>
          <p:cNvGraphicFramePr>
            <a:graphicFrameLocks noGrp="1"/>
          </p:cNvGraphicFramePr>
          <p:nvPr>
            <p:extLst>
              <p:ext uri="{D42A27DB-BD31-4B8C-83A1-F6EECF244321}">
                <p14:modId xmlns:p14="http://schemas.microsoft.com/office/powerpoint/2010/main" val="3584573377"/>
              </p:ext>
            </p:extLst>
          </p:nvPr>
        </p:nvGraphicFramePr>
        <p:xfrm>
          <a:off x="575894" y="2166240"/>
          <a:ext cx="9531981" cy="4257674"/>
        </p:xfrm>
        <a:graphic>
          <a:graphicData uri="http://schemas.openxmlformats.org/drawingml/2006/table">
            <a:tbl>
              <a:tblPr firstRow="1" firstCol="1" bandRow="1"/>
              <a:tblGrid>
                <a:gridCol w="958720">
                  <a:extLst>
                    <a:ext uri="{9D8B030D-6E8A-4147-A177-3AD203B41FA5}">
                      <a16:colId xmlns:a16="http://schemas.microsoft.com/office/drawing/2014/main" val="413781672"/>
                    </a:ext>
                  </a:extLst>
                </a:gridCol>
                <a:gridCol w="1292286">
                  <a:extLst>
                    <a:ext uri="{9D8B030D-6E8A-4147-A177-3AD203B41FA5}">
                      <a16:colId xmlns:a16="http://schemas.microsoft.com/office/drawing/2014/main" val="2147400863"/>
                    </a:ext>
                  </a:extLst>
                </a:gridCol>
                <a:gridCol w="1078560">
                  <a:extLst>
                    <a:ext uri="{9D8B030D-6E8A-4147-A177-3AD203B41FA5}">
                      <a16:colId xmlns:a16="http://schemas.microsoft.com/office/drawing/2014/main" val="668300406"/>
                    </a:ext>
                  </a:extLst>
                </a:gridCol>
                <a:gridCol w="1064056">
                  <a:extLst>
                    <a:ext uri="{9D8B030D-6E8A-4147-A177-3AD203B41FA5}">
                      <a16:colId xmlns:a16="http://schemas.microsoft.com/office/drawing/2014/main" val="3720100029"/>
                    </a:ext>
                  </a:extLst>
                </a:gridCol>
                <a:gridCol w="1343652">
                  <a:extLst>
                    <a:ext uri="{9D8B030D-6E8A-4147-A177-3AD203B41FA5}">
                      <a16:colId xmlns:a16="http://schemas.microsoft.com/office/drawing/2014/main" val="1830977959"/>
                    </a:ext>
                  </a:extLst>
                </a:gridCol>
                <a:gridCol w="1244068">
                  <a:extLst>
                    <a:ext uri="{9D8B030D-6E8A-4147-A177-3AD203B41FA5}">
                      <a16:colId xmlns:a16="http://schemas.microsoft.com/office/drawing/2014/main" val="1083754964"/>
                    </a:ext>
                  </a:extLst>
                </a:gridCol>
                <a:gridCol w="1317529">
                  <a:extLst>
                    <a:ext uri="{9D8B030D-6E8A-4147-A177-3AD203B41FA5}">
                      <a16:colId xmlns:a16="http://schemas.microsoft.com/office/drawing/2014/main" val="3191498211"/>
                    </a:ext>
                  </a:extLst>
                </a:gridCol>
                <a:gridCol w="1233110">
                  <a:extLst>
                    <a:ext uri="{9D8B030D-6E8A-4147-A177-3AD203B41FA5}">
                      <a16:colId xmlns:a16="http://schemas.microsoft.com/office/drawing/2014/main" val="1920589154"/>
                    </a:ext>
                  </a:extLst>
                </a:gridCol>
              </a:tblGrid>
              <a:tr h="334207">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a:lnSpc>
                          <a:spcPct val="107000"/>
                        </a:lnSpc>
                        <a:spcAft>
                          <a:spcPts val="800"/>
                        </a:spcAft>
                      </a:pPr>
                      <a:endParaRPr lang="en-GB" sz="1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2397105584"/>
                  </a:ext>
                </a:extLst>
              </a:tr>
              <a:tr h="3923467">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 How Innovation Shapes the World</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How do you solve a problem? </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 Known Knowns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 Problem is…</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Choosing the Right Approach</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Finding the needle in the hay stack </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Now for the Solutions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Creating Value</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 Power of </a:t>
                      </a: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Networks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Finance It!</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Telling Your Story</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Making it Happen</a:t>
                      </a: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It's all in the numbers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There's a theme here!</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Succeed or Fail</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&amp;</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Sharing Success</a:t>
                      </a:r>
                    </a:p>
                    <a:p>
                      <a:pPr algn="ctr">
                        <a:lnSpc>
                          <a:spcPct val="107000"/>
                        </a:lnSpc>
                        <a:spcAft>
                          <a:spcPts val="800"/>
                        </a:spcAft>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560" marR="655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4496050"/>
                  </a:ext>
                </a:extLst>
              </a:tr>
            </a:tbl>
          </a:graphicData>
        </a:graphic>
      </p:graphicFrame>
      <p:sp>
        <p:nvSpPr>
          <p:cNvPr id="3" name="TextBox 2">
            <a:extLst>
              <a:ext uri="{FF2B5EF4-FFF2-40B4-BE49-F238E27FC236}">
                <a16:creationId xmlns:a16="http://schemas.microsoft.com/office/drawing/2014/main" id="{60C67341-B9F8-5845-FDEC-4FD54EC753AD}"/>
              </a:ext>
            </a:extLst>
          </p:cNvPr>
          <p:cNvSpPr txBox="1"/>
          <p:nvPr/>
        </p:nvSpPr>
        <p:spPr>
          <a:xfrm>
            <a:off x="10255624" y="3437024"/>
            <a:ext cx="1685364"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10 Weeks</a:t>
            </a:r>
          </a:p>
          <a:p>
            <a:pPr algn="ctr"/>
            <a:endParaRPr lang="en-GB" dirty="0"/>
          </a:p>
          <a:p>
            <a:pPr algn="ctr"/>
            <a:r>
              <a:rPr lang="en-GB" dirty="0"/>
              <a:t>X2 Topics a Week</a:t>
            </a:r>
          </a:p>
        </p:txBody>
      </p:sp>
    </p:spTree>
    <p:extLst>
      <p:ext uri="{BB962C8B-B14F-4D97-AF65-F5344CB8AC3E}">
        <p14:creationId xmlns:p14="http://schemas.microsoft.com/office/powerpoint/2010/main" val="658321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B96B10-A8ED-45E4-9365-56A02BBD55AC}"/>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4" name="Title 3">
            <a:extLst>
              <a:ext uri="{FF2B5EF4-FFF2-40B4-BE49-F238E27FC236}">
                <a16:creationId xmlns:a16="http://schemas.microsoft.com/office/drawing/2014/main" id="{F402DBCA-2172-44B3-A771-C515882FC3C7}"/>
              </a:ext>
            </a:extLst>
          </p:cNvPr>
          <p:cNvSpPr>
            <a:spLocks noGrp="1"/>
          </p:cNvSpPr>
          <p:nvPr>
            <p:ph type="title"/>
          </p:nvPr>
        </p:nvSpPr>
        <p:spPr/>
        <p:txBody>
          <a:bodyPr/>
          <a:lstStyle/>
          <a:p>
            <a:r>
              <a:rPr lang="en-GB" dirty="0"/>
              <a:t>Assessment </a:t>
            </a:r>
          </a:p>
        </p:txBody>
      </p:sp>
      <p:pic>
        <p:nvPicPr>
          <p:cNvPr id="5" name="Picture 4" descr="Graphical user interface, application, Word&#10;&#10;Description automatically generated">
            <a:extLst>
              <a:ext uri="{FF2B5EF4-FFF2-40B4-BE49-F238E27FC236}">
                <a16:creationId xmlns:a16="http://schemas.microsoft.com/office/drawing/2014/main" id="{66CBCE76-4737-4778-92EC-36A6D2F1FF1A}"/>
              </a:ext>
            </a:extLst>
          </p:cNvPr>
          <p:cNvPicPr/>
          <p:nvPr/>
        </p:nvPicPr>
        <p:blipFill rotWithShape="1">
          <a:blip r:embed="rId2"/>
          <a:srcRect l="23931" t="31022" r="32694" b="23478"/>
          <a:stretch/>
        </p:blipFill>
        <p:spPr bwMode="auto">
          <a:xfrm>
            <a:off x="575894" y="2176462"/>
            <a:ext cx="5520106" cy="34242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pic>
        <p:nvPicPr>
          <p:cNvPr id="6" name="Picture 5" descr="Graphical user interface, table, Word&#10;&#10;Description automatically generated">
            <a:extLst>
              <a:ext uri="{FF2B5EF4-FFF2-40B4-BE49-F238E27FC236}">
                <a16:creationId xmlns:a16="http://schemas.microsoft.com/office/drawing/2014/main" id="{37C6A351-6196-4CA4-BADC-A700F096B487}"/>
              </a:ext>
            </a:extLst>
          </p:cNvPr>
          <p:cNvPicPr/>
          <p:nvPr/>
        </p:nvPicPr>
        <p:blipFill rotWithShape="1">
          <a:blip r:embed="rId3"/>
          <a:srcRect l="25260" t="34862" r="49148" b="37661"/>
          <a:stretch/>
        </p:blipFill>
        <p:spPr bwMode="auto">
          <a:xfrm>
            <a:off x="7038112" y="2919548"/>
            <a:ext cx="3532505" cy="2133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647940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14</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3" y="2228003"/>
            <a:ext cx="5422390" cy="4468632"/>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1 – Formulate a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written statement of 1,000 words that considers the following:</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A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Research Question </a:t>
            </a:r>
            <a:r>
              <a:rPr lang="en-GB" sz="1800" dirty="0">
                <a:effectLst/>
                <a:latin typeface="Arial" panose="020B0604020202020204" pitchFamily="34" charset="0"/>
                <a:ea typeface="Times New Roman" panose="02020603050405020304" pitchFamily="18" charset="0"/>
                <a:cs typeface="Arial" panose="020B0604020202020204" pitchFamily="34" charset="0"/>
              </a:rPr>
              <a:t>that has been formulated because of identifying an issue / problem that you would like to investigate that is appropriate to your programme of study.  Within your summary you should express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the Value </a:t>
            </a:r>
            <a:r>
              <a:rPr lang="en-GB" sz="1800" dirty="0">
                <a:effectLst/>
                <a:latin typeface="Arial" panose="020B0604020202020204" pitchFamily="34" charset="0"/>
                <a:ea typeface="Times New Roman" panose="02020603050405020304" pitchFamily="18" charset="0"/>
                <a:cs typeface="Arial" panose="020B0604020202020204" pitchFamily="34" charset="0"/>
              </a:rPr>
              <a:t>that your research could create for the field being researched.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chosen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Research Approach </a:t>
            </a:r>
            <a:r>
              <a:rPr lang="en-GB" sz="1800" dirty="0">
                <a:effectLst/>
                <a:latin typeface="Arial" panose="020B0604020202020204" pitchFamily="34" charset="0"/>
                <a:ea typeface="Times New Roman" panose="02020603050405020304" pitchFamily="18" charset="0"/>
                <a:cs typeface="Arial" panose="020B0604020202020204" pitchFamily="34" charset="0"/>
              </a:rPr>
              <a:t>(deductive / inductive / abductive) (qualitative / quantitative / mixed methods).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Data Collection Method(s) </a:t>
            </a:r>
            <a:r>
              <a:rPr lang="en-GB" sz="1800" dirty="0">
                <a:effectLst/>
                <a:latin typeface="Arial" panose="020B0604020202020204" pitchFamily="34" charset="0"/>
                <a:ea typeface="Times New Roman" panose="02020603050405020304" pitchFamily="18" charset="0"/>
                <a:cs typeface="Arial" panose="020B0604020202020204" pitchFamily="34" charset="0"/>
              </a:rPr>
              <a:t>(primary / secondary methods).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Your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Sampling Method </a:t>
            </a:r>
            <a:r>
              <a:rPr lang="en-GB" sz="1800" dirty="0">
                <a:effectLst/>
                <a:latin typeface="Arial" panose="020B0604020202020204" pitchFamily="34" charset="0"/>
                <a:ea typeface="Times New Roman" panose="02020603050405020304" pitchFamily="18" charset="0"/>
                <a:cs typeface="Arial" panose="020B0604020202020204" pitchFamily="34" charset="0"/>
              </a:rPr>
              <a:t>&amp;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Sample Size</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One </a:t>
            </a:r>
            <a:r>
              <a:rPr lang="en-GB" sz="1800" dirty="0">
                <a:effectLst/>
                <a:latin typeface="Arial" panose="020B0604020202020204" pitchFamily="34" charset="0"/>
                <a:ea typeface="Times New Roman" panose="02020603050405020304" pitchFamily="18" charset="0"/>
                <a:cs typeface="Arial" panose="020B0604020202020204" pitchFamily="34" charset="0"/>
              </a:rPr>
              <a:t>and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Two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35C896AF-871A-8D83-5B00-17F9C6250191}"/>
              </a:ext>
            </a:extLst>
          </p:cNvPr>
          <p:cNvSpPr>
            <a:spLocks noGrp="1"/>
          </p:cNvSpPr>
          <p:nvPr>
            <p:ph sz="half" idx="2"/>
          </p:nvPr>
        </p:nvSpPr>
        <p:spPr>
          <a:xfrm>
            <a:off x="6188417" y="2228003"/>
            <a:ext cx="5422392"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400" b="1" dirty="0">
                <a:effectLst/>
                <a:latin typeface="Arial" panose="020B0604020202020204" pitchFamily="34" charset="0"/>
                <a:ea typeface="Times New Roman" panose="02020603050405020304" pitchFamily="18" charset="0"/>
                <a:cs typeface="Arial" panose="020B0604020202020204" pitchFamily="34" charset="0"/>
              </a:rPr>
              <a:t>Task 2 – Primary and Secondary Research Techniques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In no more than 300 words, </a:t>
            </a:r>
            <a:r>
              <a:rPr lang="en-GB" sz="1400" b="1" i="1" u="sng" dirty="0">
                <a:effectLst/>
                <a:latin typeface="Arial" panose="020B0604020202020204" pitchFamily="34" charset="0"/>
                <a:ea typeface="Times New Roman" panose="02020603050405020304" pitchFamily="18" charset="0"/>
                <a:cs typeface="Arial" panose="020B0604020202020204" pitchFamily="34" charset="0"/>
              </a:rPr>
              <a:t>select</a:t>
            </a:r>
            <a:r>
              <a:rPr lang="en-GB" sz="1400" dirty="0">
                <a:effectLst/>
                <a:latin typeface="Arial" panose="020B0604020202020204" pitchFamily="34" charset="0"/>
                <a:ea typeface="Times New Roman" panose="02020603050405020304" pitchFamily="18" charset="0"/>
                <a:cs typeface="Arial" panose="020B0604020202020204" pitchFamily="34" charset="0"/>
              </a:rPr>
              <a:t> an appropriate research technique and </a:t>
            </a:r>
            <a:r>
              <a:rPr lang="en-GB" sz="1400" b="1" i="1" u="sng" dirty="0">
                <a:effectLst/>
                <a:latin typeface="Arial" panose="020B0604020202020204" pitchFamily="34" charset="0"/>
                <a:ea typeface="Times New Roman" panose="02020603050405020304" pitchFamily="18" charset="0"/>
                <a:cs typeface="Arial" panose="020B0604020202020204" pitchFamily="34" charset="0"/>
              </a:rPr>
              <a:t>conduct Primary and Secondary Research</a:t>
            </a:r>
            <a:r>
              <a:rPr lang="en-GB" sz="1400" dirty="0">
                <a:effectLst/>
                <a:latin typeface="Arial" panose="020B0604020202020204" pitchFamily="34" charset="0"/>
                <a:ea typeface="Times New Roman" panose="02020603050405020304" pitchFamily="18" charset="0"/>
                <a:cs typeface="Arial" panose="020B0604020202020204" pitchFamily="34" charset="0"/>
              </a:rPr>
              <a:t> based on your chosen research approach from Task 1.</a:t>
            </a:r>
          </a:p>
          <a:p>
            <a:pPr algn="just">
              <a:lnSpc>
                <a:spcPct val="115000"/>
              </a:lnSpc>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The resources covered in </a:t>
            </a:r>
            <a:r>
              <a:rPr lang="en-GB" sz="1400" b="1" dirty="0">
                <a:effectLst/>
                <a:latin typeface="Arial" panose="020B0604020202020204" pitchFamily="34" charset="0"/>
                <a:ea typeface="Times New Roman" panose="02020603050405020304" pitchFamily="18" charset="0"/>
                <a:cs typeface="Arial" panose="020B0604020202020204" pitchFamily="34" charset="0"/>
              </a:rPr>
              <a:t>Unit Two </a:t>
            </a:r>
            <a:r>
              <a:rPr lang="en-GB" sz="14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 </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9966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15</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b="1"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br>
              <a:rPr lang="en-GB" sz="1800" b="1" dirty="0">
                <a:effectLst/>
                <a:latin typeface="Arial" panose="020B0604020202020204" pitchFamily="34" charset="0"/>
                <a:ea typeface="Times New Roman" panose="02020603050405020304" pitchFamily="18" charset="0"/>
                <a:cs typeface="Times New Roman" panose="02020603050405020304" pitchFamily="18" charset="0"/>
              </a:rPr>
            </a:br>
            <a:r>
              <a:rPr lang="en-GB" b="1"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sz="half" idx="1"/>
          </p:nvPr>
        </p:nvSpPr>
        <p:spPr>
          <a:xfrm>
            <a:off x="581193" y="2228003"/>
            <a:ext cx="5422390"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Present Your Ideas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3-minute video elevator pitch that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presents your area of research </a:t>
            </a:r>
            <a:r>
              <a:rPr lang="en-GB" sz="1800" dirty="0">
                <a:effectLst/>
                <a:latin typeface="Arial" panose="020B0604020202020204" pitchFamily="34" charset="0"/>
                <a:ea typeface="Times New Roman" panose="02020603050405020304" pitchFamily="18" charset="0"/>
                <a:cs typeface="Arial" panose="020B0604020202020204" pitchFamily="34" charset="0"/>
              </a:rPr>
              <a:t>to identified stakeholders and obtain feedback that should be reflected upon in no more than 200 words.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resources in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Unit Three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endParaRPr lang="en-GB" dirty="0"/>
          </a:p>
        </p:txBody>
      </p:sp>
      <p:sp>
        <p:nvSpPr>
          <p:cNvPr id="7" name="Content Placeholder 6">
            <a:extLst>
              <a:ext uri="{FF2B5EF4-FFF2-40B4-BE49-F238E27FC236}">
                <a16:creationId xmlns:a16="http://schemas.microsoft.com/office/drawing/2014/main" id="{35C896AF-871A-8D83-5B00-17F9C6250191}"/>
              </a:ext>
            </a:extLst>
          </p:cNvPr>
          <p:cNvSpPr>
            <a:spLocks noGrp="1"/>
          </p:cNvSpPr>
          <p:nvPr>
            <p:ph sz="half" idx="2"/>
          </p:nvPr>
        </p:nvSpPr>
        <p:spPr>
          <a:xfrm>
            <a:off x="6188417" y="2228003"/>
            <a:ext cx="5422392" cy="4468632"/>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4 – Data Analysis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In no more than 500 words create a conference poster that demonstrates the initial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analysis</a:t>
            </a:r>
            <a:r>
              <a:rPr lang="en-GB" sz="1800" dirty="0">
                <a:effectLst/>
                <a:latin typeface="Arial" panose="020B0604020202020204" pitchFamily="34" charset="0"/>
                <a:ea typeface="Times New Roman" panose="02020603050405020304" pitchFamily="18" charset="0"/>
                <a:cs typeface="Arial" panose="020B0604020202020204" pitchFamily="34" charset="0"/>
              </a:rPr>
              <a:t> of your findings and highlights key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conclusions</a:t>
            </a:r>
            <a:r>
              <a:rPr lang="en-GB" sz="1800" dirty="0">
                <a:effectLst/>
                <a:latin typeface="Arial" panose="020B0604020202020204" pitchFamily="34" charset="0"/>
                <a:ea typeface="Times New Roman" panose="02020603050405020304" pitchFamily="18" charset="0"/>
                <a:cs typeface="Arial" panose="020B0604020202020204" pitchFamily="34" charset="0"/>
              </a:rPr>
              <a:t> drawn from your research.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resources in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Unit Four </a:t>
            </a:r>
            <a:r>
              <a:rPr lang="en-GB" sz="1800" dirty="0">
                <a:effectLst/>
                <a:latin typeface="Arial" panose="020B0604020202020204" pitchFamily="34" charset="0"/>
                <a:ea typeface="Times New Roman" panose="02020603050405020304" pitchFamily="18" charset="0"/>
                <a:cs typeface="Arial" panose="020B0604020202020204" pitchFamily="34" charset="0"/>
              </a:rPr>
              <a:t>of this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59664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p:txBody>
          <a:bodyPr/>
          <a:lstStyle/>
          <a:p>
            <a:fld id="{3A98EE3D-8CD1-4C3F-BD1C-C98C9596463C}" type="slidenum">
              <a:rPr lang="en-US" smtClean="0"/>
              <a:t>16</a:t>
            </a:fld>
            <a:endParaRPr lang="en-US" dirty="0"/>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p:txBody>
          <a:bodyPr/>
          <a:lstStyle/>
          <a:p>
            <a:r>
              <a:rPr lang="en-GB" dirty="0"/>
              <a:t>Assignment 2 – Reflection on the Research Process</a:t>
            </a:r>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3809"/>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With the use of a Reflective Model (Gibbs, 1988) produce an individual reflective essay of 2000 words that reflects on the research process that you engaged with for the first assessment.  Consideration should be given to the process of: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Identifying a problem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Setting a research question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Deciding on the research approach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Data collection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Presenting your idea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Analysing data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Formulating conclusions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9E2CC56E-73F1-CD3C-28E6-67DFB130A2EE}"/>
              </a:ext>
            </a:extLst>
          </p:cNvPr>
          <p:cNvSpPr>
            <a:spLocks noGrp="1"/>
          </p:cNvSpPr>
          <p:nvPr>
            <p:ph sz="half" idx="2"/>
          </p:nvPr>
        </p:nvSpPr>
        <p:spPr>
          <a:xfrm>
            <a:off x="6188417" y="2228003"/>
            <a:ext cx="5422392" cy="4423809"/>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algn="just">
              <a:lnSpc>
                <a:spcPct val="15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This essay should demonstrate: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knowledge and understanding of key concepts and ideas covered during the module.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apply module ideas to a practical situation represented by your proposed idea.</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learn from feedback gained from presenting your idea to your tutor and fellow students.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your ability to reflect on and learn from your experience in creating a plausible solution to a problem.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good academic practice in citing sources of information appropriately.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10336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17</a:t>
            </a:fld>
            <a:endParaRPr lang="en-US"/>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a:xfrm>
            <a:off x="581193" y="729658"/>
            <a:ext cx="11029616" cy="988332"/>
          </a:xfrm>
        </p:spPr>
        <p:txBody>
          <a:bodyPr anchor="b">
            <a:normAutofit/>
          </a:bodyPr>
          <a:lstStyle/>
          <a:p>
            <a:r>
              <a:rPr lang="en-GB" dirty="0"/>
              <a:t>Assignment 2 – Reflection on the Research Process</a:t>
            </a:r>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9972"/>
          </a:xfrm>
        </p:spPr>
        <p:style>
          <a:lnRef idx="2">
            <a:schemeClr val="accent1"/>
          </a:lnRef>
          <a:fillRef idx="1">
            <a:schemeClr val="lt1"/>
          </a:fillRef>
          <a:effectRef idx="0">
            <a:schemeClr val="accent1"/>
          </a:effectRef>
          <a:fontRef idx="minor">
            <a:schemeClr val="dk1"/>
          </a:fontRef>
        </p:style>
        <p:txBody>
          <a:bodyPr anchor="ctr">
            <a:normAutofit lnSpcReduction="10000"/>
          </a:bodyPr>
          <a:lstStyle/>
          <a:p>
            <a:pPr>
              <a:lnSpc>
                <a:spcPct val="90000"/>
              </a:lnSpc>
            </a:pPr>
            <a:r>
              <a:rPr lang="en-GB" dirty="0">
                <a:solidFill>
                  <a:schemeClr val="tx1">
                    <a:lumMod val="75000"/>
                    <a:lumOff val="25000"/>
                  </a:schemeClr>
                </a:solidFill>
                <a:effectLst/>
              </a:rPr>
              <a:t>Your reflection should cover the following:</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the creation of your idea</a:t>
            </a:r>
            <a:r>
              <a:rPr lang="en-GB" dirty="0">
                <a:solidFill>
                  <a:schemeClr val="tx1">
                    <a:lumMod val="75000"/>
                    <a:lumOff val="25000"/>
                  </a:schemeClr>
                </a:solidFill>
                <a:effectLst/>
              </a:rPr>
              <a:t>: this section should address issues related to your idea, including what influenced it, the way it developed over time and what you see as its strengths and weaknesses.</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the process of developing your idea</a:t>
            </a:r>
            <a:r>
              <a:rPr lang="en-GB" dirty="0">
                <a:solidFill>
                  <a:schemeClr val="tx1">
                    <a:lumMod val="75000"/>
                    <a:lumOff val="25000"/>
                  </a:schemeClr>
                </a:solidFill>
                <a:effectLst/>
              </a:rPr>
              <a:t>: this section should consider issues such as the main challenges you faced over the course of your research.</a:t>
            </a:r>
          </a:p>
          <a:p>
            <a:pPr marL="342900" lvl="0" indent="-342900">
              <a:lnSpc>
                <a:spcPct val="90000"/>
              </a:lnSpc>
              <a:buSzPts val="1000"/>
              <a:buFont typeface="Symbol" panose="05050102010706020507" pitchFamily="18" charset="2"/>
              <a:buChar char=""/>
              <a:tabLst>
                <a:tab pos="685800" algn="l"/>
              </a:tabLst>
            </a:pPr>
            <a:r>
              <a:rPr lang="en-GB" b="1" dirty="0">
                <a:solidFill>
                  <a:schemeClr val="tx1">
                    <a:lumMod val="75000"/>
                    <a:lumOff val="25000"/>
                  </a:schemeClr>
                </a:solidFill>
                <a:effectLst/>
              </a:rPr>
              <a:t>Reflecting on your individual learning</a:t>
            </a:r>
            <a:r>
              <a:rPr lang="en-GB" dirty="0">
                <a:solidFill>
                  <a:schemeClr val="tx1">
                    <a:lumMod val="75000"/>
                    <a:lumOff val="25000"/>
                  </a:schemeClr>
                </a:solidFill>
                <a:effectLst/>
              </a:rPr>
              <a:t>: this section should focus on your own personal development, including the skills, knowledge and understanding you have gained from the experience and how you might apply this learning to your future career.</a:t>
            </a:r>
          </a:p>
          <a:p>
            <a:pPr>
              <a:lnSpc>
                <a:spcPct val="90000"/>
              </a:lnSpc>
            </a:pPr>
            <a:endParaRPr lang="en-GB" sz="1500" dirty="0">
              <a:solidFill>
                <a:schemeClr val="tx1">
                  <a:lumMod val="75000"/>
                  <a:lumOff val="25000"/>
                </a:schemeClr>
              </a:solidFill>
            </a:endParaRPr>
          </a:p>
        </p:txBody>
      </p:sp>
      <p:pic>
        <p:nvPicPr>
          <p:cNvPr id="5" name="Picture 4" descr="Person facing brick wall">
            <a:extLst>
              <a:ext uri="{FF2B5EF4-FFF2-40B4-BE49-F238E27FC236}">
                <a16:creationId xmlns:a16="http://schemas.microsoft.com/office/drawing/2014/main" id="{629209B6-99A0-C971-4FB0-DDB570612C3C}"/>
              </a:ext>
            </a:extLst>
          </p:cNvPr>
          <p:cNvPicPr>
            <a:picLocks noChangeAspect="1"/>
          </p:cNvPicPr>
          <p:nvPr/>
        </p:nvPicPr>
        <p:blipFill rotWithShape="1">
          <a:blip r:embed="rId2"/>
          <a:srcRect r="375" b="1"/>
          <a:stretch/>
        </p:blipFill>
        <p:spPr>
          <a:xfrm>
            <a:off x="6188415" y="2626465"/>
            <a:ext cx="5422392" cy="3633047"/>
          </a:xfrm>
          <a:prstGeom prst="rect">
            <a:avLst/>
          </a:prstGeom>
          <a:ln>
            <a:noFill/>
          </a:ln>
          <a:effectLst>
            <a:softEdge rad="112500"/>
          </a:effectLst>
        </p:spPr>
      </p:pic>
    </p:spTree>
    <p:extLst>
      <p:ext uri="{BB962C8B-B14F-4D97-AF65-F5344CB8AC3E}">
        <p14:creationId xmlns:p14="http://schemas.microsoft.com/office/powerpoint/2010/main" val="4079750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Wall of advesive notes with one standing out">
            <a:extLst>
              <a:ext uri="{FF2B5EF4-FFF2-40B4-BE49-F238E27FC236}">
                <a16:creationId xmlns:a16="http://schemas.microsoft.com/office/drawing/2014/main" id="{092B3478-B988-7907-D482-B9989F042452}"/>
              </a:ext>
            </a:extLst>
          </p:cNvPr>
          <p:cNvPicPr>
            <a:picLocks noGrp="1" noChangeAspect="1"/>
          </p:cNvPicPr>
          <p:nvPr>
            <p:ph type="pic" idx="1"/>
          </p:nvPr>
        </p:nvPicPr>
        <p:blipFill rotWithShape="1">
          <a:blip r:embed="rId2"/>
          <a:srcRect l="20046" r="36965" b="2"/>
          <a:stretch/>
        </p:blipFill>
        <p:spPr>
          <a:xfrm>
            <a:off x="441959" y="641101"/>
            <a:ext cx="3702877" cy="5749461"/>
          </a:xfrm>
          <a:noFill/>
        </p:spPr>
      </p:pic>
      <p:pic>
        <p:nvPicPr>
          <p:cNvPr id="15" name="Picture 14" descr="Young woman reading documents">
            <a:extLst>
              <a:ext uri="{FF2B5EF4-FFF2-40B4-BE49-F238E27FC236}">
                <a16:creationId xmlns:a16="http://schemas.microsoft.com/office/drawing/2014/main" id="{68152418-49C1-33EC-E699-933174657B05}"/>
              </a:ext>
            </a:extLst>
          </p:cNvPr>
          <p:cNvPicPr>
            <a:picLocks noChangeAspect="1"/>
          </p:cNvPicPr>
          <p:nvPr/>
        </p:nvPicPr>
        <p:blipFill rotWithShape="1">
          <a:blip r:embed="rId3"/>
          <a:srcRect l="17756" r="39256" b="2"/>
          <a:stretch/>
        </p:blipFill>
        <p:spPr>
          <a:xfrm>
            <a:off x="8047164" y="641101"/>
            <a:ext cx="3702877" cy="5749461"/>
          </a:xfrm>
          <a:prstGeom prst="rect">
            <a:avLst/>
          </a:prstGeom>
          <a:noFill/>
        </p:spPr>
      </p:pic>
      <p:sp>
        <p:nvSpPr>
          <p:cNvPr id="4" name="Title 3">
            <a:extLst>
              <a:ext uri="{FF2B5EF4-FFF2-40B4-BE49-F238E27FC236}">
                <a16:creationId xmlns:a16="http://schemas.microsoft.com/office/drawing/2014/main" id="{567B0071-B70F-3608-9BB3-D2ABC670FD60}"/>
              </a:ext>
            </a:extLst>
          </p:cNvPr>
          <p:cNvSpPr>
            <a:spLocks noGrp="1"/>
          </p:cNvSpPr>
          <p:nvPr>
            <p:ph type="title"/>
          </p:nvPr>
        </p:nvSpPr>
        <p:spPr>
          <a:xfrm>
            <a:off x="4144457" y="457200"/>
            <a:ext cx="3790884" cy="1600200"/>
          </a:xfrm>
        </p:spPr>
        <p:txBody>
          <a:bodyPr anchor="b">
            <a:normAutofit/>
          </a:bodyPr>
          <a:lstStyle/>
          <a:p>
            <a:pPr algn="ctr"/>
            <a:r>
              <a:rPr lang="en-GB" b="1" dirty="0"/>
              <a:t>Task</a:t>
            </a:r>
          </a:p>
        </p:txBody>
      </p:sp>
      <p:sp>
        <p:nvSpPr>
          <p:cNvPr id="2" name="Slide Number Placeholder 1">
            <a:extLst>
              <a:ext uri="{FF2B5EF4-FFF2-40B4-BE49-F238E27FC236}">
                <a16:creationId xmlns:a16="http://schemas.microsoft.com/office/drawing/2014/main" id="{F986EEB6-5013-E3E3-5AD8-BBE0976B9015}"/>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18</a:t>
            </a:fld>
            <a:endParaRPr lang="en-US"/>
          </a:p>
        </p:txBody>
      </p:sp>
      <p:sp>
        <p:nvSpPr>
          <p:cNvPr id="6" name="Content Placeholder 5">
            <a:extLst>
              <a:ext uri="{FF2B5EF4-FFF2-40B4-BE49-F238E27FC236}">
                <a16:creationId xmlns:a16="http://schemas.microsoft.com/office/drawing/2014/main" id="{D770A962-4B07-BD1A-2A05-6089245A62BE}"/>
              </a:ext>
            </a:extLst>
          </p:cNvPr>
          <p:cNvSpPr>
            <a:spLocks noGrp="1"/>
          </p:cNvSpPr>
          <p:nvPr>
            <p:ph sz="quarter" idx="14"/>
          </p:nvPr>
        </p:nvSpPr>
        <p:spPr>
          <a:xfrm>
            <a:off x="4144457" y="2057400"/>
            <a:ext cx="3791456" cy="3862388"/>
          </a:xfrm>
        </p:spPr>
        <p:txBody>
          <a:bodyPr anchor="ctr">
            <a:normAutofit/>
          </a:bodyPr>
          <a:lstStyle/>
          <a:p>
            <a:pPr marL="0" indent="0" algn="ctr">
              <a:buNone/>
            </a:pPr>
            <a:r>
              <a:rPr lang="en-GB" sz="3000" dirty="0"/>
              <a:t>Research and decide on a </a:t>
            </a:r>
            <a:r>
              <a:rPr lang="en-GB" sz="3000" b="1" dirty="0"/>
              <a:t>Project Title </a:t>
            </a:r>
            <a:r>
              <a:rPr lang="en-GB" sz="3000" dirty="0"/>
              <a:t>for your module.</a:t>
            </a:r>
          </a:p>
        </p:txBody>
      </p:sp>
    </p:spTree>
    <p:extLst>
      <p:ext uri="{BB962C8B-B14F-4D97-AF65-F5344CB8AC3E}">
        <p14:creationId xmlns:p14="http://schemas.microsoft.com/office/powerpoint/2010/main" val="656808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E6A9C4-03C6-DFB4-863D-39E41C8D08EE}"/>
              </a:ext>
            </a:extLst>
          </p:cNvPr>
          <p:cNvSpPr>
            <a:spLocks noGrp="1"/>
          </p:cNvSpPr>
          <p:nvPr>
            <p:ph type="sldNum" sz="quarter" idx="12"/>
          </p:nvPr>
        </p:nvSpPr>
        <p:spPr/>
        <p:txBody>
          <a:bodyPr/>
          <a:lstStyle/>
          <a:p>
            <a:fld id="{F603CDE5-C1D8-4EDD-870F-A498BAFA520F}" type="slidenum">
              <a:rPr lang="en-US" noProof="0" smtClean="0"/>
              <a:t>19</a:t>
            </a:fld>
            <a:endParaRPr lang="en-US" noProof="0" dirty="0"/>
          </a:p>
        </p:txBody>
      </p:sp>
      <p:sp>
        <p:nvSpPr>
          <p:cNvPr id="3" name="Footer Placeholder 2">
            <a:extLst>
              <a:ext uri="{FF2B5EF4-FFF2-40B4-BE49-F238E27FC236}">
                <a16:creationId xmlns:a16="http://schemas.microsoft.com/office/drawing/2014/main" id="{6F0E870E-52F5-6A0E-F28F-FC5FDE6E7B0E}"/>
              </a:ext>
            </a:extLst>
          </p:cNvPr>
          <p:cNvSpPr>
            <a:spLocks noGrp="1"/>
          </p:cNvSpPr>
          <p:nvPr>
            <p:ph type="ftr" sz="quarter" idx="11"/>
          </p:nvPr>
        </p:nvSpPr>
        <p:spPr/>
        <p:txBody>
          <a:bodyPr/>
          <a:lstStyle/>
          <a:p>
            <a:pPr algn="l"/>
            <a:r>
              <a:rPr lang="en-US" noProof="0"/>
              <a:t>Teach a Course</a:t>
            </a:r>
            <a:endParaRPr lang="en-US" noProof="0" dirty="0"/>
          </a:p>
        </p:txBody>
      </p:sp>
      <p:pic>
        <p:nvPicPr>
          <p:cNvPr id="5" name="Picture 4">
            <a:extLst>
              <a:ext uri="{FF2B5EF4-FFF2-40B4-BE49-F238E27FC236}">
                <a16:creationId xmlns:a16="http://schemas.microsoft.com/office/drawing/2014/main" id="{E78526F5-4AE3-80C6-FB5C-4F53AE3C012E}"/>
              </a:ext>
            </a:extLst>
          </p:cNvPr>
          <p:cNvPicPr>
            <a:picLocks noChangeAspect="1"/>
          </p:cNvPicPr>
          <p:nvPr/>
        </p:nvPicPr>
        <p:blipFill rotWithShape="1">
          <a:blip r:embed="rId3"/>
          <a:srcRect l="13148" t="19095" r="12593" b="10945"/>
          <a:stretch/>
        </p:blipFill>
        <p:spPr>
          <a:xfrm>
            <a:off x="0" y="0"/>
            <a:ext cx="12192000" cy="6858000"/>
          </a:xfrm>
          <a:prstGeom prst="rect">
            <a:avLst/>
          </a:prstGeom>
        </p:spPr>
      </p:pic>
    </p:spTree>
    <p:extLst>
      <p:ext uri="{BB962C8B-B14F-4D97-AF65-F5344CB8AC3E}">
        <p14:creationId xmlns:p14="http://schemas.microsoft.com/office/powerpoint/2010/main" val="1717178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20</a:t>
            </a:fld>
            <a:endParaRPr lang="en-US" noProof="0"/>
          </a:p>
        </p:txBody>
      </p:sp>
    </p:spTree>
    <p:extLst>
      <p:ext uri="{BB962C8B-B14F-4D97-AF65-F5344CB8AC3E}">
        <p14:creationId xmlns:p14="http://schemas.microsoft.com/office/powerpoint/2010/main" val="2474444984"/>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163</TotalTime>
  <Words>1093</Words>
  <Application>Microsoft Office PowerPoint</Application>
  <PresentationFormat>Widescreen</PresentationFormat>
  <Paragraphs>193</Paragraphs>
  <Slides>20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Gill Sans MT</vt:lpstr>
      <vt:lpstr>Symbol</vt:lpstr>
      <vt:lpstr>Wingdings</vt:lpstr>
      <vt:lpstr>Wingdings 2</vt:lpstr>
      <vt:lpstr>DividendVTI</vt:lpstr>
      <vt:lpstr>Changemakers: creativity &amp; Value </vt:lpstr>
      <vt:lpstr>Introductions </vt:lpstr>
      <vt:lpstr>Aim of the module</vt:lpstr>
      <vt:lpstr>Learning Objectives </vt:lpstr>
      <vt:lpstr>MODULE BREAKDOWN </vt:lpstr>
      <vt:lpstr>Study time allocated</vt:lpstr>
      <vt:lpstr>Navigating Through the module </vt:lpstr>
      <vt:lpstr>Unit 1 What’s the problem </vt:lpstr>
      <vt:lpstr>Unit 2 The Worst possible idea </vt:lpstr>
      <vt:lpstr>Unit 3 Making it happen</vt:lpstr>
      <vt:lpstr>Unit 4 - What's the Verdict?</vt:lpstr>
      <vt:lpstr>Timescale </vt:lpstr>
      <vt:lpstr>Assessment </vt:lpstr>
      <vt:lpstr>Assessment 1 – Produce an e-portfolio that addresses the following four tasks:  </vt:lpstr>
      <vt:lpstr>Assessment 1 – Produce an e-portfolio that addresses the following four tasks:  </vt:lpstr>
      <vt:lpstr>Assignment 2 – Reflection on the Research Process</vt:lpstr>
      <vt:lpstr>Assignment 2 – Reflection on the Research Process</vt:lpstr>
      <vt:lpstr>Task</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Davina Evans</cp:lastModifiedBy>
  <cp:revision>3</cp:revision>
  <dcterms:created xsi:type="dcterms:W3CDTF">2021-09-26T18:27:21Z</dcterms:created>
  <dcterms:modified xsi:type="dcterms:W3CDTF">2023-04-23T11:16:56Z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