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6"/>
  </p:notesMasterIdLst>
  <p:handoutMasterIdLst>
    <p:handoutMasterId r:id="rId17"/>
  </p:handoutMasterIdLst>
  <p:sldIdLst>
    <p:sldId id="256" r:id="rId5"/>
    <p:sldId id="257" r:id="rId6"/>
    <p:sldId id="258" r:id="rId7"/>
    <p:sldId id="259" r:id="rId8"/>
    <p:sldId id="260" r:id="rId9"/>
    <p:sldId id="261" r:id="rId10"/>
    <p:sldId id="262" r:id="rId11"/>
    <p:sldId id="263" r:id="rId12"/>
    <p:sldId id="264" r:id="rId13"/>
    <p:sldId id="278" r:id="rId14"/>
    <p:sldId id="277" r:id="rId15"/>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35" autoAdjust="0"/>
  </p:normalViewPr>
  <p:slideViewPr>
    <p:cSldViewPr snapToGrid="0" showGuides="1">
      <p:cViewPr varScale="1">
        <p:scale>
          <a:sx n="72" d="100"/>
          <a:sy n="72" d="100"/>
        </p:scale>
        <p:origin x="660" y="54"/>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9-11-25T14:49:51.892" idx="1">
    <p:pos x="10" y="10"/>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AE13EE4-78C3-490F-AD03-4491C37A8796}" type="datetimeFigureOut">
              <a:rPr lang="en-US" smtClean="0"/>
              <a:t>11/29/2019</a:t>
            </a:fld>
            <a:endParaRPr lang="en-US"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432166-D667-4383-B839-F1433620BE4D}" type="slidenum">
              <a:rPr lang="en-US" smtClean="0"/>
              <a:t>‹#›</a:t>
            </a:fld>
            <a:endParaRPr lang="en-US"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54B81-F76C-4130-A3A6-053208F3BF56}" type="datetimeFigureOut">
              <a:rPr lang="en-US" noProof="0" smtClean="0"/>
              <a:t>11/29/2019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B48B0-85B2-40C4-A05A-571C99C8AB57}" type="slidenum">
              <a:rPr lang="en-US" noProof="0" smtClean="0"/>
              <a:t>‹#›</a:t>
            </a:fld>
            <a:endParaRPr lang="en-US"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a:t>
            </a:fld>
            <a:endParaRPr lang="en-US" dirty="0"/>
          </a:p>
        </p:txBody>
      </p:sp>
    </p:spTree>
    <p:extLst>
      <p:ext uri="{BB962C8B-B14F-4D97-AF65-F5344CB8AC3E}">
        <p14:creationId xmlns:p14="http://schemas.microsoft.com/office/powerpoint/2010/main" val="251884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2</a:t>
            </a:fld>
            <a:endParaRPr lang="en-US" dirty="0"/>
          </a:p>
        </p:txBody>
      </p:sp>
    </p:spTree>
    <p:extLst>
      <p:ext uri="{BB962C8B-B14F-4D97-AF65-F5344CB8AC3E}">
        <p14:creationId xmlns:p14="http://schemas.microsoft.com/office/powerpoint/2010/main" val="3046576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3</a:t>
            </a:fld>
            <a:endParaRPr lang="en-US" dirty="0"/>
          </a:p>
        </p:txBody>
      </p:sp>
    </p:spTree>
    <p:extLst>
      <p:ext uri="{BB962C8B-B14F-4D97-AF65-F5344CB8AC3E}">
        <p14:creationId xmlns:p14="http://schemas.microsoft.com/office/powerpoint/2010/main" val="2508915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4</a:t>
            </a:fld>
            <a:endParaRPr lang="en-US" dirty="0"/>
          </a:p>
        </p:txBody>
      </p:sp>
    </p:spTree>
    <p:extLst>
      <p:ext uri="{BB962C8B-B14F-4D97-AF65-F5344CB8AC3E}">
        <p14:creationId xmlns:p14="http://schemas.microsoft.com/office/powerpoint/2010/main" val="2255721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5</a:t>
            </a:fld>
            <a:endParaRPr lang="en-US" dirty="0"/>
          </a:p>
        </p:txBody>
      </p:sp>
    </p:spTree>
    <p:extLst>
      <p:ext uri="{BB962C8B-B14F-4D97-AF65-F5344CB8AC3E}">
        <p14:creationId xmlns:p14="http://schemas.microsoft.com/office/powerpoint/2010/main" val="2873651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6</a:t>
            </a:fld>
            <a:endParaRPr lang="en-US" dirty="0"/>
          </a:p>
        </p:txBody>
      </p:sp>
    </p:spTree>
    <p:extLst>
      <p:ext uri="{BB962C8B-B14F-4D97-AF65-F5344CB8AC3E}">
        <p14:creationId xmlns:p14="http://schemas.microsoft.com/office/powerpoint/2010/main" val="18100605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7</a:t>
            </a:fld>
            <a:endParaRPr lang="en-US" dirty="0"/>
          </a:p>
        </p:txBody>
      </p:sp>
    </p:spTree>
    <p:extLst>
      <p:ext uri="{BB962C8B-B14F-4D97-AF65-F5344CB8AC3E}">
        <p14:creationId xmlns:p14="http://schemas.microsoft.com/office/powerpoint/2010/main" val="1221791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8</a:t>
            </a:fld>
            <a:endParaRPr lang="en-US" dirty="0"/>
          </a:p>
        </p:txBody>
      </p:sp>
    </p:spTree>
    <p:extLst>
      <p:ext uri="{BB962C8B-B14F-4D97-AF65-F5344CB8AC3E}">
        <p14:creationId xmlns:p14="http://schemas.microsoft.com/office/powerpoint/2010/main" val="2661269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9</a:t>
            </a:fld>
            <a:endParaRPr lang="en-US" dirty="0"/>
          </a:p>
        </p:txBody>
      </p:sp>
    </p:spTree>
    <p:extLst>
      <p:ext uri="{BB962C8B-B14F-4D97-AF65-F5344CB8AC3E}">
        <p14:creationId xmlns:p14="http://schemas.microsoft.com/office/powerpoint/2010/main" val="2584025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10</a:t>
            </a:fld>
            <a:endParaRPr lang="en-US" dirty="0"/>
          </a:p>
        </p:txBody>
      </p:sp>
    </p:spTree>
    <p:extLst>
      <p:ext uri="{BB962C8B-B14F-4D97-AF65-F5344CB8AC3E}">
        <p14:creationId xmlns:p14="http://schemas.microsoft.com/office/powerpoint/2010/main" val="2855880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34B48B0-85B2-40C4-A05A-571C99C8AB57}" type="slidenum">
              <a:rPr lang="en-US" smtClean="0"/>
              <a:t>11</a:t>
            </a:fld>
            <a:endParaRPr lang="en-US" dirty="0"/>
          </a:p>
        </p:txBody>
      </p:sp>
    </p:spTree>
    <p:extLst>
      <p:ext uri="{BB962C8B-B14F-4D97-AF65-F5344CB8AC3E}">
        <p14:creationId xmlns:p14="http://schemas.microsoft.com/office/powerpoint/2010/main" val="2163089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noProof="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a:lstStyle>
            <a:lvl1pPr>
              <a:defRPr b="1"/>
            </a:lvl1pPr>
          </a:lstStyle>
          <a:p>
            <a:r>
              <a:rPr lang="en-US" noProof="0"/>
              <a:t>Click to edit Master title style</a:t>
            </a:r>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noProof="0" smtClean="0"/>
              <a:t>11/29/2019</a:t>
            </a:fld>
            <a:endParaRPr lang="en-US"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anchor="b" anchorCtr="0"/>
          <a:lstStyle/>
          <a:p>
            <a:r>
              <a:rPr lang="en-US" noProof="0"/>
              <a:t>Click to edit Master title style</a:t>
            </a:r>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11/29/2019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anchor="b" anchorCtr="0"/>
          <a:lstStyle/>
          <a:p>
            <a:r>
              <a:rPr lang="en-US" noProof="0"/>
              <a:t>Click to edit Master title style</a:t>
            </a:r>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11/29/2019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r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anchor="b" anchorCtr="0"/>
          <a:lstStyle>
            <a:lvl1pPr algn="ctr">
              <a:defRPr/>
            </a:lvl1pPr>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2</a:t>
            </a:r>
          </a:p>
          <a:p>
            <a:r>
              <a:rPr lang="en-US"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1</a:t>
            </a:r>
          </a:p>
          <a:p>
            <a:r>
              <a:rPr lang="en-US"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3</a:t>
            </a:r>
          </a:p>
          <a:p>
            <a:r>
              <a:rPr lang="en-US"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4</a:t>
            </a:r>
          </a:p>
          <a:p>
            <a:r>
              <a:rPr lang="en-US"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5</a:t>
            </a:r>
          </a:p>
          <a:p>
            <a:r>
              <a:rPr lang="en-US"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anchor="ctr" anchorCtr="0">
            <a:noAutofit/>
          </a:bodyPr>
          <a:lstStyle>
            <a:lvl1pPr marL="0" indent="0" algn="ctr">
              <a:buNone/>
              <a:defRPr sz="1400" i="1">
                <a:solidFill>
                  <a:schemeClr val="bg1"/>
                </a:solidFill>
              </a:defRPr>
            </a:lvl1pPr>
          </a:lstStyle>
          <a:p>
            <a:r>
              <a:rPr lang="en-US" noProof="0" dirty="0"/>
              <a:t>Competitor 6</a:t>
            </a:r>
          </a:p>
          <a:p>
            <a:r>
              <a:rPr lang="en-US"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a:r>
              <a:rPr lang="en-US" noProof="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anchor="ctr" anchorCtr="0">
            <a:normAutofit/>
          </a:bodyPr>
          <a:lstStyle>
            <a:lvl1pPr marL="0" indent="0" algn="ctr">
              <a:buNone/>
              <a:defRPr sz="1400"/>
            </a:lvl1pPr>
          </a:lstStyle>
          <a:p>
            <a:r>
              <a:rPr lang="en-US" noProof="0"/>
              <a:t>Click icon to add chart</a:t>
            </a:r>
            <a:endParaRPr lang="en-US"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noProof="0" smtClean="0"/>
              <a:t>11/29/2019</a:t>
            </a:fld>
            <a:endParaRPr lang="en-US"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a:lstStyle>
            <a:lvl1pPr>
              <a:defRPr b="1"/>
            </a:lvl1pPr>
          </a:lstStyle>
          <a:p>
            <a:r>
              <a:rPr lang="en-US" noProof="0"/>
              <a:t>Click to edit Master title style</a:t>
            </a:r>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anchor="b" anchorCtr="0">
            <a:noAutofit/>
          </a:bodyPr>
          <a:lstStyle>
            <a:lvl1pPr>
              <a:defRPr sz="5500"/>
            </a:lvl1pPr>
          </a:lstStyle>
          <a:p>
            <a:r>
              <a:rPr lang="en-US" noProof="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11/29/2019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Allan Mattsson</a:t>
            </a:r>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Phone:</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Email:</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a:r>
              <a:rPr lang="en-US" noProof="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a:lstStyle>
            <a:lvl1pPr algn="ctr">
              <a:defRPr b="1"/>
            </a:lvl1pPr>
          </a:lstStyle>
          <a:p>
            <a:r>
              <a:rPr lang="en-US" noProof="0"/>
              <a:t>Click to edit Master title style</a:t>
            </a:r>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a:lstStyle/>
          <a:p>
            <a:fld id="{A8392A16-0E09-486C-9A28-B508902D11B6}" type="datetime1">
              <a:rPr lang="en-US" noProof="0" smtClean="0"/>
              <a:t>11/29/2019</a:t>
            </a:fld>
            <a:endParaRPr lang="en-US"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anchor="ctr" anchorCtr="0">
            <a:normAutofit/>
          </a:bodyPr>
          <a:lstStyle>
            <a:lvl1pPr marL="0" indent="0" algn="ctr">
              <a:buNone/>
              <a:defRPr sz="1400"/>
            </a:lvl1pPr>
          </a:lstStyle>
          <a:p>
            <a:r>
              <a:rPr lang="en-US" noProof="0"/>
              <a:t>Click icon to add picture</a:t>
            </a:r>
            <a:endParaRPr lang="en-US"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anchor="ctr" anchorCtr="0">
            <a:normAutofit/>
          </a:bodyPr>
          <a:lstStyle>
            <a:lvl1pPr marL="0" indent="0" algn="ctr">
              <a:buNone/>
              <a:defRPr sz="16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anchor="b">
            <a:normAutofit/>
          </a:bodyPr>
          <a:lstStyle>
            <a:lvl1pPr algn="ctr">
              <a:lnSpc>
                <a:spcPct val="85000"/>
              </a:lnSpc>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anchor="b" anchorCtr="0">
            <a:noAutofit/>
          </a:bodyPr>
          <a:lstStyle>
            <a:lvl1pPr algn="r">
              <a:defRPr sz="5500" b="1"/>
            </a:lvl1pPr>
          </a:lstStyle>
          <a:p>
            <a:r>
              <a:rPr lang="en-US" noProof="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noProof="0" smtClean="0"/>
              <a:pPr/>
              <a:t>11/29/2019</a:t>
            </a:fld>
            <a:endParaRPr lang="en-US"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en-US" noProof="0" smtClean="0"/>
              <a:pPr/>
              <a:t>‹#›</a:t>
            </a:fld>
            <a:endParaRPr lang="en-US"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11/29/2019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a:lstStyle/>
          <a:p>
            <a:fld id="{C50C1367-C238-4F38-AA31-14342999A430}" type="datetime1">
              <a:rPr lang="en-US" noProof="0" smtClean="0"/>
              <a:t>11/29/2019</a:t>
            </a:fld>
            <a:endParaRPr lang="en-US"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a:lstStyle/>
          <a:p>
            <a:fld id="{DE8A4E7E-06A4-424E-83B2-0F5C45AFEB4E}" type="datetime1">
              <a:rPr lang="en-US" noProof="0" smtClean="0"/>
              <a:pPr/>
              <a:t>11/29/2019</a:t>
            </a:fld>
            <a:endParaRPr lang="en-US"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a:lstStyle/>
          <a:p>
            <a:r>
              <a:rPr lang="en-US"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a:lstStyle/>
          <a:p>
            <a:fld id="{4950F5D8-22E1-4015-8661-E5B1FD28C2DE}" type="slidenum">
              <a:rPr lang="en-US" noProof="0" smtClean="0"/>
              <a:pPr/>
              <a:t>‹#›</a:t>
            </a:fld>
            <a:endParaRPr lang="en-US"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anchor="b" anchorCtr="0"/>
          <a:lstStyle/>
          <a:p>
            <a:r>
              <a:rPr lang="en-US" noProof="0"/>
              <a:t>Click to edit Master title style</a:t>
            </a:r>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a:lstStyle/>
          <a:p>
            <a:fld id="{8490CABB-6376-4351-BA0C-322104FF72A1}" type="datetime1">
              <a:rPr lang="en-US" noProof="0" smtClean="0"/>
              <a:t>11/29/2019</a:t>
            </a:fld>
            <a:endParaRPr lang="en-US"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a:lstStyle/>
          <a:p>
            <a:fld id="{DBE42BFF-A7D8-4C29-89A0-BC16EA5EFCC1}" type="datetime1">
              <a:rPr lang="en-US" noProof="0" smtClean="0"/>
              <a:t>11/29/2019</a:t>
            </a:fld>
            <a:endParaRPr lang="en-US"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a:lstStyle/>
          <a:p>
            <a:fld id="{4950F5D8-22E1-4015-8661-E5B1FD28C2DE}" type="slidenum">
              <a:rPr lang="en-US" noProof="0" smtClean="0"/>
              <a:t>‹#›</a:t>
            </a:fld>
            <a:endParaRPr lang="en-US"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a:lstStyle/>
          <a:p>
            <a:fld id="{D9BB3731-526F-4638-85F8-715D717FFC12}" type="slidenum">
              <a:rPr lang="en-US" noProof="0" smtClean="0"/>
              <a:t>‹#›</a:t>
            </a:fld>
            <a:endParaRPr lang="en-US"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anchor="ctr" anchorCtr="0">
            <a:noAutofit/>
          </a:bodyPr>
          <a:lstStyle>
            <a:lvl1pPr marL="0" indent="0" algn="ctr">
              <a:buNone/>
              <a:defRPr sz="1400">
                <a:solidFill>
                  <a:schemeClr val="tx1"/>
                </a:solidFill>
              </a:defRPr>
            </a:lvl1pPr>
          </a:lstStyle>
          <a:p>
            <a:r>
              <a:rPr lang="en-US" noProof="0"/>
              <a:t>Click icon to add picture</a:t>
            </a:r>
            <a:endParaRPr lang="en-US"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br>
              <a:rPr lang="en-US" noProof="0"/>
            </a:br>
            <a:r>
              <a:rPr lang="en-US" noProof="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a:r>
              <a:rPr lang="en-US" noProof="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r>
              <a:rPr lang="en-US" noProof="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fld id="{DE8A4E7E-06A4-424E-83B2-0F5C45AFEB4E}" type="datetime1">
              <a:rPr lang="en-US" noProof="0" smtClean="0"/>
              <a:pPr/>
              <a:t>11/29/2019</a:t>
            </a:fld>
            <a:endParaRPr lang="en-US"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fld id="{4950F5D8-22E1-4015-8661-E5B1FD28C2DE}" type="slidenum">
              <a:rPr lang="en-US" noProof="0" smtClean="0"/>
              <a:pPr/>
              <a:t>‹#›</a:t>
            </a:fld>
            <a:endParaRPr lang="en-US"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5.jpg"/><Relationship Id="rId4" Type="http://schemas.openxmlformats.org/officeDocument/2006/relationships/image" Target="../media/image14.svg"/></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ompany logo">
            <a:extLst>
              <a:ext uri="{FF2B5EF4-FFF2-40B4-BE49-F238E27FC236}">
                <a16:creationId xmlns:a16="http://schemas.microsoft.com/office/drawing/2014/main" id="{3A27701F-79AD-4DFA-96D1-225D5AC38E4C}"/>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327" r="327"/>
          <a:stretch/>
        </p:blipFill>
        <p:spPr>
          <a:xfrm>
            <a:off x="4898028" y="1134358"/>
            <a:ext cx="2386800" cy="486000"/>
          </a:xfrm>
        </p:spPr>
      </p:pic>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3581400" y="2614125"/>
            <a:ext cx="5020056" cy="1633085"/>
          </a:xfrm>
        </p:spPr>
        <p:txBody>
          <a:bodyPr>
            <a:normAutofit fontScale="90000"/>
          </a:bodyPr>
          <a:lstStyle/>
          <a:p>
            <a:r>
              <a:rPr lang="en-US" i="1" dirty="0"/>
              <a:t>Financial Ratio Analysis</a:t>
            </a:r>
            <a:br>
              <a:rPr lang="en-US" dirty="0"/>
            </a:br>
            <a:endParaRPr lang="ru-RU" dirty="0"/>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a:lstStyle/>
          <a:p>
            <a:r>
              <a:rPr lang="en-US" dirty="0"/>
              <a:t>Hasan Mangov-1815075</a:t>
            </a:r>
            <a:endParaRPr lang="ru-RU" dirty="0"/>
          </a:p>
        </p:txBody>
      </p:sp>
      <p:pic>
        <p:nvPicPr>
          <p:cNvPr id="5" name="Picture 4" descr="A screenshot of a cell phone&#10;&#10;Description automatically generated">
            <a:extLst>
              <a:ext uri="{FF2B5EF4-FFF2-40B4-BE49-F238E27FC236}">
                <a16:creationId xmlns:a16="http://schemas.microsoft.com/office/drawing/2014/main" id="{D80A7BE0-68A7-4B25-8ED8-E4529DA66670}"/>
              </a:ext>
            </a:extLst>
          </p:cNvPr>
          <p:cNvPicPr>
            <a:picLocks noChangeAspect="1"/>
          </p:cNvPicPr>
          <p:nvPr/>
        </p:nvPicPr>
        <p:blipFill>
          <a:blip r:embed="rId5"/>
          <a:stretch>
            <a:fillRect/>
          </a:stretch>
        </p:blipFill>
        <p:spPr>
          <a:xfrm>
            <a:off x="4265113" y="317815"/>
            <a:ext cx="3652630" cy="163308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81FF013-7D5E-423A-B8FD-CBDD54EA6F91}"/>
              </a:ext>
            </a:extLst>
          </p:cNvPr>
          <p:cNvSpPr/>
          <p:nvPr/>
        </p:nvSpPr>
        <p:spPr>
          <a:xfrm>
            <a:off x="1190562" y="392746"/>
            <a:ext cx="4772916" cy="655885"/>
          </a:xfrm>
          <a:prstGeom prst="rect">
            <a:avLst/>
          </a:prstGeom>
        </p:spPr>
        <p:txBody>
          <a:bodyPr wrap="square">
            <a:spAutoFit/>
          </a:bodyPr>
          <a:lstStyle/>
          <a:p>
            <a:pPr algn="ctr">
              <a:lnSpc>
                <a:spcPct val="107000"/>
              </a:lnSpc>
              <a:spcBef>
                <a:spcPts val="1200"/>
              </a:spcBef>
            </a:pPr>
            <a:r>
              <a:rPr lang="en-US" sz="3600" b="1" i="1" kern="0" dirty="0">
                <a:solidFill>
                  <a:schemeClr val="bg1">
                    <a:lumMod val="95000"/>
                  </a:schemeClr>
                </a:solidFill>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4400" b="1" kern="0" dirty="0">
              <a:solidFill>
                <a:schemeClr val="bg1">
                  <a:lumMod val="95000"/>
                </a:schemeClr>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DE1588A-F11A-45BB-A2C1-8C437EF56B25}"/>
              </a:ext>
            </a:extLst>
          </p:cNvPr>
          <p:cNvSpPr txBox="1"/>
          <p:nvPr/>
        </p:nvSpPr>
        <p:spPr>
          <a:xfrm>
            <a:off x="6970642" y="1378226"/>
            <a:ext cx="4943061" cy="2862322"/>
          </a:xfrm>
          <a:prstGeom prst="rect">
            <a:avLst/>
          </a:prstGeom>
          <a:noFill/>
        </p:spPr>
        <p:txBody>
          <a:bodyPr wrap="square" rtlCol="0">
            <a:spAutoFit/>
          </a:bodyPr>
          <a:lstStyle/>
          <a:p>
            <a:r>
              <a:rPr lang="en-US" dirty="0">
                <a:solidFill>
                  <a:schemeClr val="bg1">
                    <a:lumMod val="95000"/>
                  </a:schemeClr>
                </a:solidFill>
              </a:rPr>
              <a:t>To access the operating and financial performance of an organization, ratio analysis is conducted by the organization. It is observed that for a clear analysis and measurement of financial trends, data from five to ten years is </a:t>
            </a:r>
            <a:r>
              <a:rPr lang="en-US" dirty="0" err="1">
                <a:solidFill>
                  <a:schemeClr val="bg1">
                    <a:lumMod val="95000"/>
                  </a:schemeClr>
                </a:solidFill>
              </a:rPr>
              <a:t>analysed</a:t>
            </a:r>
            <a:r>
              <a:rPr lang="en-US" dirty="0">
                <a:solidFill>
                  <a:schemeClr val="bg1">
                    <a:lumMod val="95000"/>
                  </a:schemeClr>
                </a:solidFill>
              </a:rPr>
              <a:t> but in the current case, we took the data of two years from 2017 to 2018. To access the performance of hotels, we cannot just rely on the financial key performance indicators, non-financial key performance indicators also need to investigate</a:t>
            </a:r>
            <a:r>
              <a:rPr lang="en-US" dirty="0"/>
              <a:t>. </a:t>
            </a:r>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831850" y="1643270"/>
            <a:ext cx="10680596" cy="4212055"/>
          </a:xfrm>
        </p:spPr>
        <p:txBody>
          <a:bodyPr/>
          <a:lstStyle/>
          <a:p>
            <a:endParaRPr lang="en-US" dirty="0"/>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a:lstStyle/>
          <a:p>
            <a:fld id="{4950F5D8-22E1-4015-8661-E5B1FD28C2DE}" type="slidenum">
              <a:rPr lang="en-US" smtClean="0"/>
              <a:pPr/>
              <a:t>3</a:t>
            </a:fld>
            <a:endParaRPr lang="en-US" dirty="0"/>
          </a:p>
        </p:txBody>
      </p:sp>
      <p:sp>
        <p:nvSpPr>
          <p:cNvPr id="5" name="Date Placeholder 4">
            <a:extLst>
              <a:ext uri="{FF2B5EF4-FFF2-40B4-BE49-F238E27FC236}">
                <a16:creationId xmlns:a16="http://schemas.microsoft.com/office/drawing/2014/main" id="{89EF1FB9-B16B-4B0E-B1C6-ACB21972CF14}"/>
              </a:ext>
            </a:extLst>
          </p:cNvPr>
          <p:cNvSpPr>
            <a:spLocks noGrp="1"/>
          </p:cNvSpPr>
          <p:nvPr>
            <p:ph type="dt" sz="half" idx="10"/>
          </p:nvPr>
        </p:nvSpPr>
        <p:spPr/>
        <p:txBody>
          <a:bodyPr/>
          <a:lstStyle/>
          <a:p>
            <a:fld id="{A8392A16-0E09-486C-9A28-B508902D11B6}" type="datetime1">
              <a:rPr lang="en-US" smtClean="0"/>
              <a:pPr/>
              <a:t>11/29/2019</a:t>
            </a:fld>
            <a:endParaRPr lang="en-US" dirty="0"/>
          </a:p>
        </p:txBody>
      </p:sp>
      <p:sp>
        <p:nvSpPr>
          <p:cNvPr id="6" name="Footer Placeholder 5">
            <a:extLst>
              <a:ext uri="{FF2B5EF4-FFF2-40B4-BE49-F238E27FC236}">
                <a16:creationId xmlns:a16="http://schemas.microsoft.com/office/drawing/2014/main" id="{DB792729-D9BA-45F7-B2E7-911659343CD7}"/>
              </a:ext>
            </a:extLst>
          </p:cNvPr>
          <p:cNvSpPr>
            <a:spLocks noGrp="1"/>
          </p:cNvSpPr>
          <p:nvPr>
            <p:ph type="ftr" sz="quarter" idx="11"/>
          </p:nvPr>
        </p:nvSpPr>
        <p:spPr/>
        <p:txBody>
          <a:bodyPr/>
          <a:lstStyle/>
          <a:p>
            <a:r>
              <a:rPr lang="en-US" dirty="0"/>
              <a:t>ADD A FOOTER</a:t>
            </a:r>
          </a:p>
        </p:txBody>
      </p:sp>
      <p:sp>
        <p:nvSpPr>
          <p:cNvPr id="3" name="TextBox 2">
            <a:extLst>
              <a:ext uri="{FF2B5EF4-FFF2-40B4-BE49-F238E27FC236}">
                <a16:creationId xmlns:a16="http://schemas.microsoft.com/office/drawing/2014/main" id="{3EB95AD4-2C33-46F0-9BFF-DC32DAA007AE}"/>
              </a:ext>
            </a:extLst>
          </p:cNvPr>
          <p:cNvSpPr txBox="1"/>
          <p:nvPr/>
        </p:nvSpPr>
        <p:spPr>
          <a:xfrm>
            <a:off x="831850" y="143076"/>
            <a:ext cx="4558747" cy="769441"/>
          </a:xfrm>
          <a:prstGeom prst="rect">
            <a:avLst/>
          </a:prstGeom>
          <a:noFill/>
        </p:spPr>
        <p:txBody>
          <a:bodyPr wrap="square" rtlCol="0">
            <a:spAutoFit/>
          </a:bodyPr>
          <a:lstStyle/>
          <a:p>
            <a:r>
              <a:rPr lang="en-US" sz="4400" b="1" dirty="0">
                <a:solidFill>
                  <a:schemeClr val="bg1">
                    <a:lumMod val="95000"/>
                  </a:schemeClr>
                </a:solidFill>
              </a:rPr>
              <a:t>Financial Analysis</a:t>
            </a:r>
            <a:endParaRPr lang="en-US" sz="4400" dirty="0">
              <a:solidFill>
                <a:schemeClr val="bg1">
                  <a:lumMod val="95000"/>
                </a:schemeClr>
              </a:solidFill>
            </a:endParaRPr>
          </a:p>
        </p:txBody>
      </p:sp>
      <p:graphicFrame>
        <p:nvGraphicFramePr>
          <p:cNvPr id="10" name="Table 9">
            <a:extLst>
              <a:ext uri="{FF2B5EF4-FFF2-40B4-BE49-F238E27FC236}">
                <a16:creationId xmlns:a16="http://schemas.microsoft.com/office/drawing/2014/main" id="{025F12E1-B4D6-4038-B468-8D4D96F15F17}"/>
              </a:ext>
            </a:extLst>
          </p:cNvPr>
          <p:cNvGraphicFramePr>
            <a:graphicFrameLocks noGrp="1"/>
          </p:cNvGraphicFramePr>
          <p:nvPr>
            <p:extLst>
              <p:ext uri="{D42A27DB-BD31-4B8C-83A1-F6EECF244321}">
                <p14:modId xmlns:p14="http://schemas.microsoft.com/office/powerpoint/2010/main" val="1295444141"/>
              </p:ext>
            </p:extLst>
          </p:nvPr>
        </p:nvGraphicFramePr>
        <p:xfrm>
          <a:off x="0" y="925768"/>
          <a:ext cx="12192000" cy="5945486"/>
        </p:xfrm>
        <a:graphic>
          <a:graphicData uri="http://schemas.openxmlformats.org/drawingml/2006/table">
            <a:tbl>
              <a:tblPr firstRow="1" firstCol="1" bandRow="1">
                <a:tableStyleId>{D113A9D2-9D6B-4929-AA2D-F23B5EE8CBE7}</a:tableStyleId>
              </a:tblPr>
              <a:tblGrid>
                <a:gridCol w="2437097">
                  <a:extLst>
                    <a:ext uri="{9D8B030D-6E8A-4147-A177-3AD203B41FA5}">
                      <a16:colId xmlns:a16="http://schemas.microsoft.com/office/drawing/2014/main" val="1543516630"/>
                    </a:ext>
                  </a:extLst>
                </a:gridCol>
                <a:gridCol w="4593993">
                  <a:extLst>
                    <a:ext uri="{9D8B030D-6E8A-4147-A177-3AD203B41FA5}">
                      <a16:colId xmlns:a16="http://schemas.microsoft.com/office/drawing/2014/main" val="1024604665"/>
                    </a:ext>
                  </a:extLst>
                </a:gridCol>
                <a:gridCol w="5160910">
                  <a:extLst>
                    <a:ext uri="{9D8B030D-6E8A-4147-A177-3AD203B41FA5}">
                      <a16:colId xmlns:a16="http://schemas.microsoft.com/office/drawing/2014/main" val="2828008941"/>
                    </a:ext>
                  </a:extLst>
                </a:gridCol>
              </a:tblGrid>
              <a:tr h="287769">
                <a:tc>
                  <a:txBody>
                    <a:bodyPr/>
                    <a:lstStyle/>
                    <a:p>
                      <a:pPr marL="0" marR="0">
                        <a:lnSpc>
                          <a:spcPct val="200000"/>
                        </a:lnSpc>
                        <a:spcBef>
                          <a:spcPts val="0"/>
                        </a:spcBef>
                        <a:spcAft>
                          <a:spcPts val="0"/>
                        </a:spcAft>
                      </a:pPr>
                      <a:r>
                        <a:rPr lang="en-US" sz="900">
                          <a:effectLst/>
                        </a:rPr>
                        <a:t> </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900" dirty="0">
                          <a:effectLst/>
                        </a:rPr>
                        <a:t>2017</a:t>
                      </a:r>
                      <a:endParaRPr lang="en-US"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900">
                          <a:effectLst/>
                        </a:rPr>
                        <a:t>2018</a:t>
                      </a:r>
                      <a:endParaRPr lang="en-US" sz="80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1366508215"/>
                  </a:ext>
                </a:extLst>
              </a:tr>
              <a:tr h="623372">
                <a:tc>
                  <a:txBody>
                    <a:bodyPr/>
                    <a:lstStyle/>
                    <a:p>
                      <a:pPr marL="0" marR="0">
                        <a:lnSpc>
                          <a:spcPct val="200000"/>
                        </a:lnSpc>
                        <a:spcBef>
                          <a:spcPts val="0"/>
                        </a:spcBef>
                        <a:spcAft>
                          <a:spcPts val="0"/>
                        </a:spcAft>
                      </a:pPr>
                      <a:r>
                        <a:rPr lang="en-US" sz="1400" b="0" dirty="0">
                          <a:effectLst/>
                        </a:rPr>
                        <a:t>Gross margin ratio</a:t>
                      </a:r>
                      <a:endParaRPr lang="en-US"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2100/9000*100 = 23.3%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1850/9500*100 = 19.47%</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1018444261"/>
                  </a:ext>
                </a:extLst>
              </a:tr>
              <a:tr h="690001">
                <a:tc>
                  <a:txBody>
                    <a:bodyPr/>
                    <a:lstStyle/>
                    <a:p>
                      <a:pPr marL="0" marR="0">
                        <a:lnSpc>
                          <a:spcPct val="200000"/>
                        </a:lnSpc>
                        <a:spcBef>
                          <a:spcPts val="0"/>
                        </a:spcBef>
                        <a:spcAft>
                          <a:spcPts val="0"/>
                        </a:spcAft>
                      </a:pPr>
                      <a:r>
                        <a:rPr lang="en-US" sz="1400" dirty="0">
                          <a:effectLst/>
                        </a:rPr>
                        <a:t>Net profit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623/9000*100=6.92%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307/9500*100 = 3.23%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3871682167"/>
                  </a:ext>
                </a:extLst>
              </a:tr>
              <a:tr h="623372">
                <a:tc>
                  <a:txBody>
                    <a:bodyPr/>
                    <a:lstStyle/>
                    <a:p>
                      <a:pPr marL="0" marR="0">
                        <a:lnSpc>
                          <a:spcPct val="200000"/>
                        </a:lnSpc>
                        <a:spcBef>
                          <a:spcPts val="0"/>
                        </a:spcBef>
                        <a:spcAft>
                          <a:spcPts val="0"/>
                        </a:spcAft>
                      </a:pPr>
                      <a:r>
                        <a:rPr lang="en-US" sz="1400" dirty="0">
                          <a:effectLst/>
                        </a:rPr>
                        <a:t>Return on assets ratio</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9000/2684 = 3.35 times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9500/3014 = 3.15 times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2505921556"/>
                  </a:ext>
                </a:extLst>
              </a:tr>
              <a:tr h="958975">
                <a:tc>
                  <a:txBody>
                    <a:bodyPr/>
                    <a:lstStyle/>
                    <a:p>
                      <a:pPr marL="0" marR="0">
                        <a:lnSpc>
                          <a:spcPct val="200000"/>
                        </a:lnSpc>
                        <a:spcBef>
                          <a:spcPts val="0"/>
                        </a:spcBef>
                        <a:spcAft>
                          <a:spcPts val="0"/>
                        </a:spcAft>
                      </a:pPr>
                      <a:r>
                        <a:rPr lang="en-US" sz="1400" dirty="0">
                          <a:effectLst/>
                        </a:rPr>
                        <a:t>Working capital turnover</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9000/984 = 9.15</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9500/1264 = 7.52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790847433"/>
                  </a:ext>
                </a:extLst>
              </a:tr>
              <a:tr h="402679">
                <a:tc>
                  <a:txBody>
                    <a:bodyPr/>
                    <a:lstStyle/>
                    <a:p>
                      <a:pPr marL="0" marR="0">
                        <a:lnSpc>
                          <a:spcPct val="200000"/>
                        </a:lnSpc>
                        <a:spcBef>
                          <a:spcPts val="0"/>
                        </a:spcBef>
                        <a:spcAft>
                          <a:spcPts val="0"/>
                        </a:spcAft>
                      </a:pPr>
                      <a:r>
                        <a:rPr lang="en-US" sz="1400" dirty="0">
                          <a:effectLst/>
                        </a:rPr>
                        <a:t>ROCE</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623+10/2684*100 = 23.58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307+9/3014*100 = 10.48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3990622173"/>
                  </a:ext>
                </a:extLst>
              </a:tr>
              <a:tr h="402679">
                <a:tc>
                  <a:txBody>
                    <a:bodyPr/>
                    <a:lstStyle/>
                    <a:p>
                      <a:pPr marL="0" marR="0">
                        <a:lnSpc>
                          <a:spcPct val="200000"/>
                        </a:lnSpc>
                        <a:spcBef>
                          <a:spcPts val="0"/>
                        </a:spcBef>
                        <a:spcAft>
                          <a:spcPts val="0"/>
                        </a:spcAft>
                      </a:pPr>
                      <a:r>
                        <a:rPr lang="en-US" sz="1400" dirty="0">
                          <a:effectLst/>
                        </a:rPr>
                        <a:t>Quick Ratio</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1839-700/855 = 1.33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2152-750/888 = 1.58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2212774654"/>
                  </a:ext>
                </a:extLst>
              </a:tr>
              <a:tr h="402679">
                <a:tc>
                  <a:txBody>
                    <a:bodyPr/>
                    <a:lstStyle/>
                    <a:p>
                      <a:pPr marL="0" marR="0">
                        <a:lnSpc>
                          <a:spcPct val="200000"/>
                        </a:lnSpc>
                        <a:spcBef>
                          <a:spcPts val="0"/>
                        </a:spcBef>
                        <a:spcAft>
                          <a:spcPts val="0"/>
                        </a:spcAft>
                      </a:pPr>
                      <a:r>
                        <a:rPr lang="en-US" sz="1400" dirty="0">
                          <a:effectLst/>
                        </a:rPr>
                        <a:t>Current Ratio</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1839/855 = 2.15</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2152/888 = 2.43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3612691139"/>
                  </a:ext>
                </a:extLst>
              </a:tr>
              <a:tr h="402679">
                <a:tc>
                  <a:txBody>
                    <a:bodyPr/>
                    <a:lstStyle/>
                    <a:p>
                      <a:pPr marL="0" marR="0">
                        <a:lnSpc>
                          <a:spcPct val="200000"/>
                        </a:lnSpc>
                        <a:spcBef>
                          <a:spcPts val="0"/>
                        </a:spcBef>
                        <a:spcAft>
                          <a:spcPts val="0"/>
                        </a:spcAft>
                      </a:pPr>
                      <a:r>
                        <a:rPr lang="en-US" sz="1400" dirty="0">
                          <a:effectLst/>
                        </a:rPr>
                        <a:t>Creditor Days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660*365/6500 = 37.06</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690*365/7700 = 32.71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519664599"/>
                  </a:ext>
                </a:extLst>
              </a:tr>
              <a:tr h="402679">
                <a:tc>
                  <a:txBody>
                    <a:bodyPr/>
                    <a:lstStyle/>
                    <a:p>
                      <a:pPr marL="0" marR="0">
                        <a:lnSpc>
                          <a:spcPct val="200000"/>
                        </a:lnSpc>
                        <a:spcBef>
                          <a:spcPts val="0"/>
                        </a:spcBef>
                        <a:spcAft>
                          <a:spcPts val="0"/>
                        </a:spcAft>
                      </a:pPr>
                      <a:r>
                        <a:rPr lang="en-US" sz="1400" dirty="0">
                          <a:effectLst/>
                        </a:rPr>
                        <a:t>Debtor Days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649*365/9000 = 26.32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870*365/9500 = 33.43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3251111390"/>
                  </a:ext>
                </a:extLst>
              </a:tr>
              <a:tr h="374301">
                <a:tc>
                  <a:txBody>
                    <a:bodyPr/>
                    <a:lstStyle/>
                    <a:p>
                      <a:pPr marL="0" marR="0">
                        <a:lnSpc>
                          <a:spcPct val="200000"/>
                        </a:lnSpc>
                        <a:spcBef>
                          <a:spcPts val="0"/>
                        </a:spcBef>
                        <a:spcAft>
                          <a:spcPts val="0"/>
                        </a:spcAft>
                      </a:pPr>
                      <a:r>
                        <a:rPr lang="en-US" sz="1400" dirty="0">
                          <a:effectLst/>
                        </a:rPr>
                        <a:t>Debt Ratio</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855+150/1839+1700 = 0.28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888+150/2152+1750 = 0.27</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3147724542"/>
                  </a:ext>
                </a:extLst>
              </a:tr>
              <a:tr h="374301">
                <a:tc>
                  <a:txBody>
                    <a:bodyPr/>
                    <a:lstStyle/>
                    <a:p>
                      <a:pPr marL="0" marR="0">
                        <a:lnSpc>
                          <a:spcPct val="200000"/>
                        </a:lnSpc>
                        <a:spcBef>
                          <a:spcPts val="0"/>
                        </a:spcBef>
                        <a:spcAft>
                          <a:spcPts val="0"/>
                        </a:spcAft>
                      </a:pPr>
                      <a:r>
                        <a:rPr lang="en-US" sz="1400" dirty="0">
                          <a:effectLst/>
                        </a:rPr>
                        <a:t>Interest Cover</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623+10/10 = 63.3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tc>
                  <a:txBody>
                    <a:bodyPr/>
                    <a:lstStyle/>
                    <a:p>
                      <a:pPr marL="0" marR="0">
                        <a:lnSpc>
                          <a:spcPct val="200000"/>
                        </a:lnSpc>
                        <a:spcBef>
                          <a:spcPts val="0"/>
                        </a:spcBef>
                        <a:spcAft>
                          <a:spcPts val="0"/>
                        </a:spcAft>
                      </a:pPr>
                      <a:r>
                        <a:rPr lang="en-US" sz="1400" dirty="0">
                          <a:effectLst/>
                        </a:rPr>
                        <a:t>307+9/9 = 35.1</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159" marR="52159" marT="0" marB="0"/>
                </a:tc>
                <a:extLst>
                  <a:ext uri="{0D108BD9-81ED-4DB2-BD59-A6C34878D82A}">
                    <a16:rowId xmlns:a16="http://schemas.microsoft.com/office/drawing/2014/main" val="1091421694"/>
                  </a:ext>
                </a:extLst>
              </a:tr>
            </a:tbl>
          </a:graphicData>
        </a:graphic>
      </p:graphicFrame>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6427532" y="1445268"/>
            <a:ext cx="4585780" cy="1091078"/>
          </a:xfrm>
        </p:spPr>
        <p:txBody>
          <a:bodyPr>
            <a:normAutofit fontScale="90000"/>
          </a:bodyPr>
          <a:lstStyle/>
          <a:p>
            <a:r>
              <a:rPr lang="en-US" dirty="0"/>
              <a:t>Financial Analysis Trends</a:t>
            </a:r>
            <a:br>
              <a:rPr lang="en-US" dirty="0"/>
            </a:br>
            <a:r>
              <a:rPr lang="en-US" sz="2200" dirty="0"/>
              <a:t>Profitability</a:t>
            </a:r>
            <a:br>
              <a:rPr lang="en-US" dirty="0"/>
            </a:br>
            <a:endParaRPr lang="en-US" dirty="0"/>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5636302" y="2306528"/>
            <a:ext cx="6555697" cy="3136910"/>
          </a:xfrm>
        </p:spPr>
        <p:txBody>
          <a:bodyPr/>
          <a:lstStyle/>
          <a:p>
            <a:r>
              <a:rPr lang="en-US" dirty="0"/>
              <a:t>- The purpose of profitability ratio analysis is to estimate the amount of profit generated by an organization (</a:t>
            </a:r>
            <a:r>
              <a:rPr lang="en-US" dirty="0" err="1"/>
              <a:t>Arvanitis</a:t>
            </a:r>
            <a:r>
              <a:rPr lang="en-US" dirty="0"/>
              <a:t> &amp; Estevez, 2018).</a:t>
            </a:r>
          </a:p>
          <a:p>
            <a:r>
              <a:rPr lang="en-US" dirty="0"/>
              <a:t>- Various ratios including return on capital, net profit margin, gross profit margin and many more. as we analyze hotel profit margins</a:t>
            </a:r>
          </a:p>
          <a:p>
            <a:r>
              <a:rPr lang="en-US" dirty="0"/>
              <a:t>- External and internal key factors</a:t>
            </a:r>
          </a:p>
          <a:p>
            <a:r>
              <a:rPr lang="en-US" dirty="0"/>
              <a:t>  * Political and economic status of the country, availability of services, cleanliness and behavior of the hotel staff.</a:t>
            </a:r>
          </a:p>
          <a:p>
            <a:r>
              <a:rPr lang="en-US" dirty="0"/>
              <a:t>- The decrease in the net profit margin is an indicator that the overhead and operating expenses of the organization have increased</a:t>
            </a:r>
          </a:p>
        </p:txBody>
      </p:sp>
      <p:sp>
        <p:nvSpPr>
          <p:cNvPr id="5" name="Date Placeholder 4">
            <a:extLst>
              <a:ext uri="{FF2B5EF4-FFF2-40B4-BE49-F238E27FC236}">
                <a16:creationId xmlns:a16="http://schemas.microsoft.com/office/drawing/2014/main" id="{D6EE098C-FABC-437A-B91C-78D731689CF3}"/>
              </a:ext>
            </a:extLst>
          </p:cNvPr>
          <p:cNvSpPr>
            <a:spLocks noGrp="1"/>
          </p:cNvSpPr>
          <p:nvPr>
            <p:ph type="dt" sz="half" idx="10"/>
          </p:nvPr>
        </p:nvSpPr>
        <p:spPr/>
        <p:txBody>
          <a:bodyPr/>
          <a:lstStyle/>
          <a:p>
            <a:fld id="{C50C1367-C238-4F38-AA31-14342999A430}" type="datetime1">
              <a:rPr lang="en-US" smtClean="0"/>
              <a:pPr/>
              <a:t>11/29/2019</a:t>
            </a:fld>
            <a:endParaRPr lang="en-US" dirty="0"/>
          </a:p>
        </p:txBody>
      </p:sp>
      <p:sp>
        <p:nvSpPr>
          <p:cNvPr id="6" name="Footer Placeholder 5">
            <a:extLst>
              <a:ext uri="{FF2B5EF4-FFF2-40B4-BE49-F238E27FC236}">
                <a16:creationId xmlns:a16="http://schemas.microsoft.com/office/drawing/2014/main" id="{49DC256C-2F66-47C7-8CAF-7030959759F7}"/>
              </a:ext>
            </a:extLst>
          </p:cNvPr>
          <p:cNvSpPr>
            <a:spLocks noGrp="1"/>
          </p:cNvSpPr>
          <p:nvPr>
            <p:ph type="ftr" sz="quarter" idx="11"/>
          </p:nvPr>
        </p:nvSpPr>
        <p:spPr/>
        <p:txBody>
          <a:bodyPr/>
          <a:lstStyle/>
          <a:p>
            <a:r>
              <a:rPr lang="en-US" dirty="0"/>
              <a:t>ADD A FOOTER</a:t>
            </a: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a:lstStyle/>
          <a:p>
            <a:fld id="{4950F5D8-22E1-4015-8661-E5B1FD28C2DE}" type="slidenum">
              <a:rPr lang="en-US" smtClean="0"/>
              <a:pPr/>
              <a:t>4</a:t>
            </a:fld>
            <a:endParaRPr lang="en-US" dirty="0"/>
          </a:p>
        </p:txBody>
      </p:sp>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665F-537D-4B74-92F8-96ED80122ADC}"/>
              </a:ext>
            </a:extLst>
          </p:cNvPr>
          <p:cNvSpPr>
            <a:spLocks noGrp="1"/>
          </p:cNvSpPr>
          <p:nvPr>
            <p:ph type="title"/>
          </p:nvPr>
        </p:nvSpPr>
        <p:spPr/>
        <p:txBody>
          <a:bodyPr>
            <a:normAutofit fontScale="90000"/>
          </a:bodyPr>
          <a:lstStyle/>
          <a:p>
            <a:r>
              <a:rPr lang="en-US" dirty="0"/>
              <a:t>Financial Analysis Trends</a:t>
            </a:r>
            <a:br>
              <a:rPr lang="en-US" dirty="0"/>
            </a:br>
            <a:r>
              <a:rPr lang="en-US" sz="2200" dirty="0"/>
              <a:t>Profitability</a:t>
            </a:r>
            <a:endParaRPr lang="en-US" dirty="0"/>
          </a:p>
        </p:txBody>
      </p:sp>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a:xfrm>
            <a:off x="835254" y="2698955"/>
            <a:ext cx="6824503" cy="3469596"/>
          </a:xfrm>
        </p:spPr>
        <p:txBody>
          <a:bodyPr>
            <a:normAutofit lnSpcReduction="10000"/>
          </a:bodyPr>
          <a:lstStyle/>
          <a:p>
            <a:r>
              <a:rPr lang="en-US" dirty="0"/>
              <a:t>.</a:t>
            </a:r>
          </a:p>
          <a:p>
            <a:r>
              <a:rPr lang="en-US" dirty="0"/>
              <a:t>- Return on borrowed capital</a:t>
            </a:r>
          </a:p>
          <a:p>
            <a:r>
              <a:rPr lang="en-US" dirty="0"/>
              <a:t> * calculates how effectively an organization uses its assets and money to make a profit.</a:t>
            </a:r>
          </a:p>
          <a:p>
            <a:r>
              <a:rPr lang="en-US" dirty="0"/>
              <a:t>- Ffion Limited's ROCE has declined significantly over the two years.</a:t>
            </a:r>
          </a:p>
          <a:p>
            <a:r>
              <a:rPr lang="en-US" dirty="0"/>
              <a:t> * The decrease in ROCE is in favor of the fact that the profit earned is not used effectively to promote business, the reasonably efficient use of capital, ROCE should be twice the current interest rates.</a:t>
            </a:r>
          </a:p>
          <a:p>
            <a:r>
              <a:rPr lang="en-US" dirty="0"/>
              <a:t> * The company must evaluate the unprofitable assets and must sell them to improve.</a:t>
            </a:r>
          </a:p>
          <a:p>
            <a:r>
              <a:rPr lang="en-US" dirty="0"/>
              <a:t> * It is observed that the limited Ffion reduces the efficiency of using the working capital of the business and the generated revenue decreases over a given period of time.</a:t>
            </a:r>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p:txBody>
          <a:bodyPr/>
          <a:lstStyle/>
          <a:p>
            <a:fld id="{4950F5D8-22E1-4015-8661-E5B1FD28C2DE}" type="slidenum">
              <a:rPr lang="en-US" smtClean="0"/>
              <a:pPr/>
              <a:t>5</a:t>
            </a:fld>
            <a:endParaRPr lang="en-US" dirty="0"/>
          </a:p>
        </p:txBody>
      </p:sp>
      <p:sp>
        <p:nvSpPr>
          <p:cNvPr id="4" name="Date Placeholder 3">
            <a:extLst>
              <a:ext uri="{FF2B5EF4-FFF2-40B4-BE49-F238E27FC236}">
                <a16:creationId xmlns:a16="http://schemas.microsoft.com/office/drawing/2014/main" id="{EBDE8417-3B40-4421-8C0C-E812952C4D17}"/>
              </a:ext>
            </a:extLst>
          </p:cNvPr>
          <p:cNvSpPr>
            <a:spLocks noGrp="1"/>
          </p:cNvSpPr>
          <p:nvPr>
            <p:ph type="dt" sz="half" idx="10"/>
          </p:nvPr>
        </p:nvSpPr>
        <p:spPr/>
        <p:txBody>
          <a:bodyPr/>
          <a:lstStyle/>
          <a:p>
            <a:fld id="{C50C1367-C238-4F38-AA31-14342999A430}" type="datetime1">
              <a:rPr lang="en-US" smtClean="0"/>
              <a:pPr/>
              <a:t>11/29/2019</a:t>
            </a:fld>
            <a:endParaRPr lang="en-US" dirty="0"/>
          </a:p>
        </p:txBody>
      </p:sp>
      <p:sp>
        <p:nvSpPr>
          <p:cNvPr id="5" name="Footer Placeholder 4">
            <a:extLst>
              <a:ext uri="{FF2B5EF4-FFF2-40B4-BE49-F238E27FC236}">
                <a16:creationId xmlns:a16="http://schemas.microsoft.com/office/drawing/2014/main" id="{AD9AD198-93C9-4EAB-8485-34EDEDDBA8A0}"/>
              </a:ext>
            </a:extLst>
          </p:cNvPr>
          <p:cNvSpPr>
            <a:spLocks noGrp="1"/>
          </p:cNvSpPr>
          <p:nvPr>
            <p:ph type="ftr" sz="quarter" idx="11"/>
          </p:nvPr>
        </p:nvSpPr>
        <p:spPr/>
        <p:txBody>
          <a:bodyPr/>
          <a:lstStyle/>
          <a:p>
            <a:r>
              <a:rPr lang="en-US" dirty="0"/>
              <a:t>ADD A FOOTER</a:t>
            </a:r>
          </a:p>
        </p:txBody>
      </p:sp>
    </p:spTree>
    <p:extLst>
      <p:ext uri="{BB962C8B-B14F-4D97-AF65-F5344CB8AC3E}">
        <p14:creationId xmlns:p14="http://schemas.microsoft.com/office/powerpoint/2010/main" val="217126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p:txBody>
          <a:bodyPr>
            <a:normAutofit fontScale="90000"/>
          </a:bodyPr>
          <a:lstStyle/>
          <a:p>
            <a:r>
              <a:rPr lang="en-US" i="1" dirty="0"/>
              <a:t>Liquidity</a:t>
            </a:r>
            <a:br>
              <a:rPr lang="en-US" dirty="0"/>
            </a:br>
            <a:endParaRPr lang="en-US" dirty="0"/>
          </a:p>
        </p:txBody>
      </p:sp>
      <p:sp>
        <p:nvSpPr>
          <p:cNvPr id="8" name="Text Placeholder 7">
            <a:extLst>
              <a:ext uri="{FF2B5EF4-FFF2-40B4-BE49-F238E27FC236}">
                <a16:creationId xmlns:a16="http://schemas.microsoft.com/office/drawing/2014/main" id="{55A064E7-CBD4-44C6-846D-EC14D2291E3C}"/>
              </a:ext>
            </a:extLst>
          </p:cNvPr>
          <p:cNvSpPr>
            <a:spLocks noGrp="1"/>
          </p:cNvSpPr>
          <p:nvPr>
            <p:ph type="body" sz="quarter" idx="14"/>
          </p:nvPr>
        </p:nvSpPr>
        <p:spPr>
          <a:xfrm>
            <a:off x="503583" y="1934817"/>
            <a:ext cx="3432313" cy="2756453"/>
          </a:xfrm>
        </p:spPr>
        <p:txBody>
          <a:bodyPr>
            <a:normAutofit/>
          </a:bodyPr>
          <a:lstStyle/>
          <a:p>
            <a:r>
              <a:rPr lang="en-US" dirty="0"/>
              <a:t>-Liquidity measures the efficiency of the company to pay its debt</a:t>
            </a:r>
          </a:p>
          <a:p>
            <a:r>
              <a:rPr lang="en-US" dirty="0"/>
              <a:t>  * The management policy is responsible for the payment of the debt. The odds should be 1: 1 and this will allow the business to thrive in a secure way.</a:t>
            </a:r>
          </a:p>
          <a:p>
            <a:r>
              <a:rPr lang="en-US" dirty="0"/>
              <a:t>  * The hotel has a high current ratio, which will allow it to pay off debt for a limited time.</a:t>
            </a:r>
          </a:p>
        </p:txBody>
      </p:sp>
      <p:sp>
        <p:nvSpPr>
          <p:cNvPr id="10" name="Text Placeholder 9">
            <a:extLst>
              <a:ext uri="{FF2B5EF4-FFF2-40B4-BE49-F238E27FC236}">
                <a16:creationId xmlns:a16="http://schemas.microsoft.com/office/drawing/2014/main" id="{6B3FA7AE-E9B6-4391-900E-62AD4FE3D703}"/>
              </a:ext>
            </a:extLst>
          </p:cNvPr>
          <p:cNvSpPr>
            <a:spLocks noGrp="1"/>
          </p:cNvSpPr>
          <p:nvPr>
            <p:ph type="body" sz="quarter" idx="38"/>
          </p:nvPr>
        </p:nvSpPr>
        <p:spPr>
          <a:xfrm>
            <a:off x="4339006" y="1832483"/>
            <a:ext cx="3599045" cy="2961120"/>
          </a:xfrm>
        </p:spPr>
        <p:txBody>
          <a:bodyPr>
            <a:normAutofit/>
          </a:bodyPr>
          <a:lstStyle/>
          <a:p>
            <a:r>
              <a:rPr lang="en-US" dirty="0"/>
              <a:t>- </a:t>
            </a:r>
            <a:r>
              <a:rPr lang="en-US" sz="1500" dirty="0"/>
              <a:t>The days of the debtor reflecting the period it takes the company to repay its debt.</a:t>
            </a:r>
          </a:p>
          <a:p>
            <a:r>
              <a:rPr lang="en-US" sz="1500" dirty="0"/>
              <a:t>  * Higher debt leverage is not conducive to a sustainable business and this may put stakeholders at greater risk.</a:t>
            </a:r>
          </a:p>
          <a:p>
            <a:r>
              <a:rPr lang="en-US" sz="1500" dirty="0"/>
              <a:t>  * The company may consider new short-term contracts that will allow them to levy penalties for any late payment made by the hotel.</a:t>
            </a:r>
          </a:p>
          <a:p>
            <a:r>
              <a:rPr lang="en-US" sz="1500" dirty="0"/>
              <a:t>  * Financial companies also monitor the financial liquidity of the debtor and further contracts are made accordingly.</a:t>
            </a:r>
          </a:p>
        </p:txBody>
      </p:sp>
      <p:sp>
        <p:nvSpPr>
          <p:cNvPr id="12" name="Text Placeholder 11">
            <a:extLst>
              <a:ext uri="{FF2B5EF4-FFF2-40B4-BE49-F238E27FC236}">
                <a16:creationId xmlns:a16="http://schemas.microsoft.com/office/drawing/2014/main" id="{FB3DB5CC-50BC-455B-B60A-C666C4564929}"/>
              </a:ext>
            </a:extLst>
          </p:cNvPr>
          <p:cNvSpPr>
            <a:spLocks noGrp="1"/>
          </p:cNvSpPr>
          <p:nvPr>
            <p:ph type="body" sz="quarter" idx="42"/>
          </p:nvPr>
        </p:nvSpPr>
        <p:spPr>
          <a:xfrm>
            <a:off x="8380413" y="1825309"/>
            <a:ext cx="3122474" cy="2802094"/>
          </a:xfrm>
        </p:spPr>
        <p:txBody>
          <a:bodyPr/>
          <a:lstStyle/>
          <a:p>
            <a:r>
              <a:rPr lang="en-US" dirty="0"/>
              <a:t>- The days of a lender are analyzed by financial managers to analyze how effectively a company is.</a:t>
            </a:r>
          </a:p>
          <a:p>
            <a:r>
              <a:rPr lang="en-US" dirty="0"/>
              <a:t>  * Ease of payments and low payday can be based on renegotiated payment terms or hotel management can set a financial reminder to make payments on time.</a:t>
            </a:r>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a:lstStyle/>
          <a:p>
            <a:fld id="{4950F5D8-22E1-4015-8661-E5B1FD28C2DE}" type="slidenum">
              <a:rPr lang="en-US" smtClean="0"/>
              <a:pPr/>
              <a:t>6</a:t>
            </a:fld>
            <a:endParaRPr lang="en-US" dirty="0"/>
          </a:p>
        </p:txBody>
      </p:sp>
      <p:sp>
        <p:nvSpPr>
          <p:cNvPr id="3" name="Date Placeholder 2">
            <a:extLst>
              <a:ext uri="{FF2B5EF4-FFF2-40B4-BE49-F238E27FC236}">
                <a16:creationId xmlns:a16="http://schemas.microsoft.com/office/drawing/2014/main" id="{8502CD3C-003D-4125-AD98-3B4B14BF1A94}"/>
              </a:ext>
            </a:extLst>
          </p:cNvPr>
          <p:cNvSpPr>
            <a:spLocks noGrp="1"/>
          </p:cNvSpPr>
          <p:nvPr>
            <p:ph type="dt" sz="half" idx="10"/>
          </p:nvPr>
        </p:nvSpPr>
        <p:spPr/>
        <p:txBody>
          <a:bodyPr/>
          <a:lstStyle/>
          <a:p>
            <a:fld id="{8490CABB-6376-4351-BA0C-322104FF72A1}" type="datetime1">
              <a:rPr lang="en-US" smtClean="0"/>
              <a:pPr/>
              <a:t>11/29/2019</a:t>
            </a:fld>
            <a:endParaRPr lang="en-US" dirty="0"/>
          </a:p>
        </p:txBody>
      </p:sp>
      <p:sp>
        <p:nvSpPr>
          <p:cNvPr id="4" name="Footer Placeholder 3">
            <a:extLst>
              <a:ext uri="{FF2B5EF4-FFF2-40B4-BE49-F238E27FC236}">
                <a16:creationId xmlns:a16="http://schemas.microsoft.com/office/drawing/2014/main" id="{BB99177D-9058-4246-9B56-D229BFD8850F}"/>
              </a:ext>
            </a:extLst>
          </p:cNvPr>
          <p:cNvSpPr>
            <a:spLocks noGrp="1"/>
          </p:cNvSpPr>
          <p:nvPr>
            <p:ph type="ftr" sz="quarter" idx="11"/>
          </p:nvPr>
        </p:nvSpPr>
        <p:spPr/>
        <p:txBody>
          <a:bodyPr/>
          <a:lstStyle/>
          <a:p>
            <a:r>
              <a:rPr lang="en-US" dirty="0"/>
              <a:t>ADD A FOOTER</a:t>
            </a:r>
          </a:p>
        </p:txBody>
      </p:sp>
    </p:spTree>
    <p:extLst>
      <p:ext uri="{BB962C8B-B14F-4D97-AF65-F5344CB8AC3E}">
        <p14:creationId xmlns:p14="http://schemas.microsoft.com/office/powerpoint/2010/main" val="257000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37E1-F9A3-4DAE-8651-1F67369BE49E}"/>
              </a:ext>
            </a:extLst>
          </p:cNvPr>
          <p:cNvSpPr>
            <a:spLocks noGrp="1"/>
          </p:cNvSpPr>
          <p:nvPr>
            <p:ph type="title"/>
          </p:nvPr>
        </p:nvSpPr>
        <p:spPr/>
        <p:txBody>
          <a:bodyPr>
            <a:normAutofit fontScale="90000"/>
          </a:bodyPr>
          <a:lstStyle/>
          <a:p>
            <a:r>
              <a:rPr lang="en-US" i="1" dirty="0"/>
              <a:t>Gearing</a:t>
            </a:r>
            <a:br>
              <a:rPr lang="en-US" dirty="0"/>
            </a:br>
            <a:endParaRPr lang="en-US" dirty="0"/>
          </a:p>
        </p:txBody>
      </p:sp>
      <p:sp>
        <p:nvSpPr>
          <p:cNvPr id="10" name="Text Placeholder 9">
            <a:extLst>
              <a:ext uri="{FF2B5EF4-FFF2-40B4-BE49-F238E27FC236}">
                <a16:creationId xmlns:a16="http://schemas.microsoft.com/office/drawing/2014/main" id="{206C2CB1-F5EE-46DA-A614-0B0153DDBA46}"/>
              </a:ext>
            </a:extLst>
          </p:cNvPr>
          <p:cNvSpPr>
            <a:spLocks noGrp="1"/>
          </p:cNvSpPr>
          <p:nvPr>
            <p:ph type="body" sz="quarter" idx="46"/>
          </p:nvPr>
        </p:nvSpPr>
        <p:spPr>
          <a:xfrm>
            <a:off x="5764696" y="1033670"/>
            <a:ext cx="6241774" cy="5134881"/>
          </a:xfrm>
        </p:spPr>
        <p:txBody>
          <a:bodyPr>
            <a:normAutofit/>
          </a:bodyPr>
          <a:lstStyle/>
          <a:p>
            <a:pPr marL="285750" indent="-285750">
              <a:buFont typeface="Arial" panose="020B0604020202020204" pitchFamily="34" charset="0"/>
              <a:buChar char="•"/>
            </a:pPr>
            <a:r>
              <a:rPr lang="en-US" sz="2000" dirty="0"/>
              <a:t>Gearing is the amount borrowed by the company compared to its level of equity.</a:t>
            </a:r>
          </a:p>
          <a:p>
            <a:pPr marL="285750" indent="-285750">
              <a:buFont typeface="Arial" panose="020B0604020202020204" pitchFamily="34" charset="0"/>
              <a:buChar char="•"/>
            </a:pPr>
            <a:r>
              <a:rPr lang="en-US" sz="2000" dirty="0"/>
              <a:t>The loan helps engage business owners, which will lead to a better level of equality. Ffion Limited's financial risk is reduced and this will lead to high profitability and low risk.</a:t>
            </a:r>
          </a:p>
          <a:p>
            <a:pPr marL="285750" indent="-285750">
              <a:buFont typeface="Arial" panose="020B0604020202020204" pitchFamily="34" charset="0"/>
              <a:buChar char="•"/>
            </a:pPr>
            <a:r>
              <a:rPr lang="en-US" sz="2000" dirty="0"/>
              <a:t>The high level of equity and low debt suggest a high market acceptability of Ffion Limited for lending since the company has a minimal chance of bankruptcy.</a:t>
            </a:r>
          </a:p>
          <a:p>
            <a:pPr marL="285750" indent="-285750">
              <a:buFont typeface="Arial" panose="020B0604020202020204" pitchFamily="34" charset="0"/>
              <a:buChar char="•"/>
            </a:pPr>
            <a:r>
              <a:rPr lang="en-US" sz="2000" dirty="0"/>
              <a:t>Significant declines in profitability can pose financial problems for hotel management and can lead to increased debt.</a:t>
            </a:r>
          </a:p>
        </p:txBody>
      </p:sp>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12"/>
          </p:nvPr>
        </p:nvSpPr>
        <p:spPr/>
        <p:txBody>
          <a:bodyPr/>
          <a:lstStyle/>
          <a:p>
            <a:fld id="{4950F5D8-22E1-4015-8661-E5B1FD28C2DE}" type="slidenum">
              <a:rPr lang="en-US" smtClean="0"/>
              <a:pPr/>
              <a:t>7</a:t>
            </a:fld>
            <a:endParaRPr lang="en-US" dirty="0"/>
          </a:p>
        </p:txBody>
      </p:sp>
      <p:sp>
        <p:nvSpPr>
          <p:cNvPr id="3" name="Date Placeholder 2">
            <a:extLst>
              <a:ext uri="{FF2B5EF4-FFF2-40B4-BE49-F238E27FC236}">
                <a16:creationId xmlns:a16="http://schemas.microsoft.com/office/drawing/2014/main" id="{789D36BA-F1B3-4C4F-B407-FCE768D93116}"/>
              </a:ext>
            </a:extLst>
          </p:cNvPr>
          <p:cNvSpPr>
            <a:spLocks noGrp="1"/>
          </p:cNvSpPr>
          <p:nvPr>
            <p:ph type="dt" sz="half" idx="10"/>
          </p:nvPr>
        </p:nvSpPr>
        <p:spPr/>
        <p:txBody>
          <a:bodyPr/>
          <a:lstStyle/>
          <a:p>
            <a:fld id="{8490CABB-6376-4351-BA0C-322104FF72A1}" type="datetime1">
              <a:rPr lang="en-US" smtClean="0"/>
              <a:pPr/>
              <a:t>11/29/2019</a:t>
            </a:fld>
            <a:endParaRPr lang="en-US" dirty="0"/>
          </a:p>
        </p:txBody>
      </p:sp>
      <p:sp>
        <p:nvSpPr>
          <p:cNvPr id="4" name="Footer Placeholder 3">
            <a:extLst>
              <a:ext uri="{FF2B5EF4-FFF2-40B4-BE49-F238E27FC236}">
                <a16:creationId xmlns:a16="http://schemas.microsoft.com/office/drawing/2014/main" id="{B6F38EA6-5514-4A55-8668-1C2023BAAFCA}"/>
              </a:ext>
            </a:extLst>
          </p:cNvPr>
          <p:cNvSpPr>
            <a:spLocks noGrp="1"/>
          </p:cNvSpPr>
          <p:nvPr>
            <p:ph type="ftr" sz="quarter" idx="11"/>
          </p:nvPr>
        </p:nvSpPr>
        <p:spPr/>
        <p:txBody>
          <a:bodyPr/>
          <a:lstStyle/>
          <a:p>
            <a:r>
              <a:rPr lang="en-US" dirty="0"/>
              <a:t>ADD A FOOTER</a:t>
            </a:r>
          </a:p>
        </p:txBody>
      </p:sp>
      <p:pic>
        <p:nvPicPr>
          <p:cNvPr id="26" name="Picture 25" descr="A close up of a sign&#10;&#10;Description automatically generated">
            <a:extLst>
              <a:ext uri="{FF2B5EF4-FFF2-40B4-BE49-F238E27FC236}">
                <a16:creationId xmlns:a16="http://schemas.microsoft.com/office/drawing/2014/main" id="{069F2CB0-A4F8-4192-A3AB-86DE29D5BADB}"/>
              </a:ext>
            </a:extLst>
          </p:cNvPr>
          <p:cNvPicPr>
            <a:picLocks noChangeAspect="1"/>
          </p:cNvPicPr>
          <p:nvPr/>
        </p:nvPicPr>
        <p:blipFill>
          <a:blip r:embed="rId3"/>
          <a:stretch>
            <a:fillRect/>
          </a:stretch>
        </p:blipFill>
        <p:spPr>
          <a:xfrm>
            <a:off x="1055077" y="2380421"/>
            <a:ext cx="4557932" cy="2867439"/>
          </a:xfrm>
          <a:prstGeom prst="rect">
            <a:avLst/>
          </a:prstGeom>
        </p:spPr>
      </p:pic>
    </p:spTree>
    <p:extLst>
      <p:ext uri="{BB962C8B-B14F-4D97-AF65-F5344CB8AC3E}">
        <p14:creationId xmlns:p14="http://schemas.microsoft.com/office/powerpoint/2010/main" val="2905421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1295400" y="1108352"/>
            <a:ext cx="5257800" cy="552848"/>
          </a:xfrm>
        </p:spPr>
        <p:txBody>
          <a:bodyPr>
            <a:normAutofit fontScale="90000"/>
          </a:bodyPr>
          <a:lstStyle/>
          <a:p>
            <a:r>
              <a:rPr lang="en-US" dirty="0"/>
              <a:t>Knowledge from Ratio Analysis</a:t>
            </a:r>
            <a:br>
              <a:rPr lang="en-US" dirty="0"/>
            </a:br>
            <a:endParaRPr lang="en-US" dirty="0"/>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a:lstStyle/>
          <a:p>
            <a:fld id="{4950F5D8-22E1-4015-8661-E5B1FD28C2DE}" type="slidenum">
              <a:rPr lang="en-US" smtClean="0"/>
              <a:pPr/>
              <a:t>8</a:t>
            </a:fld>
            <a:endParaRPr lang="en-US" dirty="0"/>
          </a:p>
        </p:txBody>
      </p:sp>
      <p:sp>
        <p:nvSpPr>
          <p:cNvPr id="3" name="Date Placeholder 2">
            <a:extLst>
              <a:ext uri="{FF2B5EF4-FFF2-40B4-BE49-F238E27FC236}">
                <a16:creationId xmlns:a16="http://schemas.microsoft.com/office/drawing/2014/main" id="{8CA2FB46-A9C1-4C9C-B6AD-FD1F4FE2A63B}"/>
              </a:ext>
            </a:extLst>
          </p:cNvPr>
          <p:cNvSpPr>
            <a:spLocks noGrp="1"/>
          </p:cNvSpPr>
          <p:nvPr>
            <p:ph type="dt" sz="half" idx="10"/>
          </p:nvPr>
        </p:nvSpPr>
        <p:spPr/>
        <p:txBody>
          <a:bodyPr/>
          <a:lstStyle/>
          <a:p>
            <a:fld id="{8490CABB-6376-4351-BA0C-322104FF72A1}" type="datetime1">
              <a:rPr lang="en-US" smtClean="0"/>
              <a:pPr/>
              <a:t>11/29/2019</a:t>
            </a:fld>
            <a:endParaRPr lang="en-US" dirty="0"/>
          </a:p>
        </p:txBody>
      </p:sp>
      <p:sp>
        <p:nvSpPr>
          <p:cNvPr id="4" name="Footer Placeholder 3">
            <a:extLst>
              <a:ext uri="{FF2B5EF4-FFF2-40B4-BE49-F238E27FC236}">
                <a16:creationId xmlns:a16="http://schemas.microsoft.com/office/drawing/2014/main" id="{04079324-F916-44FA-9903-1280D0A6D781}"/>
              </a:ext>
            </a:extLst>
          </p:cNvPr>
          <p:cNvSpPr>
            <a:spLocks noGrp="1"/>
          </p:cNvSpPr>
          <p:nvPr>
            <p:ph type="ftr" sz="quarter" idx="11"/>
          </p:nvPr>
        </p:nvSpPr>
        <p:spPr/>
        <p:txBody>
          <a:bodyPr/>
          <a:lstStyle/>
          <a:p>
            <a:r>
              <a:rPr lang="en-US" dirty="0"/>
              <a:t>ADD A FOOTER</a:t>
            </a:r>
          </a:p>
        </p:txBody>
      </p:sp>
      <p:sp>
        <p:nvSpPr>
          <p:cNvPr id="10" name="TextBox 9">
            <a:extLst>
              <a:ext uri="{FF2B5EF4-FFF2-40B4-BE49-F238E27FC236}">
                <a16:creationId xmlns:a16="http://schemas.microsoft.com/office/drawing/2014/main" id="{6D932F37-91FA-40A2-93F6-F3097AA9B0A6}"/>
              </a:ext>
            </a:extLst>
          </p:cNvPr>
          <p:cNvSpPr txBox="1"/>
          <p:nvPr/>
        </p:nvSpPr>
        <p:spPr>
          <a:xfrm>
            <a:off x="1510748" y="1908313"/>
            <a:ext cx="8852452" cy="2031325"/>
          </a:xfrm>
          <a:prstGeom prst="rect">
            <a:avLst/>
          </a:prstGeom>
          <a:noFill/>
        </p:spPr>
        <p:txBody>
          <a:bodyPr wrap="square" rtlCol="0">
            <a:spAutoFit/>
          </a:bodyPr>
          <a:lstStyle/>
          <a:p>
            <a:r>
              <a:rPr lang="en-US" dirty="0">
                <a:solidFill>
                  <a:schemeClr val="bg1"/>
                </a:solidFill>
              </a:rPr>
              <a:t>Ratio analysis will help the hotel management to assess their economic and financial position in the industry. Ratio analysis will help managers to assess the effects of fluctuations within ratios and their possible impact on business profitability, debt, and equity. The estimations from ratio analysis will help managers to develop the plan of action to increase sales, protect assets and control expenditures. Ratio analysis does not let the managers know about weakness, so it is advisable to further investigate the issue before making any decision.</a:t>
            </a:r>
          </a:p>
        </p:txBody>
      </p:sp>
    </p:spTree>
    <p:extLst>
      <p:ext uri="{BB962C8B-B14F-4D97-AF65-F5344CB8AC3E}">
        <p14:creationId xmlns:p14="http://schemas.microsoft.com/office/powerpoint/2010/main" val="6785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a:xfrm>
            <a:off x="838200" y="1133761"/>
            <a:ext cx="7599790" cy="552848"/>
          </a:xfrm>
        </p:spPr>
        <p:txBody>
          <a:bodyPr>
            <a:normAutofit fontScale="90000"/>
          </a:bodyPr>
          <a:lstStyle/>
          <a:p>
            <a:r>
              <a:rPr lang="en-US" dirty="0"/>
              <a:t>Strength and limitation of Ratio Analysis</a:t>
            </a:r>
            <a:br>
              <a:rPr lang="en-US" dirty="0"/>
            </a:br>
            <a:endParaRPr lang="en-US" dirty="0"/>
          </a:p>
        </p:txBody>
      </p:sp>
      <p:sp>
        <p:nvSpPr>
          <p:cNvPr id="8" name="Text Placeholder 7">
            <a:extLst>
              <a:ext uri="{FF2B5EF4-FFF2-40B4-BE49-F238E27FC236}">
                <a16:creationId xmlns:a16="http://schemas.microsoft.com/office/drawing/2014/main" id="{5579A580-0A00-4BD6-881B-85BF4BA391C8}"/>
              </a:ext>
            </a:extLst>
          </p:cNvPr>
          <p:cNvSpPr>
            <a:spLocks noGrp="1"/>
          </p:cNvSpPr>
          <p:nvPr>
            <p:ph type="body" sz="quarter" idx="42"/>
          </p:nvPr>
        </p:nvSpPr>
        <p:spPr>
          <a:xfrm>
            <a:off x="558318" y="1987826"/>
            <a:ext cx="3044952" cy="2676239"/>
          </a:xfrm>
        </p:spPr>
        <p:txBody>
          <a:bodyPr>
            <a:normAutofit/>
          </a:bodyPr>
          <a:lstStyle/>
          <a:p>
            <a:r>
              <a:rPr lang="en-US" sz="1600" dirty="0"/>
              <a:t>- Ratio analysis is an analysis of the financial data of the company, it will allow managers to forecast future demands and challenges.</a:t>
            </a:r>
          </a:p>
          <a:p>
            <a:r>
              <a:rPr lang="en-US" sz="1600" dirty="0"/>
              <a:t>  - Analyze the company so that they can take steps to control financial parameters to guide the business in the right way.</a:t>
            </a:r>
          </a:p>
        </p:txBody>
      </p:sp>
      <p:sp>
        <p:nvSpPr>
          <p:cNvPr id="10" name="Text Placeholder 9">
            <a:extLst>
              <a:ext uri="{FF2B5EF4-FFF2-40B4-BE49-F238E27FC236}">
                <a16:creationId xmlns:a16="http://schemas.microsoft.com/office/drawing/2014/main" id="{AA444506-FF9E-4BC1-950D-192FB2579E56}"/>
              </a:ext>
            </a:extLst>
          </p:cNvPr>
          <p:cNvSpPr>
            <a:spLocks noGrp="1"/>
          </p:cNvSpPr>
          <p:nvPr>
            <p:ph type="body" sz="quarter" idx="46"/>
          </p:nvPr>
        </p:nvSpPr>
        <p:spPr>
          <a:xfrm>
            <a:off x="4638095" y="3429000"/>
            <a:ext cx="3044952" cy="2569474"/>
          </a:xfrm>
        </p:spPr>
        <p:txBody>
          <a:bodyPr>
            <a:normAutofit/>
          </a:bodyPr>
          <a:lstStyle/>
          <a:p>
            <a:r>
              <a:rPr lang="en-US" sz="1600" dirty="0"/>
              <a:t>- The ratio analysis suggests a period of time after which the company may encounter bankruptcy and measures that can help to shift financial parameters in a positive direction.</a:t>
            </a:r>
          </a:p>
          <a:p>
            <a:r>
              <a:rPr lang="en-US" sz="1600" dirty="0"/>
              <a:t>- A financial statement at the end of each fiscal year that will allow competitors to compare leading hotels with their hotel management.</a:t>
            </a:r>
          </a:p>
        </p:txBody>
      </p:sp>
      <p:sp>
        <p:nvSpPr>
          <p:cNvPr id="13" name="Text Placeholder 12">
            <a:extLst>
              <a:ext uri="{FF2B5EF4-FFF2-40B4-BE49-F238E27FC236}">
                <a16:creationId xmlns:a16="http://schemas.microsoft.com/office/drawing/2014/main" id="{A9C90131-73E3-44AB-BFD1-389FA6084456}"/>
              </a:ext>
            </a:extLst>
          </p:cNvPr>
          <p:cNvSpPr>
            <a:spLocks noGrp="1"/>
          </p:cNvSpPr>
          <p:nvPr>
            <p:ph type="body" sz="quarter" idx="49"/>
          </p:nvPr>
        </p:nvSpPr>
        <p:spPr>
          <a:xfrm>
            <a:off x="8307261" y="2031774"/>
            <a:ext cx="3044952" cy="2222173"/>
          </a:xfrm>
        </p:spPr>
        <p:txBody>
          <a:bodyPr>
            <a:normAutofit/>
          </a:bodyPr>
          <a:lstStyle/>
          <a:p>
            <a:r>
              <a:rPr lang="en-US" sz="1600" dirty="0"/>
              <a:t>Assets are mostly not considered to be validated due to a change in inflation. Creative accounting is a different task that allows managers to analyze the current business situation with distortion. Financial ratios may differ from the current financial position of the company in the market.</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a:lstStyle/>
          <a:p>
            <a:fld id="{4950F5D8-22E1-4015-8661-E5B1FD28C2DE}" type="slidenum">
              <a:rPr lang="en-US" smtClean="0"/>
              <a:pPr/>
              <a:t>9</a:t>
            </a:fld>
            <a:endParaRPr lang="en-US" dirty="0"/>
          </a:p>
        </p:txBody>
      </p:sp>
      <p:sp>
        <p:nvSpPr>
          <p:cNvPr id="3" name="Date Placeholder 2">
            <a:extLst>
              <a:ext uri="{FF2B5EF4-FFF2-40B4-BE49-F238E27FC236}">
                <a16:creationId xmlns:a16="http://schemas.microsoft.com/office/drawing/2014/main" id="{95FC586E-A765-41E8-AD6D-F6AA8EA2EC70}"/>
              </a:ext>
            </a:extLst>
          </p:cNvPr>
          <p:cNvSpPr>
            <a:spLocks noGrp="1"/>
          </p:cNvSpPr>
          <p:nvPr>
            <p:ph type="dt" sz="half" idx="10"/>
          </p:nvPr>
        </p:nvSpPr>
        <p:spPr/>
        <p:txBody>
          <a:bodyPr/>
          <a:lstStyle/>
          <a:p>
            <a:fld id="{8490CABB-6376-4351-BA0C-322104FF72A1}" type="datetime1">
              <a:rPr lang="en-US" smtClean="0"/>
              <a:pPr/>
              <a:t>11/29/2019</a:t>
            </a:fld>
            <a:endParaRPr lang="en-US" dirty="0"/>
          </a:p>
        </p:txBody>
      </p:sp>
      <p:sp>
        <p:nvSpPr>
          <p:cNvPr id="4" name="Footer Placeholder 3">
            <a:extLst>
              <a:ext uri="{FF2B5EF4-FFF2-40B4-BE49-F238E27FC236}">
                <a16:creationId xmlns:a16="http://schemas.microsoft.com/office/drawing/2014/main" id="{B64A110E-05FA-4BC3-8BC9-C9871A189AEB}"/>
              </a:ext>
            </a:extLst>
          </p:cNvPr>
          <p:cNvSpPr>
            <a:spLocks noGrp="1"/>
          </p:cNvSpPr>
          <p:nvPr>
            <p:ph type="ftr" sz="quarter" idx="11"/>
          </p:nvPr>
        </p:nvSpPr>
        <p:spPr/>
        <p:txBody>
          <a:bodyPr/>
          <a:lstStyle/>
          <a:p>
            <a:r>
              <a:rPr lang="en-US" dirty="0"/>
              <a:t>ADD A FOOTER</a:t>
            </a:r>
          </a:p>
        </p:txBody>
      </p:sp>
    </p:spTree>
    <p:extLst>
      <p:ext uri="{BB962C8B-B14F-4D97-AF65-F5344CB8AC3E}">
        <p14:creationId xmlns:p14="http://schemas.microsoft.com/office/powerpoint/2010/main" val="2122539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DC8BC1-74F3-4B45-BB02-4EEAC257899C}"/>
              </a:ext>
            </a:extLst>
          </p:cNvPr>
          <p:cNvSpPr>
            <a:spLocks noGrp="1"/>
          </p:cNvSpPr>
          <p:nvPr>
            <p:ph type="title"/>
          </p:nvPr>
        </p:nvSpPr>
        <p:spPr/>
        <p:txBody>
          <a:bodyPr>
            <a:normAutofit fontScale="90000"/>
          </a:bodyPr>
          <a:lstStyle/>
          <a:p>
            <a:r>
              <a:rPr lang="en-US" dirty="0"/>
              <a:t>Conclusion</a:t>
            </a:r>
            <a:br>
              <a:rPr lang="en-US" dirty="0"/>
            </a:br>
            <a:endParaRPr lang="en-US" dirty="0"/>
          </a:p>
        </p:txBody>
      </p:sp>
      <p:sp>
        <p:nvSpPr>
          <p:cNvPr id="6" name="Slide Number Placeholder 5">
            <a:extLst>
              <a:ext uri="{FF2B5EF4-FFF2-40B4-BE49-F238E27FC236}">
                <a16:creationId xmlns:a16="http://schemas.microsoft.com/office/drawing/2014/main" id="{39412689-84A4-4618-8A56-056B7B0E5C81}"/>
              </a:ext>
            </a:extLst>
          </p:cNvPr>
          <p:cNvSpPr>
            <a:spLocks noGrp="1"/>
          </p:cNvSpPr>
          <p:nvPr>
            <p:ph type="sldNum" sz="quarter" idx="12"/>
          </p:nvPr>
        </p:nvSpPr>
        <p:spPr/>
        <p:txBody>
          <a:bodyPr/>
          <a:lstStyle/>
          <a:p>
            <a:fld id="{4950F5D8-22E1-4015-8661-E5B1FD28C2DE}" type="slidenum">
              <a:rPr lang="en-US" smtClean="0"/>
              <a:pPr/>
              <a:t>10</a:t>
            </a:fld>
            <a:endParaRPr lang="en-US" dirty="0"/>
          </a:p>
        </p:txBody>
      </p:sp>
      <p:sp>
        <p:nvSpPr>
          <p:cNvPr id="4" name="Date Placeholder 3">
            <a:extLst>
              <a:ext uri="{FF2B5EF4-FFF2-40B4-BE49-F238E27FC236}">
                <a16:creationId xmlns:a16="http://schemas.microsoft.com/office/drawing/2014/main" id="{85FF268F-D46F-4F74-ABB9-AB9E41B463C9}"/>
              </a:ext>
            </a:extLst>
          </p:cNvPr>
          <p:cNvSpPr>
            <a:spLocks noGrp="1"/>
          </p:cNvSpPr>
          <p:nvPr>
            <p:ph type="dt" sz="half" idx="10"/>
          </p:nvPr>
        </p:nvSpPr>
        <p:spPr/>
        <p:txBody>
          <a:bodyPr/>
          <a:lstStyle/>
          <a:p>
            <a:fld id="{A8392A16-0E09-486C-9A28-B508902D11B6}" type="datetime1">
              <a:rPr lang="en-US" smtClean="0"/>
              <a:pPr/>
              <a:t>11/29/2019</a:t>
            </a:fld>
            <a:endParaRPr lang="en-US" dirty="0"/>
          </a:p>
        </p:txBody>
      </p:sp>
      <p:sp>
        <p:nvSpPr>
          <p:cNvPr id="5" name="Footer Placeholder 4">
            <a:extLst>
              <a:ext uri="{FF2B5EF4-FFF2-40B4-BE49-F238E27FC236}">
                <a16:creationId xmlns:a16="http://schemas.microsoft.com/office/drawing/2014/main" id="{7AA1E1E8-1FE5-4D48-96F2-522654E59770}"/>
              </a:ext>
            </a:extLst>
          </p:cNvPr>
          <p:cNvSpPr>
            <a:spLocks noGrp="1"/>
          </p:cNvSpPr>
          <p:nvPr>
            <p:ph type="ftr" sz="quarter" idx="11"/>
          </p:nvPr>
        </p:nvSpPr>
        <p:spPr/>
        <p:txBody>
          <a:bodyPr/>
          <a:lstStyle/>
          <a:p>
            <a:r>
              <a:rPr lang="en-US" dirty="0"/>
              <a:t>ADD A FOOTER</a:t>
            </a:r>
          </a:p>
        </p:txBody>
      </p:sp>
      <p:sp>
        <p:nvSpPr>
          <p:cNvPr id="9" name="TextBox 8">
            <a:extLst>
              <a:ext uri="{FF2B5EF4-FFF2-40B4-BE49-F238E27FC236}">
                <a16:creationId xmlns:a16="http://schemas.microsoft.com/office/drawing/2014/main" id="{059ACB73-6D3A-4762-A9B9-6EB6B6C6220B}"/>
              </a:ext>
            </a:extLst>
          </p:cNvPr>
          <p:cNvSpPr txBox="1"/>
          <p:nvPr/>
        </p:nvSpPr>
        <p:spPr>
          <a:xfrm>
            <a:off x="1391478" y="1007165"/>
            <a:ext cx="9960735" cy="3170099"/>
          </a:xfrm>
          <a:prstGeom prst="rect">
            <a:avLst/>
          </a:prstGeom>
          <a:noFill/>
        </p:spPr>
        <p:txBody>
          <a:bodyPr wrap="square" rtlCol="0">
            <a:spAutoFit/>
          </a:bodyPr>
          <a:lstStyle/>
          <a:p>
            <a:r>
              <a:rPr lang="en-US" sz="2000" dirty="0">
                <a:solidFill>
                  <a:schemeClr val="bg1"/>
                </a:solidFill>
              </a:rPr>
              <a:t>The profitability ratio in the years 2017-18 shows a negative trend, which means that the profitability is reduced. The liquidity ratio is high and the hotel may have high reserves with the lowest productivity.</a:t>
            </a:r>
          </a:p>
          <a:p>
            <a:r>
              <a:rPr lang="en-US" sz="2000" dirty="0">
                <a:solidFill>
                  <a:schemeClr val="bg1"/>
                </a:solidFill>
              </a:rPr>
              <a:t>The debt is repaid on time and the company has a good equity ratio, which will help hotel managers get more loans with the least interest to further expand the business.</a:t>
            </a:r>
          </a:p>
          <a:p>
            <a:r>
              <a:rPr lang="en-US" sz="2000" dirty="0">
                <a:solidFill>
                  <a:schemeClr val="bg1"/>
                </a:solidFill>
              </a:rPr>
              <a:t>One financial trend shows stability in the business and another shows a tendency to reduce the profitability of the business, which can lead to a crisis.</a:t>
            </a:r>
          </a:p>
          <a:p>
            <a:r>
              <a:rPr lang="en-US" sz="2000" dirty="0">
                <a:solidFill>
                  <a:schemeClr val="bg1"/>
                </a:solidFill>
              </a:rPr>
              <a:t>Managers can plan future lines of business, and most relationships are important for managers to understand in order to evaluate the strategy for profit and business expansion.</a:t>
            </a:r>
          </a:p>
        </p:txBody>
      </p:sp>
    </p:spTree>
    <p:extLst>
      <p:ext uri="{BB962C8B-B14F-4D97-AF65-F5344CB8AC3E}">
        <p14:creationId xmlns:p14="http://schemas.microsoft.com/office/powerpoint/2010/main" val="1581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C04D-1EA2-4C38-90C9-4DC62E5AEF46}"/>
              </a:ext>
            </a:extLst>
          </p:cNvPr>
          <p:cNvSpPr>
            <a:spLocks noGrp="1"/>
          </p:cNvSpPr>
          <p:nvPr>
            <p:ph type="title"/>
          </p:nvPr>
        </p:nvSpPr>
        <p:spPr>
          <a:xfrm>
            <a:off x="7237413" y="5596084"/>
            <a:ext cx="4585780" cy="1091078"/>
          </a:xfrm>
        </p:spPr>
        <p:txBody>
          <a:bodyPr/>
          <a:lstStyle/>
          <a:p>
            <a:r>
              <a:rPr lang="en-US" dirty="0"/>
              <a:t>Thank you!</a:t>
            </a:r>
          </a:p>
        </p:txBody>
      </p:sp>
      <p:sp>
        <p:nvSpPr>
          <p:cNvPr id="7" name="Text Placeholder 6">
            <a:extLst>
              <a:ext uri="{FF2B5EF4-FFF2-40B4-BE49-F238E27FC236}">
                <a16:creationId xmlns:a16="http://schemas.microsoft.com/office/drawing/2014/main" id="{35986A88-BFE8-4F5B-9B64-52CC8D2E807D}"/>
              </a:ext>
            </a:extLst>
          </p:cNvPr>
          <p:cNvSpPr>
            <a:spLocks noGrp="1"/>
          </p:cNvSpPr>
          <p:nvPr>
            <p:ph type="body" sz="quarter" idx="15"/>
          </p:nvPr>
        </p:nvSpPr>
        <p:spPr>
          <a:xfrm>
            <a:off x="533787" y="335877"/>
            <a:ext cx="4586288" cy="509472"/>
          </a:xfrm>
        </p:spPr>
        <p:txBody>
          <a:bodyPr/>
          <a:lstStyle/>
          <a:p>
            <a:r>
              <a:rPr lang="en-US" dirty="0"/>
              <a:t>References</a:t>
            </a:r>
          </a:p>
          <a:p>
            <a:endParaRPr lang="en-US" dirty="0"/>
          </a:p>
        </p:txBody>
      </p:sp>
      <p:sp>
        <p:nvSpPr>
          <p:cNvPr id="9" name="Text Placeholder 8">
            <a:extLst>
              <a:ext uri="{FF2B5EF4-FFF2-40B4-BE49-F238E27FC236}">
                <a16:creationId xmlns:a16="http://schemas.microsoft.com/office/drawing/2014/main" id="{2D53BA79-FA56-48FD-A4AB-53AE030A9E2E}"/>
              </a:ext>
            </a:extLst>
          </p:cNvPr>
          <p:cNvSpPr>
            <a:spLocks noGrp="1"/>
          </p:cNvSpPr>
          <p:nvPr>
            <p:ph type="body" sz="quarter" idx="17"/>
          </p:nvPr>
        </p:nvSpPr>
        <p:spPr>
          <a:xfrm>
            <a:off x="374375" y="1183867"/>
            <a:ext cx="11565833" cy="989490"/>
          </a:xfrm>
        </p:spPr>
        <p:txBody>
          <a:bodyPr/>
          <a:lstStyle/>
          <a:p>
            <a:pPr marL="285750" indent="-285750">
              <a:lnSpc>
                <a:spcPct val="150000"/>
              </a:lnSpc>
              <a:buFont typeface="Arial" panose="020B0604020202020204" pitchFamily="34" charset="0"/>
              <a:buChar char="•"/>
            </a:pPr>
            <a:r>
              <a:rPr lang="en-US" sz="1800" dirty="0" err="1"/>
              <a:t>Arvanitis</a:t>
            </a:r>
            <a:r>
              <a:rPr lang="en-US" sz="1800" dirty="0"/>
              <a:t>, S., &amp; Estevez, L. (2018). Feasibility Analysis and Study. In </a:t>
            </a:r>
            <a:r>
              <a:rPr lang="en-US" sz="1800" i="1" dirty="0"/>
              <a:t>The Emerald Handbook of Entrepreneurship in Tourism, Travel and Hospitality: Skills for Successful Ventures</a:t>
            </a:r>
            <a:r>
              <a:rPr lang="en-US" sz="1800" dirty="0"/>
              <a:t> (pp. 109-129). Emerald Publishing Limited.</a:t>
            </a:r>
          </a:p>
          <a:p>
            <a:pPr marL="285750" indent="-285750">
              <a:lnSpc>
                <a:spcPct val="150000"/>
              </a:lnSpc>
              <a:buFont typeface="Arial" panose="020B0604020202020204" pitchFamily="34" charset="0"/>
              <a:buChar char="•"/>
            </a:pPr>
            <a:r>
              <a:rPr lang="en-US" sz="1800" dirty="0" err="1"/>
              <a:t>Gemar</a:t>
            </a:r>
            <a:r>
              <a:rPr lang="en-US" sz="1800" dirty="0"/>
              <a:t>, G., Soler, I. P., &amp; Guzman-Parra, V. F. (2019). Predicting bankruptcy in resort hotels: a survival analysis. </a:t>
            </a:r>
            <a:r>
              <a:rPr lang="en-US" sz="1800" i="1" dirty="0"/>
              <a:t>International Journal of Contemporary Hospitality Management</a:t>
            </a:r>
            <a:r>
              <a:rPr lang="en-US" sz="1800" dirty="0"/>
              <a:t>, </a:t>
            </a:r>
            <a:r>
              <a:rPr lang="en-US" sz="1800" i="1" dirty="0"/>
              <a:t>31</a:t>
            </a:r>
            <a:r>
              <a:rPr lang="en-US" sz="1800" dirty="0"/>
              <a:t>(4), 1546-1566.</a:t>
            </a:r>
          </a:p>
          <a:p>
            <a:pPr marL="285750" indent="-285750">
              <a:lnSpc>
                <a:spcPct val="150000"/>
              </a:lnSpc>
              <a:buFont typeface="Arial" panose="020B0604020202020204" pitchFamily="34" charset="0"/>
              <a:buChar char="•"/>
            </a:pPr>
            <a:r>
              <a:rPr lang="en-US" sz="1800" dirty="0" err="1"/>
              <a:t>Jinadu</a:t>
            </a:r>
            <a:r>
              <a:rPr lang="en-US" sz="1800" dirty="0"/>
              <a:t>, O., Oluwafemi, S., Soyinka, M., &amp; </a:t>
            </a:r>
            <a:r>
              <a:rPr lang="en-US" sz="1800" dirty="0" err="1"/>
              <a:t>Akanfe</a:t>
            </a:r>
            <a:r>
              <a:rPr lang="en-US" sz="1800" dirty="0"/>
              <a:t>, K. (2017). Effects of International Financial Reporting Standards (IFRS) on Financial Statements Comparability of Companies. </a:t>
            </a:r>
            <a:r>
              <a:rPr lang="en-US" sz="1800" i="1" dirty="0"/>
              <a:t>Journal of Humanities Insights</a:t>
            </a:r>
            <a:r>
              <a:rPr lang="en-US" sz="1800" dirty="0"/>
              <a:t>, </a:t>
            </a:r>
            <a:r>
              <a:rPr lang="en-US" sz="1800" i="1" dirty="0"/>
              <a:t>1</a:t>
            </a:r>
            <a:r>
              <a:rPr lang="en-US" sz="1800" dirty="0"/>
              <a:t>(01), 12-16.</a:t>
            </a:r>
          </a:p>
          <a:p>
            <a:pPr marL="285750" indent="-285750">
              <a:lnSpc>
                <a:spcPct val="150000"/>
              </a:lnSpc>
              <a:buFont typeface="Arial" panose="020B0604020202020204" pitchFamily="34" charset="0"/>
              <a:buChar char="•"/>
            </a:pPr>
            <a:r>
              <a:rPr lang="en-US" sz="1800" dirty="0" err="1"/>
              <a:t>Poldrugovac</a:t>
            </a:r>
            <a:r>
              <a:rPr lang="en-US" sz="1800" dirty="0"/>
              <a:t>, K., </a:t>
            </a:r>
            <a:r>
              <a:rPr lang="en-US" sz="1800" dirty="0" err="1"/>
              <a:t>Tekavcic</a:t>
            </a:r>
            <a:r>
              <a:rPr lang="en-US" sz="1800" dirty="0"/>
              <a:t>, M., &amp; Jankovic, S. (2016). Efficiency in the hotel industry: an empirical examination of the most influential factors. </a:t>
            </a:r>
            <a:r>
              <a:rPr lang="en-US" sz="1800" i="1" dirty="0"/>
              <a:t>Economic research-</a:t>
            </a:r>
            <a:r>
              <a:rPr lang="en-US" sz="1800" i="1" dirty="0" err="1"/>
              <a:t>Ekonomska</a:t>
            </a:r>
            <a:r>
              <a:rPr lang="en-US" sz="1800" i="1" dirty="0"/>
              <a:t> </a:t>
            </a:r>
            <a:r>
              <a:rPr lang="en-US" sz="1800" i="1" dirty="0" err="1"/>
              <a:t>istraživanja</a:t>
            </a:r>
            <a:r>
              <a:rPr lang="en-US" sz="1800" dirty="0"/>
              <a:t>, </a:t>
            </a:r>
            <a:r>
              <a:rPr lang="en-US" sz="1800" i="1" dirty="0"/>
              <a:t>29</a:t>
            </a:r>
            <a:r>
              <a:rPr lang="en-US" sz="1800" dirty="0"/>
              <a:t>(1), 583-597.</a:t>
            </a:r>
          </a:p>
          <a:p>
            <a:pPr marL="285750" indent="-285750">
              <a:lnSpc>
                <a:spcPct val="150000"/>
              </a:lnSpc>
              <a:buFont typeface="Arial" panose="020B0604020202020204" pitchFamily="34" charset="0"/>
              <a:buChar char="•"/>
            </a:pPr>
            <a:r>
              <a:rPr lang="en-US" sz="1800" dirty="0"/>
              <a:t>Wen, H., &amp; Zhu, T. (2019). Interpretation of Financial Statements.</a:t>
            </a:r>
          </a:p>
          <a:p>
            <a:pPr marL="285750" indent="-285750">
              <a:lnSpc>
                <a:spcPct val="150000"/>
              </a:lnSpc>
              <a:buFont typeface="Arial" panose="020B0604020202020204" pitchFamily="34" charset="0"/>
              <a:buChar char="•"/>
            </a:pPr>
            <a:r>
              <a:rPr lang="en-US" sz="1800" dirty="0"/>
              <a:t>Williams, E. E., &amp; </a:t>
            </a:r>
            <a:r>
              <a:rPr lang="en-US" sz="1800" dirty="0" err="1"/>
              <a:t>Dobelman</a:t>
            </a:r>
            <a:r>
              <a:rPr lang="en-US" sz="1800" dirty="0"/>
              <a:t>, J. A. (2017). Financial statement analysis. </a:t>
            </a:r>
            <a:r>
              <a:rPr lang="en-US" sz="1800" i="1" dirty="0"/>
              <a:t>World Scientific Book Chapters</a:t>
            </a:r>
            <a:r>
              <a:rPr lang="en-US" sz="1800" dirty="0"/>
              <a:t>, 109-169.</a:t>
            </a:r>
          </a:p>
          <a:p>
            <a:endParaRPr lang="en-US" sz="1600" dirty="0"/>
          </a:p>
        </p:txBody>
      </p:sp>
      <p:sp>
        <p:nvSpPr>
          <p:cNvPr id="3" name="Date Placeholder 2">
            <a:extLst>
              <a:ext uri="{FF2B5EF4-FFF2-40B4-BE49-F238E27FC236}">
                <a16:creationId xmlns:a16="http://schemas.microsoft.com/office/drawing/2014/main" id="{8A4AF708-0F57-4D7F-96B7-64E674801E73}"/>
              </a:ext>
            </a:extLst>
          </p:cNvPr>
          <p:cNvSpPr>
            <a:spLocks noGrp="1"/>
          </p:cNvSpPr>
          <p:nvPr>
            <p:ph type="dt" sz="half" idx="10"/>
          </p:nvPr>
        </p:nvSpPr>
        <p:spPr/>
        <p:txBody>
          <a:bodyPr/>
          <a:lstStyle/>
          <a:p>
            <a:fld id="{C50C1367-C238-4F38-AA31-14342999A430}" type="datetime1">
              <a:rPr lang="en-US" smtClean="0"/>
              <a:t>11/29/2019</a:t>
            </a:fld>
            <a:endParaRPr lang="en-US" dirty="0"/>
          </a:p>
        </p:txBody>
      </p:sp>
      <p:sp>
        <p:nvSpPr>
          <p:cNvPr id="4" name="Footer Placeholder 3">
            <a:extLst>
              <a:ext uri="{FF2B5EF4-FFF2-40B4-BE49-F238E27FC236}">
                <a16:creationId xmlns:a16="http://schemas.microsoft.com/office/drawing/2014/main" id="{3276C4A0-8B24-411A-B454-AD30C6340934}"/>
              </a:ext>
            </a:extLst>
          </p:cNvPr>
          <p:cNvSpPr>
            <a:spLocks noGrp="1"/>
          </p:cNvSpPr>
          <p:nvPr>
            <p:ph type="ftr" sz="quarter" idx="11"/>
          </p:nvPr>
        </p:nvSpPr>
        <p:spPr/>
        <p:txBody>
          <a:bodyPr/>
          <a:lstStyle/>
          <a:p>
            <a:r>
              <a:rPr lang="en-US" dirty="0"/>
              <a:t>ADD A FOOTER</a:t>
            </a:r>
          </a:p>
        </p:txBody>
      </p:sp>
    </p:spTree>
    <p:extLst>
      <p:ext uri="{BB962C8B-B14F-4D97-AF65-F5344CB8AC3E}">
        <p14:creationId xmlns:p14="http://schemas.microsoft.com/office/powerpoint/2010/main" val="1748073012"/>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33968143_Colorful abstract pitch deck_SL_V1.potx" id="{82DEFF5A-EF7C-4DEA-909F-5E1EA892F8BB}" vid="{E161E2B0-1454-45FC-8BCB-8D4146D2D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8EA396-5485-4BE7-B653-403710320F63}">
  <ds:schemaRefs>
    <ds:schemaRef ds:uri="http://schemas.microsoft.com/sharepoint/v3/contenttype/forms"/>
  </ds:schemaRefs>
</ds:datastoreItem>
</file>

<file path=customXml/itemProps2.xml><?xml version="1.0" encoding="utf-8"?>
<ds:datastoreItem xmlns:ds="http://schemas.openxmlformats.org/officeDocument/2006/customXml" ds:itemID="{C42A88D8-11C9-4E54-8CC3-A25581E9EC4F}">
  <ds:schemaRef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C0C431E4-CEEE-4471-A938-06556DE848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Colorful abstract pitch deck</Template>
  <TotalTime>0</TotalTime>
  <Words>1383</Words>
  <Application>Microsoft Office PowerPoint</Application>
  <PresentationFormat>Widescreen</PresentationFormat>
  <Paragraphs>128</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Book Antiqua</vt:lpstr>
      <vt:lpstr>Calibri</vt:lpstr>
      <vt:lpstr>Calibri Light</vt:lpstr>
      <vt:lpstr>Franklin Gothic Book</vt:lpstr>
      <vt:lpstr>Times New Roman</vt:lpstr>
      <vt:lpstr>Wingdings</vt:lpstr>
      <vt:lpstr>Office Theme</vt:lpstr>
      <vt:lpstr>Financial Ratio Analysis </vt:lpstr>
      <vt:lpstr>PowerPoint Presentation</vt:lpstr>
      <vt:lpstr>PowerPoint Presentation</vt:lpstr>
      <vt:lpstr>Financial Analysis Trends Profitability </vt:lpstr>
      <vt:lpstr>Financial Analysis Trends Profitability</vt:lpstr>
      <vt:lpstr>Liquidity </vt:lpstr>
      <vt:lpstr>Gearing </vt:lpstr>
      <vt:lpstr>Knowledge from Ratio Analysis </vt:lpstr>
      <vt:lpstr>Strength and limitation of Ratio Analysis </vt:lpstr>
      <vt:lpstr>Conclusion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2019-11-25T14:39:42Z</dcterms:created>
  <dcterms:modified xsi:type="dcterms:W3CDTF">2019-11-29T14:37:27Z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