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1" autoAdjust="0"/>
    <p:restoredTop sz="71083" autoAdjust="0"/>
  </p:normalViewPr>
  <p:slideViewPr>
    <p:cSldViewPr snapToGrid="0">
      <p:cViewPr varScale="1">
        <p:scale>
          <a:sx n="50" d="100"/>
          <a:sy n="50" d="100"/>
        </p:scale>
        <p:origin x="1934"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dumo Omar" userId="3dedc0fe46cddd1c" providerId="LiveId" clId="{8A986FDF-746F-4B59-9DAC-EDB1C8208DE3}"/>
    <pc:docChg chg="delSld">
      <pc:chgData name="Fadumo Omar" userId="3dedc0fe46cddd1c" providerId="LiveId" clId="{8A986FDF-746F-4B59-9DAC-EDB1C8208DE3}" dt="2025-10-20T10:50:23.102" v="0" actId="2696"/>
      <pc:docMkLst>
        <pc:docMk/>
      </pc:docMkLst>
      <pc:sldChg chg="del">
        <pc:chgData name="Fadumo Omar" userId="3dedc0fe46cddd1c" providerId="LiveId" clId="{8A986FDF-746F-4B59-9DAC-EDB1C8208DE3}" dt="2025-10-20T10:50:23.102" v="0" actId="2696"/>
        <pc:sldMkLst>
          <pc:docMk/>
          <pc:sldMk cId="116843768"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7A100C-7277-42EC-9C01-B6A5D34751D0}" type="datetimeFigureOut">
              <a:rPr lang="en-US" smtClean="0"/>
              <a:t>10/20/2025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52C8C4-7B68-4625-B1FC-211B0F64CE8B}" type="slidenum">
              <a:rPr lang="en-US" smtClean="0"/>
              <a:t>‹#›</a:t>
            </a:fld>
            <a:endParaRPr lang="en-US"/>
          </a:p>
        </p:txBody>
      </p:sp>
    </p:spTree>
    <p:extLst>
      <p:ext uri="{BB962C8B-B14F-4D97-AF65-F5344CB8AC3E}">
        <p14:creationId xmlns:p14="http://schemas.microsoft.com/office/powerpoint/2010/main" val="662317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was created to ease primary care and facilitate integrated and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developed by NHS Digital and NHS England (Sukriti et al., 2023). Its one-stop services, including the ability to make appointments, standing orders, and access records, make it easier to interact with patients. The adoption has increased fast during the Covid-19 pandemic when the vaccination records were included (Kyere, 2024). As of 2022, it had over 30 million registered users (Kc et al., 2024). The application is still being developed to expand its services in hospitals and GP (general practitioner) practices as one of the main areas to enhance accessibility and efficiency in the health and care delivery system in England.</a:t>
            </a:r>
          </a:p>
          <a:p>
            <a:endParaRPr lang="en-US" dirty="0"/>
          </a:p>
        </p:txBody>
      </p:sp>
      <p:sp>
        <p:nvSpPr>
          <p:cNvPr id="4" name="Slide Number Placeholder 3"/>
          <p:cNvSpPr>
            <a:spLocks noGrp="1"/>
          </p:cNvSpPr>
          <p:nvPr>
            <p:ph type="sldNum" sz="quarter" idx="5"/>
          </p:nvPr>
        </p:nvSpPr>
        <p:spPr/>
        <p:txBody>
          <a:bodyPr/>
          <a:lstStyle/>
          <a:p>
            <a:fld id="{4C52C8C4-7B68-4625-B1FC-211B0F64CE8B}" type="slidenum">
              <a:rPr lang="en-US" smtClean="0"/>
              <a:t>2</a:t>
            </a:fld>
            <a:endParaRPr lang="en-US"/>
          </a:p>
        </p:txBody>
      </p:sp>
    </p:spTree>
    <p:extLst>
      <p:ext uri="{BB962C8B-B14F-4D97-AF65-F5344CB8AC3E}">
        <p14:creationId xmlns:p14="http://schemas.microsoft.com/office/powerpoint/2010/main" val="4062476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was created to ease the access to the care and provide the patient with the power to manage their health data (Peckham, 2023). It enhances efficiency through automation of administrative procedures like appointments and ordering of prescriptions. The app is also supposed to enhance transparency by being able to access health records in real time (Reidy et al., 2025). These capabilities are indicative of the broader mission of the NHS to create equitable and sustainable healthcare by means of digital transformation, as well as high data protection and user trust in digital healthcare systems.</a:t>
            </a:r>
          </a:p>
          <a:p>
            <a:endParaRPr lang="en-US" dirty="0"/>
          </a:p>
        </p:txBody>
      </p:sp>
      <p:sp>
        <p:nvSpPr>
          <p:cNvPr id="4" name="Slide Number Placeholder 3"/>
          <p:cNvSpPr>
            <a:spLocks noGrp="1"/>
          </p:cNvSpPr>
          <p:nvPr>
            <p:ph type="sldNum" sz="quarter" idx="5"/>
          </p:nvPr>
        </p:nvSpPr>
        <p:spPr/>
        <p:txBody>
          <a:bodyPr/>
          <a:lstStyle/>
          <a:p>
            <a:fld id="{4C52C8C4-7B68-4625-B1FC-211B0F64CE8B}" type="slidenum">
              <a:rPr lang="en-US" smtClean="0"/>
              <a:t>3</a:t>
            </a:fld>
            <a:endParaRPr lang="en-US"/>
          </a:p>
        </p:txBody>
      </p:sp>
    </p:spTree>
    <p:extLst>
      <p:ext uri="{BB962C8B-B14F-4D97-AF65-F5344CB8AC3E}">
        <p14:creationId xmlns:p14="http://schemas.microsoft.com/office/powerpoint/2010/main" val="1300473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is a healthcare institution that forms part of the NHS Long Term Plan that aims at </a:t>
            </a:r>
            <a:r>
              <a:rPr lang="en-US" sz="1200" kern="1200" dirty="0" err="1">
                <a:solidFill>
                  <a:schemeClr val="tx1"/>
                </a:solidFill>
                <a:effectLst/>
                <a:latin typeface="+mn-lt"/>
                <a:ea typeface="+mn-ea"/>
                <a:cs typeface="+mn-cs"/>
              </a:rPr>
              <a:t>digitising</a:t>
            </a:r>
            <a:r>
              <a:rPr lang="en-US" sz="1200" kern="1200" dirty="0">
                <a:solidFill>
                  <a:schemeClr val="tx1"/>
                </a:solidFill>
                <a:effectLst/>
                <a:latin typeface="+mn-lt"/>
                <a:ea typeface="+mn-ea"/>
                <a:cs typeface="+mn-cs"/>
              </a:rPr>
              <a:t> healthcare delivery across the country (Peckham, 2023). This change will put the NHS on the path to a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and data-driven model of care. The app incorporates information technology into daily service delivery, and this has the capacity of enhancing the operations and communication. However, there are still obstacles: particularly, the digital disparity and a dissimilarity of infrastructure between regions (Humphrey, 2023). It is crucial to solve these disparities in order to make sure that the innovation is beneficial to all communities in the digital and urban groups.</a:t>
            </a:r>
          </a:p>
          <a:p>
            <a:endParaRPr lang="en-US" dirty="0"/>
          </a:p>
        </p:txBody>
      </p:sp>
      <p:sp>
        <p:nvSpPr>
          <p:cNvPr id="4" name="Slide Number Placeholder 3"/>
          <p:cNvSpPr>
            <a:spLocks noGrp="1"/>
          </p:cNvSpPr>
          <p:nvPr>
            <p:ph type="sldNum" sz="quarter" idx="5"/>
          </p:nvPr>
        </p:nvSpPr>
        <p:spPr/>
        <p:txBody>
          <a:bodyPr/>
          <a:lstStyle/>
          <a:p>
            <a:fld id="{4C52C8C4-7B68-4625-B1FC-211B0F64CE8B}" type="slidenum">
              <a:rPr lang="en-US" smtClean="0"/>
              <a:t>4</a:t>
            </a:fld>
            <a:endParaRPr lang="en-US"/>
          </a:p>
        </p:txBody>
      </p:sp>
    </p:spTree>
    <p:extLst>
      <p:ext uri="{BB962C8B-B14F-4D97-AF65-F5344CB8AC3E}">
        <p14:creationId xmlns:p14="http://schemas.microsoft.com/office/powerpoint/2010/main" val="4171530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has enhanced a lot of efficiency in delivering healthcare. Online booking and automatic reminders have assisted in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the rate of missed appointments and the administrative burden (Department of Health and Social Care, 2025). The employees are now able to spend more time on complicated cases, and computer-mediated communication facilitates the working process. Nonetheless, the shortcomings of the system, like low connectivity and integration inconsistency among practices, continue to hinder complete adoption (</a:t>
            </a:r>
            <a:r>
              <a:rPr lang="en-US" sz="1200" kern="1200" dirty="0" err="1">
                <a:solidFill>
                  <a:schemeClr val="tx1"/>
                </a:solidFill>
                <a:effectLst/>
                <a:latin typeface="+mn-lt"/>
                <a:ea typeface="+mn-ea"/>
                <a:cs typeface="+mn-cs"/>
              </a:rPr>
              <a:t>Khamaj</a:t>
            </a:r>
            <a:r>
              <a:rPr lang="en-US" sz="1200" kern="1200" dirty="0">
                <a:solidFill>
                  <a:schemeClr val="tx1"/>
                </a:solidFill>
                <a:effectLst/>
                <a:latin typeface="+mn-lt"/>
                <a:ea typeface="+mn-ea"/>
                <a:cs typeface="+mn-cs"/>
              </a:rPr>
              <a:t> and Ali, 2024). Even with these loopholes, the app has continued to provide quantifiable benefits of productivity and service coordination within the NHS facilities.</a:t>
            </a:r>
          </a:p>
          <a:p>
            <a:endParaRPr lang="en-US" dirty="0"/>
          </a:p>
        </p:txBody>
      </p:sp>
      <p:sp>
        <p:nvSpPr>
          <p:cNvPr id="4" name="Slide Number Placeholder 3"/>
          <p:cNvSpPr>
            <a:spLocks noGrp="1"/>
          </p:cNvSpPr>
          <p:nvPr>
            <p:ph type="sldNum" sz="quarter" idx="5"/>
          </p:nvPr>
        </p:nvSpPr>
        <p:spPr/>
        <p:txBody>
          <a:bodyPr/>
          <a:lstStyle/>
          <a:p>
            <a:fld id="{4C52C8C4-7B68-4625-B1FC-211B0F64CE8B}" type="slidenum">
              <a:rPr lang="en-US" smtClean="0"/>
              <a:t>5</a:t>
            </a:fld>
            <a:endParaRPr lang="en-US"/>
          </a:p>
        </p:txBody>
      </p:sp>
    </p:spTree>
    <p:extLst>
      <p:ext uri="{BB962C8B-B14F-4D97-AF65-F5344CB8AC3E}">
        <p14:creationId xmlns:p14="http://schemas.microsoft.com/office/powerpoint/2010/main" val="1553093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enables patients to be empowered and access medical information and appointments with ease and security ((Department of Health and Social Care, 2025). It allows a person to handle and manage their prescription, test results, and vaccination history (Reidy et al., 2025). These attributes increase self-determination and encourage active health. The continuity of care was possible during COVID-19 due to digital access via the app (Kyere, 2024). Moreover, there is improved satisfaction of patients, especially those with chronic conditions (Tewolde et al., 2022). Altogether, the app continues to create transparency, responsiveness, and confidence in digital healthcare systems in England.</a:t>
            </a:r>
          </a:p>
          <a:p>
            <a:endParaRPr lang="en-US" dirty="0"/>
          </a:p>
        </p:txBody>
      </p:sp>
      <p:sp>
        <p:nvSpPr>
          <p:cNvPr id="4" name="Slide Number Placeholder 3"/>
          <p:cNvSpPr>
            <a:spLocks noGrp="1"/>
          </p:cNvSpPr>
          <p:nvPr>
            <p:ph type="sldNum" sz="quarter" idx="5"/>
          </p:nvPr>
        </p:nvSpPr>
        <p:spPr/>
        <p:txBody>
          <a:bodyPr/>
          <a:lstStyle/>
          <a:p>
            <a:fld id="{4C52C8C4-7B68-4625-B1FC-211B0F64CE8B}" type="slidenum">
              <a:rPr lang="en-US" smtClean="0"/>
              <a:t>6</a:t>
            </a:fld>
            <a:endParaRPr lang="en-US"/>
          </a:p>
        </p:txBody>
      </p:sp>
    </p:spTree>
    <p:extLst>
      <p:ext uri="{BB962C8B-B14F-4D97-AF65-F5344CB8AC3E}">
        <p14:creationId xmlns:p14="http://schemas.microsoft.com/office/powerpoint/2010/main" val="2237008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is experiencing a number of challenges. Digital exclusion is still a problem among older people, households with low incomes, and rural regions with poor connectivity (Hambly and </a:t>
            </a:r>
            <a:r>
              <a:rPr lang="en-US" sz="1200" kern="1200" dirty="0" err="1">
                <a:solidFill>
                  <a:schemeClr val="tx1"/>
                </a:solidFill>
                <a:effectLst/>
                <a:latin typeface="+mn-lt"/>
                <a:ea typeface="+mn-ea"/>
                <a:cs typeface="+mn-cs"/>
              </a:rPr>
              <a:t>Rajabiun</a:t>
            </a:r>
            <a:r>
              <a:rPr lang="en-US" sz="1200" kern="1200" dirty="0">
                <a:solidFill>
                  <a:schemeClr val="tx1"/>
                </a:solidFill>
                <a:effectLst/>
                <a:latin typeface="+mn-lt"/>
                <a:ea typeface="+mn-ea"/>
                <a:cs typeface="+mn-cs"/>
              </a:rPr>
              <a:t>, 2021). Login problems and a challenging interface can discourage adoption and may serve as a usability barrier. Moreover, the lack of effective protection of sensitive medical information can lead to loss of trust from the members of the public (Dickerson, 2025). The lack of homogeneity in integration within GP systems also is a constraint to consistent functionality (Greenhalgh et al., 2025). The solutions to these problems are critical to securing effective and inclusive promotion of digital healthcare in different patient groups.</a:t>
            </a:r>
          </a:p>
          <a:p>
            <a:endParaRPr lang="en-US" dirty="0"/>
          </a:p>
        </p:txBody>
      </p:sp>
      <p:sp>
        <p:nvSpPr>
          <p:cNvPr id="4" name="Slide Number Placeholder 3"/>
          <p:cNvSpPr>
            <a:spLocks noGrp="1"/>
          </p:cNvSpPr>
          <p:nvPr>
            <p:ph type="sldNum" sz="quarter" idx="5"/>
          </p:nvPr>
        </p:nvSpPr>
        <p:spPr/>
        <p:txBody>
          <a:bodyPr/>
          <a:lstStyle/>
          <a:p>
            <a:fld id="{4C52C8C4-7B68-4625-B1FC-211B0F64CE8B}" type="slidenum">
              <a:rPr lang="en-US" smtClean="0"/>
              <a:t>7</a:t>
            </a:fld>
            <a:endParaRPr lang="en-US"/>
          </a:p>
        </p:txBody>
      </p:sp>
    </p:spTree>
    <p:extLst>
      <p:ext uri="{BB962C8B-B14F-4D97-AF65-F5344CB8AC3E}">
        <p14:creationId xmlns:p14="http://schemas.microsoft.com/office/powerpoint/2010/main" val="13767267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achievement of the NHS App will require the solution to a number of systemic challenges. Privacy of data should also be held first, as the information pertaining to patients is sensitive (</a:t>
            </a:r>
            <a:r>
              <a:rPr lang="en-US" sz="1200" kern="1200" dirty="0" err="1">
                <a:solidFill>
                  <a:schemeClr val="tx1"/>
                </a:solidFill>
                <a:effectLst/>
                <a:latin typeface="+mn-lt"/>
                <a:ea typeface="+mn-ea"/>
                <a:cs typeface="+mn-cs"/>
              </a:rPr>
              <a:t>Igboko</a:t>
            </a:r>
            <a:r>
              <a:rPr lang="en-US" sz="1200" kern="1200" dirty="0">
                <a:solidFill>
                  <a:schemeClr val="tx1"/>
                </a:solidFill>
                <a:effectLst/>
                <a:latin typeface="+mn-lt"/>
                <a:ea typeface="+mn-ea"/>
                <a:cs typeface="+mn-cs"/>
              </a:rPr>
              <a:t> and Temitope, 2025). User experience and data consistency are the other areas influenced by interoperability between healthcare systems (Greenhalgh et al., 2025). Additionally, the digital inequality and gaps in governance still have an impact on the public trust. A coordinated set of policies balancing innovation, accountability, and inclusion will assist the NHS to foster equitable and open digital healthcare provision to each user of the service nationally.</a:t>
            </a:r>
          </a:p>
          <a:p>
            <a:endParaRPr lang="en-US" dirty="0"/>
          </a:p>
        </p:txBody>
      </p:sp>
      <p:sp>
        <p:nvSpPr>
          <p:cNvPr id="4" name="Slide Number Placeholder 3"/>
          <p:cNvSpPr>
            <a:spLocks noGrp="1"/>
          </p:cNvSpPr>
          <p:nvPr>
            <p:ph type="sldNum" sz="quarter" idx="5"/>
          </p:nvPr>
        </p:nvSpPr>
        <p:spPr/>
        <p:txBody>
          <a:bodyPr/>
          <a:lstStyle/>
          <a:p>
            <a:fld id="{4C52C8C4-7B68-4625-B1FC-211B0F64CE8B}" type="slidenum">
              <a:rPr lang="en-US" smtClean="0"/>
              <a:t>8</a:t>
            </a:fld>
            <a:endParaRPr lang="en-US"/>
          </a:p>
        </p:txBody>
      </p:sp>
    </p:spTree>
    <p:extLst>
      <p:ext uri="{BB962C8B-B14F-4D97-AF65-F5344CB8AC3E}">
        <p14:creationId xmlns:p14="http://schemas.microsoft.com/office/powerpoint/2010/main" val="1136790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can be successful in the future with the help of inclusive policies and improved digital infrastructure. Exclusion can be lowered through the promotion of digital literacy and broadband access (Wadhawan et al., 2023). Intense data security measures are required to develop the trust of online services. Usability and engagement will be enhanced with the continuous staff training and better interface design (Middle and Welch, 2022). Healthcare provider interoperability should also be a priority that guarantees the existence of a unified national system. All these actions will enhance the vision of the NHS in delivering digital care equally.</a:t>
            </a:r>
          </a:p>
          <a:p>
            <a:endParaRPr lang="en-US" dirty="0"/>
          </a:p>
        </p:txBody>
      </p:sp>
      <p:sp>
        <p:nvSpPr>
          <p:cNvPr id="4" name="Slide Number Placeholder 3"/>
          <p:cNvSpPr>
            <a:spLocks noGrp="1"/>
          </p:cNvSpPr>
          <p:nvPr>
            <p:ph type="sldNum" sz="quarter" idx="5"/>
          </p:nvPr>
        </p:nvSpPr>
        <p:spPr/>
        <p:txBody>
          <a:bodyPr/>
          <a:lstStyle/>
          <a:p>
            <a:fld id="{4C52C8C4-7B68-4625-B1FC-211B0F64CE8B}" type="slidenum">
              <a:rPr lang="en-US" smtClean="0"/>
              <a:t>9</a:t>
            </a:fld>
            <a:endParaRPr lang="en-US"/>
          </a:p>
        </p:txBody>
      </p:sp>
    </p:spTree>
    <p:extLst>
      <p:ext uri="{BB962C8B-B14F-4D97-AF65-F5344CB8AC3E}">
        <p14:creationId xmlns:p14="http://schemas.microsoft.com/office/powerpoint/2010/main" val="3263349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illustrates the way in which a digital transformation can be used to </a:t>
            </a:r>
            <a:r>
              <a:rPr lang="en-US" sz="1200" kern="1200" dirty="0" err="1">
                <a:solidFill>
                  <a:schemeClr val="tx1"/>
                </a:solidFill>
                <a:effectLst/>
                <a:latin typeface="+mn-lt"/>
                <a:ea typeface="+mn-ea"/>
                <a:cs typeface="+mn-cs"/>
              </a:rPr>
              <a:t>modernise</a:t>
            </a:r>
            <a:r>
              <a:rPr lang="en-US" sz="1200" kern="1200" dirty="0">
                <a:solidFill>
                  <a:schemeClr val="tx1"/>
                </a:solidFill>
                <a:effectLst/>
                <a:latin typeface="+mn-lt"/>
                <a:ea typeface="+mn-ea"/>
                <a:cs typeface="+mn-cs"/>
              </a:rPr>
              <a:t> healthcare systems through enhanced access, efficiency, and patient empowerment. It is an excellent demonstration of how technology will be able to simplify operations and make experiences more user-friendly throughout England. Nevertheless, it is also important to make sure that no one is left behind. Web-based inclusivity, interoperability, and governance issues should be solved to help define the success of this innovation in the long term. The NHS can maintain an inclusive and effective digital health ecosystem in the future through further investment, alignment in policies, and a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design.</a:t>
            </a:r>
          </a:p>
          <a:p>
            <a:endParaRPr lang="en-US" dirty="0"/>
          </a:p>
        </p:txBody>
      </p:sp>
      <p:sp>
        <p:nvSpPr>
          <p:cNvPr id="4" name="Slide Number Placeholder 3"/>
          <p:cNvSpPr>
            <a:spLocks noGrp="1"/>
          </p:cNvSpPr>
          <p:nvPr>
            <p:ph type="sldNum" sz="quarter" idx="5"/>
          </p:nvPr>
        </p:nvSpPr>
        <p:spPr/>
        <p:txBody>
          <a:bodyPr/>
          <a:lstStyle/>
          <a:p>
            <a:fld id="{4C52C8C4-7B68-4625-B1FC-211B0F64CE8B}" type="slidenum">
              <a:rPr lang="en-US" smtClean="0"/>
              <a:t>10</a:t>
            </a:fld>
            <a:endParaRPr lang="en-US"/>
          </a:p>
        </p:txBody>
      </p:sp>
    </p:spTree>
    <p:extLst>
      <p:ext uri="{BB962C8B-B14F-4D97-AF65-F5344CB8AC3E}">
        <p14:creationId xmlns:p14="http://schemas.microsoft.com/office/powerpoint/2010/main" val="29832313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52C8C4-7B68-4625-B1FC-211B0F64CE8B}" type="slidenum">
              <a:rPr lang="en-US" smtClean="0"/>
              <a:t>11</a:t>
            </a:fld>
            <a:endParaRPr lang="en-US"/>
          </a:p>
        </p:txBody>
      </p:sp>
    </p:spTree>
    <p:extLst>
      <p:ext uri="{BB962C8B-B14F-4D97-AF65-F5344CB8AC3E}">
        <p14:creationId xmlns:p14="http://schemas.microsoft.com/office/powerpoint/2010/main" val="1093838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3044321-36C5-4F0C-8555-FB8B32AD7E07}"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1737289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044321-36C5-4F0C-8555-FB8B32AD7E07}"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3192034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044321-36C5-4F0C-8555-FB8B32AD7E07}"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398981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044321-36C5-4F0C-8555-FB8B32AD7E07}"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3381471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044321-36C5-4F0C-8555-FB8B32AD7E07}" type="datetimeFigureOut">
              <a:rPr lang="en-US" smtClean="0"/>
              <a:t>10/20/2025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2402169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044321-36C5-4F0C-8555-FB8B32AD7E07}" type="datetimeFigureOut">
              <a:rPr lang="en-US" smtClean="0"/>
              <a:t>10/20/2025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1247724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044321-36C5-4F0C-8555-FB8B32AD7E07}" type="datetimeFigureOut">
              <a:rPr lang="en-US" smtClean="0"/>
              <a:t>10/20/2025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3273474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044321-36C5-4F0C-8555-FB8B32AD7E07}"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4217759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044321-36C5-4F0C-8555-FB8B32AD7E07}"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2328559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044321-36C5-4F0C-8555-FB8B32AD7E07}"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1393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044321-36C5-4F0C-8555-FB8B32AD7E07}"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69DCBB-F9DD-4CFC-849B-1330719C733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433597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044321-36C5-4F0C-8555-FB8B32AD7E07}"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2226071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044321-36C5-4F0C-8555-FB8B32AD7E07}"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69DCBB-F9DD-4CFC-849B-1330719C733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78405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044321-36C5-4F0C-8555-FB8B32AD7E07}"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1030405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044321-36C5-4F0C-8555-FB8B32AD7E07}"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1400844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044321-36C5-4F0C-8555-FB8B32AD7E07}"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69DCBB-F9DD-4CFC-849B-1330719C7339}" type="slidenum">
              <a:rPr lang="en-US" smtClean="0"/>
              <a:t>‹#›</a:t>
            </a:fld>
            <a:endParaRPr lang="en-US"/>
          </a:p>
        </p:txBody>
      </p:sp>
    </p:spTree>
    <p:extLst>
      <p:ext uri="{BB962C8B-B14F-4D97-AF65-F5344CB8AC3E}">
        <p14:creationId xmlns:p14="http://schemas.microsoft.com/office/powerpoint/2010/main" val="3203079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3044321-36C5-4F0C-8555-FB8B32AD7E07}" type="datetimeFigureOut">
              <a:rPr lang="en-US" smtClean="0"/>
              <a:t>10/20/2025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C69DCBB-F9DD-4CFC-849B-1330719C7339}" type="slidenum">
              <a:rPr lang="en-US" smtClean="0"/>
              <a:t>‹#›</a:t>
            </a:fld>
            <a:endParaRPr lang="en-US"/>
          </a:p>
        </p:txBody>
      </p:sp>
    </p:spTree>
    <p:extLst>
      <p:ext uri="{BB962C8B-B14F-4D97-AF65-F5344CB8AC3E}">
        <p14:creationId xmlns:p14="http://schemas.microsoft.com/office/powerpoint/2010/main" val="10500420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researchonline.lshtm.ac.uk/id/eprint/4671754/" TargetMode="External"/><Relationship Id="rId13" Type="http://schemas.openxmlformats.org/officeDocument/2006/relationships/hyperlink" Target="https://doi.org/10.3389/fdgth.2022.1004547" TargetMode="External"/><Relationship Id="rId18" Type="http://schemas.openxmlformats.org/officeDocument/2006/relationships/hyperlink" Target="https://nhsrho.org/wp-content/uploads/2023/05/Digital-apps-and-reducing-ethnic-health-inequalities-January-2023-1.pdf" TargetMode="External"/><Relationship Id="rId3" Type="http://schemas.openxmlformats.org/officeDocument/2006/relationships/hyperlink" Target="http://gov.uk/" TargetMode="External"/><Relationship Id="rId7" Type="http://schemas.openxmlformats.org/officeDocument/2006/relationships/hyperlink" Target="https://doi.org/10.1016/j.tele.2021.101565" TargetMode="External"/><Relationship Id="rId12" Type="http://schemas.openxmlformats.org/officeDocument/2006/relationships/hyperlink" Target="https://publications.aston.ac.uk/id/eprint/47857/" TargetMode="External"/><Relationship Id="rId17" Type="http://schemas.openxmlformats.org/officeDocument/2006/relationships/hyperlink" Target="https://doi.org/10.1101/2022.03.16.22272200" TargetMode="External"/><Relationship Id="rId2" Type="http://schemas.openxmlformats.org/officeDocument/2006/relationships/notesSlide" Target="../notesSlides/notesSlide10.xml"/><Relationship Id="rId16" Type="http://schemas.openxmlformats.org/officeDocument/2006/relationships/hyperlink" Target="https://bjgp.org/content/bjgp/early/2023/10/02/BJGP.2022.0150.full.pdf?versioned=true" TargetMode="External"/><Relationship Id="rId1" Type="http://schemas.openxmlformats.org/officeDocument/2006/relationships/slideLayout" Target="../slideLayouts/slideLayout2.xml"/><Relationship Id="rId6" Type="http://schemas.openxmlformats.org/officeDocument/2006/relationships/hyperlink" Target="https://doi.org/10.3310/KRWS4334" TargetMode="External"/><Relationship Id="rId11" Type="http://schemas.openxmlformats.org/officeDocument/2006/relationships/hyperlink" Target="https://doi.org/10.1016/j.aej.2024.06.002" TargetMode="External"/><Relationship Id="rId5" Type="http://schemas.openxmlformats.org/officeDocument/2006/relationships/hyperlink" Target="https://doi.org/10.1016/j.mpaic.2025.07.014" TargetMode="External"/><Relationship Id="rId15" Type="http://schemas.openxmlformats.org/officeDocument/2006/relationships/hyperlink" Target="https://link.springer.com/article/10.1186/s12916-024-03842-w" TargetMode="External"/><Relationship Id="rId10" Type="http://schemas.openxmlformats.org/officeDocument/2006/relationships/hyperlink" Target="https://www.jmir.org/2024/1/e56320/" TargetMode="External"/><Relationship Id="rId4" Type="http://schemas.openxmlformats.org/officeDocument/2006/relationships/hyperlink" Target="https://www.gov.uk/government/news/major-nhs-app-expansion-cuts-waiting-times" TargetMode="External"/><Relationship Id="rId9" Type="http://schemas.openxmlformats.org/officeDocument/2006/relationships/hyperlink" Target="http://doi.org/10.37502/IJSMR.2025.8503" TargetMode="External"/><Relationship Id="rId14" Type="http://schemas.openxmlformats.org/officeDocument/2006/relationships/hyperlink" Target="https://kar.kent.ac.uk/100265/1/Evaluation%20of%20Government%20commitments%20made%20on%20the%20digestion%20of%20the%20NH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46F4E-A1CB-8EAF-64AD-FD04245DCD44}"/>
              </a:ext>
            </a:extLst>
          </p:cNvPr>
          <p:cNvSpPr>
            <a:spLocks noGrp="1"/>
          </p:cNvSpPr>
          <p:nvPr>
            <p:ph type="ctrTitle"/>
          </p:nvPr>
        </p:nvSpPr>
        <p:spPr>
          <a:xfrm>
            <a:off x="4974337" y="1265314"/>
            <a:ext cx="4299666" cy="3249131"/>
          </a:xfrm>
        </p:spPr>
        <p:txBody>
          <a:bodyPr>
            <a:normAutofit/>
          </a:bodyPr>
          <a:lstStyle/>
          <a:p>
            <a:pPr algn="l"/>
            <a:r>
              <a:rPr lang="en-US"/>
              <a:t>Oral Presentation</a:t>
            </a:r>
          </a:p>
        </p:txBody>
      </p:sp>
      <p:sp>
        <p:nvSpPr>
          <p:cNvPr id="3" name="Subtitle 2">
            <a:extLst>
              <a:ext uri="{FF2B5EF4-FFF2-40B4-BE49-F238E27FC236}">
                <a16:creationId xmlns:a16="http://schemas.microsoft.com/office/drawing/2014/main" id="{CBCC471E-C4B6-652F-4D96-B0F814AEA893}"/>
              </a:ext>
            </a:extLst>
          </p:cNvPr>
          <p:cNvSpPr>
            <a:spLocks noGrp="1"/>
          </p:cNvSpPr>
          <p:nvPr>
            <p:ph type="subTitle" idx="1"/>
          </p:nvPr>
        </p:nvSpPr>
        <p:spPr>
          <a:xfrm>
            <a:off x="4974336" y="4514446"/>
            <a:ext cx="4299666" cy="871042"/>
          </a:xfrm>
        </p:spPr>
        <p:txBody>
          <a:bodyPr>
            <a:normAutofit/>
          </a:bodyPr>
          <a:lstStyle/>
          <a:p>
            <a:pPr algn="l">
              <a:lnSpc>
                <a:spcPct val="90000"/>
              </a:lnSpc>
            </a:pPr>
            <a:r>
              <a:rPr lang="en-US" sz="1100"/>
              <a:t>Student: Fadumo M Omar (3211758)</a:t>
            </a:r>
            <a:br>
              <a:rPr lang="en-US" sz="1100"/>
            </a:br>
            <a:r>
              <a:rPr lang="en-US" sz="1100"/>
              <a:t>Digital Transformation in the health &amp; care professions</a:t>
            </a:r>
            <a:br>
              <a:rPr lang="en-US" sz="1100"/>
            </a:br>
            <a:r>
              <a:rPr lang="en-US" sz="1100"/>
              <a:t>Module: BMHP6026</a:t>
            </a:r>
          </a:p>
          <a:p>
            <a:pPr algn="l">
              <a:lnSpc>
                <a:spcPct val="90000"/>
              </a:lnSpc>
            </a:pPr>
            <a:r>
              <a:rPr lang="en-US" sz="1100"/>
              <a:t>Lecturer: Zakiyyah Ahmed</a:t>
            </a:r>
          </a:p>
        </p:txBody>
      </p:sp>
      <p:sp>
        <p:nvSpPr>
          <p:cNvPr id="10" name="Isosceles Triangle 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Lecturer">
            <a:extLst>
              <a:ext uri="{FF2B5EF4-FFF2-40B4-BE49-F238E27FC236}">
                <a16:creationId xmlns:a16="http://schemas.microsoft.com/office/drawing/2014/main" id="{92E3FC15-1FD3-27DD-0702-1DF2DA349E1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52321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494B5-B938-782D-F962-7B12AD6AC4E8}"/>
              </a:ext>
            </a:extLst>
          </p:cNvPr>
          <p:cNvSpPr>
            <a:spLocks noGrp="1"/>
          </p:cNvSpPr>
          <p:nvPr>
            <p:ph type="title"/>
          </p:nvPr>
        </p:nvSpPr>
        <p:spPr/>
        <p:txBody>
          <a:bodyPr/>
          <a:lstStyle/>
          <a:p>
            <a:r>
              <a:rPr lang="en-US" dirty="0"/>
              <a:t>NHS App Background</a:t>
            </a:r>
          </a:p>
        </p:txBody>
      </p:sp>
      <p:sp>
        <p:nvSpPr>
          <p:cNvPr id="3" name="Content Placeholder 2">
            <a:extLst>
              <a:ext uri="{FF2B5EF4-FFF2-40B4-BE49-F238E27FC236}">
                <a16:creationId xmlns:a16="http://schemas.microsoft.com/office/drawing/2014/main" id="{DDBBC17D-525F-78D5-FAE6-040134C250BC}"/>
              </a:ext>
            </a:extLst>
          </p:cNvPr>
          <p:cNvSpPr>
            <a:spLocks noGrp="1"/>
          </p:cNvSpPr>
          <p:nvPr>
            <p:ph idx="1"/>
          </p:nvPr>
        </p:nvSpPr>
        <p:spPr>
          <a:xfrm>
            <a:off x="838200" y="1825625"/>
            <a:ext cx="5085522" cy="4351338"/>
          </a:xfrm>
        </p:spPr>
        <p:txBody>
          <a:bodyPr/>
          <a:lstStyle/>
          <a:p>
            <a:r>
              <a:rPr lang="en-US" dirty="0"/>
              <a:t>Launched in 2019</a:t>
            </a:r>
          </a:p>
          <a:p>
            <a:r>
              <a:rPr lang="en-US" dirty="0"/>
              <a:t>NHS Digital service</a:t>
            </a:r>
          </a:p>
          <a:p>
            <a:r>
              <a:rPr lang="en-US" dirty="0"/>
              <a:t>Reduces GP workload</a:t>
            </a:r>
          </a:p>
          <a:p>
            <a:r>
              <a:rPr lang="en-US" dirty="0"/>
              <a:t>One-stop health platform</a:t>
            </a:r>
          </a:p>
          <a:p>
            <a:r>
              <a:rPr lang="en-US" dirty="0"/>
              <a:t>COVID-19 acceleration</a:t>
            </a:r>
          </a:p>
        </p:txBody>
      </p:sp>
      <p:pic>
        <p:nvPicPr>
          <p:cNvPr id="1026" name="Picture 2" descr="GP surgery: Using the NHS App ...">
            <a:extLst>
              <a:ext uri="{FF2B5EF4-FFF2-40B4-BE49-F238E27FC236}">
                <a16:creationId xmlns:a16="http://schemas.microsoft.com/office/drawing/2014/main" id="{A25AC14E-69B3-B45D-64ED-C1780AABE1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439186"/>
            <a:ext cx="5489050"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8020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8E654-682E-E94E-00D6-01B34E7A10C6}"/>
              </a:ext>
            </a:extLst>
          </p:cNvPr>
          <p:cNvSpPr>
            <a:spLocks noGrp="1"/>
          </p:cNvSpPr>
          <p:nvPr>
            <p:ph type="title"/>
          </p:nvPr>
        </p:nvSpPr>
        <p:spPr/>
        <p:txBody>
          <a:bodyPr/>
          <a:lstStyle/>
          <a:p>
            <a:r>
              <a:rPr lang="en-US" dirty="0"/>
              <a:t>Purpose and Aims</a:t>
            </a:r>
          </a:p>
        </p:txBody>
      </p:sp>
      <p:sp>
        <p:nvSpPr>
          <p:cNvPr id="3" name="Content Placeholder 2">
            <a:extLst>
              <a:ext uri="{FF2B5EF4-FFF2-40B4-BE49-F238E27FC236}">
                <a16:creationId xmlns:a16="http://schemas.microsoft.com/office/drawing/2014/main" id="{1F4C6D10-5B3B-45FB-84E2-9477B5A2B57B}"/>
              </a:ext>
            </a:extLst>
          </p:cNvPr>
          <p:cNvSpPr>
            <a:spLocks noGrp="1"/>
          </p:cNvSpPr>
          <p:nvPr>
            <p:ph idx="1"/>
          </p:nvPr>
        </p:nvSpPr>
        <p:spPr>
          <a:xfrm>
            <a:off x="4627658" y="1825625"/>
            <a:ext cx="6726141" cy="4351338"/>
          </a:xfrm>
        </p:spPr>
        <p:txBody>
          <a:bodyPr/>
          <a:lstStyle/>
          <a:p>
            <a:r>
              <a:rPr lang="en-US" dirty="0"/>
              <a:t>Improve healthcare access.</a:t>
            </a:r>
          </a:p>
          <a:p>
            <a:r>
              <a:rPr lang="en-US" dirty="0"/>
              <a:t>Increase patient autonomy.</a:t>
            </a:r>
          </a:p>
          <a:p>
            <a:r>
              <a:rPr lang="en-US" dirty="0"/>
              <a:t>Reduce admin workload.</a:t>
            </a:r>
          </a:p>
          <a:p>
            <a:r>
              <a:rPr lang="en-US" dirty="0"/>
              <a:t>Support digital efficiency.</a:t>
            </a:r>
          </a:p>
          <a:p>
            <a:r>
              <a:rPr lang="en-US" dirty="0"/>
              <a:t>Ensure data security.</a:t>
            </a:r>
          </a:p>
          <a:p>
            <a:endParaRPr lang="en-US" dirty="0"/>
          </a:p>
        </p:txBody>
      </p:sp>
      <p:pic>
        <p:nvPicPr>
          <p:cNvPr id="2050" name="Picture 2" descr="NHS App - Sutterton Surgery">
            <a:extLst>
              <a:ext uri="{FF2B5EF4-FFF2-40B4-BE49-F238E27FC236}">
                <a16:creationId xmlns:a16="http://schemas.microsoft.com/office/drawing/2014/main" id="{0C4499F5-0BF7-EF3E-39C4-DF66E29CA4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731" y="1800225"/>
            <a:ext cx="3565580" cy="3193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3056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1F89-7F32-8340-74C7-FE5D129B35E4}"/>
              </a:ext>
            </a:extLst>
          </p:cNvPr>
          <p:cNvSpPr>
            <a:spLocks noGrp="1"/>
          </p:cNvSpPr>
          <p:nvPr>
            <p:ph type="title"/>
          </p:nvPr>
        </p:nvSpPr>
        <p:spPr/>
        <p:txBody>
          <a:bodyPr/>
          <a:lstStyle/>
          <a:p>
            <a:r>
              <a:rPr lang="en-US" dirty="0"/>
              <a:t>Digital Transformation Environment</a:t>
            </a:r>
          </a:p>
        </p:txBody>
      </p:sp>
      <p:sp>
        <p:nvSpPr>
          <p:cNvPr id="3" name="Content Placeholder 2">
            <a:extLst>
              <a:ext uri="{FF2B5EF4-FFF2-40B4-BE49-F238E27FC236}">
                <a16:creationId xmlns:a16="http://schemas.microsoft.com/office/drawing/2014/main" id="{1E82FBBD-E2D5-2AF1-AA50-831AC5271E19}"/>
              </a:ext>
            </a:extLst>
          </p:cNvPr>
          <p:cNvSpPr>
            <a:spLocks noGrp="1"/>
          </p:cNvSpPr>
          <p:nvPr>
            <p:ph idx="1"/>
          </p:nvPr>
        </p:nvSpPr>
        <p:spPr>
          <a:xfrm>
            <a:off x="838200" y="1825625"/>
            <a:ext cx="6325925" cy="4351338"/>
          </a:xfrm>
        </p:spPr>
        <p:txBody>
          <a:bodyPr/>
          <a:lstStyle/>
          <a:p>
            <a:r>
              <a:rPr lang="en-US" dirty="0"/>
              <a:t>NHS modern innovation</a:t>
            </a:r>
          </a:p>
          <a:p>
            <a:r>
              <a:rPr lang="en-US" dirty="0"/>
              <a:t>Long-term plan</a:t>
            </a:r>
          </a:p>
          <a:p>
            <a:r>
              <a:rPr lang="en-US" dirty="0"/>
              <a:t>Patient-</a:t>
            </a:r>
            <a:r>
              <a:rPr lang="en-US" dirty="0" err="1"/>
              <a:t>centred</a:t>
            </a:r>
            <a:r>
              <a:rPr lang="en-US" dirty="0"/>
              <a:t> model</a:t>
            </a:r>
          </a:p>
          <a:p>
            <a:r>
              <a:rPr lang="en-US" dirty="0"/>
              <a:t>Reduced inequality</a:t>
            </a:r>
          </a:p>
          <a:p>
            <a:r>
              <a:rPr lang="en-US" dirty="0"/>
              <a:t>Data-driven decisions</a:t>
            </a:r>
          </a:p>
          <a:p>
            <a:endParaRPr lang="en-US" dirty="0"/>
          </a:p>
        </p:txBody>
      </p:sp>
      <p:pic>
        <p:nvPicPr>
          <p:cNvPr id="3074" name="Picture 2" descr="NHS Long Term Plan - ACEVO">
            <a:extLst>
              <a:ext uri="{FF2B5EF4-FFF2-40B4-BE49-F238E27FC236}">
                <a16:creationId xmlns:a16="http://schemas.microsoft.com/office/drawing/2014/main" id="{A5B6B811-0E8B-49B0-0248-9A62DEE5E4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0147" y="2401094"/>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HS Long Term Plan: bringing the health ...">
            <a:extLst>
              <a:ext uri="{FF2B5EF4-FFF2-40B4-BE49-F238E27FC236}">
                <a16:creationId xmlns:a16="http://schemas.microsoft.com/office/drawing/2014/main" id="{424D5682-9A47-7A76-1DD7-4902B8BE42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7433" y="4930775"/>
            <a:ext cx="2924175" cy="1562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667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715F-97F4-569C-A782-F7DCCBFFA2C5}"/>
              </a:ext>
            </a:extLst>
          </p:cNvPr>
          <p:cNvSpPr>
            <a:spLocks noGrp="1"/>
          </p:cNvSpPr>
          <p:nvPr>
            <p:ph type="title"/>
          </p:nvPr>
        </p:nvSpPr>
        <p:spPr/>
        <p:txBody>
          <a:bodyPr/>
          <a:lstStyle/>
          <a:p>
            <a:r>
              <a:rPr lang="en-US" dirty="0"/>
              <a:t>Effect on Service Provisions</a:t>
            </a:r>
          </a:p>
        </p:txBody>
      </p:sp>
      <p:sp>
        <p:nvSpPr>
          <p:cNvPr id="3" name="Content Placeholder 2">
            <a:extLst>
              <a:ext uri="{FF2B5EF4-FFF2-40B4-BE49-F238E27FC236}">
                <a16:creationId xmlns:a16="http://schemas.microsoft.com/office/drawing/2014/main" id="{AA01C501-4E41-1262-30BC-88E1CCF93AD0}"/>
              </a:ext>
            </a:extLst>
          </p:cNvPr>
          <p:cNvSpPr>
            <a:spLocks noGrp="1"/>
          </p:cNvSpPr>
          <p:nvPr>
            <p:ph idx="1"/>
          </p:nvPr>
        </p:nvSpPr>
        <p:spPr>
          <a:xfrm>
            <a:off x="5364480" y="1515717"/>
            <a:ext cx="5864750" cy="2611010"/>
          </a:xfrm>
        </p:spPr>
        <p:txBody>
          <a:bodyPr/>
          <a:lstStyle/>
          <a:p>
            <a:r>
              <a:rPr lang="en-US" dirty="0"/>
              <a:t>Increased efficiency in appointments.</a:t>
            </a:r>
          </a:p>
          <a:p>
            <a:r>
              <a:rPr lang="en-US" dirty="0"/>
              <a:t>Reduced missed visits</a:t>
            </a:r>
          </a:p>
          <a:p>
            <a:r>
              <a:rPr lang="en-US" dirty="0"/>
              <a:t>Faster flow of communication.</a:t>
            </a:r>
          </a:p>
          <a:p>
            <a:r>
              <a:rPr lang="en-US" dirty="0"/>
              <a:t>Increased time efficiency</a:t>
            </a:r>
          </a:p>
          <a:p>
            <a:r>
              <a:rPr lang="en-US" dirty="0"/>
              <a:t>Enhanced cost savings</a:t>
            </a:r>
          </a:p>
          <a:p>
            <a:endParaRPr lang="en-US" dirty="0"/>
          </a:p>
        </p:txBody>
      </p:sp>
      <p:pic>
        <p:nvPicPr>
          <p:cNvPr id="4098" name="Picture 2" descr="NHS Long-Term Plan and a fully digital NHS">
            <a:extLst>
              <a:ext uri="{FF2B5EF4-FFF2-40B4-BE49-F238E27FC236}">
                <a16:creationId xmlns:a16="http://schemas.microsoft.com/office/drawing/2014/main" id="{8E06AE11-D449-B0B8-721B-B468BD70C9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7281" y="4261899"/>
            <a:ext cx="5691188" cy="223097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NHS Long Term Plan – National ...">
            <a:extLst>
              <a:ext uri="{FF2B5EF4-FFF2-40B4-BE49-F238E27FC236}">
                <a16:creationId xmlns:a16="http://schemas.microsoft.com/office/drawing/2014/main" id="{6D3F1956-6E94-AA6A-3946-CF2614AF73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73977" y="1466425"/>
            <a:ext cx="3405974" cy="2709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581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F9BDE-0434-BC8F-EAB1-C95865AC38D3}"/>
              </a:ext>
            </a:extLst>
          </p:cNvPr>
          <p:cNvSpPr>
            <a:spLocks noGrp="1"/>
          </p:cNvSpPr>
          <p:nvPr>
            <p:ph type="title"/>
          </p:nvPr>
        </p:nvSpPr>
        <p:spPr/>
        <p:txBody>
          <a:bodyPr/>
          <a:lstStyle/>
          <a:p>
            <a:r>
              <a:rPr lang="en-US" dirty="0"/>
              <a:t>Benefits to Patients</a:t>
            </a:r>
          </a:p>
        </p:txBody>
      </p:sp>
      <p:sp>
        <p:nvSpPr>
          <p:cNvPr id="3" name="Content Placeholder 2">
            <a:extLst>
              <a:ext uri="{FF2B5EF4-FFF2-40B4-BE49-F238E27FC236}">
                <a16:creationId xmlns:a16="http://schemas.microsoft.com/office/drawing/2014/main" id="{A57494F9-38A7-72AA-D4AB-7C3C663CBB84}"/>
              </a:ext>
            </a:extLst>
          </p:cNvPr>
          <p:cNvSpPr>
            <a:spLocks noGrp="1"/>
          </p:cNvSpPr>
          <p:nvPr>
            <p:ph idx="1"/>
          </p:nvPr>
        </p:nvSpPr>
        <p:spPr>
          <a:xfrm>
            <a:off x="3445567" y="1825625"/>
            <a:ext cx="4299004" cy="4351338"/>
          </a:xfrm>
        </p:spPr>
        <p:txBody>
          <a:bodyPr/>
          <a:lstStyle/>
          <a:p>
            <a:r>
              <a:rPr lang="en-US" dirty="0"/>
              <a:t>Greater self-management</a:t>
            </a:r>
          </a:p>
          <a:p>
            <a:r>
              <a:rPr lang="en-US" dirty="0"/>
              <a:t>Faster information access</a:t>
            </a:r>
          </a:p>
          <a:p>
            <a:r>
              <a:rPr lang="en-US" dirty="0"/>
              <a:t>Reduced waiting times</a:t>
            </a:r>
          </a:p>
          <a:p>
            <a:r>
              <a:rPr lang="en-US" dirty="0"/>
              <a:t>Better level of satisfaction.</a:t>
            </a:r>
          </a:p>
          <a:p>
            <a:r>
              <a:rPr lang="en-US" dirty="0"/>
              <a:t>Remote care support</a:t>
            </a:r>
          </a:p>
          <a:p>
            <a:endParaRPr lang="en-US" dirty="0"/>
          </a:p>
        </p:txBody>
      </p:sp>
      <p:pic>
        <p:nvPicPr>
          <p:cNvPr id="5122" name="Picture 2" descr="Patient Access and NHS App ...">
            <a:extLst>
              <a:ext uri="{FF2B5EF4-FFF2-40B4-BE49-F238E27FC236}">
                <a16:creationId xmlns:a16="http://schemas.microsoft.com/office/drawing/2014/main" id="{AE8CC0F0-154C-C5E4-A492-5A95686032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7207" y="1829214"/>
            <a:ext cx="3609892" cy="415811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Free NHS App to be available to all 'by ...">
            <a:extLst>
              <a:ext uri="{FF2B5EF4-FFF2-40B4-BE49-F238E27FC236}">
                <a16:creationId xmlns:a16="http://schemas.microsoft.com/office/drawing/2014/main" id="{26C8BF8A-355D-C4AA-B95C-D4DA50ADFD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958" y="1690687"/>
            <a:ext cx="2857500" cy="3827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654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4B98C-28EB-F8CC-A35D-52B1DDE5F1CB}"/>
              </a:ext>
            </a:extLst>
          </p:cNvPr>
          <p:cNvSpPr>
            <a:spLocks noGrp="1"/>
          </p:cNvSpPr>
          <p:nvPr>
            <p:ph type="title"/>
          </p:nvPr>
        </p:nvSpPr>
        <p:spPr/>
        <p:txBody>
          <a:bodyPr/>
          <a:lstStyle/>
          <a:p>
            <a:r>
              <a:rPr lang="en-US" dirty="0"/>
              <a:t>Obstacles and Disadvantages</a:t>
            </a:r>
          </a:p>
        </p:txBody>
      </p:sp>
      <p:sp>
        <p:nvSpPr>
          <p:cNvPr id="3" name="Content Placeholder 2">
            <a:extLst>
              <a:ext uri="{FF2B5EF4-FFF2-40B4-BE49-F238E27FC236}">
                <a16:creationId xmlns:a16="http://schemas.microsoft.com/office/drawing/2014/main" id="{F309FF62-B59A-1962-C815-A7DF0F6558A0}"/>
              </a:ext>
            </a:extLst>
          </p:cNvPr>
          <p:cNvSpPr>
            <a:spLocks noGrp="1"/>
          </p:cNvSpPr>
          <p:nvPr>
            <p:ph idx="1"/>
          </p:nvPr>
        </p:nvSpPr>
        <p:spPr>
          <a:xfrm>
            <a:off x="5557962" y="1825625"/>
            <a:ext cx="5795837" cy="4351338"/>
          </a:xfrm>
        </p:spPr>
        <p:txBody>
          <a:bodyPr/>
          <a:lstStyle/>
          <a:p>
            <a:r>
              <a:rPr lang="en-US" dirty="0"/>
              <a:t>Digital exclusion persists.</a:t>
            </a:r>
          </a:p>
          <a:p>
            <a:r>
              <a:rPr lang="en-US" dirty="0"/>
              <a:t>Privacy concerns arise.</a:t>
            </a:r>
          </a:p>
          <a:p>
            <a:r>
              <a:rPr lang="en-US" dirty="0"/>
              <a:t>Uneven adoption rates</a:t>
            </a:r>
          </a:p>
          <a:p>
            <a:r>
              <a:rPr lang="en-US" dirty="0"/>
              <a:t>Usability issues remain.</a:t>
            </a:r>
          </a:p>
          <a:p>
            <a:r>
              <a:rPr lang="en-US" dirty="0"/>
              <a:t>Reliance on infrastructure.</a:t>
            </a:r>
          </a:p>
          <a:p>
            <a:endParaRPr lang="en-US" dirty="0"/>
          </a:p>
        </p:txBody>
      </p:sp>
      <p:pic>
        <p:nvPicPr>
          <p:cNvPr id="6146" name="Picture 2" descr="From 1st November your medical records ...">
            <a:extLst>
              <a:ext uri="{FF2B5EF4-FFF2-40B4-BE49-F238E27FC236}">
                <a16:creationId xmlns:a16="http://schemas.microsoft.com/office/drawing/2014/main" id="{65F0618C-BD25-3D28-9A2D-9F801063EF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270" y="1690688"/>
            <a:ext cx="4405022" cy="4177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8686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47411-4833-93F1-94CC-26764C875C0D}"/>
              </a:ext>
            </a:extLst>
          </p:cNvPr>
          <p:cNvSpPr>
            <a:spLocks noGrp="1"/>
          </p:cNvSpPr>
          <p:nvPr>
            <p:ph type="title"/>
          </p:nvPr>
        </p:nvSpPr>
        <p:spPr/>
        <p:txBody>
          <a:bodyPr/>
          <a:lstStyle/>
          <a:p>
            <a:r>
              <a:rPr lang="en-US" dirty="0"/>
              <a:t>Cross-Cutting Issues</a:t>
            </a:r>
          </a:p>
        </p:txBody>
      </p:sp>
      <p:sp>
        <p:nvSpPr>
          <p:cNvPr id="3" name="Content Placeholder 2">
            <a:extLst>
              <a:ext uri="{FF2B5EF4-FFF2-40B4-BE49-F238E27FC236}">
                <a16:creationId xmlns:a16="http://schemas.microsoft.com/office/drawing/2014/main" id="{E0D3E525-2AB9-F2A4-F955-D39DD8ECD738}"/>
              </a:ext>
            </a:extLst>
          </p:cNvPr>
          <p:cNvSpPr>
            <a:spLocks noGrp="1"/>
          </p:cNvSpPr>
          <p:nvPr>
            <p:ph idx="1"/>
          </p:nvPr>
        </p:nvSpPr>
        <p:spPr>
          <a:xfrm>
            <a:off x="838200" y="1825625"/>
            <a:ext cx="6826857" cy="4351338"/>
          </a:xfrm>
        </p:spPr>
        <p:txBody>
          <a:bodyPr/>
          <a:lstStyle/>
          <a:p>
            <a:r>
              <a:rPr lang="en-US" dirty="0"/>
              <a:t>Data privacy risk</a:t>
            </a:r>
          </a:p>
          <a:p>
            <a:r>
              <a:rPr lang="en-US" dirty="0"/>
              <a:t>Interoperability challenge</a:t>
            </a:r>
          </a:p>
          <a:p>
            <a:r>
              <a:rPr lang="en-US" dirty="0"/>
              <a:t>Digital inequality gap</a:t>
            </a:r>
          </a:p>
          <a:p>
            <a:r>
              <a:rPr lang="en-US" dirty="0"/>
              <a:t>Responsibility of governance is required.</a:t>
            </a:r>
          </a:p>
          <a:p>
            <a:r>
              <a:rPr lang="en-US" dirty="0"/>
              <a:t>Policy coordination effort</a:t>
            </a:r>
          </a:p>
          <a:p>
            <a:endParaRPr lang="en-US" dirty="0"/>
          </a:p>
        </p:txBody>
      </p:sp>
      <p:pic>
        <p:nvPicPr>
          <p:cNvPr id="7170" name="Picture 2" descr="NHS App - Wrenbury Medical Centre">
            <a:extLst>
              <a:ext uri="{FF2B5EF4-FFF2-40B4-BE49-F238E27FC236}">
                <a16:creationId xmlns:a16="http://schemas.microsoft.com/office/drawing/2014/main" id="{1F895B7D-3E18-9D36-832B-32604CC76E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5788" y="1692676"/>
            <a:ext cx="4230094" cy="4024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9452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8D3C7-DDBF-F57B-27E9-6B4BD9AA5E83}"/>
              </a:ext>
            </a:extLst>
          </p:cNvPr>
          <p:cNvSpPr>
            <a:spLocks noGrp="1"/>
          </p:cNvSpPr>
          <p:nvPr>
            <p:ph type="title"/>
          </p:nvPr>
        </p:nvSpPr>
        <p:spPr/>
        <p:txBody>
          <a:bodyPr/>
          <a:lstStyle/>
          <a:p>
            <a:r>
              <a:rPr lang="en-US" dirty="0"/>
              <a:t>Recommendations</a:t>
            </a:r>
          </a:p>
        </p:txBody>
      </p:sp>
      <p:sp>
        <p:nvSpPr>
          <p:cNvPr id="3" name="Content Placeholder 2">
            <a:extLst>
              <a:ext uri="{FF2B5EF4-FFF2-40B4-BE49-F238E27FC236}">
                <a16:creationId xmlns:a16="http://schemas.microsoft.com/office/drawing/2014/main" id="{31790A29-3B4F-D45B-C4E6-A8F603DC570A}"/>
              </a:ext>
            </a:extLst>
          </p:cNvPr>
          <p:cNvSpPr>
            <a:spLocks noGrp="1"/>
          </p:cNvSpPr>
          <p:nvPr>
            <p:ph idx="1"/>
          </p:nvPr>
        </p:nvSpPr>
        <p:spPr>
          <a:xfrm>
            <a:off x="5624885" y="1976700"/>
            <a:ext cx="4894690" cy="4351338"/>
          </a:xfrm>
        </p:spPr>
        <p:txBody>
          <a:bodyPr/>
          <a:lstStyle/>
          <a:p>
            <a:r>
              <a:rPr lang="en-US" dirty="0"/>
              <a:t>Enhance digital inclusion.</a:t>
            </a:r>
          </a:p>
          <a:p>
            <a:r>
              <a:rPr lang="en-US" dirty="0"/>
              <a:t>Improve user design.</a:t>
            </a:r>
          </a:p>
          <a:p>
            <a:r>
              <a:rPr lang="en-US" dirty="0"/>
              <a:t>Strengthen data protection.</a:t>
            </a:r>
          </a:p>
          <a:p>
            <a:r>
              <a:rPr lang="en-US" dirty="0"/>
              <a:t>Increase staff training.</a:t>
            </a:r>
          </a:p>
          <a:p>
            <a:r>
              <a:rPr lang="en-US" dirty="0"/>
              <a:t>Expand interoperability.</a:t>
            </a:r>
          </a:p>
          <a:p>
            <a:endParaRPr lang="en-US" dirty="0"/>
          </a:p>
        </p:txBody>
      </p:sp>
      <p:pic>
        <p:nvPicPr>
          <p:cNvPr id="8194" name="Picture 2" descr="NHS App Redesign – an essential part of ...">
            <a:extLst>
              <a:ext uri="{FF2B5EF4-FFF2-40B4-BE49-F238E27FC236}">
                <a16:creationId xmlns:a16="http://schemas.microsoft.com/office/drawing/2014/main" id="{D4857206-9C97-039D-69EF-CF13D07B0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938" y="1690688"/>
            <a:ext cx="3999672" cy="4137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1915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146EA-5F8C-C97D-3994-8153816F98A9}"/>
              </a:ext>
            </a:extLst>
          </p:cNvPr>
          <p:cNvSpPr>
            <a:spLocks noGrp="1"/>
          </p:cNvSpPr>
          <p:nvPr>
            <p:ph type="title"/>
          </p:nvPr>
        </p:nvSpPr>
        <p:spPr/>
        <p:txBody>
          <a:bodyPr/>
          <a:lstStyle/>
          <a:p>
            <a:r>
              <a:rPr lang="en-US" dirty="0"/>
              <a:t> Conclusion</a:t>
            </a:r>
          </a:p>
        </p:txBody>
      </p:sp>
      <p:sp>
        <p:nvSpPr>
          <p:cNvPr id="3" name="Content Placeholder 2">
            <a:extLst>
              <a:ext uri="{FF2B5EF4-FFF2-40B4-BE49-F238E27FC236}">
                <a16:creationId xmlns:a16="http://schemas.microsoft.com/office/drawing/2014/main" id="{C9BD39B3-0B28-C0A5-374C-3CADEA2978F8}"/>
              </a:ext>
            </a:extLst>
          </p:cNvPr>
          <p:cNvSpPr>
            <a:spLocks noGrp="1"/>
          </p:cNvSpPr>
          <p:nvPr>
            <p:ph idx="1"/>
          </p:nvPr>
        </p:nvSpPr>
        <p:spPr>
          <a:xfrm>
            <a:off x="675861" y="1976700"/>
            <a:ext cx="5518205" cy="4351338"/>
          </a:xfrm>
        </p:spPr>
        <p:txBody>
          <a:bodyPr/>
          <a:lstStyle/>
          <a:p>
            <a:r>
              <a:rPr lang="en-US" dirty="0"/>
              <a:t>Improved healthcare access</a:t>
            </a:r>
          </a:p>
          <a:p>
            <a:r>
              <a:rPr lang="en-US" dirty="0"/>
              <a:t>Enhanced patient autonomy</a:t>
            </a:r>
          </a:p>
          <a:p>
            <a:r>
              <a:rPr lang="en-US" dirty="0"/>
              <a:t>Efficiency transformation achieved.</a:t>
            </a:r>
          </a:p>
          <a:p>
            <a:r>
              <a:rPr lang="en-US" dirty="0"/>
              <a:t>Inclusion gaps persist.</a:t>
            </a:r>
          </a:p>
          <a:p>
            <a:r>
              <a:rPr lang="en-US" dirty="0"/>
              <a:t>Future growth potential</a:t>
            </a:r>
          </a:p>
          <a:p>
            <a:endParaRPr lang="en-US" dirty="0"/>
          </a:p>
        </p:txBody>
      </p:sp>
      <p:pic>
        <p:nvPicPr>
          <p:cNvPr id="9218" name="Picture 2" descr="Conclusion Vector Art, Icons, and ...">
            <a:extLst>
              <a:ext uri="{FF2B5EF4-FFF2-40B4-BE49-F238E27FC236}">
                <a16:creationId xmlns:a16="http://schemas.microsoft.com/office/drawing/2014/main" id="{535B2339-1B17-9E25-6212-041192C0B0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1989" y="1415333"/>
            <a:ext cx="5518205" cy="4460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4158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47A13-0527-5502-4AD6-99329E60F37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2E76970-FFE1-855F-7458-BF741ABAFC8B}"/>
              </a:ext>
            </a:extLst>
          </p:cNvPr>
          <p:cNvSpPr>
            <a:spLocks noGrp="1"/>
          </p:cNvSpPr>
          <p:nvPr>
            <p:ph idx="1"/>
          </p:nvPr>
        </p:nvSpPr>
        <p:spPr/>
        <p:txBody>
          <a:bodyPr>
            <a:normAutofit fontScale="32500" lnSpcReduction="20000"/>
          </a:bodyPr>
          <a:lstStyle/>
          <a:p>
            <a:r>
              <a:rPr lang="en-US" dirty="0"/>
              <a:t> </a:t>
            </a:r>
          </a:p>
          <a:p>
            <a:r>
              <a:rPr lang="en-US" dirty="0"/>
              <a:t>Department of Health and Social Care 2025. Major NHS app expansion cuts waiting times. </a:t>
            </a:r>
            <a:r>
              <a:rPr lang="en-US" i="1" u="sng" dirty="0">
                <a:hlinkClick r:id="rId3"/>
              </a:rPr>
              <a:t>GOV.UK</a:t>
            </a:r>
            <a:r>
              <a:rPr lang="en-US" dirty="0"/>
              <a:t>. </a:t>
            </a:r>
            <a:r>
              <a:rPr lang="en-US" u="sng" dirty="0">
                <a:hlinkClick r:id="rId4"/>
              </a:rPr>
              <a:t>https://www.gov.uk/government/news/major-nhs-app-expansion-cuts-waiting-times</a:t>
            </a:r>
            <a:endParaRPr lang="en-US" dirty="0"/>
          </a:p>
          <a:p>
            <a:r>
              <a:rPr lang="en-US" dirty="0"/>
              <a:t>Dickerson, J.E., 2025. Privacy, confidentiality, and security of healthcare information. </a:t>
            </a:r>
            <a:r>
              <a:rPr lang="en-US" i="1" dirty="0" err="1"/>
              <a:t>Anaesthesia</a:t>
            </a:r>
            <a:r>
              <a:rPr lang="en-US" i="1" dirty="0"/>
              <a:t> &amp; Intensive Care Medicine</a:t>
            </a:r>
            <a:r>
              <a:rPr lang="en-US" dirty="0"/>
              <a:t>. </a:t>
            </a:r>
            <a:r>
              <a:rPr lang="en-US" u="sng" dirty="0">
                <a:hlinkClick r:id="rId5"/>
              </a:rPr>
              <a:t>https://doi.org/10.1016/j.mpaic.2025.07.014</a:t>
            </a:r>
            <a:endParaRPr lang="en-US" dirty="0"/>
          </a:p>
          <a:p>
            <a:r>
              <a:rPr lang="en-US" dirty="0"/>
              <a:t>Greenhalgh, T., Clarke, A., Byng, R., Dakin, F., Faulkner, S., Hemmings, N., Hughes, G., Husain, L., Kalin, A., Ladds, E. and MacIver, E., 2025. After the disruptive innovation: How remote and digital services were embedded, blended and abandoned in UK general practice-longitudinal study. </a:t>
            </a:r>
            <a:r>
              <a:rPr lang="en-US" i="1" dirty="0"/>
              <a:t>Health and Social Care Delivery Research</a:t>
            </a:r>
            <a:r>
              <a:rPr lang="en-US" dirty="0"/>
              <a:t>, pp. 1-37. </a:t>
            </a:r>
            <a:r>
              <a:rPr lang="en-US" u="sng" dirty="0">
                <a:hlinkClick r:id="rId6"/>
              </a:rPr>
              <a:t>https://doi.org/10.3310/KRWS4334</a:t>
            </a:r>
            <a:endParaRPr lang="en-US" dirty="0"/>
          </a:p>
          <a:p>
            <a:r>
              <a:rPr lang="en-US" dirty="0"/>
              <a:t>Hambly, H. and </a:t>
            </a:r>
            <a:r>
              <a:rPr lang="en-US" dirty="0" err="1"/>
              <a:t>Rajabiun</a:t>
            </a:r>
            <a:r>
              <a:rPr lang="en-US" dirty="0"/>
              <a:t>, R., 2021. Rural broadband: Gaps, maps and challenges. </a:t>
            </a:r>
            <a:r>
              <a:rPr lang="en-US" i="1" dirty="0"/>
              <a:t>Telematics and Informatics</a:t>
            </a:r>
            <a:r>
              <a:rPr lang="en-US" dirty="0"/>
              <a:t>, </a:t>
            </a:r>
            <a:r>
              <a:rPr lang="en-US" i="1" dirty="0"/>
              <a:t>60</a:t>
            </a:r>
            <a:r>
              <a:rPr lang="en-US" dirty="0"/>
              <a:t>, p.101565. </a:t>
            </a:r>
            <a:r>
              <a:rPr lang="en-US" u="sng" dirty="0">
                <a:hlinkClick r:id="rId7"/>
              </a:rPr>
              <a:t>https://doi.org/10.1016/j.tele.2021.101565</a:t>
            </a:r>
            <a:endParaRPr lang="en-US" dirty="0"/>
          </a:p>
          <a:p>
            <a:r>
              <a:rPr lang="en-US" dirty="0"/>
              <a:t>Humphrey, A., 2023. </a:t>
            </a:r>
            <a:r>
              <a:rPr lang="en-US" i="1" dirty="0"/>
              <a:t>Remote primary healthcare in the UK: How does </a:t>
            </a:r>
            <a:r>
              <a:rPr lang="en-US" i="1" dirty="0" err="1"/>
              <a:t>marginalisation</a:t>
            </a:r>
            <a:r>
              <a:rPr lang="en-US" i="1" dirty="0"/>
              <a:t> shape experiences of healthcare?</a:t>
            </a:r>
            <a:r>
              <a:rPr lang="en-US" dirty="0"/>
              <a:t> (Doctoral dissertation, London School of Hygiene &amp; Tropical Medicine). </a:t>
            </a:r>
            <a:r>
              <a:rPr lang="en-US" u="sng" dirty="0">
                <a:hlinkClick r:id="rId8"/>
              </a:rPr>
              <a:t>https://researchonline.lshtm.ac.uk/id/eprint/4671754/</a:t>
            </a:r>
            <a:endParaRPr lang="en-US" dirty="0"/>
          </a:p>
          <a:p>
            <a:r>
              <a:rPr lang="en-US" dirty="0" err="1"/>
              <a:t>Igboko</a:t>
            </a:r>
            <a:r>
              <a:rPr lang="en-US" dirty="0"/>
              <a:t>, U.A. and Temitope, O.A., 2025. Securing Public Health in the Digital Age: A Cybersecurity Case Study of UK Local Council Health Services. </a:t>
            </a:r>
            <a:r>
              <a:rPr lang="en-US" u="sng" dirty="0">
                <a:hlinkClick r:id="rId9"/>
              </a:rPr>
              <a:t>http://doi.org/10.37502/IJSMR.2025.8503</a:t>
            </a:r>
            <a:endParaRPr lang="en-US" dirty="0"/>
          </a:p>
          <a:p>
            <a:r>
              <a:rPr lang="en-US" dirty="0"/>
              <a:t>Kc, S., Papoutsi, C., Reidy, C., </a:t>
            </a:r>
            <a:r>
              <a:rPr lang="en-US" dirty="0" err="1"/>
              <a:t>Gudgin</a:t>
            </a:r>
            <a:r>
              <a:rPr lang="en-US" dirty="0"/>
              <a:t>, B., Powell, J., Majeed, A., Greaves, F., and Laverty, A.A., 2024. Differences in use of a patient portal across sociodemographic groups: an observational study of the NHS app in England. </a:t>
            </a:r>
            <a:r>
              <a:rPr lang="en-US" i="1" dirty="0"/>
              <a:t>Journal of Medical Internet Research</a:t>
            </a:r>
            <a:r>
              <a:rPr lang="en-US" dirty="0"/>
              <a:t>, </a:t>
            </a:r>
            <a:r>
              <a:rPr lang="en-US" i="1" dirty="0"/>
              <a:t>26</a:t>
            </a:r>
            <a:r>
              <a:rPr lang="en-US" dirty="0"/>
              <a:t>, p.e56320. </a:t>
            </a:r>
            <a:r>
              <a:rPr lang="en-US" u="sng" dirty="0">
                <a:hlinkClick r:id="rId10"/>
              </a:rPr>
              <a:t>https://www.jmir.org/2024/1/e56320/</a:t>
            </a:r>
            <a:endParaRPr lang="en-US" dirty="0"/>
          </a:p>
          <a:p>
            <a:r>
              <a:rPr lang="en-US" dirty="0" err="1"/>
              <a:t>Khamaj</a:t>
            </a:r>
            <a:r>
              <a:rPr lang="en-US" dirty="0"/>
              <a:t>, A. and Ali, A.M., 2024. Examining the usability and accessibility challenges in mobile health applications for older adults. </a:t>
            </a:r>
            <a:r>
              <a:rPr lang="en-US" i="1" dirty="0"/>
              <a:t>Alexandria Engineering Journal</a:t>
            </a:r>
            <a:r>
              <a:rPr lang="en-US" dirty="0"/>
              <a:t>, </a:t>
            </a:r>
            <a:r>
              <a:rPr lang="en-US" i="1" dirty="0"/>
              <a:t>102</a:t>
            </a:r>
            <a:r>
              <a:rPr lang="en-US" dirty="0"/>
              <a:t>, pp.179-191. </a:t>
            </a:r>
            <a:r>
              <a:rPr lang="en-US" u="sng" dirty="0">
                <a:hlinkClick r:id="rId11"/>
              </a:rPr>
              <a:t>https://doi.org/10.1016/j.aej.2024.06.002</a:t>
            </a:r>
            <a:endParaRPr lang="en-US" dirty="0"/>
          </a:p>
          <a:p>
            <a:r>
              <a:rPr lang="en-US" dirty="0"/>
              <a:t>Kyere, M., 2024. </a:t>
            </a:r>
            <a:r>
              <a:rPr lang="en-US" i="1" dirty="0"/>
              <a:t>Exploring the Adoption of the NHS COVID-19 App to Manage the COVID-19 Pandemic in England and Wales: A Sociotechnical Perspective</a:t>
            </a:r>
            <a:r>
              <a:rPr lang="en-US" dirty="0"/>
              <a:t> (Doctoral dissertation, Aston University). </a:t>
            </a:r>
            <a:r>
              <a:rPr lang="en-US" u="sng" dirty="0">
                <a:hlinkClick r:id="rId12"/>
              </a:rPr>
              <a:t>https://publications.aston.ac.uk/id/eprint/47857/</a:t>
            </a:r>
            <a:endParaRPr lang="en-US" dirty="0"/>
          </a:p>
          <a:p>
            <a:r>
              <a:rPr lang="en-US" dirty="0"/>
              <a:t>Middle, R. and Welch, L., 2022. Experiences of digital exclusion and the impact on health in people living with severe mental illness. </a:t>
            </a:r>
            <a:r>
              <a:rPr lang="en-US" i="1" dirty="0"/>
              <a:t>Frontiers in digital health</a:t>
            </a:r>
            <a:r>
              <a:rPr lang="en-US" dirty="0"/>
              <a:t>, </a:t>
            </a:r>
            <a:r>
              <a:rPr lang="en-US" i="1" dirty="0"/>
              <a:t>4</a:t>
            </a:r>
            <a:r>
              <a:rPr lang="en-US" dirty="0"/>
              <a:t>, p.1004547. </a:t>
            </a:r>
            <a:r>
              <a:rPr lang="en-US" u="sng" dirty="0">
                <a:hlinkClick r:id="rId13"/>
              </a:rPr>
              <a:t>https://doi.org/10.3389/fdgth.2022.1004547</a:t>
            </a:r>
            <a:endParaRPr lang="en-US" dirty="0"/>
          </a:p>
          <a:p>
            <a:r>
              <a:rPr lang="en-US" dirty="0"/>
              <a:t>Peckham, S., 2023. Evaluation of Government Commitments made on the </a:t>
            </a:r>
            <a:r>
              <a:rPr lang="en-US" dirty="0" err="1"/>
              <a:t>digitisation</a:t>
            </a:r>
            <a:r>
              <a:rPr lang="en-US" dirty="0"/>
              <a:t> of the NHS. </a:t>
            </a:r>
            <a:r>
              <a:rPr lang="en-US" u="sng" dirty="0">
                <a:hlinkClick r:id="rId14"/>
              </a:rPr>
              <a:t>https://kar.kent.ac.uk/100265/1/Evaluation%20of%20Government%20commitments%20made%20on%20the%20digestion%20of%20the%20NHS.pdf</a:t>
            </a:r>
            <a:endParaRPr lang="en-US" dirty="0"/>
          </a:p>
          <a:p>
            <a:r>
              <a:rPr lang="en-US" dirty="0"/>
              <a:t>Reidy, C., Papoutsi, C., Kc, S., </a:t>
            </a:r>
            <a:r>
              <a:rPr lang="en-US" dirty="0" err="1"/>
              <a:t>Gudgin</a:t>
            </a:r>
            <a:r>
              <a:rPr lang="en-US" dirty="0"/>
              <a:t>, B., Laverty, A.A., Greaves, F., and Powell, J., 2025. Qualitative evaluation of the implementation and national rollout of the NHS App in England. </a:t>
            </a:r>
            <a:r>
              <a:rPr lang="en-US" i="1" dirty="0"/>
              <a:t>BMC Medicine</a:t>
            </a:r>
            <a:r>
              <a:rPr lang="en-US" dirty="0"/>
              <a:t>, </a:t>
            </a:r>
            <a:r>
              <a:rPr lang="en-US" i="1" dirty="0"/>
              <a:t>23</a:t>
            </a:r>
            <a:r>
              <a:rPr lang="en-US" dirty="0"/>
              <a:t>(1), p. 20. </a:t>
            </a:r>
            <a:r>
              <a:rPr lang="en-US" u="sng" dirty="0">
                <a:hlinkClick r:id="rId15"/>
              </a:rPr>
              <a:t>https://link.springer.com/article/10.1186/s12916-024-03842-w</a:t>
            </a:r>
            <a:endParaRPr lang="en-US" dirty="0"/>
          </a:p>
          <a:p>
            <a:r>
              <a:rPr lang="en-US" dirty="0"/>
              <a:t>Sukriti, K.C., Tewolde, S., Laverty, A.A., Costelloe, C., Papoutsi, C., Reidy, C., </a:t>
            </a:r>
            <a:r>
              <a:rPr lang="en-US" dirty="0" err="1"/>
              <a:t>Gudgin</a:t>
            </a:r>
            <a:r>
              <a:rPr lang="en-US" dirty="0"/>
              <a:t>, B., Shenton, C., Majeed, A., Powell, J., and Greaves, F., 2023. Uptake and adoption of the NHS App in England: an observational study. </a:t>
            </a:r>
            <a:r>
              <a:rPr lang="en-US" i="1" dirty="0"/>
              <a:t>The British Journal of General Practice</a:t>
            </a:r>
            <a:r>
              <a:rPr lang="en-US" dirty="0"/>
              <a:t>, </a:t>
            </a:r>
            <a:r>
              <a:rPr lang="en-US" i="1" dirty="0"/>
              <a:t>73</a:t>
            </a:r>
            <a:r>
              <a:rPr lang="en-US" dirty="0"/>
              <a:t>(737), p.e932. </a:t>
            </a:r>
            <a:r>
              <a:rPr lang="en-US" u="sng" dirty="0">
                <a:hlinkClick r:id="rId16"/>
              </a:rPr>
              <a:t>https://bjgp.org/content/bjgp/early/2023/10/02/BJGP.2022.0150.full.pdf?versioned=true</a:t>
            </a:r>
            <a:endParaRPr lang="en-US" dirty="0"/>
          </a:p>
          <a:p>
            <a:r>
              <a:rPr lang="en-US" dirty="0"/>
              <a:t>Tewolde, S., Costelloe, C., Powell, J., Papoutsi, C., Reidy, C., </a:t>
            </a:r>
            <a:r>
              <a:rPr lang="en-US" dirty="0" err="1"/>
              <a:t>Gudgin</a:t>
            </a:r>
            <a:r>
              <a:rPr lang="en-US" dirty="0"/>
              <a:t>, B., Shenton, C., and Greaves, F., 2022. An observational study of uptake and adoption of the NHS App in England. </a:t>
            </a:r>
            <a:r>
              <a:rPr lang="en-US" i="1" dirty="0" err="1"/>
              <a:t>medRxiv</a:t>
            </a:r>
            <a:r>
              <a:rPr lang="en-US" dirty="0"/>
              <a:t>, pp.2022-03. </a:t>
            </a:r>
            <a:r>
              <a:rPr lang="en-US" u="sng" dirty="0">
                <a:hlinkClick r:id="rId17"/>
              </a:rPr>
              <a:t>https://doi.org/10.1101/2022.03.16.22272200</a:t>
            </a:r>
            <a:endParaRPr lang="en-US" dirty="0"/>
          </a:p>
          <a:p>
            <a:r>
              <a:rPr lang="en-US" dirty="0"/>
              <a:t>Wadhawan, M., Vu, Z.N., Linden, B., Barry, C., and Abiola, A., 2023. Digital apps and reducing ethnic health inequalities. </a:t>
            </a:r>
            <a:r>
              <a:rPr lang="en-US" u="sng">
                <a:hlinkClick r:id="rId18"/>
              </a:rPr>
              <a:t>https://nhsrho.org/wp-content/uploads/2023/05/Digital-apps-and-reducing-ethnic-health-inequalities-January-2023-1.pdf</a:t>
            </a:r>
            <a:endParaRPr lang="en-US"/>
          </a:p>
          <a:p>
            <a:endParaRPr lang="en-US" dirty="0"/>
          </a:p>
        </p:txBody>
      </p:sp>
    </p:spTree>
    <p:extLst>
      <p:ext uri="{BB962C8B-B14F-4D97-AF65-F5344CB8AC3E}">
        <p14:creationId xmlns:p14="http://schemas.microsoft.com/office/powerpoint/2010/main" val="407251656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Oral%20Presentation%20(1)</Template>
  <TotalTime>10</TotalTime>
  <Words>2143</Words>
  <Application>Microsoft Office PowerPoint</Application>
  <PresentationFormat>Widescreen</PresentationFormat>
  <Paragraphs>93</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Oral Presentation</vt:lpstr>
      <vt:lpstr>NHS App Background</vt:lpstr>
      <vt:lpstr>Purpose and Aims</vt:lpstr>
      <vt:lpstr>Digital Transformation Environment</vt:lpstr>
      <vt:lpstr>Effect on Service Provisions</vt:lpstr>
      <vt:lpstr>Benefits to Patients</vt:lpstr>
      <vt:lpstr>Obstacles and Disadvantages</vt:lpstr>
      <vt:lpstr>Cross-Cutting Issues</vt:lpstr>
      <vt:lpstr>Recommendations</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Fadumo Omar</dc:creator>
  <cp:lastModifiedBy>Fadumo Omar</cp:lastModifiedBy>
  <cp:revision>1</cp:revision>
  <dcterms:created xsi:type="dcterms:W3CDTF">2025-10-20T10:38:57Z</dcterms:created>
  <dcterms:modified xsi:type="dcterms:W3CDTF">2025-10-20T10:50:32Z</dcterms:modified>
</cp:coreProperties>
</file>