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258" r:id="rId6"/>
    <p:sldId id="262" r:id="rId7"/>
    <p:sldId id="260" r:id="rId8"/>
    <p:sldId id="259" r:id="rId9"/>
    <p:sldId id="261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9" r:id="rId21"/>
    <p:sldId id="278" r:id="rId22"/>
    <p:sldId id="274" r:id="rId23"/>
    <p:sldId id="275" r:id="rId24"/>
    <p:sldId id="276" r:id="rId25"/>
    <p:sldId id="277" r:id="rId26"/>
    <p:sldId id="27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72"/>
  </p:normalViewPr>
  <p:slideViewPr>
    <p:cSldViewPr>
      <p:cViewPr varScale="1">
        <p:scale>
          <a:sx n="99" d="100"/>
          <a:sy n="99" d="100"/>
        </p:scale>
        <p:origin x="14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microsoft.com/office/2016/11/relationships/changesInfo" Target="changesInfos/changesInfo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raint Forster" userId="8c02c943-4b4b-4de2-a38e-320edf235171" providerId="ADAL" clId="{22075A2D-6966-AB43-849A-BDD9B612D6B2}"/>
    <pc:docChg chg="addSld modSld">
      <pc:chgData name="Geraint Forster" userId="8c02c943-4b4b-4de2-a38e-320edf235171" providerId="ADAL" clId="{22075A2D-6966-AB43-849A-BDD9B612D6B2}" dt="2018-10-15T11:29:24.409" v="24" actId="1076"/>
      <pc:docMkLst>
        <pc:docMk/>
      </pc:docMkLst>
      <pc:sldChg chg="addSp delSp modSp new">
        <pc:chgData name="Geraint Forster" userId="8c02c943-4b4b-4de2-a38e-320edf235171" providerId="ADAL" clId="{22075A2D-6966-AB43-849A-BDD9B612D6B2}" dt="2018-10-15T11:27:01.399" v="3" actId="1076"/>
        <pc:sldMkLst>
          <pc:docMk/>
          <pc:sldMk cId="2644638746" sldId="274"/>
        </pc:sldMkLst>
        <pc:spChg chg="del">
          <ac:chgData name="Geraint Forster" userId="8c02c943-4b4b-4de2-a38e-320edf235171" providerId="ADAL" clId="{22075A2D-6966-AB43-849A-BDD9B612D6B2}" dt="2018-10-15T11:26:55.762" v="1" actId="931"/>
          <ac:spMkLst>
            <pc:docMk/>
            <pc:sldMk cId="2644638746" sldId="274"/>
            <ac:spMk id="3" creationId="{91EFD377-E8BD-B64C-91FF-9A31E88D4397}"/>
          </ac:spMkLst>
        </pc:spChg>
        <pc:picChg chg="add mod ord">
          <ac:chgData name="Geraint Forster" userId="8c02c943-4b4b-4de2-a38e-320edf235171" providerId="ADAL" clId="{22075A2D-6966-AB43-849A-BDD9B612D6B2}" dt="2018-10-15T11:27:01.399" v="3" actId="1076"/>
          <ac:picMkLst>
            <pc:docMk/>
            <pc:sldMk cId="2644638746" sldId="274"/>
            <ac:picMk id="4" creationId="{FFB2CBC9-438E-6340-B419-E54D805EE14F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20.486" v="7" actId="1076"/>
        <pc:sldMkLst>
          <pc:docMk/>
          <pc:sldMk cId="3579055560" sldId="275"/>
        </pc:sldMkLst>
        <pc:spChg chg="del">
          <ac:chgData name="Geraint Forster" userId="8c02c943-4b4b-4de2-a38e-320edf235171" providerId="ADAL" clId="{22075A2D-6966-AB43-849A-BDD9B612D6B2}" dt="2018-10-15T11:27:15.978" v="5" actId="931"/>
          <ac:spMkLst>
            <pc:docMk/>
            <pc:sldMk cId="3579055560" sldId="275"/>
            <ac:spMk id="3" creationId="{574F9E4F-BD96-644A-990C-5365111D2CA1}"/>
          </ac:spMkLst>
        </pc:spChg>
        <pc:picChg chg="add mod ord">
          <ac:chgData name="Geraint Forster" userId="8c02c943-4b4b-4de2-a38e-320edf235171" providerId="ADAL" clId="{22075A2D-6966-AB43-849A-BDD9B612D6B2}" dt="2018-10-15T11:27:20.486" v="7" actId="1076"/>
          <ac:picMkLst>
            <pc:docMk/>
            <pc:sldMk cId="3579055560" sldId="275"/>
            <ac:picMk id="4" creationId="{B279F1F0-0A90-414C-AFB4-5BBEE8EC9353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33.687" v="11" actId="1076"/>
        <pc:sldMkLst>
          <pc:docMk/>
          <pc:sldMk cId="722901650" sldId="276"/>
        </pc:sldMkLst>
        <pc:spChg chg="del">
          <ac:chgData name="Geraint Forster" userId="8c02c943-4b4b-4de2-a38e-320edf235171" providerId="ADAL" clId="{22075A2D-6966-AB43-849A-BDD9B612D6B2}" dt="2018-10-15T11:27:29.724" v="9" actId="931"/>
          <ac:spMkLst>
            <pc:docMk/>
            <pc:sldMk cId="722901650" sldId="276"/>
            <ac:spMk id="3" creationId="{02572920-D3EC-C34A-A3DE-3E27EC104FC9}"/>
          </ac:spMkLst>
        </pc:spChg>
        <pc:picChg chg="add mod ord">
          <ac:chgData name="Geraint Forster" userId="8c02c943-4b4b-4de2-a38e-320edf235171" providerId="ADAL" clId="{22075A2D-6966-AB43-849A-BDD9B612D6B2}" dt="2018-10-15T11:27:33.687" v="11" actId="1076"/>
          <ac:picMkLst>
            <pc:docMk/>
            <pc:sldMk cId="722901650" sldId="276"/>
            <ac:picMk id="4" creationId="{DBD6FC31-F7DE-7C4E-BDEE-85D60E13DF88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7:48.039" v="15" actId="1076"/>
        <pc:sldMkLst>
          <pc:docMk/>
          <pc:sldMk cId="2850264283" sldId="277"/>
        </pc:sldMkLst>
        <pc:spChg chg="del">
          <ac:chgData name="Geraint Forster" userId="8c02c943-4b4b-4de2-a38e-320edf235171" providerId="ADAL" clId="{22075A2D-6966-AB43-849A-BDD9B612D6B2}" dt="2018-10-15T11:27:44.159" v="13" actId="931"/>
          <ac:spMkLst>
            <pc:docMk/>
            <pc:sldMk cId="2850264283" sldId="277"/>
            <ac:spMk id="3" creationId="{A40495D6-139F-AA49-AF6F-2AA8AE6FF816}"/>
          </ac:spMkLst>
        </pc:spChg>
        <pc:picChg chg="add mod ord">
          <ac:chgData name="Geraint Forster" userId="8c02c943-4b4b-4de2-a38e-320edf235171" providerId="ADAL" clId="{22075A2D-6966-AB43-849A-BDD9B612D6B2}" dt="2018-10-15T11:27:48.039" v="15" actId="1076"/>
          <ac:picMkLst>
            <pc:docMk/>
            <pc:sldMk cId="2850264283" sldId="277"/>
            <ac:picMk id="4" creationId="{A4076D8F-4053-8341-A1FF-4A1A7B8CDF4B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8:43.429" v="20" actId="1076"/>
        <pc:sldMkLst>
          <pc:docMk/>
          <pc:sldMk cId="2001508538" sldId="278"/>
        </pc:sldMkLst>
        <pc:spChg chg="del">
          <ac:chgData name="Geraint Forster" userId="8c02c943-4b4b-4de2-a38e-320edf235171" providerId="ADAL" clId="{22075A2D-6966-AB43-849A-BDD9B612D6B2}" dt="2018-10-15T11:28:36.353" v="17" actId="931"/>
          <ac:spMkLst>
            <pc:docMk/>
            <pc:sldMk cId="2001508538" sldId="278"/>
            <ac:spMk id="3" creationId="{7430C0C5-ED96-BC40-B45C-23E75C95B7A2}"/>
          </ac:spMkLst>
        </pc:spChg>
        <pc:picChg chg="add mod ord">
          <ac:chgData name="Geraint Forster" userId="8c02c943-4b4b-4de2-a38e-320edf235171" providerId="ADAL" clId="{22075A2D-6966-AB43-849A-BDD9B612D6B2}" dt="2018-10-15T11:28:43.429" v="20" actId="1076"/>
          <ac:picMkLst>
            <pc:docMk/>
            <pc:sldMk cId="2001508538" sldId="278"/>
            <ac:picMk id="4" creationId="{ACD1EA4F-C5BA-F743-82AD-81D39DA87CAB}"/>
          </ac:picMkLst>
        </pc:picChg>
      </pc:sldChg>
      <pc:sldChg chg="addSp delSp modSp new">
        <pc:chgData name="Geraint Forster" userId="8c02c943-4b4b-4de2-a38e-320edf235171" providerId="ADAL" clId="{22075A2D-6966-AB43-849A-BDD9B612D6B2}" dt="2018-10-15T11:29:24.409" v="24" actId="1076"/>
        <pc:sldMkLst>
          <pc:docMk/>
          <pc:sldMk cId="2407869797" sldId="279"/>
        </pc:sldMkLst>
        <pc:spChg chg="del">
          <ac:chgData name="Geraint Forster" userId="8c02c943-4b4b-4de2-a38e-320edf235171" providerId="ADAL" clId="{22075A2D-6966-AB43-849A-BDD9B612D6B2}" dt="2018-10-15T11:29:19.354" v="22" actId="931"/>
          <ac:spMkLst>
            <pc:docMk/>
            <pc:sldMk cId="2407869797" sldId="279"/>
            <ac:spMk id="3" creationId="{C5033A2B-3BC9-5F43-86FE-8615C11C9EBE}"/>
          </ac:spMkLst>
        </pc:spChg>
        <pc:picChg chg="add mod ord">
          <ac:chgData name="Geraint Forster" userId="8c02c943-4b4b-4de2-a38e-320edf235171" providerId="ADAL" clId="{22075A2D-6966-AB43-849A-BDD9B612D6B2}" dt="2018-10-15T11:29:24.409" v="24" actId="1076"/>
          <ac:picMkLst>
            <pc:docMk/>
            <pc:sldMk cId="2407869797" sldId="279"/>
            <ac:picMk id="4" creationId="{84297FC8-2FD1-C548-B353-30CE63836EED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06F6F2-C313-6F44-B464-0E3ADC713A70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846C1A-FA1B-E448-9E9D-5CC5C5F256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111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28/11/2022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High Intensity Interval Training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Geraint Forster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033433"/>
          </a:xfrm>
        </p:spPr>
        <p:txBody>
          <a:bodyPr>
            <a:normAutofit/>
          </a:bodyPr>
          <a:lstStyle/>
          <a:p>
            <a:r>
              <a:rPr lang="en-US" sz="2400" dirty="0"/>
              <a:t>Improved cardiovascular fitness reduces risk of cardiovascular disease.</a:t>
            </a:r>
          </a:p>
          <a:p>
            <a:r>
              <a:rPr lang="en-US" sz="2400" dirty="0"/>
              <a:t>Research suggests HIIT is at least as effective as continuous training in increasing cardiovascular fitness</a:t>
            </a:r>
            <a:endParaRPr lang="en-GB" sz="2400" dirty="0"/>
          </a:p>
          <a:p>
            <a:r>
              <a:rPr lang="en-GB" sz="2400" dirty="0"/>
              <a:t>HIIT involves repeated bouts of high-intensity exercise interspersed with recovery periods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417638"/>
            <a:ext cx="82296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small groups read the study you have been given and prepare a brief summary to present to the rest of the class. Consider PICOT:</a:t>
            </a:r>
          </a:p>
          <a:p>
            <a:pPr lvl="1"/>
            <a:r>
              <a:rPr lang="en-GB" dirty="0"/>
              <a:t>Population</a:t>
            </a:r>
          </a:p>
          <a:p>
            <a:pPr lvl="1"/>
            <a:r>
              <a:rPr lang="en-GB" dirty="0"/>
              <a:t>Intervention</a:t>
            </a:r>
          </a:p>
          <a:p>
            <a:pPr lvl="1"/>
            <a:r>
              <a:rPr lang="en-GB" dirty="0"/>
              <a:t>Comparison</a:t>
            </a:r>
          </a:p>
          <a:p>
            <a:pPr lvl="1"/>
            <a:r>
              <a:rPr lang="en-GB" dirty="0"/>
              <a:t>Outcome</a:t>
            </a:r>
          </a:p>
          <a:p>
            <a:pPr lvl="1"/>
            <a:r>
              <a:rPr lang="en-GB" dirty="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08F09-E2DA-D24D-B052-07E40852F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Intense?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20A2C-C930-F848-8979-45B3A09FB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>
            <a:normAutofit fontScale="92500"/>
          </a:bodyPr>
          <a:lstStyle/>
          <a:p>
            <a:r>
              <a:rPr lang="en-GB" dirty="0"/>
              <a:t>Maximally stressing oxygen transport system provides most effective stimulus for VO2max</a:t>
            </a:r>
          </a:p>
          <a:p>
            <a:r>
              <a:rPr lang="en-GB" dirty="0"/>
              <a:t>Athletes should spend at least several minutes per HIT session in their ‘red zone’ (&gt;90% VO2 Max)</a:t>
            </a:r>
          </a:p>
          <a:p>
            <a:r>
              <a:rPr lang="en-GB" dirty="0"/>
              <a:t>T@VO2max – time spent above 90% VO2 max – is often used to measure/prescribe HIT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901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89555-DE4D-0240-BDFE-D90868D56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9 variables of HIIT </a:t>
            </a:r>
            <a:br>
              <a:rPr lang="en-GB" dirty="0"/>
            </a:br>
            <a:r>
              <a:rPr lang="en-GB" dirty="0"/>
              <a:t>(Buchheit &amp; Laursen, 2013)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E2DD506-2EE4-D54D-A822-A2FCF42FE7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4638" y="1588655"/>
            <a:ext cx="684410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12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3E33-4F0F-094F-ADD0-BC35CC7A4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HIIT formats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198D0F1-754E-A643-8027-D08855B574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8140" y="1293092"/>
            <a:ext cx="6178456" cy="4223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894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D742D-C65A-224B-80D5-45C31E2D0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Physiological response/strain</a:t>
            </a:r>
            <a:br>
              <a:rPr lang="en-GB" dirty="0"/>
            </a:br>
            <a:r>
              <a:rPr lang="en-GB" dirty="0"/>
              <a:t>(Buchheit &amp; Laursen, 2013)</a:t>
            </a:r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6E1BD09-1F66-A04C-873D-8B3D0CABD4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478" y="1507837"/>
            <a:ext cx="6831184" cy="4022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4132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52B5-30A4-DB44-ADF6-433FC9972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prescribe sessions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14158-99E8-BF44-8924-C33169B7AC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many different ways to prescribe sessions.</a:t>
            </a:r>
          </a:p>
          <a:p>
            <a:r>
              <a:rPr lang="en-GB" dirty="0"/>
              <a:t>Different modes of exercise lend themselves to different measures of intensity.</a:t>
            </a:r>
          </a:p>
          <a:p>
            <a:r>
              <a:rPr lang="en-GB" dirty="0"/>
              <a:t>Some examples of running-based HIT (taken from Buchheit &amp; Laursen, 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4201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32254-112E-6B40-A252-860D895C8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Track and Field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3D74F-9072-144F-A973-07EF54FE7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Knowledge of </a:t>
            </a:r>
            <a:r>
              <a:rPr lang="en-GB" dirty="0" err="1"/>
              <a:t>pb’s</a:t>
            </a:r>
            <a:r>
              <a:rPr lang="en-GB" dirty="0"/>
              <a:t> at a variety of distances allows experienced coach to set HIT sessions</a:t>
            </a:r>
          </a:p>
          <a:p>
            <a:r>
              <a:rPr lang="en-GB" dirty="0"/>
              <a:t>Effective for experienced coaches working regularly with athletes.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731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8A7A5-8299-B346-8155-E1985B4BB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Team Sport Approach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C2E08-BA1A-EB47-B5BE-8C766757D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of ‘small sided games’ to regulate intensity</a:t>
            </a:r>
          </a:p>
          <a:p>
            <a:r>
              <a:rPr lang="en-GB" dirty="0"/>
              <a:t>By varying rules, number of players, and pitch size, intensity can be manipulated.</a:t>
            </a:r>
          </a:p>
          <a:p>
            <a:r>
              <a:rPr lang="en-GB" dirty="0"/>
              <a:t>Can result in significant differences between players.</a:t>
            </a:r>
          </a:p>
          <a:p>
            <a:r>
              <a:rPr lang="en-GB" dirty="0"/>
              <a:t>Difficult to quantify loads.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07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880BE-D8B7-DD47-8837-B470AC0B9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Heart Rate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D2773-5C5C-2F48-A178-7A44B36D3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Intensity quantified using %HRMax or %HRR</a:t>
            </a:r>
          </a:p>
          <a:p>
            <a:r>
              <a:rPr lang="en-GB" dirty="0"/>
              <a:t>Not that useful if prescribing intensity above VO2max.</a:t>
            </a:r>
          </a:p>
          <a:p>
            <a:r>
              <a:rPr lang="en-GB" dirty="0"/>
              <a:t>Significant lag in HR response – issue for short duration intervals.</a:t>
            </a:r>
          </a:p>
          <a:p>
            <a:r>
              <a:rPr lang="en-GB" dirty="0"/>
              <a:t>Hard to read HR when running maximally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777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9F04E-94BE-5A49-AD9A-8E3918B0F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RPE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50F75-4FEB-2B48-90B5-56817396E6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pre-session testing or knowledge of fitness of athlete is required.</a:t>
            </a:r>
          </a:p>
          <a:p>
            <a:r>
              <a:rPr lang="en-GB" dirty="0"/>
              <a:t>Environmental factors are accounted for (e.g. terrain, mode, temperature, etc).</a:t>
            </a:r>
          </a:p>
          <a:p>
            <a:r>
              <a:rPr lang="en-GB" dirty="0"/>
              <a:t>Precise manipulation of physiological parameters may be difficult.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6206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C5D48-BBE2-EB42-B4FC-14E69A341C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Velocity/Power associated with VO2max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2CBD8-DF9F-464C-821A-ABA731EC8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v/pVO2max is the lowest speed/power required to elicit VO2max it is a good marker to use</a:t>
            </a:r>
          </a:p>
          <a:p>
            <a:r>
              <a:rPr lang="en-GB" dirty="0"/>
              <a:t>Can be calculated using:</a:t>
            </a:r>
          </a:p>
          <a:p>
            <a:pPr lvl="1"/>
            <a:r>
              <a:rPr lang="en-GB" dirty="0"/>
              <a:t>VO2max test</a:t>
            </a:r>
          </a:p>
          <a:p>
            <a:pPr lvl="1"/>
            <a:r>
              <a:rPr lang="en-GB" dirty="0"/>
              <a:t>Linear relationship between </a:t>
            </a:r>
            <a:r>
              <a:rPr lang="en-GB" dirty="0" err="1"/>
              <a:t>submax</a:t>
            </a:r>
            <a:r>
              <a:rPr lang="en-GB" dirty="0"/>
              <a:t> VO2 and running speed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662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44935-0A9B-4F44-BC0C-33E03B9B98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D195B-7821-5D49-A494-6B99B90918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indirect VO2max tests e.g. University of Montreal Track Test</a:t>
            </a:r>
          </a:p>
          <a:p>
            <a:pPr lvl="1"/>
            <a:r>
              <a:rPr lang="en-GB" dirty="0"/>
              <a:t>5 min exhaustive run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456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43C1-3E06-FC41-84DC-BD90AA146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66727FB-7382-B443-979B-9CDBE913F8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47638"/>
            <a:ext cx="7952822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994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CC468-BA13-7D49-A6E5-3A10BD5EC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Recommended Protocols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83AF6-F61A-3948-9E54-7222480CED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Taken from Buchheit &amp; Laursen (2013)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4383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34869-FD0C-3342-90DF-44250C2B0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DC24997-EB9F-6C40-8127-E1DCC308D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637" y="0"/>
            <a:ext cx="8855364" cy="5464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018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C5D5B-D97C-3C46-A14C-AD714B194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4297FC8-2FD1-C548-B353-30CE63836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01" y="274638"/>
            <a:ext cx="6905817" cy="5179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8697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B76D0-E5A5-2647-8536-F90397435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CD1EA4F-C5BA-F743-82AD-81D39DA87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909" y="274638"/>
            <a:ext cx="7009728" cy="525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8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001C2-1A45-BD4F-88E8-300A8849DD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FB2CBC9-438E-6340-B419-E54D805EE1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53" y="274638"/>
            <a:ext cx="6862810" cy="5147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6387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12EB9-403E-CB43-836A-0B658552B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279F1F0-0A90-414C-AFB4-5BBEE8EC9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6909" y="274638"/>
            <a:ext cx="6894272" cy="517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0555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153A8-12B5-8E45-ADB3-134C95285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BD6FC31-F7DE-7C4E-BDEE-85D60E13DF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37" y="366064"/>
            <a:ext cx="6882726" cy="5162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9016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427FF-D07C-BE48-A316-9F0C2EFFC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4076D8F-4053-8341-A1FF-4A1A7B8CDF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370" y="369455"/>
            <a:ext cx="6816629" cy="511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2642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7975F-D590-C146-A1B2-958594F96D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911A2-8991-CD45-93BB-4F6BAEB8D0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three groups, devise a HIIT session on a watt bike for a subject, using Power at VO2max as your means of determining intensity.</a:t>
            </a:r>
          </a:p>
          <a:p>
            <a:r>
              <a:rPr lang="en-GB" dirty="0"/>
              <a:t>Implement a test to determine pVO2max, and then implement the session with </a:t>
            </a:r>
            <a:r>
              <a:rPr lang="en-GB"/>
              <a:t>the participant.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79516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03dbf9b-b85b-46a0-94f1-894078c07ecd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2000/xmlns/"/>
    <ds:schemaRef ds:uri="303dbf9b-b85b-46a0-94f1-894078c07ec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55</TotalTime>
  <Words>472</Words>
  <Application>Microsoft Macintosh PowerPoint</Application>
  <PresentationFormat>On-screen Show (4:3)</PresentationFormat>
  <Paragraphs>53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Myriad Pro</vt:lpstr>
      <vt:lpstr>20140311PresentationUWTSDTemplate</vt:lpstr>
      <vt:lpstr>High Intensity Interval Training Geraint Forster</vt:lpstr>
      <vt:lpstr>Background</vt:lpstr>
      <vt:lpstr>Examples</vt:lpstr>
      <vt:lpstr>How Intense?</vt:lpstr>
      <vt:lpstr>9 variables of HIIT  (Buchheit &amp; Laursen, 2013)</vt:lpstr>
      <vt:lpstr>Types of HIIT formats</vt:lpstr>
      <vt:lpstr>Physiological response/strain (Buchheit &amp; Laursen, 2013)</vt:lpstr>
      <vt:lpstr>How to prescribe sessions</vt:lpstr>
      <vt:lpstr>1. Track and Field approach</vt:lpstr>
      <vt:lpstr>2. Team Sport Approach</vt:lpstr>
      <vt:lpstr>3. Heart Rate </vt:lpstr>
      <vt:lpstr>4. RPE</vt:lpstr>
      <vt:lpstr>5. Velocity/Power associated with VO2max</vt:lpstr>
      <vt:lpstr>Cont…</vt:lpstr>
      <vt:lpstr>PowerPoint Presentation</vt:lpstr>
      <vt:lpstr>Recommended Protocols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Microsoft Office User</cp:lastModifiedBy>
  <cp:revision>11</cp:revision>
  <dcterms:created xsi:type="dcterms:W3CDTF">2015-04-14T15:21:28Z</dcterms:created>
  <dcterms:modified xsi:type="dcterms:W3CDTF">2022-11-28T20:56:56Z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