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4630400" cy="8229600"/>
  <p:notesSz cx="8229600" cy="14630400"/>
  <p:embeddedFontLst>
    <p:embeddedFont>
      <p:font typeface="Heebo" pitchFamily="2" charset="-79"/>
      <p:regular r:id="rId1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592">
          <p15:clr>
            <a:srgbClr val="A4A3A4"/>
          </p15:clr>
        </p15:guide>
        <p15:guide id="2" pos="4608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54" d="100"/>
          <a:sy n="54" d="100"/>
        </p:scale>
        <p:origin x="360" y="58"/>
      </p:cViewPr>
      <p:guideLst>
        <p:guide orient="horz" pos="2592"/>
        <p:guide pos="4608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565525" cy="7318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660900" y="0"/>
            <a:ext cx="3567113" cy="7318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A494F1-D959-41D2-8310-50E6D37DC5D3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762000" y="1096963"/>
            <a:ext cx="9753600" cy="5486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822325" y="6950075"/>
            <a:ext cx="6584950" cy="658336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3896975"/>
            <a:ext cx="3565525" cy="7302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660900" y="13896975"/>
            <a:ext cx="3567113" cy="73025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2C7FC1-6062-417E-ABAB-9438747830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3660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0F0F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0F0F1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0F0F1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0F0F1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0F0F1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0F0F1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0F0F1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0F0F1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0F0F1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0F0F1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/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openknowledge.fao.org/server/api/core/bitstreams/7068d8a5-1430-41ea-b9fc-63004075150d/content" TargetMode="External"/><Relationship Id="rId3" Type="http://schemas.openxmlformats.org/officeDocument/2006/relationships/hyperlink" Target="https://www.emerald.com/ijcthr/article/16/1/152/137461/How-to-manage-and-minimize-food-waste-in-the-hotel" TargetMode="External"/><Relationship Id="rId7" Type="http://schemas.openxmlformats.org/officeDocument/2006/relationships/hyperlink" Target="https://www.sciencedirect.com/science/article/pii/S0278431924000240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www.sciencedirect.com/science/article/pii/S0959652620329061" TargetMode="External"/><Relationship Id="rId5" Type="http://schemas.openxmlformats.org/officeDocument/2006/relationships/hyperlink" Target="https://www.emerald.com/bfj/article/123/9/3208/47990/Minimising-plate-waste-at-hotel-breakfast-buffets" TargetMode="External"/><Relationship Id="rId10" Type="http://schemas.openxmlformats.org/officeDocument/2006/relationships/hyperlink" Target="https://www.wrap.ngo/resources/report/uk-food-waste-food-surplus-key-facts" TargetMode="External"/><Relationship Id="rId4" Type="http://schemas.openxmlformats.org/officeDocument/2006/relationships/hyperlink" Target="https://www.mdpi.com/2673-5768/2/3/19" TargetMode="External"/><Relationship Id="rId9" Type="http://schemas.openxmlformats.org/officeDocument/2006/relationships/hyperlink" Target="https://www.sciencedirect.com/science/article/pii/S027843192500155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1997393"/>
            <a:ext cx="7556421" cy="2835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000" dirty="0">
                <a:solidFill>
                  <a:srgbClr val="152D47"/>
                </a:solidFill>
                <a:latin typeface="Times New Roman" pitchFamily="18" charset="0"/>
                <a:ea typeface="Crimson Pro Semi Bold" pitchFamily="34" charset="-122"/>
                <a:cs typeface="Times New Roman" pitchFamily="18" charset="0"/>
              </a:rPr>
              <a:t>Food Waste Management in the Hotel and Hospitality Sector: Drivers, Impacts, and Strategic Interventions</a:t>
            </a:r>
            <a:endParaRPr lang="en-US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793790" y="5172670"/>
            <a:ext cx="7556421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A Critical Analysis of Environmental, Economic, and Social Dimensions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Shape 2"/>
          <p:cNvSpPr/>
          <p:nvPr/>
        </p:nvSpPr>
        <p:spPr>
          <a:xfrm>
            <a:off x="793790" y="5859967"/>
            <a:ext cx="3903338" cy="441484"/>
          </a:xfrm>
          <a:prstGeom prst="roundRect">
            <a:avLst>
              <a:gd name="adj" fmla="val 6165"/>
            </a:avLst>
          </a:prstGeom>
          <a:noFill/>
          <a:ln w="7620">
            <a:solidFill>
              <a:srgbClr val="2150F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3"/>
          <p:cNvSpPr/>
          <p:nvPr/>
        </p:nvSpPr>
        <p:spPr>
          <a:xfrm>
            <a:off x="937497" y="5866328"/>
            <a:ext cx="3567125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hu-HU" sz="2000" dirty="0">
                <a:solidFill>
                  <a:srgbClr val="2150FE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Jayson Anthony Luba 2245377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Shape 4"/>
          <p:cNvSpPr/>
          <p:nvPr/>
        </p:nvSpPr>
        <p:spPr>
          <a:xfrm>
            <a:off x="793790" y="6397116"/>
            <a:ext cx="3903338" cy="441484"/>
          </a:xfrm>
          <a:prstGeom prst="roundRect">
            <a:avLst>
              <a:gd name="adj" fmla="val 6165"/>
            </a:avLst>
          </a:prstGeom>
          <a:noFill/>
          <a:ln w="7620">
            <a:solidFill>
              <a:srgbClr val="2150F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3810714" y="5866328"/>
            <a:ext cx="2055733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endParaRPr lang="en-US" sz="1400" dirty="0"/>
          </a:p>
        </p:txBody>
      </p:sp>
      <p:sp>
        <p:nvSpPr>
          <p:cNvPr id="9" name="Rectangle 8"/>
          <p:cNvSpPr/>
          <p:nvPr/>
        </p:nvSpPr>
        <p:spPr>
          <a:xfrm>
            <a:off x="793790" y="6397116"/>
            <a:ext cx="3232423" cy="3872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lnSpc>
                <a:spcPts val="2250"/>
              </a:lnSpc>
            </a:pPr>
            <a:r>
              <a:rPr lang="en-US" sz="2000" dirty="0">
                <a:solidFill>
                  <a:srgbClr val="2150FE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HOSPITALITY RESEARCH</a:t>
            </a:r>
            <a:endParaRPr lang="en-US" sz="2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896064"/>
            <a:ext cx="1223129" cy="26884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4000" dirty="0">
                <a:solidFill>
                  <a:srgbClr val="2150FE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INTRODUCTION</a:t>
            </a:r>
            <a:endParaRPr lang="en-US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93790" y="1311235"/>
            <a:ext cx="9351050" cy="6734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300"/>
              </a:lnSpc>
              <a:buNone/>
            </a:pPr>
            <a:r>
              <a:rPr lang="en-US" sz="4000" dirty="0">
                <a:solidFill>
                  <a:srgbClr val="152D47"/>
                </a:solidFill>
                <a:latin typeface="Times New Roman" pitchFamily="18" charset="0"/>
                <a:ea typeface="Crimson Pro Semi Bold" pitchFamily="34" charset="-122"/>
                <a:cs typeface="Times New Roman" pitchFamily="18" charset="0"/>
              </a:rPr>
              <a:t>A Contemporary Challenge for Hospitality</a:t>
            </a:r>
            <a:endParaRPr lang="en-US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1078" y="2612469"/>
            <a:ext cx="7879080" cy="4464725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9620964" y="2475905"/>
            <a:ext cx="4223147" cy="1680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just">
              <a:lnSpc>
                <a:spcPct val="150000"/>
              </a:lnSpc>
              <a:buNone/>
            </a:pPr>
            <a:r>
              <a:rPr lang="hu-HU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Sustanibility </a:t>
            </a: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challenge</a:t>
            </a:r>
            <a:r>
              <a:rPr lang="hu-HU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 </a:t>
            </a: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environmental, economic social</a:t>
            </a:r>
            <a:r>
              <a:rPr lang="hu-HU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 dimensions 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9620964" y="4340662"/>
            <a:ext cx="4223147" cy="1680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just">
              <a:lnSpc>
                <a:spcPts val="2600"/>
              </a:lnSpc>
              <a:buNone/>
            </a:pPr>
            <a:r>
              <a:rPr lang="hu-HU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High </a:t>
            </a: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waste</a:t>
            </a:r>
            <a:r>
              <a:rPr lang="hu-HU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 volumes in hotel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9620964" y="5476776"/>
            <a:ext cx="4223147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just">
              <a:lnSpc>
                <a:spcPts val="2600"/>
              </a:lnSpc>
              <a:buNone/>
            </a:pPr>
            <a:r>
              <a:rPr lang="hu-HU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Research focus: </a:t>
            </a: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drivers, impacts</a:t>
            </a:r>
            <a:r>
              <a:rPr lang="hu-HU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 </a:t>
            </a: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responses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Box 7"/>
          <p:cNvSpPr txBox="1"/>
          <p:nvPr/>
        </p:nvSpPr>
        <p:spPr>
          <a:xfrm flipH="1">
            <a:off x="9620964" y="7077194"/>
            <a:ext cx="33923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(WRAP, 2025; </a:t>
            </a:r>
            <a:r>
              <a:rPr lang="en-GB" sz="1400" dirty="0" err="1">
                <a:latin typeface="Times New Roman" pitchFamily="18" charset="0"/>
                <a:cs typeface="Times New Roman" pitchFamily="18" charset="0"/>
              </a:rPr>
              <a:t>Dhir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 et al., 2020)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269325"/>
            <a:ext cx="1706880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4000" dirty="0">
                <a:solidFill>
                  <a:srgbClr val="2150FE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LITERATURE REVIEW</a:t>
            </a:r>
            <a:endParaRPr lang="en-US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93790" y="1718310"/>
            <a:ext cx="8297108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000" dirty="0">
                <a:solidFill>
                  <a:srgbClr val="152D47"/>
                </a:solidFill>
                <a:latin typeface="Times New Roman" pitchFamily="18" charset="0"/>
                <a:ea typeface="Crimson Pro Semi Bold" pitchFamily="34" charset="-122"/>
                <a:cs typeface="Times New Roman" pitchFamily="18" charset="0"/>
              </a:rPr>
              <a:t>Key Drivers of Food Waste in Hotels</a:t>
            </a:r>
            <a:endParaRPr lang="en-US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793790" y="2767251"/>
            <a:ext cx="4196358" cy="3280053"/>
          </a:xfrm>
          <a:prstGeom prst="roundRect">
            <a:avLst>
              <a:gd name="adj" fmla="val 1037"/>
            </a:avLst>
          </a:prstGeom>
          <a:solidFill>
            <a:srgbClr val="F2EEE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1020604" y="2994065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000" b="1" dirty="0">
                <a:solidFill>
                  <a:srgbClr val="4C4C4D"/>
                </a:solidFill>
                <a:latin typeface="Times New Roman" pitchFamily="18" charset="0"/>
                <a:ea typeface="Crimson Pro Semi Bold" pitchFamily="34" charset="-122"/>
                <a:cs typeface="Times New Roman" pitchFamily="18" charset="0"/>
              </a:rPr>
              <a:t>Operational Factors</a:t>
            </a:r>
            <a:endParaRPr lang="en-US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1020604" y="3484483"/>
            <a:ext cx="3742730" cy="233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Over-preparation and forecasting errors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Buffet service </a:t>
            </a:r>
            <a:endParaRPr lang="hu-HU" sz="2000" dirty="0">
              <a:solidFill>
                <a:srgbClr val="4C4C4D"/>
              </a:solidFill>
              <a:latin typeface="Times New Roman" pitchFamily="18" charset="0"/>
              <a:ea typeface="Heebo" pitchFamily="34" charset="-122"/>
              <a:cs typeface="Times New Roman" pitchFamily="18" charset="0"/>
            </a:endParaRP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Menu complexity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5216962" y="2767251"/>
            <a:ext cx="4196358" cy="3280053"/>
          </a:xfrm>
          <a:prstGeom prst="roundRect">
            <a:avLst>
              <a:gd name="adj" fmla="val 1037"/>
            </a:avLst>
          </a:prstGeom>
          <a:solidFill>
            <a:srgbClr val="F2EEE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5443776" y="2994065"/>
            <a:ext cx="2876669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000" b="1" dirty="0">
                <a:solidFill>
                  <a:srgbClr val="4C4C4D"/>
                </a:solidFill>
                <a:latin typeface="Times New Roman" pitchFamily="18" charset="0"/>
                <a:ea typeface="Crimson Pro Semi Bold" pitchFamily="34" charset="-122"/>
                <a:cs typeface="Times New Roman" pitchFamily="18" charset="0"/>
              </a:rPr>
              <a:t>Behavioural Dimensions</a:t>
            </a:r>
            <a:endParaRPr lang="en-US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5443776" y="3484483"/>
            <a:ext cx="3742730" cy="16102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Guest consumption patterns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Staff awareness and training gaps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Cultural attitudes towards waste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9640133" y="2767251"/>
            <a:ext cx="4196358" cy="3280053"/>
          </a:xfrm>
          <a:prstGeom prst="roundRect">
            <a:avLst>
              <a:gd name="adj" fmla="val 1037"/>
            </a:avLst>
          </a:prstGeom>
          <a:solidFill>
            <a:srgbClr val="F2EEE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9866948" y="2994065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000" b="1" dirty="0">
                <a:solidFill>
                  <a:srgbClr val="4C4C4D"/>
                </a:solidFill>
                <a:latin typeface="Times New Roman" pitchFamily="18" charset="0"/>
                <a:ea typeface="Crimson Pro Semi Bold" pitchFamily="34" charset="-122"/>
                <a:cs typeface="Times New Roman" pitchFamily="18" charset="0"/>
              </a:rPr>
              <a:t>Systemic Issues</a:t>
            </a:r>
            <a:endParaRPr lang="en-US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9866948" y="3484483"/>
            <a:ext cx="3742730" cy="16102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Supply chain inefficiencies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Inadequate measurement systems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Weak governance frameworks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793790" y="6302454"/>
            <a:ext cx="1304282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endParaRPr lang="en-US" sz="1750" dirty="0"/>
          </a:p>
        </p:txBody>
      </p:sp>
      <p:sp>
        <p:nvSpPr>
          <p:cNvPr id="14" name="TextBox 13"/>
          <p:cNvSpPr txBox="1"/>
          <p:nvPr/>
        </p:nvSpPr>
        <p:spPr>
          <a:xfrm>
            <a:off x="793790" y="6833937"/>
            <a:ext cx="464998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GB" sz="1400" dirty="0" err="1">
                <a:latin typeface="Times New Roman" pitchFamily="18" charset="0"/>
                <a:cs typeface="Times New Roman" pitchFamily="18" charset="0"/>
              </a:rPr>
              <a:t>Dhir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 et al., 2020; </a:t>
            </a:r>
            <a:r>
              <a:rPr lang="en-GB" sz="1400" dirty="0" err="1">
                <a:latin typeface="Times New Roman" pitchFamily="18" charset="0"/>
                <a:cs typeface="Times New Roman" pitchFamily="18" charset="0"/>
              </a:rPr>
              <a:t>Chawla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 et al., 2021; </a:t>
            </a:r>
            <a:r>
              <a:rPr lang="en-GB" sz="1400" dirty="0" err="1">
                <a:latin typeface="Times New Roman" pitchFamily="18" charset="0"/>
                <a:cs typeface="Times New Roman" pitchFamily="18" charset="0"/>
              </a:rPr>
              <a:t>Rady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 et al., 2021)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81526" y="614005"/>
            <a:ext cx="13067348" cy="1325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200"/>
              </a:lnSpc>
              <a:buNone/>
            </a:pPr>
            <a:r>
              <a:rPr lang="en-US" sz="4000" dirty="0">
                <a:solidFill>
                  <a:srgbClr val="152D47"/>
                </a:solidFill>
                <a:latin typeface="Times New Roman" pitchFamily="18" charset="0"/>
                <a:ea typeface="Crimson Pro Semi Bold" pitchFamily="34" charset="-122"/>
                <a:cs typeface="Times New Roman" pitchFamily="18" charset="0"/>
              </a:rPr>
              <a:t>Theoretical Frameworks Underpinning Food Waste Analysis</a:t>
            </a:r>
            <a:endParaRPr lang="en-US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9290" y="2460308"/>
            <a:ext cx="7896939" cy="4938713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184884" y="4828695"/>
            <a:ext cx="1628086" cy="2728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r">
              <a:lnSpc>
                <a:spcPts val="2100"/>
              </a:lnSpc>
              <a:buNone/>
            </a:pPr>
            <a:r>
              <a:rPr lang="en-US" sz="2000" dirty="0">
                <a:solidFill>
                  <a:srgbClr val="152D47"/>
                </a:solidFill>
                <a:latin typeface="Times New Roman" pitchFamily="18" charset="0"/>
                <a:ea typeface="Crimson Pro Semi Bold" pitchFamily="34" charset="-122"/>
                <a:cs typeface="Times New Roman" pitchFamily="18" charset="0"/>
              </a:rPr>
              <a:t>Social Practice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4123351" y="6916664"/>
            <a:ext cx="1628086" cy="2728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2000" dirty="0">
                <a:solidFill>
                  <a:srgbClr val="152D47"/>
                </a:solidFill>
                <a:latin typeface="Times New Roman" pitchFamily="18" charset="0"/>
                <a:ea typeface="Crimson Pro Semi Bold" pitchFamily="34" charset="-122"/>
                <a:cs typeface="Times New Roman" pitchFamily="18" charset="0"/>
              </a:rPr>
              <a:t>Behavioural Lens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 3"/>
          <p:cNvSpPr/>
          <p:nvPr/>
        </p:nvSpPr>
        <p:spPr>
          <a:xfrm>
            <a:off x="7062273" y="4827634"/>
            <a:ext cx="1628086" cy="2728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2000" dirty="0">
                <a:solidFill>
                  <a:srgbClr val="152D47"/>
                </a:solidFill>
                <a:latin typeface="Times New Roman" pitchFamily="18" charset="0"/>
                <a:ea typeface="Crimson Pro Semi Bold" pitchFamily="34" charset="-122"/>
                <a:cs typeface="Times New Roman" pitchFamily="18" charset="0"/>
              </a:rPr>
              <a:t>Waste Hierarchy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4123351" y="2669635"/>
            <a:ext cx="1628086" cy="2728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100"/>
              </a:lnSpc>
              <a:buNone/>
            </a:pPr>
            <a:r>
              <a:rPr lang="en-US" sz="2000" dirty="0">
                <a:solidFill>
                  <a:srgbClr val="152D47"/>
                </a:solidFill>
                <a:latin typeface="Times New Roman" pitchFamily="18" charset="0"/>
                <a:ea typeface="Crimson Pro Semi Bold" pitchFamily="34" charset="-122"/>
                <a:cs typeface="Times New Roman" pitchFamily="18" charset="0"/>
              </a:rPr>
              <a:t>Eco-efficiency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Shape 5"/>
          <p:cNvSpPr/>
          <p:nvPr/>
        </p:nvSpPr>
        <p:spPr>
          <a:xfrm>
            <a:off x="9466421" y="2237184"/>
            <a:ext cx="4542711" cy="5384959"/>
          </a:xfrm>
          <a:prstGeom prst="roundRect">
            <a:avLst>
              <a:gd name="adj" fmla="val 700"/>
            </a:avLst>
          </a:prstGeom>
          <a:solidFill>
            <a:srgbClr val="2150F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6"/>
          <p:cNvSpPr/>
          <p:nvPr/>
        </p:nvSpPr>
        <p:spPr>
          <a:xfrm>
            <a:off x="9678472" y="2526030"/>
            <a:ext cx="3430191" cy="33135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Times New Roman" pitchFamily="18" charset="0"/>
                <a:ea typeface="Crimson Pro Semi Bold" pitchFamily="34" charset="-122"/>
                <a:cs typeface="Times New Roman" pitchFamily="18" charset="0"/>
              </a:rPr>
              <a:t>Integrated Analytical Approach</a:t>
            </a:r>
            <a:endParaRPr lang="en-US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9678472" y="3055739"/>
            <a:ext cx="4118610" cy="13134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Eco-efficiency</a:t>
            </a:r>
            <a:r>
              <a:rPr lang="hu-HU" sz="2000" dirty="0">
                <a:solidFill>
                  <a:srgbClr val="FFFFFF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: </a:t>
            </a:r>
            <a:r>
              <a:rPr lang="en-US" sz="2000" dirty="0">
                <a:solidFill>
                  <a:srgbClr val="FFFFFF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resource </a:t>
            </a:r>
            <a:r>
              <a:rPr lang="hu-HU" sz="2000" dirty="0">
                <a:solidFill>
                  <a:srgbClr val="FFFFFF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optimisation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 8"/>
          <p:cNvSpPr/>
          <p:nvPr/>
        </p:nvSpPr>
        <p:spPr>
          <a:xfrm>
            <a:off x="9678472" y="3850105"/>
            <a:ext cx="4118610" cy="16827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Waste</a:t>
            </a:r>
            <a:r>
              <a:rPr lang="hu-HU" sz="2000" dirty="0">
                <a:solidFill>
                  <a:srgbClr val="FFFFFF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, </a:t>
            </a:r>
            <a:r>
              <a:rPr lang="en-US" sz="2000" dirty="0">
                <a:solidFill>
                  <a:srgbClr val="FFFFFF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prevention, redistribution, disposal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 9"/>
          <p:cNvSpPr/>
          <p:nvPr/>
        </p:nvSpPr>
        <p:spPr>
          <a:xfrm>
            <a:off x="9678472" y="4929663"/>
            <a:ext cx="4118610" cy="24235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550"/>
              </a:lnSpc>
              <a:buNone/>
            </a:pPr>
            <a:r>
              <a:rPr lang="hu-HU" sz="2000" dirty="0">
                <a:solidFill>
                  <a:srgbClr val="FFFFFF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Behavioural</a:t>
            </a:r>
            <a:r>
              <a:rPr lang="en-US" sz="2000" dirty="0">
                <a:solidFill>
                  <a:srgbClr val="FFFFFF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 </a:t>
            </a:r>
            <a:r>
              <a:rPr lang="hu-HU" sz="2000" dirty="0">
                <a:solidFill>
                  <a:srgbClr val="FFFFFF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lens: </a:t>
            </a:r>
            <a:r>
              <a:rPr lang="en-US" sz="2000" dirty="0">
                <a:solidFill>
                  <a:srgbClr val="FFFFFF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decision-making</a:t>
            </a:r>
            <a:endParaRPr lang="hu-HU" sz="2000" dirty="0">
              <a:solidFill>
                <a:srgbClr val="FFFFFF"/>
              </a:solidFill>
              <a:latin typeface="Times New Roman" pitchFamily="18" charset="0"/>
              <a:ea typeface="Heebo" pitchFamily="34" charset="-122"/>
              <a:cs typeface="Times New Roman" pitchFamily="18" charset="0"/>
            </a:endParaRPr>
          </a:p>
          <a:p>
            <a:pPr marL="0" indent="0" algn="l">
              <a:lnSpc>
                <a:spcPts val="2550"/>
              </a:lnSpc>
              <a:buNone/>
            </a:pPr>
            <a:endParaRPr lang="hu-HU" sz="2000" dirty="0">
              <a:solidFill>
                <a:srgbClr val="FFFFFF"/>
              </a:solidFill>
              <a:latin typeface="Times New Roman" pitchFamily="18" charset="0"/>
              <a:ea typeface="Heebo" pitchFamily="34" charset="-122"/>
              <a:cs typeface="Times New Roman" pitchFamily="18" charset="0"/>
            </a:endParaRPr>
          </a:p>
          <a:p>
            <a:pPr marL="0" indent="0" algn="l">
              <a:lnSpc>
                <a:spcPts val="2550"/>
              </a:lnSpc>
              <a:buNone/>
            </a:pPr>
            <a:r>
              <a:rPr lang="hu-HU" sz="2000" dirty="0">
                <a:solidFill>
                  <a:srgbClr val="FFFFFF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Social </a:t>
            </a:r>
            <a:r>
              <a:rPr lang="en-US" sz="2000" dirty="0">
                <a:solidFill>
                  <a:srgbClr val="FFFFFF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practice</a:t>
            </a:r>
            <a:r>
              <a:rPr lang="hu-HU" sz="2000" dirty="0">
                <a:solidFill>
                  <a:srgbClr val="FFFFFF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: </a:t>
            </a:r>
            <a:r>
              <a:rPr lang="en-US" sz="2000" dirty="0">
                <a:solidFill>
                  <a:srgbClr val="FFFFFF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routines and norms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087655" y="7690585"/>
            <a:ext cx="47356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GB" sz="1400" dirty="0" err="1">
                <a:latin typeface="Times New Roman" pitchFamily="18" charset="0"/>
                <a:cs typeface="Times New Roman" pitchFamily="18" charset="0"/>
              </a:rPr>
              <a:t>Dhir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 et al., 2020; </a:t>
            </a:r>
            <a:r>
              <a:rPr lang="en-GB" sz="1400" dirty="0" err="1">
                <a:latin typeface="Times New Roman" pitchFamily="18" charset="0"/>
                <a:cs typeface="Times New Roman" pitchFamily="18" charset="0"/>
              </a:rPr>
              <a:t>Nand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 et al., 2025; Metro Turkey et al., 2019)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627108"/>
            <a:ext cx="1318736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4000" dirty="0">
                <a:solidFill>
                  <a:srgbClr val="2150FE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METHODOLOGY</a:t>
            </a:r>
            <a:endParaRPr lang="en-US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93790" y="2076093"/>
            <a:ext cx="10800278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000" dirty="0">
                <a:solidFill>
                  <a:srgbClr val="152D47"/>
                </a:solidFill>
                <a:latin typeface="Times New Roman" pitchFamily="18" charset="0"/>
                <a:ea typeface="Crimson Pro Semi Bold" pitchFamily="34" charset="-122"/>
                <a:cs typeface="Times New Roman" pitchFamily="18" charset="0"/>
              </a:rPr>
              <a:t>Research Approach and Analytical Framework</a:t>
            </a:r>
            <a:endParaRPr lang="en-US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hape 2"/>
          <p:cNvSpPr/>
          <p:nvPr/>
        </p:nvSpPr>
        <p:spPr>
          <a:xfrm>
            <a:off x="793790" y="3125033"/>
            <a:ext cx="4196358" cy="3545324"/>
          </a:xfrm>
          <a:prstGeom prst="roundRect">
            <a:avLst>
              <a:gd name="adj" fmla="val 4127"/>
            </a:avLst>
          </a:prstGeom>
          <a:solidFill>
            <a:srgbClr val="FFFFFF"/>
          </a:solidFill>
          <a:ln w="30480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763310" y="3125033"/>
            <a:ext cx="121920" cy="3545324"/>
          </a:xfrm>
          <a:prstGeom prst="roundRect">
            <a:avLst>
              <a:gd name="adj" fmla="val 27907"/>
            </a:avLst>
          </a:prstGeom>
          <a:solidFill>
            <a:srgbClr val="2150F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2524" y="3382328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000" b="1" dirty="0">
                <a:solidFill>
                  <a:srgbClr val="4C4C4D"/>
                </a:solidFill>
                <a:latin typeface="Times New Roman" pitchFamily="18" charset="0"/>
                <a:ea typeface="Crimson Pro Semi Bold" pitchFamily="34" charset="-122"/>
                <a:cs typeface="Times New Roman" pitchFamily="18" charset="0"/>
              </a:rPr>
              <a:t>Research Design</a:t>
            </a:r>
            <a:endParaRPr lang="en-US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1142524" y="3872746"/>
            <a:ext cx="3590330" cy="21774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Secondary data analysis </a:t>
            </a:r>
            <a:endParaRPr lang="hu-HU" sz="2000" dirty="0">
              <a:solidFill>
                <a:srgbClr val="4C4C4D"/>
              </a:solidFill>
              <a:latin typeface="Times New Roman" pitchFamily="18" charset="0"/>
              <a:ea typeface="Heebo" pitchFamily="34" charset="-122"/>
              <a:cs typeface="Times New Roman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hu-HU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Academic, </a:t>
            </a: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industry and policy </a:t>
            </a:r>
            <a:r>
              <a:rPr lang="hu-HU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sources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5216962" y="3125033"/>
            <a:ext cx="4196358" cy="3545324"/>
          </a:xfrm>
          <a:prstGeom prst="roundRect">
            <a:avLst>
              <a:gd name="adj" fmla="val 4127"/>
            </a:avLst>
          </a:prstGeom>
          <a:solidFill>
            <a:srgbClr val="FFFFFF"/>
          </a:solidFill>
          <a:ln w="30480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5186482" y="3125033"/>
            <a:ext cx="121920" cy="3545324"/>
          </a:xfrm>
          <a:prstGeom prst="roundRect">
            <a:avLst>
              <a:gd name="adj" fmla="val 27907"/>
            </a:avLst>
          </a:prstGeom>
          <a:solidFill>
            <a:srgbClr val="2150F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5565696" y="3382328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000" b="1" dirty="0">
                <a:solidFill>
                  <a:srgbClr val="4C4C4D"/>
                </a:solidFill>
                <a:latin typeface="Times New Roman" pitchFamily="18" charset="0"/>
                <a:ea typeface="Crimson Pro Semi Bold" pitchFamily="34" charset="-122"/>
                <a:cs typeface="Times New Roman" pitchFamily="18" charset="0"/>
              </a:rPr>
              <a:t>Analytical Framework</a:t>
            </a:r>
            <a:endParaRPr lang="en-US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5565696" y="3872746"/>
            <a:ext cx="3590330" cy="25403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hu-HU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Environmental</a:t>
            </a:r>
          </a:p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hu-HU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Economic</a:t>
            </a:r>
          </a:p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hu-HU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Social</a:t>
            </a:r>
          </a:p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hu-HU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Governance impacts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9640133" y="3125033"/>
            <a:ext cx="4196358" cy="3545324"/>
          </a:xfrm>
          <a:prstGeom prst="roundRect">
            <a:avLst>
              <a:gd name="adj" fmla="val 4127"/>
            </a:avLst>
          </a:prstGeom>
          <a:solidFill>
            <a:srgbClr val="FFFFFF"/>
          </a:solidFill>
          <a:ln w="30480">
            <a:solidFill>
              <a:srgbClr val="D8D4D4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9609653" y="3125033"/>
            <a:ext cx="121920" cy="3545324"/>
          </a:xfrm>
          <a:prstGeom prst="roundRect">
            <a:avLst>
              <a:gd name="adj" fmla="val 27907"/>
            </a:avLst>
          </a:prstGeom>
          <a:solidFill>
            <a:srgbClr val="2150F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9988868" y="3382328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000" b="1" dirty="0">
                <a:solidFill>
                  <a:srgbClr val="4C4C4D"/>
                </a:solidFill>
                <a:latin typeface="Times New Roman" pitchFamily="18" charset="0"/>
                <a:ea typeface="Crimson Pro Semi Bold" pitchFamily="34" charset="-122"/>
                <a:cs typeface="Times New Roman" pitchFamily="18" charset="0"/>
              </a:rPr>
              <a:t>Limitations</a:t>
            </a:r>
            <a:endParaRPr lang="en-US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9988868" y="3872746"/>
            <a:ext cx="3590330" cy="21774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hu-HU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No</a:t>
            </a: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 primary data</a:t>
            </a:r>
            <a:endParaRPr lang="hu-HU" sz="2000" dirty="0">
              <a:solidFill>
                <a:srgbClr val="4C4C4D"/>
              </a:solidFill>
              <a:latin typeface="Times New Roman" pitchFamily="18" charset="0"/>
              <a:ea typeface="Heebo" pitchFamily="34" charset="-122"/>
              <a:cs typeface="Times New Roman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hu-HU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Context-specific </a:t>
            </a: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 </a:t>
            </a:r>
            <a:r>
              <a:rPr lang="hu-HU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findings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1142524" y="7594333"/>
            <a:ext cx="45460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en-GB" sz="1400" dirty="0" err="1">
                <a:latin typeface="Times New Roman" pitchFamily="18" charset="0"/>
                <a:cs typeface="Times New Roman" pitchFamily="18" charset="0"/>
              </a:rPr>
              <a:t>Dhir</a:t>
            </a:r>
            <a:r>
              <a:rPr lang="en-GB" sz="1400" dirty="0">
                <a:latin typeface="Times New Roman" pitchFamily="18" charset="0"/>
                <a:cs typeface="Times New Roman" pitchFamily="18" charset="0"/>
              </a:rPr>
              <a:t> et al., 2020)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2674025"/>
            <a:ext cx="807958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4000" dirty="0">
                <a:solidFill>
                  <a:srgbClr val="2150FE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FINDINGS</a:t>
            </a:r>
            <a:endParaRPr lang="en-US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93790" y="3123009"/>
            <a:ext cx="11340108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000" dirty="0">
                <a:solidFill>
                  <a:srgbClr val="152D47"/>
                </a:solidFill>
                <a:latin typeface="Times New Roman" pitchFamily="18" charset="0"/>
                <a:ea typeface="Crimson Pro Semi Bold" pitchFamily="34" charset="-122"/>
                <a:cs typeface="Times New Roman" pitchFamily="18" charset="0"/>
              </a:rPr>
              <a:t>Multi-Dimensional Impacts of Hotel Food Waste</a:t>
            </a:r>
            <a:endParaRPr lang="en-US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793790" y="4171949"/>
            <a:ext cx="13042821" cy="19593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hu-HU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Environmental: emissions, resources</a:t>
            </a:r>
          </a:p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hu-HU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Economic: cost, inefficiency, margins</a:t>
            </a:r>
          </a:p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hu-HU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Social: ethics, food </a:t>
            </a: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insecurity</a:t>
            </a:r>
            <a:endParaRPr lang="hu-HU" sz="2000" dirty="0">
              <a:solidFill>
                <a:srgbClr val="4C4C4D"/>
              </a:solidFill>
              <a:latin typeface="Times New Roman" pitchFamily="18" charset="0"/>
              <a:ea typeface="Heebo" pitchFamily="34" charset="-122"/>
              <a:cs typeface="Times New Roman" pitchFamily="18" charset="0"/>
            </a:endParaRPr>
          </a:p>
          <a:p>
            <a:pPr marL="285750" indent="-285750" algn="just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Governance</a:t>
            </a:r>
            <a:r>
              <a:rPr lang="hu-HU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: </a:t>
            </a: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compliance</a:t>
            </a:r>
            <a:r>
              <a:rPr lang="hu-HU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,</a:t>
            </a: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 responsibility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793790" y="6990967"/>
            <a:ext cx="444961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fr-FR" sz="1400" dirty="0">
                <a:latin typeface="Times New Roman" pitchFamily="18" charset="0"/>
                <a:cs typeface="Times New Roman" pitchFamily="18" charset="0"/>
              </a:rPr>
              <a:t>(WRAP, 2025; </a:t>
            </a:r>
            <a:r>
              <a:rPr lang="fr-FR" sz="1400" dirty="0" err="1">
                <a:latin typeface="Times New Roman" pitchFamily="18" charset="0"/>
                <a:cs typeface="Times New Roman" pitchFamily="18" charset="0"/>
              </a:rPr>
              <a:t>Filimonau</a:t>
            </a:r>
            <a:r>
              <a:rPr lang="fr-FR" sz="1400" dirty="0">
                <a:latin typeface="Times New Roman" pitchFamily="18" charset="0"/>
                <a:cs typeface="Times New Roman" pitchFamily="18" charset="0"/>
              </a:rPr>
              <a:t> et al., 2020; </a:t>
            </a:r>
            <a:r>
              <a:rPr lang="fr-FR" sz="1400" dirty="0" err="1">
                <a:latin typeface="Times New Roman" pitchFamily="18" charset="0"/>
                <a:cs typeface="Times New Roman" pitchFamily="18" charset="0"/>
              </a:rPr>
              <a:t>Chawla</a:t>
            </a:r>
            <a:r>
              <a:rPr lang="fr-FR" sz="1400" dirty="0">
                <a:latin typeface="Times New Roman" pitchFamily="18" charset="0"/>
                <a:cs typeface="Times New Roman" pitchFamily="18" charset="0"/>
              </a:rPr>
              <a:t> et al., 2021</a:t>
            </a:r>
            <a:r>
              <a:rPr lang="fr-FR" sz="1400" dirty="0"/>
              <a:t>)</a:t>
            </a:r>
            <a:r>
              <a:rPr lang="hu-HU" sz="1400" dirty="0"/>
              <a:t> </a:t>
            </a:r>
            <a:endParaRPr lang="fr-FR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247180"/>
            <a:ext cx="10447615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000" dirty="0">
                <a:solidFill>
                  <a:srgbClr val="152D47"/>
                </a:solidFill>
                <a:latin typeface="Times New Roman" pitchFamily="18" charset="0"/>
                <a:ea typeface="Crimson Pro Semi Bold" pitchFamily="34" charset="-122"/>
                <a:cs typeface="Times New Roman" pitchFamily="18" charset="0"/>
              </a:rPr>
              <a:t>Environmental and Economic Consequences</a:t>
            </a:r>
            <a:endParaRPr lang="en-US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93790" y="2522934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000" b="1" dirty="0">
                <a:solidFill>
                  <a:srgbClr val="152D47"/>
                </a:solidFill>
                <a:latin typeface="Times New Roman" pitchFamily="18" charset="0"/>
                <a:ea typeface="Crimson Pro Semi Bold" pitchFamily="34" charset="-122"/>
                <a:cs typeface="Times New Roman" pitchFamily="18" charset="0"/>
              </a:rPr>
              <a:t>Environmental Burden</a:t>
            </a:r>
            <a:endParaRPr lang="en-US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793789" y="3666410"/>
            <a:ext cx="6244709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hu-HU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Greenhouse </a:t>
            </a: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gas emissions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793790" y="4759762"/>
            <a:ext cx="6244709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Resource inefficiency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793790" y="6052542"/>
            <a:ext cx="6244709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hu-HU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Supply chain</a:t>
            </a: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 footprint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7599521" y="2522934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000" b="1" dirty="0">
                <a:solidFill>
                  <a:srgbClr val="152D47"/>
                </a:solidFill>
                <a:latin typeface="Times New Roman" pitchFamily="18" charset="0"/>
                <a:ea typeface="Crimson Pro Semi Bold" pitchFamily="34" charset="-122"/>
                <a:cs typeface="Times New Roman" pitchFamily="18" charset="0"/>
              </a:rPr>
              <a:t>Economic Implications</a:t>
            </a:r>
            <a:endParaRPr lang="en-US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7522519" y="3648432"/>
            <a:ext cx="6244709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hu-HU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Direct</a:t>
            </a: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 </a:t>
            </a:r>
            <a:r>
              <a:rPr lang="hu-HU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food cost</a:t>
            </a: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 loss</a:t>
            </a:r>
            <a:r>
              <a:rPr lang="hu-HU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es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7522519" y="4738625"/>
            <a:ext cx="6244709" cy="9072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Disposal costs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7522519" y="5969367"/>
            <a:ext cx="6034591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hu-HU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Reduced profit margins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405288" y="7382577"/>
            <a:ext cx="563321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400" dirty="0"/>
              <a:t>(</a:t>
            </a:r>
            <a:r>
              <a:rPr lang="it-IT" sz="1400" dirty="0">
                <a:latin typeface="Times New Roman" pitchFamily="18" charset="0"/>
                <a:cs typeface="Times New Roman" pitchFamily="18" charset="0"/>
              </a:rPr>
              <a:t>Amicarelli et al., 2021; Cozzio et al., 2021; Filimonau et al., 2024)</a:t>
            </a:r>
            <a:endParaRPr lang="en-GB" sz="1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045369"/>
            <a:ext cx="1665565" cy="26884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100"/>
              </a:lnSpc>
              <a:buNone/>
            </a:pPr>
            <a:r>
              <a:rPr lang="en-US" sz="4000" dirty="0">
                <a:solidFill>
                  <a:srgbClr val="2150FE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RECOMMENDATIONS</a:t>
            </a:r>
            <a:endParaRPr lang="en-US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93790" y="1460540"/>
            <a:ext cx="10963751" cy="67341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300"/>
              </a:lnSpc>
              <a:buNone/>
            </a:pPr>
            <a:r>
              <a:rPr lang="en-US" sz="4000" dirty="0">
                <a:solidFill>
                  <a:srgbClr val="152D47"/>
                </a:solidFill>
                <a:latin typeface="Times New Roman" pitchFamily="18" charset="0"/>
                <a:ea typeface="Crimson Pro Semi Bold" pitchFamily="34" charset="-122"/>
                <a:cs typeface="Times New Roman" pitchFamily="18" charset="0"/>
              </a:rPr>
              <a:t>Strategic Interventions for Food Waste Reduction</a:t>
            </a:r>
            <a:endParaRPr lang="en-US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793790" y="2441019"/>
            <a:ext cx="215384" cy="2693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dirty="0">
                <a:solidFill>
                  <a:srgbClr val="4C4C4D"/>
                </a:solidFill>
                <a:latin typeface="Crimson Pro Light" pitchFamily="34" charset="0"/>
                <a:ea typeface="Crimson Pro Light" pitchFamily="34" charset="-122"/>
                <a:cs typeface="Crimson Pro Light" pitchFamily="34" charset="-120"/>
              </a:rPr>
              <a:t>01</a:t>
            </a:r>
            <a:endParaRPr lang="en-US" sz="1650" dirty="0"/>
          </a:p>
        </p:txBody>
      </p:sp>
      <p:sp>
        <p:nvSpPr>
          <p:cNvPr id="5" name="Shape 3"/>
          <p:cNvSpPr/>
          <p:nvPr/>
        </p:nvSpPr>
        <p:spPr>
          <a:xfrm>
            <a:off x="793790" y="2776657"/>
            <a:ext cx="4211122" cy="30480"/>
          </a:xfrm>
          <a:prstGeom prst="rect">
            <a:avLst/>
          </a:prstGeom>
          <a:solidFill>
            <a:srgbClr val="2150F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793790" y="2945249"/>
            <a:ext cx="3360896" cy="3365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Crimson Pro Semi Bold" pitchFamily="34" charset="-122"/>
                <a:cs typeface="Times New Roman" pitchFamily="18" charset="0"/>
              </a:rPr>
              <a:t>Measurement and Monitoring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793790" y="3404592"/>
            <a:ext cx="4211122" cy="13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endParaRPr lang="en-US" sz="1650" dirty="0"/>
          </a:p>
        </p:txBody>
      </p:sp>
      <p:sp>
        <p:nvSpPr>
          <p:cNvPr id="8" name="Text 6"/>
          <p:cNvSpPr/>
          <p:nvPr/>
        </p:nvSpPr>
        <p:spPr>
          <a:xfrm>
            <a:off x="5209580" y="2441019"/>
            <a:ext cx="215384" cy="2693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dirty="0">
                <a:solidFill>
                  <a:srgbClr val="4C4C4D"/>
                </a:solidFill>
                <a:latin typeface="Crimson Pro Light" pitchFamily="34" charset="0"/>
                <a:ea typeface="Crimson Pro Light" pitchFamily="34" charset="-122"/>
                <a:cs typeface="Crimson Pro Light" pitchFamily="34" charset="-120"/>
              </a:rPr>
              <a:t>02</a:t>
            </a:r>
            <a:endParaRPr lang="en-US" sz="1650" dirty="0"/>
          </a:p>
        </p:txBody>
      </p:sp>
      <p:sp>
        <p:nvSpPr>
          <p:cNvPr id="9" name="Shape 7"/>
          <p:cNvSpPr/>
          <p:nvPr/>
        </p:nvSpPr>
        <p:spPr>
          <a:xfrm>
            <a:off x="5209580" y="2776657"/>
            <a:ext cx="4211122" cy="30480"/>
          </a:xfrm>
          <a:prstGeom prst="rect">
            <a:avLst/>
          </a:prstGeom>
          <a:solidFill>
            <a:srgbClr val="2150F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5209580" y="2945249"/>
            <a:ext cx="2882146" cy="3365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Crimson Pro Semi Bold" pitchFamily="34" charset="-122"/>
                <a:cs typeface="Times New Roman" pitchFamily="18" charset="0"/>
              </a:rPr>
              <a:t>Operational Optimisation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5209580" y="3404592"/>
            <a:ext cx="4211122" cy="13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endParaRPr lang="en-US" sz="1650" dirty="0"/>
          </a:p>
        </p:txBody>
      </p:sp>
      <p:sp>
        <p:nvSpPr>
          <p:cNvPr id="12" name="Text 10"/>
          <p:cNvSpPr/>
          <p:nvPr/>
        </p:nvSpPr>
        <p:spPr>
          <a:xfrm>
            <a:off x="9625370" y="2441019"/>
            <a:ext cx="215384" cy="2693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dirty="0">
                <a:solidFill>
                  <a:srgbClr val="4C4C4D"/>
                </a:solidFill>
                <a:latin typeface="Crimson Pro Light" pitchFamily="34" charset="0"/>
                <a:ea typeface="Crimson Pro Light" pitchFamily="34" charset="-122"/>
                <a:cs typeface="Crimson Pro Light" pitchFamily="34" charset="-120"/>
              </a:rPr>
              <a:t>03</a:t>
            </a:r>
            <a:endParaRPr lang="en-US" sz="1650" dirty="0"/>
          </a:p>
        </p:txBody>
      </p:sp>
      <p:sp>
        <p:nvSpPr>
          <p:cNvPr id="13" name="Shape 11"/>
          <p:cNvSpPr/>
          <p:nvPr/>
        </p:nvSpPr>
        <p:spPr>
          <a:xfrm>
            <a:off x="9625370" y="2776657"/>
            <a:ext cx="4211122" cy="30480"/>
          </a:xfrm>
          <a:prstGeom prst="rect">
            <a:avLst/>
          </a:prstGeom>
          <a:solidFill>
            <a:srgbClr val="2150F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9625370" y="2945249"/>
            <a:ext cx="3473410" cy="3365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Crimson Pro Semi Bold" pitchFamily="34" charset="-122"/>
                <a:cs typeface="Times New Roman" pitchFamily="18" charset="0"/>
              </a:rPr>
              <a:t>Staff Training and Engagement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9625370" y="3404592"/>
            <a:ext cx="4211122" cy="13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endParaRPr lang="en-US" sz="1650" dirty="0"/>
          </a:p>
        </p:txBody>
      </p:sp>
      <p:sp>
        <p:nvSpPr>
          <p:cNvPr id="16" name="Text 14"/>
          <p:cNvSpPr/>
          <p:nvPr/>
        </p:nvSpPr>
        <p:spPr>
          <a:xfrm>
            <a:off x="793790" y="5115282"/>
            <a:ext cx="215384" cy="2693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dirty="0">
                <a:solidFill>
                  <a:srgbClr val="4C4C4D"/>
                </a:solidFill>
                <a:latin typeface="Crimson Pro Light" pitchFamily="34" charset="0"/>
                <a:ea typeface="Crimson Pro Light" pitchFamily="34" charset="-122"/>
                <a:cs typeface="Crimson Pro Light" pitchFamily="34" charset="-120"/>
              </a:rPr>
              <a:t>04</a:t>
            </a:r>
            <a:endParaRPr lang="en-US" sz="1650" dirty="0"/>
          </a:p>
        </p:txBody>
      </p:sp>
      <p:sp>
        <p:nvSpPr>
          <p:cNvPr id="17" name="Shape 15"/>
          <p:cNvSpPr/>
          <p:nvPr/>
        </p:nvSpPr>
        <p:spPr>
          <a:xfrm>
            <a:off x="793790" y="5450919"/>
            <a:ext cx="6419017" cy="30480"/>
          </a:xfrm>
          <a:prstGeom prst="rect">
            <a:avLst/>
          </a:prstGeom>
          <a:solidFill>
            <a:srgbClr val="2150F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793790" y="5619512"/>
            <a:ext cx="2693551" cy="3365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Crimson Pro Semi Bold" pitchFamily="34" charset="-122"/>
                <a:cs typeface="Times New Roman" pitchFamily="18" charset="0"/>
              </a:rPr>
              <a:t>Guest Communication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793790" y="6078855"/>
            <a:ext cx="6419017" cy="672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endParaRPr lang="en-US" sz="1650" dirty="0"/>
          </a:p>
        </p:txBody>
      </p:sp>
      <p:sp>
        <p:nvSpPr>
          <p:cNvPr id="20" name="Text 18"/>
          <p:cNvSpPr/>
          <p:nvPr/>
        </p:nvSpPr>
        <p:spPr>
          <a:xfrm>
            <a:off x="7417475" y="5115282"/>
            <a:ext cx="215384" cy="2693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r>
              <a:rPr lang="en-US" sz="1650" dirty="0">
                <a:solidFill>
                  <a:srgbClr val="4C4C4D"/>
                </a:solidFill>
                <a:latin typeface="Crimson Pro Light" pitchFamily="34" charset="0"/>
                <a:ea typeface="Crimson Pro Light" pitchFamily="34" charset="-122"/>
                <a:cs typeface="Crimson Pro Light" pitchFamily="34" charset="-120"/>
              </a:rPr>
              <a:t>05</a:t>
            </a:r>
            <a:endParaRPr lang="en-US" sz="1650" dirty="0"/>
          </a:p>
        </p:txBody>
      </p:sp>
      <p:sp>
        <p:nvSpPr>
          <p:cNvPr id="21" name="Shape 19"/>
          <p:cNvSpPr/>
          <p:nvPr/>
        </p:nvSpPr>
        <p:spPr>
          <a:xfrm>
            <a:off x="7417475" y="5450919"/>
            <a:ext cx="6419017" cy="30480"/>
          </a:xfrm>
          <a:prstGeom prst="rect">
            <a:avLst/>
          </a:prstGeom>
          <a:solidFill>
            <a:srgbClr val="2150F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7417475" y="5619512"/>
            <a:ext cx="3513296" cy="33659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Crimson Pro Semi Bold" pitchFamily="34" charset="-122"/>
                <a:cs typeface="Times New Roman" pitchFamily="18" charset="0"/>
              </a:rPr>
              <a:t>Redistribution and Valorisation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7417475" y="6078855"/>
            <a:ext cx="6419017" cy="10083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600"/>
              </a:lnSpc>
              <a:buNone/>
            </a:pPr>
            <a:endParaRPr lang="en-US" sz="1650" dirty="0"/>
          </a:p>
        </p:txBody>
      </p:sp>
      <p:sp>
        <p:nvSpPr>
          <p:cNvPr id="24" name="TextBox 23"/>
          <p:cNvSpPr txBox="1"/>
          <p:nvPr/>
        </p:nvSpPr>
        <p:spPr>
          <a:xfrm>
            <a:off x="1009174" y="7257448"/>
            <a:ext cx="630596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400" dirty="0">
                <a:latin typeface="Times New Roman" pitchFamily="18" charset="0"/>
                <a:cs typeface="Times New Roman" pitchFamily="18" charset="0"/>
              </a:rPr>
              <a:t>(Amicarelli et al., 2021; Cozzio et al., 2021; Filimonau et al., 2024)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1158716"/>
            <a:ext cx="1114425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4000" dirty="0">
                <a:solidFill>
                  <a:srgbClr val="2150FE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CONCLUSION</a:t>
            </a:r>
            <a:endParaRPr lang="en-US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93790" y="1607701"/>
            <a:ext cx="9902190" cy="70877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000" dirty="0">
                <a:solidFill>
                  <a:srgbClr val="152D47"/>
                </a:solidFill>
                <a:latin typeface="Times New Roman" pitchFamily="18" charset="0"/>
                <a:ea typeface="Crimson Pro Semi Bold" pitchFamily="34" charset="-122"/>
                <a:cs typeface="Times New Roman" pitchFamily="18" charset="0"/>
              </a:rPr>
              <a:t>Key Findings and Implications for Practice</a:t>
            </a:r>
            <a:endParaRPr lang="en-US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793790" y="2883456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hu-HU" sz="2000" b="1" dirty="0">
                <a:solidFill>
                  <a:srgbClr val="152D47"/>
                </a:solidFill>
                <a:latin typeface="Times New Roman" pitchFamily="18" charset="0"/>
                <a:ea typeface="Crimson Pro Semi Bold" pitchFamily="34" charset="-122"/>
                <a:cs typeface="Times New Roman" pitchFamily="18" charset="0"/>
              </a:rPr>
              <a:t>Key Findings</a:t>
            </a:r>
            <a:endParaRPr lang="en-US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 3"/>
          <p:cNvSpPr/>
          <p:nvPr/>
        </p:nvSpPr>
        <p:spPr>
          <a:xfrm>
            <a:off x="793790" y="3464600"/>
            <a:ext cx="8284131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l">
              <a:lnSpc>
                <a:spcPts val="2850"/>
              </a:lnSpc>
              <a:buFont typeface="Arial" pitchFamily="34" charset="0"/>
              <a:buChar char="•"/>
            </a:pPr>
            <a:r>
              <a:rPr lang="hu-HU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Multi-dimensional </a:t>
            </a: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challenge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 4"/>
          <p:cNvSpPr/>
          <p:nvPr/>
        </p:nvSpPr>
        <p:spPr>
          <a:xfrm>
            <a:off x="793790" y="4757380"/>
            <a:ext cx="8284131" cy="108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l">
              <a:lnSpc>
                <a:spcPts val="2850"/>
              </a:lnSpc>
              <a:buFont typeface="Arial" pitchFamily="34" charset="0"/>
              <a:buChar char="•"/>
            </a:pPr>
            <a:r>
              <a:rPr lang="hu-HU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Integrated management required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793790" y="6050161"/>
            <a:ext cx="828413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l">
              <a:lnSpc>
                <a:spcPts val="2850"/>
              </a:lnSpc>
              <a:buFont typeface="Arial" pitchFamily="34" charset="0"/>
              <a:buChar char="•"/>
            </a:pPr>
            <a:r>
              <a:rPr lang="hu-HU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Prevention-focused strategies most effective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9475589" y="2656642"/>
            <a:ext cx="4531876" cy="4482227"/>
          </a:xfrm>
          <a:prstGeom prst="roundRect">
            <a:avLst>
              <a:gd name="adj" fmla="val 759"/>
            </a:avLst>
          </a:prstGeom>
          <a:solidFill>
            <a:srgbClr val="2150F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9702403" y="2883456"/>
            <a:ext cx="2835235" cy="35433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Times New Roman" pitchFamily="18" charset="0"/>
                <a:ea typeface="Crimson Pro Semi Bold" pitchFamily="34" charset="-122"/>
                <a:cs typeface="Times New Roman" pitchFamily="18" charset="0"/>
              </a:rPr>
              <a:t>Practice Implications</a:t>
            </a:r>
            <a:endParaRPr lang="en-US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9702403" y="3464600"/>
            <a:ext cx="4078248" cy="1814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l">
              <a:lnSpc>
                <a:spcPts val="2850"/>
              </a:lnSpc>
              <a:buFont typeface="Arial" pitchFamily="34" charset="0"/>
              <a:buChar char="•"/>
            </a:pPr>
            <a:r>
              <a:rPr lang="hu-HU" sz="2000" dirty="0">
                <a:solidFill>
                  <a:srgbClr val="FFFFFF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Strategic priority for managers</a:t>
            </a:r>
          </a:p>
          <a:p>
            <a:pPr marL="285750" indent="-285750" algn="l">
              <a:lnSpc>
                <a:spcPts val="2850"/>
              </a:lnSpc>
              <a:buFont typeface="Arial" pitchFamily="34" charset="0"/>
              <a:buChar char="•"/>
            </a:pPr>
            <a:endParaRPr lang="hu-HU" sz="2000" dirty="0">
              <a:solidFill>
                <a:srgbClr val="FFFFFF"/>
              </a:solidFill>
              <a:latin typeface="Times New Roman" pitchFamily="18" charset="0"/>
              <a:ea typeface="Heebo" pitchFamily="34" charset="-122"/>
              <a:cs typeface="Times New Roman" pitchFamily="18" charset="0"/>
            </a:endParaRPr>
          </a:p>
          <a:p>
            <a:pPr marL="285750" indent="-285750" algn="l">
              <a:lnSpc>
                <a:spcPts val="2850"/>
              </a:lnSpc>
              <a:buFont typeface="Arial" pitchFamily="34" charset="0"/>
              <a:buChar char="•"/>
            </a:pPr>
            <a:endParaRPr lang="hu-HU" sz="2000" dirty="0">
              <a:solidFill>
                <a:srgbClr val="FFFFFF"/>
              </a:solidFill>
              <a:latin typeface="Times New Roman" pitchFamily="18" charset="0"/>
              <a:ea typeface="Heebo" pitchFamily="34" charset="-122"/>
              <a:cs typeface="Times New Roman" pitchFamily="18" charset="0"/>
            </a:endParaRPr>
          </a:p>
          <a:p>
            <a:pPr marL="285750" indent="-285750" algn="l">
              <a:lnSpc>
                <a:spcPts val="2850"/>
              </a:lnSpc>
              <a:buFont typeface="Arial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 </a:t>
            </a:r>
            <a:r>
              <a:rPr lang="hu-HU" sz="2000" dirty="0">
                <a:solidFill>
                  <a:srgbClr val="FFFFFF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Measurement-led decision-making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9702403" y="5483185"/>
            <a:ext cx="4078248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285750" indent="-285750" algn="l">
              <a:lnSpc>
                <a:spcPts val="2850"/>
              </a:lnSpc>
              <a:buFont typeface="Arial" pitchFamily="34" charset="0"/>
              <a:buChar char="•"/>
            </a:pPr>
            <a:r>
              <a:rPr lang="hu-HU" sz="2000" dirty="0">
                <a:solidFill>
                  <a:srgbClr val="FFFFFF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C</a:t>
            </a:r>
            <a:r>
              <a:rPr lang="en-US" sz="2000" dirty="0" err="1">
                <a:solidFill>
                  <a:srgbClr val="FFFFFF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ulture</a:t>
            </a:r>
            <a:r>
              <a:rPr lang="en-US" sz="2000" dirty="0">
                <a:solidFill>
                  <a:srgbClr val="FFFFFF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 change </a:t>
            </a:r>
            <a:r>
              <a:rPr lang="hu-HU" sz="2000" dirty="0">
                <a:solidFill>
                  <a:srgbClr val="FFFFFF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and collaboration</a:t>
            </a:r>
          </a:p>
          <a:p>
            <a:pPr marL="285750" indent="-285750" algn="l">
              <a:lnSpc>
                <a:spcPts val="2850"/>
              </a:lnSpc>
              <a:buFont typeface="Arial" pitchFamily="34" charset="0"/>
              <a:buChar char="•"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793790" y="452388"/>
            <a:ext cx="5670590" cy="76039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000" dirty="0">
                <a:solidFill>
                  <a:srgbClr val="152D47"/>
                </a:solidFill>
                <a:latin typeface="Times New Roman" pitchFamily="18" charset="0"/>
                <a:ea typeface="Crimson Pro Semi Bold" pitchFamily="34" charset="-122"/>
                <a:cs typeface="Times New Roman" pitchFamily="18" charset="0"/>
              </a:rPr>
              <a:t>References</a:t>
            </a:r>
            <a:endParaRPr lang="en-US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 1"/>
          <p:cNvSpPr/>
          <p:nvPr/>
        </p:nvSpPr>
        <p:spPr>
          <a:xfrm>
            <a:off x="793789" y="1335999"/>
            <a:ext cx="12902959" cy="69056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50000"/>
              </a:lnSpc>
              <a:buNone/>
            </a:pP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All sources cited in this presentation are drawn exclusively from the original research paper and formatted according </a:t>
            </a:r>
            <a:endParaRPr lang="hu-HU" sz="2000" dirty="0">
              <a:solidFill>
                <a:srgbClr val="4C4C4D"/>
              </a:solidFill>
              <a:latin typeface="Times New Roman" pitchFamily="18" charset="0"/>
              <a:ea typeface="Heebo" pitchFamily="34" charset="-122"/>
              <a:cs typeface="Times New Roman" pitchFamily="18" charset="0"/>
            </a:endParaRPr>
          </a:p>
          <a:p>
            <a:pPr marL="0" indent="0" algn="l">
              <a:lnSpc>
                <a:spcPct val="150000"/>
              </a:lnSpc>
              <a:buNone/>
            </a:pP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to Harvard referencing style.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793790" y="2353821"/>
            <a:ext cx="13042821" cy="37012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r>
              <a:rPr lang="en-US" sz="2000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Complete reference list available in the accompanying written submission</a:t>
            </a:r>
            <a:r>
              <a:rPr lang="en-US" sz="1400" dirty="0">
                <a:solidFill>
                  <a:srgbClr val="4C4C4D"/>
                </a:solidFill>
                <a:latin typeface="Heebo" pitchFamily="34" charset="0"/>
                <a:ea typeface="Heebo" pitchFamily="34" charset="-122"/>
                <a:cs typeface="Heebo" pitchFamily="34" charset="-120"/>
              </a:rPr>
              <a:t>.</a:t>
            </a:r>
            <a:endParaRPr lang="en-US" sz="1400" dirty="0"/>
          </a:p>
        </p:txBody>
      </p:sp>
      <p:sp>
        <p:nvSpPr>
          <p:cNvPr id="5" name="Shape 3"/>
          <p:cNvSpPr/>
          <p:nvPr/>
        </p:nvSpPr>
        <p:spPr>
          <a:xfrm>
            <a:off x="793789" y="2867490"/>
            <a:ext cx="13042821" cy="35957"/>
          </a:xfrm>
          <a:prstGeom prst="rect">
            <a:avLst/>
          </a:prstGeom>
          <a:solidFill>
            <a:srgbClr val="4C4C4D">
              <a:alpha val="50000"/>
            </a:srgbClr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33951" y="3118585"/>
            <a:ext cx="12702659" cy="10684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sz="2000" i="1" dirty="0">
                <a:solidFill>
                  <a:srgbClr val="4C4C4D"/>
                </a:solidFill>
                <a:latin typeface="Times New Roman" pitchFamily="18" charset="0"/>
                <a:ea typeface="Heebo" pitchFamily="34" charset="-122"/>
                <a:cs typeface="Times New Roman" pitchFamily="18" charset="0"/>
              </a:rPr>
              <a:t>This presentation represents a synthesis of peer-reviewed academic literature, industry research, and policy analysis examining food waste management challenges and opportunities within the hotel and hospitality sector.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820405" y="3034733"/>
            <a:ext cx="53233" cy="1236107"/>
          </a:xfrm>
          <a:prstGeom prst="rect">
            <a:avLst/>
          </a:prstGeom>
          <a:solidFill>
            <a:srgbClr val="2150FE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7"/>
          <p:cNvSpPr/>
          <p:nvPr/>
        </p:nvSpPr>
        <p:spPr>
          <a:xfrm>
            <a:off x="1202055" y="6044089"/>
            <a:ext cx="1850827" cy="29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250"/>
              </a:lnSpc>
              <a:buNone/>
            </a:pPr>
            <a:endParaRPr lang="en-US" sz="1400" dirty="0"/>
          </a:p>
        </p:txBody>
      </p:sp>
      <p:sp>
        <p:nvSpPr>
          <p:cNvPr id="8" name="TextBox 7"/>
          <p:cNvSpPr txBox="1"/>
          <p:nvPr/>
        </p:nvSpPr>
        <p:spPr>
          <a:xfrm>
            <a:off x="793790" y="4559067"/>
            <a:ext cx="13293591" cy="29700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100" dirty="0" err="1">
                <a:latin typeface="Times New Roman" pitchFamily="18" charset="0"/>
                <a:cs typeface="Times New Roman" pitchFamily="18" charset="0"/>
              </a:rPr>
              <a:t>Amicarelli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, V., </a:t>
            </a:r>
            <a:r>
              <a:rPr lang="en-GB" sz="1100" dirty="0" err="1">
                <a:latin typeface="Times New Roman" pitchFamily="18" charset="0"/>
                <a:cs typeface="Times New Roman" pitchFamily="18" charset="0"/>
              </a:rPr>
              <a:t>Aluculesei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, A.-C., </a:t>
            </a:r>
            <a:r>
              <a:rPr lang="en-GB" sz="1100" dirty="0" err="1">
                <a:latin typeface="Times New Roman" pitchFamily="18" charset="0"/>
                <a:cs typeface="Times New Roman" pitchFamily="18" charset="0"/>
              </a:rPr>
              <a:t>Lagioia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, G., </a:t>
            </a:r>
            <a:r>
              <a:rPr lang="en-GB" sz="1100" dirty="0" err="1">
                <a:latin typeface="Times New Roman" pitchFamily="18" charset="0"/>
                <a:cs typeface="Times New Roman" pitchFamily="18" charset="0"/>
              </a:rPr>
              <a:t>Pamfilie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, R. and </a:t>
            </a:r>
            <a:r>
              <a:rPr lang="en-GB" sz="1100" dirty="0" err="1">
                <a:latin typeface="Times New Roman" pitchFamily="18" charset="0"/>
                <a:cs typeface="Times New Roman" pitchFamily="18" charset="0"/>
              </a:rPr>
              <a:t>Bux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, C. (2021) ‘How to manage and minimise food waste in the hotel industry: an exploratory research’, </a:t>
            </a:r>
            <a:r>
              <a:rPr lang="en-GB" sz="1100" i="1" dirty="0">
                <a:latin typeface="Times New Roman" pitchFamily="18" charset="0"/>
                <a:cs typeface="Times New Roman" pitchFamily="18" charset="0"/>
              </a:rPr>
              <a:t>International Journal of Culture, Tourism and Hospitality Research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, 16(1), pp. 152–167. Available at: </a:t>
            </a:r>
            <a:r>
              <a:rPr lang="en-GB" sz="1100" dirty="0">
                <a:latin typeface="Times New Roman" pitchFamily="18" charset="0"/>
                <a:cs typeface="Times New Roman" pitchFamily="18" charset="0"/>
                <a:hlinkClick r:id="rId3"/>
              </a:rPr>
              <a:t>https://www.emerald.com/ijcthr/article/16/1/152/137461/How-to-manage-and-minimize-food-waste-in-the-hotel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 (Accessed: 2 February 2026).</a:t>
            </a:r>
          </a:p>
          <a:p>
            <a:pPr algn="just"/>
            <a:r>
              <a:rPr lang="en-GB" sz="1100" dirty="0" err="1">
                <a:latin typeface="Times New Roman" pitchFamily="18" charset="0"/>
                <a:cs typeface="Times New Roman" pitchFamily="18" charset="0"/>
              </a:rPr>
              <a:t>Chawla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, G., Lugosi, P. and Hawkins, R. (2021) ‘Food waste drivers in corporate luxury hotels: competing perceptions and priorities across the service cycle’, </a:t>
            </a:r>
            <a:r>
              <a:rPr lang="en-GB" sz="1100" i="1" dirty="0">
                <a:latin typeface="Times New Roman" pitchFamily="18" charset="0"/>
                <a:cs typeface="Times New Roman" pitchFamily="18" charset="0"/>
              </a:rPr>
              <a:t>Tourism and Hospitality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, 2(3), pp. 302–318. Available at: </a:t>
            </a:r>
            <a:r>
              <a:rPr lang="en-GB" sz="1100" dirty="0">
                <a:latin typeface="Times New Roman" pitchFamily="18" charset="0"/>
                <a:cs typeface="Times New Roman" pitchFamily="18" charset="0"/>
                <a:hlinkClick r:id="rId4"/>
              </a:rPr>
              <a:t>https://www.mdpi.com/2673-5768/2/3/19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 (Accessed: 1 February 2026).</a:t>
            </a:r>
          </a:p>
          <a:p>
            <a:pPr algn="just"/>
            <a:r>
              <a:rPr lang="en-GB" sz="1100" dirty="0" err="1">
                <a:latin typeface="Times New Roman" pitchFamily="18" charset="0"/>
                <a:cs typeface="Times New Roman" pitchFamily="18" charset="0"/>
              </a:rPr>
              <a:t>Cozzio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, C., </a:t>
            </a:r>
            <a:r>
              <a:rPr lang="en-GB" sz="1100" dirty="0" err="1">
                <a:latin typeface="Times New Roman" pitchFamily="18" charset="0"/>
                <a:cs typeface="Times New Roman" pitchFamily="18" charset="0"/>
              </a:rPr>
              <a:t>Tokarchuk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, O. and Maurer, O. (2021) ‘Minimising plate waste at hotel breakfast buffets: an experimental approach through persuasive messages’, </a:t>
            </a:r>
            <a:r>
              <a:rPr lang="en-GB" sz="1100" i="1" dirty="0">
                <a:latin typeface="Times New Roman" pitchFamily="18" charset="0"/>
                <a:cs typeface="Times New Roman" pitchFamily="18" charset="0"/>
              </a:rPr>
              <a:t>British Food Journal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, 123(9), pp. 3208–3227. Available at: </a:t>
            </a:r>
            <a:r>
              <a:rPr lang="en-GB" sz="1100" dirty="0">
                <a:latin typeface="Times New Roman" pitchFamily="18" charset="0"/>
                <a:cs typeface="Times New Roman" pitchFamily="18" charset="0"/>
                <a:hlinkClick r:id="rId5"/>
              </a:rPr>
              <a:t>https://www.emerald.com/bfj/article/123/9/3208/47990/Minimising-plate-waste-at-hotel-breakfast-buffets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 (Accessed: 2 February 2026).</a:t>
            </a:r>
          </a:p>
          <a:p>
            <a:pPr algn="just"/>
            <a:r>
              <a:rPr lang="en-GB" sz="1100" dirty="0" err="1">
                <a:latin typeface="Times New Roman" pitchFamily="18" charset="0"/>
                <a:cs typeface="Times New Roman" pitchFamily="18" charset="0"/>
              </a:rPr>
              <a:t>Dhir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, A., </a:t>
            </a:r>
            <a:r>
              <a:rPr lang="en-GB" sz="1100" dirty="0" err="1">
                <a:latin typeface="Times New Roman" pitchFamily="18" charset="0"/>
                <a:cs typeface="Times New Roman" pitchFamily="18" charset="0"/>
              </a:rPr>
              <a:t>Talwar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, S., </a:t>
            </a:r>
            <a:r>
              <a:rPr lang="en-GB" sz="1100" dirty="0" err="1">
                <a:latin typeface="Times New Roman" pitchFamily="18" charset="0"/>
                <a:cs typeface="Times New Roman" pitchFamily="18" charset="0"/>
              </a:rPr>
              <a:t>Kaur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, P. and </a:t>
            </a:r>
            <a:r>
              <a:rPr lang="en-GB" sz="1100" dirty="0" err="1">
                <a:latin typeface="Times New Roman" pitchFamily="18" charset="0"/>
                <a:cs typeface="Times New Roman" pitchFamily="18" charset="0"/>
              </a:rPr>
              <a:t>Malibari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, A. (2020) ‘Food waste in hospitality and food services: a systematic literature review and framework development approach’, </a:t>
            </a:r>
            <a:r>
              <a:rPr lang="en-GB" sz="1100" i="1" dirty="0">
                <a:latin typeface="Times New Roman" pitchFamily="18" charset="0"/>
                <a:cs typeface="Times New Roman" pitchFamily="18" charset="0"/>
              </a:rPr>
              <a:t>Journal of Cleaner Production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, 270, 122861. Available at: </a:t>
            </a:r>
            <a:r>
              <a:rPr lang="en-GB" sz="1100" dirty="0">
                <a:latin typeface="Times New Roman" pitchFamily="18" charset="0"/>
                <a:cs typeface="Times New Roman" pitchFamily="18" charset="0"/>
                <a:hlinkClick r:id="rId6"/>
              </a:rPr>
              <a:t>https://www.sciencedirect.com/science/article/pii/S0959652620329061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 (Accessed: 2 February 2026).</a:t>
            </a:r>
          </a:p>
          <a:p>
            <a:pPr algn="just"/>
            <a:r>
              <a:rPr lang="en-GB" sz="1100" dirty="0" err="1">
                <a:latin typeface="Times New Roman" pitchFamily="18" charset="0"/>
                <a:cs typeface="Times New Roman" pitchFamily="18" charset="0"/>
              </a:rPr>
              <a:t>Filimonau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, V., </a:t>
            </a:r>
            <a:r>
              <a:rPr lang="en-GB" sz="1100" dirty="0" err="1">
                <a:latin typeface="Times New Roman" pitchFamily="18" charset="0"/>
                <a:cs typeface="Times New Roman" pitchFamily="18" charset="0"/>
              </a:rPr>
              <a:t>Todorova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, E., </a:t>
            </a:r>
            <a:r>
              <a:rPr lang="en-GB" sz="1100" dirty="0" err="1">
                <a:latin typeface="Times New Roman" pitchFamily="18" charset="0"/>
                <a:cs typeface="Times New Roman" pitchFamily="18" charset="0"/>
              </a:rPr>
              <a:t>Mzembe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, A., Sauer, L. and </a:t>
            </a:r>
            <a:r>
              <a:rPr lang="en-GB" sz="1100" dirty="0" err="1">
                <a:latin typeface="Times New Roman" pitchFamily="18" charset="0"/>
                <a:cs typeface="Times New Roman" pitchFamily="18" charset="0"/>
              </a:rPr>
              <a:t>Yankholmes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, A. (2020) ‘A comparative study of food waste management in full-service restaurants of the United Kingdom and the Netherlands’, </a:t>
            </a:r>
            <a:r>
              <a:rPr lang="en-GB" sz="1100" i="1" dirty="0">
                <a:latin typeface="Times New Roman" pitchFamily="18" charset="0"/>
                <a:cs typeface="Times New Roman" pitchFamily="18" charset="0"/>
              </a:rPr>
              <a:t>Journal of Cleaner Production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, 258, 120775.</a:t>
            </a:r>
          </a:p>
          <a:p>
            <a:pPr algn="just"/>
            <a:r>
              <a:rPr lang="en-GB" sz="1100" dirty="0" err="1">
                <a:latin typeface="Times New Roman" pitchFamily="18" charset="0"/>
                <a:cs typeface="Times New Roman" pitchFamily="18" charset="0"/>
              </a:rPr>
              <a:t>Filimonau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, V., </a:t>
            </a:r>
            <a:r>
              <a:rPr lang="en-GB" sz="1100" dirty="0" err="1">
                <a:latin typeface="Times New Roman" pitchFamily="18" charset="0"/>
                <a:cs typeface="Times New Roman" pitchFamily="18" charset="0"/>
              </a:rPr>
              <a:t>Sezerel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, H., Ashton, M., </a:t>
            </a:r>
            <a:r>
              <a:rPr lang="en-GB" sz="1100" dirty="0" err="1">
                <a:latin typeface="Times New Roman" pitchFamily="18" charset="0"/>
                <a:cs typeface="Times New Roman" pitchFamily="18" charset="0"/>
              </a:rPr>
              <a:t>Kubal-Czerwińska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, M., </a:t>
            </a:r>
            <a:r>
              <a:rPr lang="en-GB" sz="1100" dirty="0" err="1">
                <a:latin typeface="Times New Roman" pitchFamily="18" charset="0"/>
                <a:cs typeface="Times New Roman" pitchFamily="18" charset="0"/>
              </a:rPr>
              <a:t>Bhaskara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, G.I. and </a:t>
            </a:r>
            <a:r>
              <a:rPr lang="en-GB" sz="1100" dirty="0" err="1">
                <a:latin typeface="Times New Roman" pitchFamily="18" charset="0"/>
                <a:cs typeface="Times New Roman" pitchFamily="18" charset="0"/>
              </a:rPr>
              <a:t>Ermolaev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, V.A. (2024) ‘How chefs develop the practice to manage food waste in professional kitchens’, </a:t>
            </a:r>
            <a:r>
              <a:rPr lang="en-GB" sz="1100" i="1" dirty="0">
                <a:latin typeface="Times New Roman" pitchFamily="18" charset="0"/>
                <a:cs typeface="Times New Roman" pitchFamily="18" charset="0"/>
              </a:rPr>
              <a:t>International Journal of Hospitality Management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, 119, 103712. Available at: </a:t>
            </a:r>
            <a:r>
              <a:rPr lang="en-GB" sz="1100" dirty="0">
                <a:latin typeface="Times New Roman" pitchFamily="18" charset="0"/>
                <a:cs typeface="Times New Roman" pitchFamily="18" charset="0"/>
                <a:hlinkClick r:id="rId7"/>
              </a:rPr>
              <a:t>https://www.sciencedirect.com/science/article/pii/S0278431924000240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 (Accessed: 28 February 2024).</a:t>
            </a:r>
          </a:p>
          <a:p>
            <a:pPr algn="just"/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Metro Turkey, Ministry of Agriculture and Forestry and Food and Agriculture Organization of the United Nations (FAO) (2019) </a:t>
            </a:r>
            <a:r>
              <a:rPr lang="en-GB" sz="1100" i="1" dirty="0">
                <a:latin typeface="Times New Roman" pitchFamily="18" charset="0"/>
                <a:cs typeface="Times New Roman" pitchFamily="18" charset="0"/>
              </a:rPr>
              <a:t>Guidelines on the prevention of food waste at hotels, restaurants and other public consumption points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. Available at: </a:t>
            </a:r>
            <a:r>
              <a:rPr lang="en-GB" sz="1100" dirty="0">
                <a:latin typeface="Times New Roman" pitchFamily="18" charset="0"/>
                <a:cs typeface="Times New Roman" pitchFamily="18" charset="0"/>
                <a:hlinkClick r:id="rId8"/>
              </a:rPr>
              <a:t>https://openknowledge.fao.org/server/api/core/bitstreams/7068d8a5-1430-41ea-b9fc-63004075150d/content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 (Accessed: 1 February 2026).</a:t>
            </a:r>
          </a:p>
          <a:p>
            <a:pPr algn="just"/>
            <a:r>
              <a:rPr lang="en-GB" sz="1100" dirty="0" err="1">
                <a:latin typeface="Times New Roman" pitchFamily="18" charset="0"/>
                <a:cs typeface="Times New Roman" pitchFamily="18" charset="0"/>
              </a:rPr>
              <a:t>Nand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, A.A., Bhattacharya, A., </a:t>
            </a:r>
            <a:r>
              <a:rPr lang="en-GB" sz="1100" dirty="0" err="1">
                <a:latin typeface="Times New Roman" pitchFamily="18" charset="0"/>
                <a:cs typeface="Times New Roman" pitchFamily="18" charset="0"/>
              </a:rPr>
              <a:t>Prajogo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, D., </a:t>
            </a:r>
            <a:r>
              <a:rPr lang="en-GB" sz="1100" dirty="0" err="1">
                <a:latin typeface="Times New Roman" pitchFamily="18" charset="0"/>
                <a:cs typeface="Times New Roman" pitchFamily="18" charset="0"/>
              </a:rPr>
              <a:t>Sohal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, A. and de Vass, T. (2025) ‘Understanding food waste in the hospitality industry: a social practice theory approach’, </a:t>
            </a:r>
            <a:r>
              <a:rPr lang="en-GB" sz="1100" i="1" dirty="0">
                <a:latin typeface="Times New Roman" pitchFamily="18" charset="0"/>
                <a:cs typeface="Times New Roman" pitchFamily="18" charset="0"/>
              </a:rPr>
              <a:t>International Journal of Hospitality Management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, 130, 104232. Available at: </a:t>
            </a:r>
            <a:r>
              <a:rPr lang="en-GB" sz="1100" dirty="0">
                <a:latin typeface="Times New Roman" pitchFamily="18" charset="0"/>
                <a:cs typeface="Times New Roman" pitchFamily="18" charset="0"/>
                <a:hlinkClick r:id="rId9"/>
              </a:rPr>
              <a:t>https://www.sciencedirect.com/science/article/pii/S0278431925001550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 (Accessed: 2 February 2026).</a:t>
            </a:r>
          </a:p>
          <a:p>
            <a:pPr algn="just"/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WRAP (2025) </a:t>
            </a:r>
            <a:r>
              <a:rPr lang="en-GB" sz="1100" i="1" dirty="0">
                <a:latin typeface="Times New Roman" pitchFamily="18" charset="0"/>
                <a:cs typeface="Times New Roman" pitchFamily="18" charset="0"/>
              </a:rPr>
              <a:t>UK food waste and food surplus: key facts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. Available at: </a:t>
            </a:r>
            <a:r>
              <a:rPr lang="en-GB" sz="1100" dirty="0">
                <a:latin typeface="Times New Roman" pitchFamily="18" charset="0"/>
                <a:cs typeface="Times New Roman" pitchFamily="18" charset="0"/>
                <a:hlinkClick r:id="rId10"/>
              </a:rPr>
              <a:t>https://www.wrap.ngo/resources/report/uk-food-waste-food-surplus-key-facts</a:t>
            </a:r>
            <a:r>
              <a:rPr lang="en-GB" sz="1100" dirty="0">
                <a:latin typeface="Times New Roman" pitchFamily="18" charset="0"/>
                <a:cs typeface="Times New Roman" pitchFamily="18" charset="0"/>
              </a:rPr>
              <a:t> (Accessed: 1 February 2026).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848</TotalTime>
  <Words>1071</Words>
  <Application>Microsoft Office PowerPoint</Application>
  <PresentationFormat>Custom</PresentationFormat>
  <Paragraphs>117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Calibri</vt:lpstr>
      <vt:lpstr>Heebo</vt:lpstr>
      <vt:lpstr>Crimson Pro Light</vt:lpstr>
      <vt:lpstr>Times New Roman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Jayson Luba</dc:creator>
  <cp:lastModifiedBy>Jayson Luba</cp:lastModifiedBy>
  <cp:revision>16</cp:revision>
  <dcterms:created xsi:type="dcterms:W3CDTF">2026-02-15T17:49:57Z</dcterms:created>
  <dcterms:modified xsi:type="dcterms:W3CDTF">2026-02-17T11:53:19Z</dcterms:modified>
</cp:coreProperties>
</file>