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9"/>
  </p:notesMasterIdLst>
  <p:sldIdLst>
    <p:sldId id="256" r:id="rId2"/>
    <p:sldId id="280" r:id="rId3"/>
    <p:sldId id="257" r:id="rId4"/>
    <p:sldId id="258" r:id="rId5"/>
    <p:sldId id="259" r:id="rId6"/>
    <p:sldId id="273" r:id="rId7"/>
    <p:sldId id="274" r:id="rId8"/>
    <p:sldId id="275" r:id="rId9"/>
    <p:sldId id="276" r:id="rId10"/>
    <p:sldId id="260" r:id="rId11"/>
    <p:sldId id="270" r:id="rId12"/>
    <p:sldId id="277" r:id="rId13"/>
    <p:sldId id="278" r:id="rId14"/>
    <p:sldId id="266" r:id="rId15"/>
    <p:sldId id="267" r:id="rId16"/>
    <p:sldId id="268" r:id="rId17"/>
    <p:sldId id="279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>
    <p:restoredLeft sz="34578" autoAdjust="0"/>
    <p:restoredTop sz="82090" autoAdjust="0"/>
  </p:normalViewPr>
  <p:slideViewPr>
    <p:cSldViewPr>
      <p:cViewPr varScale="1">
        <p:scale>
          <a:sx n="31" d="100"/>
          <a:sy n="31" d="100"/>
        </p:scale>
        <p:origin x="1672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29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0280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638E4FBC-63D9-4206-8392-8C84C2853AAF}" type="slidenum">
              <a:rPr lang="en-GB" sz="1200" smtClean="0"/>
              <a:pPr eaLnBrk="1" hangingPunct="1"/>
              <a:t>3</a:t>
            </a:fld>
            <a:endParaRPr lang="en-GB" sz="120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spcBef>
                <a:spcPct val="0"/>
              </a:spcBef>
            </a:pPr>
            <a:endParaRPr lang="en-US" sz="8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A2B3626-DFF1-487B-9269-478DC8BD3AB6}" type="slidenum">
              <a:rPr lang="en-GB" sz="1200" smtClean="0"/>
              <a:pPr eaLnBrk="1" hangingPunct="1"/>
              <a:t>10</a:t>
            </a:fld>
            <a:endParaRPr lang="en-GB" sz="1200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7892C06-809B-4E0F-89E1-DB93C6894FA4}" type="slidenum">
              <a:rPr lang="en-GB" sz="1200" smtClean="0"/>
              <a:pPr eaLnBrk="1" hangingPunct="1"/>
              <a:t>14</a:t>
            </a:fld>
            <a:endParaRPr lang="en-GB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1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0BFDFA40-3143-4E56-89C9-B09D6634C259}" type="slidenum">
              <a:rPr lang="en-GB" sz="1200" smtClean="0"/>
              <a:pPr eaLnBrk="1" hangingPunct="1"/>
              <a:t>15</a:t>
            </a:fld>
            <a:endParaRPr lang="en-GB" sz="120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17/09/2020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cotourism.org/news/ties-announces-ecotourism-principles-revision/" TargetMode="External"/><Relationship Id="rId2" Type="http://schemas.openxmlformats.org/officeDocument/2006/relationships/hyperlink" Target="http://www.un-documents.net/our-common-futur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916833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dirty="0"/>
              <a:t>SHSS6082</a:t>
            </a:r>
            <a:br>
              <a:rPr lang="en-GB" dirty="0"/>
            </a:br>
            <a:r>
              <a:rPr lang="en-GB" dirty="0"/>
              <a:t>Landscape and Sustainable Recreation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z="3200" dirty="0"/>
              <a:t>Sustainable Tourism and Recreation</a:t>
            </a:r>
            <a:endParaRPr lang="en-GB" sz="3200" dirty="0"/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752" y="493466"/>
            <a:ext cx="8229600" cy="1445096"/>
          </a:xfrm>
        </p:spPr>
        <p:txBody>
          <a:bodyPr>
            <a:normAutofit fontScale="90000"/>
          </a:bodyPr>
          <a:lstStyle/>
          <a:p>
            <a:r>
              <a:rPr lang="en-GB" dirty="0"/>
              <a:t>Ecotourism – tourism and recreation underpinned by sustainable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24" y="2515948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752" y="4390086"/>
            <a:ext cx="5960753" cy="2384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503" y="2489660"/>
            <a:ext cx="3735532" cy="2798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15948"/>
            <a:ext cx="2937874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1348" y="4886625"/>
            <a:ext cx="2583404" cy="200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79512" y="1723548"/>
            <a:ext cx="1821802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“Sustainability principles refer to the environmental, economic and socio-cultural aspects of tourism </a:t>
            </a:r>
          </a:p>
          <a:p>
            <a:r>
              <a:rPr lang="en-GB" sz="1400" dirty="0"/>
              <a:t>development. A suitable balance must be established between these three dimensions to guarantee its long term</a:t>
            </a:r>
          </a:p>
          <a:p>
            <a:r>
              <a:rPr lang="en-GB" sz="1400" dirty="0"/>
              <a:t> sustainability” </a:t>
            </a:r>
          </a:p>
        </p:txBody>
      </p:sp>
    </p:spTree>
    <p:extLst>
      <p:ext uri="{BB962C8B-B14F-4D97-AF65-F5344CB8AC3E}">
        <p14:creationId xmlns:p14="http://schemas.microsoft.com/office/powerpoint/2010/main" val="963785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92696"/>
            <a:ext cx="8229600" cy="10668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GB" dirty="0"/>
              <a:t>Origins of the Sustainable Development Concept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16832"/>
            <a:ext cx="5338936" cy="4657704"/>
          </a:xfrm>
        </p:spPr>
        <p:txBody>
          <a:bodyPr>
            <a:normAutofit fontScale="85000" lnSpcReduction="10000"/>
          </a:bodyPr>
          <a:lstStyle/>
          <a:p>
            <a:pPr eaLnBrk="1" hangingPunct="1"/>
            <a:r>
              <a:rPr lang="en-GB" sz="2800" dirty="0">
                <a:solidFill>
                  <a:srgbClr val="C00000"/>
                </a:solidFill>
              </a:rPr>
              <a:t>World Conservation Strategy 1980</a:t>
            </a:r>
          </a:p>
          <a:p>
            <a:pPr marL="109728" indent="0" eaLnBrk="1" hangingPunct="1">
              <a:buNone/>
            </a:pPr>
            <a:endParaRPr lang="en-GB" sz="2800" dirty="0"/>
          </a:p>
          <a:p>
            <a:pPr eaLnBrk="1" hangingPunct="1"/>
            <a:r>
              <a:rPr lang="en-GB" sz="2800" dirty="0">
                <a:solidFill>
                  <a:srgbClr val="0070C0"/>
                </a:solidFill>
              </a:rPr>
              <a:t>World Commission on Environment and Development (WCED) created 1983 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>
                <a:solidFill>
                  <a:srgbClr val="FFC000"/>
                </a:solidFill>
              </a:rPr>
              <a:t>WCED publish ‘Our Common Future’ 1987 – </a:t>
            </a:r>
            <a:r>
              <a:rPr lang="en-GB" sz="2800" dirty="0" err="1">
                <a:solidFill>
                  <a:srgbClr val="FFC000"/>
                </a:solidFill>
              </a:rPr>
              <a:t>Brandtland</a:t>
            </a:r>
            <a:r>
              <a:rPr lang="en-GB" sz="2800" dirty="0">
                <a:solidFill>
                  <a:srgbClr val="FFC000"/>
                </a:solidFill>
              </a:rPr>
              <a:t> report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>
                <a:solidFill>
                  <a:srgbClr val="7030A0"/>
                </a:solidFill>
              </a:rPr>
              <a:t>UN Conference on Environment and Development in Rio de Janeiro 1992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988840"/>
            <a:ext cx="1524000" cy="2095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45024"/>
            <a:ext cx="1762125" cy="2600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1404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Definition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/>
              <a:t>WCED (1987, p43):</a:t>
            </a:r>
          </a:p>
          <a:p>
            <a:pPr eaLnBrk="1" hangingPunct="1">
              <a:buFont typeface="Wingdings" pitchFamily="2" charset="2"/>
              <a:buNone/>
            </a:pPr>
            <a:endParaRPr lang="en-GB" sz="2800" dirty="0"/>
          </a:p>
          <a:p>
            <a:pPr lvl="1" eaLnBrk="1" hangingPunct="1">
              <a:buFont typeface="Wingdings" pitchFamily="2" charset="2"/>
              <a:buNone/>
            </a:pPr>
            <a:r>
              <a:rPr lang="en-GB" dirty="0">
                <a:solidFill>
                  <a:schemeClr val="tx1"/>
                </a:solidFill>
              </a:rPr>
              <a:t>Sustainable Development is development that </a:t>
            </a:r>
            <a:r>
              <a:rPr lang="en-GB" dirty="0">
                <a:solidFill>
                  <a:srgbClr val="C00000"/>
                </a:solidFill>
              </a:rPr>
              <a:t>‘meets the needs of the present without compromising the ability of future generations to meet their own needs.’</a:t>
            </a:r>
          </a:p>
        </p:txBody>
      </p:sp>
    </p:spTree>
    <p:extLst>
      <p:ext uri="{BB962C8B-B14F-4D97-AF65-F5344CB8AC3E}">
        <p14:creationId xmlns:p14="http://schemas.microsoft.com/office/powerpoint/2010/main" val="424870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/>
              <a:t>Why?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7"/>
            <a:ext cx="8229600" cy="5111848"/>
          </a:xfrm>
        </p:spPr>
        <p:txBody>
          <a:bodyPr>
            <a:normAutofit/>
          </a:bodyPr>
          <a:lstStyle/>
          <a:p>
            <a:pPr marL="109728" indent="0" eaLnBrk="1" hangingPunct="1">
              <a:lnSpc>
                <a:spcPct val="80000"/>
              </a:lnSpc>
              <a:buNone/>
            </a:pPr>
            <a:r>
              <a:rPr lang="en-GB" sz="3200" dirty="0"/>
              <a:t>World’s population increased from 1600 million in 1900 to just over 5000 million 1987 – </a:t>
            </a:r>
            <a:r>
              <a:rPr lang="en-GB" sz="2000" dirty="0"/>
              <a:t>World pollution now 7 billion – forecast 9 billion 2043</a:t>
            </a:r>
          </a:p>
          <a:p>
            <a:pPr marL="109728" indent="0" eaLnBrk="1" hangingPunct="1">
              <a:lnSpc>
                <a:spcPct val="80000"/>
              </a:lnSpc>
              <a:buNone/>
            </a:pPr>
            <a:endParaRPr lang="en-GB" sz="2800" dirty="0"/>
          </a:p>
          <a:p>
            <a:pPr marL="109728" indent="0" eaLnBrk="1" hangingPunct="1">
              <a:lnSpc>
                <a:spcPct val="80000"/>
              </a:lnSpc>
              <a:buNone/>
            </a:pPr>
            <a:endParaRPr lang="en-GB" sz="28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52" y="2780928"/>
            <a:ext cx="5174998" cy="3876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766706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809832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50% of world’s rainforests destroyed post 1950</a:t>
            </a: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6421685" cy="3853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08961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521800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Use of CFCs rose from 100 tons in 1931 to 650,000 tons by 1980s - </a:t>
            </a:r>
            <a:r>
              <a:rPr lang="en-GB" sz="2400" dirty="0"/>
              <a:t>1987 Montreal agreement 27 countries signed now 148 have signed</a:t>
            </a:r>
          </a:p>
          <a:p>
            <a:pPr marL="109728" indent="0">
              <a:buNone/>
            </a:pPr>
            <a:endParaRPr lang="en-GB" sz="3200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6792663" cy="39875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7053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Over 50% of total increase in CO2 between 1750 and 1990 occurred after 1950</a:t>
            </a:r>
            <a:r>
              <a:rPr lang="en-GB" sz="2000" dirty="0"/>
              <a:t>- 1988 is the year in which the scientific evidence for and risks of human-caused climate change became widely known</a:t>
            </a:r>
          </a:p>
          <a:p>
            <a:pPr marL="109728" indent="0">
              <a:buNone/>
            </a:pPr>
            <a:endParaRPr lang="en-GB" sz="3200" dirty="0"/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7343694" cy="4112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72441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91880" y="980728"/>
            <a:ext cx="5194920" cy="5593808"/>
          </a:xfrm>
        </p:spPr>
        <p:txBody>
          <a:bodyPr/>
          <a:lstStyle/>
          <a:p>
            <a:pPr marL="109728" indent="0">
              <a:buNone/>
            </a:pPr>
            <a:r>
              <a:rPr lang="en-GB" sz="3200" dirty="0"/>
              <a:t>Proportion of people suffering with chronic malnutrition remains over 1 billion – same as when records began 1930s</a:t>
            </a: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12776"/>
            <a:ext cx="2875083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6657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76672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/>
              <a:t>A New Concept?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3538736" cy="5017744"/>
          </a:xfrm>
        </p:spPr>
        <p:txBody>
          <a:bodyPr>
            <a:normAutofit/>
          </a:bodyPr>
          <a:lstStyle/>
          <a:p>
            <a:r>
              <a:rPr lang="en-GB" dirty="0"/>
              <a:t>Thomas Malthus ‘An Essay on the Principle of Population’ 1798</a:t>
            </a:r>
          </a:p>
          <a:p>
            <a:pPr marL="109728" indent="0" eaLnBrk="1" hangingPunct="1">
              <a:buNone/>
            </a:pPr>
            <a:endParaRPr lang="en-GB" dirty="0"/>
          </a:p>
          <a:p>
            <a:pPr eaLnBrk="1" hangingPunct="1"/>
            <a:r>
              <a:rPr lang="en-GB" dirty="0"/>
              <a:t>George Perkins Marsh ‘Man and Nature’ 1864</a:t>
            </a:r>
          </a:p>
          <a:p>
            <a:pPr marL="109728" indent="0" eaLnBrk="1" hangingPunct="1">
              <a:buNone/>
            </a:pPr>
            <a:endParaRPr lang="en-GB" dirty="0"/>
          </a:p>
          <a:p>
            <a:pPr eaLnBrk="1" hangingPunct="1"/>
            <a:r>
              <a:rPr lang="en-GB" dirty="0"/>
              <a:t>Rachel Carson ‘Silent Spring’1962</a:t>
            </a: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5232" y="1268760"/>
            <a:ext cx="1323975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708920"/>
            <a:ext cx="1376669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34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93096"/>
            <a:ext cx="1476671" cy="18722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70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49792"/>
          </a:xfrm>
        </p:spPr>
        <p:txBody>
          <a:bodyPr/>
          <a:lstStyle/>
          <a:p>
            <a:pPr marL="109728" indent="0">
              <a:buNone/>
            </a:pPr>
            <a:r>
              <a:rPr lang="en-GB" dirty="0"/>
              <a:t>The International Ecotourism Society defines Ecotourism as:</a:t>
            </a:r>
          </a:p>
          <a:p>
            <a:pPr marL="109728" indent="0">
              <a:buNone/>
            </a:pP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C00000"/>
                </a:solidFill>
              </a:rPr>
              <a:t>"responsible travel to natural areas that conserves the environment, sustains the well-being of the local people, and involves interpretation and education" (TIES, 2015). </a:t>
            </a:r>
          </a:p>
          <a:p>
            <a:pPr marL="109728" indent="0">
              <a:buNone/>
            </a:pPr>
            <a:endParaRPr lang="en-GB" dirty="0">
              <a:solidFill>
                <a:srgbClr val="C00000"/>
              </a:solidFill>
            </a:endParaRPr>
          </a:p>
          <a:p>
            <a:pPr marL="109728" indent="0">
              <a:buNone/>
            </a:pPr>
            <a:r>
              <a:rPr lang="en-GB" dirty="0">
                <a:solidFill>
                  <a:srgbClr val="C00000"/>
                </a:solidFill>
              </a:rPr>
              <a:t>The International Ecotourism Society (TIES) </a:t>
            </a:r>
          </a:p>
          <a:p>
            <a:pPr marL="109728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112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Principles of Ecotourism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77784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r>
              <a:rPr lang="en-GB" dirty="0"/>
              <a:t>Ecotourism is about uniting conservation, communities, and sustainable travel. This means that those who implement, participate in and market ecotourism activities should adopt the following ecotourism principles: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>
                <a:solidFill>
                  <a:srgbClr val="C00000"/>
                </a:solidFill>
              </a:rPr>
              <a:t>Minimize physical, social, behavioural, and psychological impacts.</a:t>
            </a:r>
          </a:p>
          <a:p>
            <a:r>
              <a:rPr lang="en-GB" dirty="0">
                <a:solidFill>
                  <a:srgbClr val="00B050"/>
                </a:solidFill>
              </a:rPr>
              <a:t>Build environmental and cultural awareness and respect.</a:t>
            </a:r>
          </a:p>
          <a:p>
            <a:r>
              <a:rPr lang="en-GB" dirty="0">
                <a:solidFill>
                  <a:srgbClr val="0070C0"/>
                </a:solidFill>
              </a:rPr>
              <a:t>Provide positive experiences for both visitors and hosts.</a:t>
            </a:r>
          </a:p>
          <a:p>
            <a:r>
              <a:rPr lang="en-GB" dirty="0">
                <a:solidFill>
                  <a:srgbClr val="FF0000"/>
                </a:solidFill>
              </a:rPr>
              <a:t>Provide direct financial benefits for conservation.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173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/>
          <a:lstStyle/>
          <a:p>
            <a:r>
              <a:rPr lang="en-GB" dirty="0">
                <a:solidFill>
                  <a:srgbClr val="C00000"/>
                </a:solidFill>
              </a:rPr>
              <a:t>Generate financial benefits for both local people and private industry.</a:t>
            </a:r>
          </a:p>
          <a:p>
            <a:r>
              <a:rPr lang="en-GB" dirty="0">
                <a:solidFill>
                  <a:srgbClr val="0070C0"/>
                </a:solidFill>
              </a:rPr>
              <a:t>Deliver memorable interpretative experiences to visitors that help raise sensitivity to host countries' political, environmental, and social climates.</a:t>
            </a:r>
          </a:p>
          <a:p>
            <a:r>
              <a:rPr lang="en-GB" dirty="0">
                <a:solidFill>
                  <a:srgbClr val="00B050"/>
                </a:solidFill>
              </a:rPr>
              <a:t>Design, construct and operate low-impact facilities.</a:t>
            </a:r>
          </a:p>
          <a:p>
            <a:r>
              <a:rPr lang="en-GB" dirty="0">
                <a:solidFill>
                  <a:srgbClr val="FFC000"/>
                </a:solidFill>
              </a:rPr>
              <a:t>Recognize the rights and spiritual beliefs of the Indigenous People in your community and work in partnership with them to create empowerment.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3345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36912"/>
            <a:ext cx="4326047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/>
          <a:lstStyle/>
          <a:p>
            <a:pPr eaLnBrk="1" hangingPunct="1"/>
            <a:r>
              <a:rPr lang="en-GB" dirty="0"/>
              <a:t>A Contested Concept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987824" y="2249424"/>
            <a:ext cx="5698976" cy="432511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dirty="0"/>
              <a:t>The application of the concept is in dispute</a:t>
            </a:r>
          </a:p>
          <a:p>
            <a:pPr eaLnBrk="1" hangingPunct="1">
              <a:lnSpc>
                <a:spcPct val="90000"/>
              </a:lnSpc>
            </a:pPr>
            <a:endParaRPr lang="en-GB" dirty="0"/>
          </a:p>
          <a:p>
            <a:pPr eaLnBrk="1" hangingPunct="1">
              <a:lnSpc>
                <a:spcPct val="90000"/>
              </a:lnSpc>
            </a:pPr>
            <a:r>
              <a:rPr lang="en-GB" dirty="0"/>
              <a:t>Often refers to a ‘balance’- subjective concept reliant on values and ideologies of stakeholders</a:t>
            </a:r>
          </a:p>
          <a:p>
            <a:pPr eaLnBrk="1" hangingPunct="1">
              <a:lnSpc>
                <a:spcPct val="90000"/>
              </a:lnSpc>
            </a:pPr>
            <a:endParaRPr lang="en-GB" dirty="0"/>
          </a:p>
          <a:p>
            <a:pPr eaLnBrk="1" hangingPunct="1">
              <a:lnSpc>
                <a:spcPct val="90000"/>
              </a:lnSpc>
            </a:pPr>
            <a:r>
              <a:rPr lang="en-GB" dirty="0"/>
              <a:t>A concept aimed at reconciling different value positions and the perception of an environmental crisis requiring solution</a:t>
            </a:r>
          </a:p>
        </p:txBody>
      </p:sp>
    </p:spTree>
    <p:extLst>
      <p:ext uri="{BB962C8B-B14F-4D97-AF65-F5344CB8AC3E}">
        <p14:creationId xmlns:p14="http://schemas.microsoft.com/office/powerpoint/2010/main" val="73881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476250"/>
            <a:ext cx="8229600" cy="5654675"/>
          </a:xfrm>
        </p:spPr>
        <p:txBody>
          <a:bodyPr/>
          <a:lstStyle/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Butler (1999, p26) believes:</a:t>
            </a:r>
          </a:p>
          <a:p>
            <a:pPr lvl="1" eaLnBrk="1" hangingPunct="1">
              <a:buFont typeface="Wingdings" pitchFamily="2" charset="2"/>
              <a:buNone/>
            </a:pPr>
            <a:r>
              <a:rPr lang="en-GB" dirty="0">
                <a:solidFill>
                  <a:srgbClr val="C00000"/>
                </a:solidFill>
              </a:rPr>
              <a:t>‘overall sympathy for the goals of the concept does not necessarily translate into acceptance of costs and sacrifices that actual application may entail.’</a:t>
            </a:r>
          </a:p>
          <a:p>
            <a:pPr lvl="1" eaLnBrk="1" hangingPunct="1">
              <a:buFont typeface="Wingdings" pitchFamily="2" charset="2"/>
              <a:buNone/>
            </a:pPr>
            <a:endParaRPr lang="en-GB" dirty="0"/>
          </a:p>
          <a:p>
            <a:pPr lvl="1" eaLnBrk="1" hangingPunct="1"/>
            <a:r>
              <a:rPr lang="en-GB" dirty="0"/>
              <a:t>Believes that where the term has been adopted it has been for 3 reasons:</a:t>
            </a:r>
          </a:p>
          <a:p>
            <a:pPr lvl="2" eaLnBrk="1" hangingPunct="1"/>
            <a:r>
              <a:rPr lang="en-GB" sz="3200" dirty="0">
                <a:solidFill>
                  <a:srgbClr val="C00000"/>
                </a:solidFill>
              </a:rPr>
              <a:t>Economics</a:t>
            </a:r>
          </a:p>
          <a:p>
            <a:pPr lvl="2" eaLnBrk="1" hangingPunct="1"/>
            <a:r>
              <a:rPr lang="en-GB" sz="3200" dirty="0">
                <a:solidFill>
                  <a:srgbClr val="C00000"/>
                </a:solidFill>
              </a:rPr>
              <a:t>Public relations</a:t>
            </a:r>
          </a:p>
          <a:p>
            <a:pPr lvl="2" eaLnBrk="1" hangingPunct="1"/>
            <a:r>
              <a:rPr lang="en-GB" sz="3200" dirty="0">
                <a:solidFill>
                  <a:srgbClr val="C00000"/>
                </a:solidFill>
              </a:rPr>
              <a:t>Marketing </a:t>
            </a:r>
          </a:p>
        </p:txBody>
      </p:sp>
    </p:spTree>
    <p:extLst>
      <p:ext uri="{BB962C8B-B14F-4D97-AF65-F5344CB8AC3E}">
        <p14:creationId xmlns:p14="http://schemas.microsoft.com/office/powerpoint/2010/main" val="7956711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10212"/>
          </a:xfrm>
        </p:spPr>
        <p:txBody>
          <a:bodyPr/>
          <a:lstStyle/>
          <a:p>
            <a:pPr eaLnBrk="1" hangingPunct="1"/>
            <a:r>
              <a:rPr lang="en-GB" sz="2800" dirty="0"/>
              <a:t>Wheeler (1993) – ‘Ego-tourism’</a:t>
            </a:r>
          </a:p>
          <a:p>
            <a:pPr eaLnBrk="1" hangingPunct="1"/>
            <a:endParaRPr lang="en-GB" sz="2800" dirty="0"/>
          </a:p>
          <a:p>
            <a:pPr eaLnBrk="1" hangingPunct="1"/>
            <a:r>
              <a:rPr lang="en-GB" sz="2800" dirty="0"/>
              <a:t>Tourism </a:t>
            </a:r>
            <a:r>
              <a:rPr lang="en-GB" sz="2800"/>
              <a:t>and recreation gains </a:t>
            </a:r>
            <a:r>
              <a:rPr lang="en-GB" sz="2800" dirty="0"/>
              <a:t>in acceptability by being labelled as sustainable – ‘</a:t>
            </a:r>
            <a:r>
              <a:rPr lang="en-GB" sz="2800" dirty="0" err="1"/>
              <a:t>greenwashing</a:t>
            </a:r>
            <a:r>
              <a:rPr lang="en-GB" sz="2800" dirty="0"/>
              <a:t>’</a:t>
            </a:r>
          </a:p>
          <a:p>
            <a:pPr marL="109728" indent="0" eaLnBrk="1" hangingPunct="1">
              <a:buNone/>
            </a:pPr>
            <a:endParaRPr lang="en-GB" dirty="0"/>
          </a:p>
          <a:p>
            <a:pPr marL="109728" indent="0">
              <a:buNone/>
            </a:pPr>
            <a:endParaRPr lang="en-GB" sz="2800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492896"/>
            <a:ext cx="3240360" cy="3433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03439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err="1"/>
              <a:t>Brundtland</a:t>
            </a:r>
            <a:r>
              <a:rPr lang="en-GB" sz="1800" dirty="0"/>
              <a:t> Report 1987 Our Common Future. (1987). Retrieved 4 September 2019, from </a:t>
            </a:r>
            <a:r>
              <a:rPr lang="en-GB" sz="1800" dirty="0">
                <a:hlinkClick r:id="rId2"/>
              </a:rPr>
              <a:t>http://www.un-documents.net/our-common-future.pdf</a:t>
            </a:r>
            <a:endParaRPr lang="en-GB" sz="1800" dirty="0"/>
          </a:p>
          <a:p>
            <a:r>
              <a:rPr lang="en-GB" sz="1800" dirty="0"/>
              <a:t>Malthus, T (1798) An Essay on the Principle of Population</a:t>
            </a:r>
          </a:p>
          <a:p>
            <a:r>
              <a:rPr lang="en-GB" sz="1800" dirty="0"/>
              <a:t>Perkins. G (1864) Man and Nature: Or, Physical Geography as Modified by Human Action</a:t>
            </a:r>
          </a:p>
          <a:p>
            <a:r>
              <a:rPr lang="en-GB" sz="1800" dirty="0"/>
              <a:t>Carson, R (1962) Silent Spring, Houghton Mifflin Company</a:t>
            </a:r>
          </a:p>
          <a:p>
            <a:r>
              <a:rPr lang="en-GB" sz="1800" dirty="0"/>
              <a:t>The International Ecotourism Society. (2019). Retrieved 4 September 2019, from </a:t>
            </a:r>
            <a:r>
              <a:rPr lang="en-GB" sz="1800" dirty="0">
                <a:hlinkClick r:id="rId3"/>
              </a:rPr>
              <a:t>https://ecotourism.org/news/ties-announces-ecotourism-principles-revision/</a:t>
            </a:r>
            <a:endParaRPr lang="en-GB" sz="1800" dirty="0"/>
          </a:p>
          <a:p>
            <a:r>
              <a:rPr lang="en-GB" sz="1800" dirty="0"/>
              <a:t>Richard W. Butler (1999) Sustainable tourism: A state‐of‐the‐art review, Tourism Geographies</a:t>
            </a:r>
          </a:p>
          <a:p>
            <a:r>
              <a:rPr lang="en-GB" sz="1800" dirty="0"/>
              <a:t>Wheeler, M (1992) Applying ethics to the tourism industry</a:t>
            </a:r>
          </a:p>
          <a:p>
            <a:r>
              <a:rPr lang="en-GB" sz="1800" dirty="0"/>
              <a:t>Business Ethics: A European Review, 1 (4) (1992), pp. 227-235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44587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1506</TotalTime>
  <Words>669</Words>
  <Application>Microsoft Office PowerPoint</Application>
  <PresentationFormat>On-screen Show (4:3)</PresentationFormat>
  <Paragraphs>84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Georgia</vt:lpstr>
      <vt:lpstr>Trebuchet MS</vt:lpstr>
      <vt:lpstr>Wingdings</vt:lpstr>
      <vt:lpstr>Wingdings 2</vt:lpstr>
      <vt:lpstr>Urban</vt:lpstr>
      <vt:lpstr>SHSS6082 Landscape and Sustainable Recreation </vt:lpstr>
      <vt:lpstr>Ecotourism – tourism and recreation underpinned by sustainable thinking</vt:lpstr>
      <vt:lpstr>Origins of the Sustainable Development Concept</vt:lpstr>
      <vt:lpstr>Definition</vt:lpstr>
      <vt:lpstr>Why?</vt:lpstr>
      <vt:lpstr>PowerPoint Presentation</vt:lpstr>
      <vt:lpstr>PowerPoint Presentation</vt:lpstr>
      <vt:lpstr>PowerPoint Presentation</vt:lpstr>
      <vt:lpstr>PowerPoint Presentation</vt:lpstr>
      <vt:lpstr>A New Concept?</vt:lpstr>
      <vt:lpstr>PowerPoint Presentation</vt:lpstr>
      <vt:lpstr>Principles of Ecotourism</vt:lpstr>
      <vt:lpstr>PowerPoint Presentation</vt:lpstr>
      <vt:lpstr>A Contested Concept</vt:lpstr>
      <vt:lpstr>PowerPoint Presentation</vt:lpstr>
      <vt:lpstr>PowerPoint Presentation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Anthony Burns</cp:lastModifiedBy>
  <cp:revision>63</cp:revision>
  <dcterms:created xsi:type="dcterms:W3CDTF">2014-12-18T11:36:24Z</dcterms:created>
  <dcterms:modified xsi:type="dcterms:W3CDTF">2020-09-17T11:18:55Z</dcterms:modified>
</cp:coreProperties>
</file>