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8"/>
  </p:notesMasterIdLst>
  <p:sldIdLst>
    <p:sldId id="258" r:id="rId2"/>
    <p:sldId id="259" r:id="rId3"/>
    <p:sldId id="262" r:id="rId4"/>
    <p:sldId id="264" r:id="rId5"/>
    <p:sldId id="299" r:id="rId6"/>
    <p:sldId id="266" r:id="rId7"/>
    <p:sldId id="267" r:id="rId8"/>
    <p:sldId id="263" r:id="rId9"/>
    <p:sldId id="268" r:id="rId10"/>
    <p:sldId id="274" r:id="rId11"/>
    <p:sldId id="269" r:id="rId12"/>
    <p:sldId id="272" r:id="rId13"/>
    <p:sldId id="273" r:id="rId14"/>
    <p:sldId id="283" r:id="rId15"/>
    <p:sldId id="300" r:id="rId16"/>
    <p:sldId id="298" r:id="rId17"/>
    <p:sldId id="302" r:id="rId18"/>
    <p:sldId id="618" r:id="rId19"/>
    <p:sldId id="559" r:id="rId20"/>
    <p:sldId id="261" r:id="rId21"/>
    <p:sldId id="558" r:id="rId22"/>
    <p:sldId id="619" r:id="rId23"/>
    <p:sldId id="620" r:id="rId24"/>
    <p:sldId id="526" r:id="rId25"/>
    <p:sldId id="621" r:id="rId26"/>
    <p:sldId id="527" r:id="rId27"/>
    <p:sldId id="528" r:id="rId28"/>
    <p:sldId id="530" r:id="rId29"/>
    <p:sldId id="614" r:id="rId30"/>
    <p:sldId id="531" r:id="rId31"/>
    <p:sldId id="622" r:id="rId32"/>
    <p:sldId id="623" r:id="rId33"/>
    <p:sldId id="260" r:id="rId34"/>
    <p:sldId id="624" r:id="rId35"/>
    <p:sldId id="625" r:id="rId36"/>
    <p:sldId id="626" r:id="rId37"/>
    <p:sldId id="627" r:id="rId38"/>
    <p:sldId id="628" r:id="rId39"/>
    <p:sldId id="629" r:id="rId40"/>
    <p:sldId id="630" r:id="rId41"/>
    <p:sldId id="631" r:id="rId42"/>
    <p:sldId id="634" r:id="rId43"/>
    <p:sldId id="632" r:id="rId44"/>
    <p:sldId id="633" r:id="rId45"/>
    <p:sldId id="301" r:id="rId46"/>
    <p:sldId id="265" r:id="rId4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3162" autoAdjust="0"/>
    <p:restoredTop sz="54731" autoAdjust="0"/>
  </p:normalViewPr>
  <p:slideViewPr>
    <p:cSldViewPr snapToGrid="0">
      <p:cViewPr varScale="1">
        <p:scale>
          <a:sx n="39" d="100"/>
          <a:sy n="39" d="100"/>
        </p:scale>
        <p:origin x="2016" y="54"/>
      </p:cViewPr>
      <p:guideLst/>
    </p:cSldViewPr>
  </p:slideViewPr>
  <p:notesTextViewPr>
    <p:cViewPr>
      <p:scale>
        <a:sx n="75" d="100"/>
        <a:sy n="75" d="100"/>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11/06/2024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3" Type="http://schemas.openxmlformats.org/officeDocument/2006/relationships/hyperlink" Target="https://www.app.college.police.uk/app-content/the-national-decision-model/?s=" TargetMode="External"/><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Why do you think you policing vulnerability has become such an integral part of policy?</a:t>
            </a:r>
          </a:p>
          <a:p>
            <a:endParaRPr lang="en-GB" dirty="0"/>
          </a:p>
          <a:p>
            <a:r>
              <a:rPr lang="en-GB" dirty="0"/>
              <a:t>There are many reasons that you may think of but ‘vulnerability and risk’ has become a key part of policing and is currently seen as integral to the service that police forces provide to the public.</a:t>
            </a:r>
          </a:p>
          <a:p>
            <a:endParaRPr lang="en-GB" dirty="0"/>
          </a:p>
          <a:p>
            <a:r>
              <a:rPr lang="en-GB" dirty="0"/>
              <a:t>Every force</a:t>
            </a:r>
            <a:r>
              <a:rPr lang="en-GB" baseline="0" dirty="0"/>
              <a:t> in England and Wales are now subject of inspections by HMICFRS who will look at the way that Forces identify and respond to members of the public who are deemed to be vulnerable or at risk. </a:t>
            </a:r>
            <a:r>
              <a:rPr lang="en-GB" b="1" baseline="0" dirty="0"/>
              <a:t>Effective policing is now judged by how it responds to vulnerability and risk</a:t>
            </a:r>
            <a:r>
              <a:rPr lang="en-GB" baseline="0" dirty="0"/>
              <a:t>.</a:t>
            </a:r>
          </a:p>
          <a:p>
            <a:r>
              <a:rPr lang="en-GB" baseline="0" dirty="0"/>
              <a:t>It’s a very volatile area – cases often hit the headlines where blame is then placed on the police. </a:t>
            </a:r>
          </a:p>
          <a:p>
            <a:endParaRPr lang="en-GB" baseline="0" dirty="0"/>
          </a:p>
          <a:p>
            <a:endParaRPr lang="en-GB" dirty="0"/>
          </a:p>
          <a:p>
            <a:r>
              <a:rPr lang="en-GB" b="1" dirty="0"/>
              <a:t>When do you as police leaders </a:t>
            </a:r>
            <a:r>
              <a:rPr lang="en-GB" b="1" baseline="0" dirty="0"/>
              <a:t> come into contact with vulnerable individuals?</a:t>
            </a:r>
          </a:p>
          <a:p>
            <a:r>
              <a:rPr lang="en-GB" baseline="0" dirty="0"/>
              <a:t>How confident do you feel that you are able to identify the vulnerability aspects of the individual and provide them with the service that meets their particular needs?</a:t>
            </a:r>
          </a:p>
          <a:p>
            <a:endParaRPr lang="en-GB" baseline="0" dirty="0"/>
          </a:p>
          <a:p>
            <a:r>
              <a:rPr lang="en-GB" baseline="0" dirty="0"/>
              <a:t>There are a whole host of different situations that you staff will deal with – from initial calls from a member of the public requesting assistance, to dealing with missing persons, victims of crime, arrested individuals and large scale policing activities.</a:t>
            </a:r>
          </a:p>
          <a:p>
            <a:endParaRPr lang="en-GB" baseline="0" dirty="0"/>
          </a:p>
          <a:p>
            <a:r>
              <a:rPr lang="en-GB" baseline="0" dirty="0"/>
              <a:t>Do you think that police officers are appropriately trained to deal with different vulnerabilities that present themselves within </a:t>
            </a:r>
            <a:r>
              <a:rPr lang="en-GB" baseline="0" dirty="0" err="1"/>
              <a:t>individulas</a:t>
            </a:r>
            <a:r>
              <a:rPr lang="en-GB" baseline="0" dirty="0"/>
              <a:t>/public?</a:t>
            </a:r>
            <a:endParaRPr lang="en-GB" dirty="0"/>
          </a:p>
        </p:txBody>
      </p:sp>
      <p:sp>
        <p:nvSpPr>
          <p:cNvPr id="4" name="Slide Number Placeholder 3"/>
          <p:cNvSpPr>
            <a:spLocks noGrp="1"/>
          </p:cNvSpPr>
          <p:nvPr>
            <p:ph type="sldNum" sz="quarter" idx="5"/>
          </p:nvPr>
        </p:nvSpPr>
        <p:spPr/>
        <p:txBody>
          <a:bodyPr/>
          <a:lstStyle/>
          <a:p>
            <a:fld id="{1D810118-5F37-436B-B637-96E60BDA4E0D}" type="slidenum">
              <a:rPr lang="en-GB" smtClean="0"/>
              <a:t>3</a:t>
            </a:fld>
            <a:endParaRPr lang="en-GB"/>
          </a:p>
        </p:txBody>
      </p:sp>
    </p:spTree>
    <p:extLst>
      <p:ext uri="{BB962C8B-B14F-4D97-AF65-F5344CB8AC3E}">
        <p14:creationId xmlns:p14="http://schemas.microsoft.com/office/powerpoint/2010/main" val="29211342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Before we look at defining ‘vulnerability’ – lets</a:t>
            </a:r>
            <a:r>
              <a:rPr lang="en-GB" baseline="0" dirty="0"/>
              <a:t> look at what it is NOT.</a:t>
            </a:r>
          </a:p>
          <a:p>
            <a:endParaRPr lang="en-GB" baseline="0" dirty="0"/>
          </a:p>
          <a:p>
            <a:pPr marL="228600" indent="-228600">
              <a:buAutoNum type="arabicPeriod"/>
            </a:pPr>
            <a:r>
              <a:rPr lang="en-GB" b="1" baseline="0" dirty="0"/>
              <a:t>Its not a new topic in policing </a:t>
            </a:r>
            <a:r>
              <a:rPr lang="en-GB" baseline="0" dirty="0"/>
              <a:t>– think of missing persons, domestic disputes, major events like bombings, flooding etc. – there would have been individuals involved or affected by such incidents that would be deemed vulnerable due to their personal circumstances at the time.</a:t>
            </a:r>
          </a:p>
          <a:p>
            <a:pPr marL="0" indent="0">
              <a:buNone/>
            </a:pPr>
            <a:r>
              <a:rPr lang="en-GB" baseline="0" dirty="0"/>
              <a:t>      The concept of vulnerability has slowly begun to appear into policing strategies and policies and become an important aspect of operational policing.</a:t>
            </a:r>
          </a:p>
          <a:p>
            <a:pPr marL="0" indent="0">
              <a:buNone/>
            </a:pPr>
            <a:endParaRPr lang="en-GB" baseline="0" dirty="0"/>
          </a:p>
          <a:p>
            <a:pPr marL="0" indent="0">
              <a:buNone/>
            </a:pPr>
            <a:r>
              <a:rPr lang="en-GB" baseline="0" dirty="0"/>
              <a:t> 2. </a:t>
            </a:r>
            <a:r>
              <a:rPr lang="en-GB" b="1" baseline="0" dirty="0"/>
              <a:t>It is not a criminology concept </a:t>
            </a:r>
            <a:r>
              <a:rPr lang="en-GB" baseline="0" dirty="0"/>
              <a:t>– in other words it doesn’t have a criminology theory behind it  - it is simply based around a general acceptance that as humans we are fragile – mentally, physically or psychologically and as a result we may have to have support at certain times in our lives.</a:t>
            </a:r>
          </a:p>
          <a:p>
            <a:pPr marL="0" indent="0">
              <a:buNone/>
            </a:pPr>
            <a:endParaRPr lang="en-GB" baseline="0" dirty="0"/>
          </a:p>
          <a:p>
            <a:pPr marL="0" indent="0">
              <a:buNone/>
            </a:pPr>
            <a:r>
              <a:rPr lang="en-GB" dirty="0"/>
              <a:t>3. </a:t>
            </a:r>
            <a:r>
              <a:rPr lang="en-GB" b="1" dirty="0"/>
              <a:t>It is not clearly defined </a:t>
            </a:r>
            <a:r>
              <a:rPr lang="en-GB" dirty="0"/>
              <a:t>– there</a:t>
            </a:r>
            <a:r>
              <a:rPr lang="en-GB" baseline="0" dirty="0"/>
              <a:t> can be difficulties in defining what is meant by specific terms such as ‘at risk’, ‘complex needs’, ‘vulnerable adult’ – as each agency or police force will want to define according to their own specific policy needs. </a:t>
            </a:r>
            <a:endParaRPr lang="en-GB" dirty="0"/>
          </a:p>
        </p:txBody>
      </p:sp>
      <p:sp>
        <p:nvSpPr>
          <p:cNvPr id="4" name="Slide Number Placeholder 3"/>
          <p:cNvSpPr>
            <a:spLocks noGrp="1"/>
          </p:cNvSpPr>
          <p:nvPr>
            <p:ph type="sldNum" sz="quarter" idx="10"/>
          </p:nvPr>
        </p:nvSpPr>
        <p:spPr/>
        <p:txBody>
          <a:bodyPr/>
          <a:lstStyle/>
          <a:p>
            <a:fld id="{1D810118-5F37-436B-B637-96E60BDA4E0D}" type="slidenum">
              <a:rPr lang="en-GB" smtClean="0"/>
              <a:t>4</a:t>
            </a:fld>
            <a:endParaRPr lang="en-GB"/>
          </a:p>
        </p:txBody>
      </p:sp>
    </p:spTree>
    <p:extLst>
      <p:ext uri="{BB962C8B-B14F-4D97-AF65-F5344CB8AC3E}">
        <p14:creationId xmlns:p14="http://schemas.microsoft.com/office/powerpoint/2010/main" val="90093290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a:t>
            </a:r>
            <a:r>
              <a:rPr lang="en-GB" baseline="0" dirty="0"/>
              <a:t> lets start to look at ‘vulnerability’ within a policing context.</a:t>
            </a:r>
          </a:p>
          <a:p>
            <a:endParaRPr lang="en-GB" baseline="0" dirty="0"/>
          </a:p>
          <a:p>
            <a:r>
              <a:rPr lang="en-GB" baseline="0" dirty="0"/>
              <a:t>Do you think that it is associated with positive or negative meanings?</a:t>
            </a:r>
          </a:p>
          <a:p>
            <a:r>
              <a:rPr lang="en-GB" baseline="0" dirty="0"/>
              <a:t>Explain</a:t>
            </a:r>
          </a:p>
          <a:p>
            <a:r>
              <a:rPr lang="en-GB" baseline="0" dirty="0"/>
              <a:t>What negative words are sometimes used with ‘vulnerability’ – e.g. weakness, dependency</a:t>
            </a:r>
          </a:p>
          <a:p>
            <a:endParaRPr lang="en-GB" baseline="0" dirty="0"/>
          </a:p>
          <a:p>
            <a:r>
              <a:rPr lang="en-GB" baseline="0" dirty="0"/>
              <a:t>Historically , the term ‘vulnerability’ has trickled into police jargon/speak as a result of some very high profile traumatic events in which the police have been involved.</a:t>
            </a:r>
          </a:p>
          <a:p>
            <a:r>
              <a:rPr lang="en-GB" baseline="0" dirty="0"/>
              <a:t>1997&amp; 1999 HMIC Reports highlighted the need to better embrace the diverse needs and nature of communities within the UK and the police’s response to those communities. As a result police terminology changed.</a:t>
            </a:r>
            <a:endParaRPr lang="en-GB" dirty="0"/>
          </a:p>
        </p:txBody>
      </p:sp>
      <p:sp>
        <p:nvSpPr>
          <p:cNvPr id="4" name="Slide Number Placeholder 3"/>
          <p:cNvSpPr>
            <a:spLocks noGrp="1"/>
          </p:cNvSpPr>
          <p:nvPr>
            <p:ph type="sldNum" sz="quarter" idx="10"/>
          </p:nvPr>
        </p:nvSpPr>
        <p:spPr/>
        <p:txBody>
          <a:bodyPr/>
          <a:lstStyle/>
          <a:p>
            <a:fld id="{1D810118-5F37-436B-B637-96E60BDA4E0D}" type="slidenum">
              <a:rPr lang="en-GB" smtClean="0"/>
              <a:t>5</a:t>
            </a:fld>
            <a:endParaRPr lang="en-GB"/>
          </a:p>
        </p:txBody>
      </p:sp>
    </p:spTree>
    <p:extLst>
      <p:ext uri="{BB962C8B-B14F-4D97-AF65-F5344CB8AC3E}">
        <p14:creationId xmlns:p14="http://schemas.microsoft.com/office/powerpoint/2010/main" val="39529109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vulnerability a policing priority in your Force?</a:t>
            </a:r>
          </a:p>
          <a:p>
            <a:r>
              <a:rPr lang="en-GB" dirty="0"/>
              <a:t>If so – how is it relayed to staff?</a:t>
            </a:r>
          </a:p>
          <a:p>
            <a:endParaRPr lang="en-GB" dirty="0"/>
          </a:p>
          <a:p>
            <a:r>
              <a:rPr lang="en-GB" dirty="0"/>
              <a:t>Does it clearly appear in your Force aim, objectives or Strategy?</a:t>
            </a:r>
          </a:p>
          <a:p>
            <a:r>
              <a:rPr lang="en-GB" dirty="0"/>
              <a:t>If so how does it manifest itself?</a:t>
            </a:r>
          </a:p>
        </p:txBody>
      </p:sp>
      <p:sp>
        <p:nvSpPr>
          <p:cNvPr id="4" name="Slide Number Placeholder 3"/>
          <p:cNvSpPr>
            <a:spLocks noGrp="1"/>
          </p:cNvSpPr>
          <p:nvPr>
            <p:ph type="sldNum" sz="quarter" idx="10"/>
          </p:nvPr>
        </p:nvSpPr>
        <p:spPr/>
        <p:txBody>
          <a:bodyPr/>
          <a:lstStyle/>
          <a:p>
            <a:fld id="{1D810118-5F37-436B-B637-96E60BDA4E0D}" type="slidenum">
              <a:rPr lang="en-GB" smtClean="0"/>
              <a:t>6</a:t>
            </a:fld>
            <a:endParaRPr lang="en-GB"/>
          </a:p>
        </p:txBody>
      </p:sp>
    </p:spTree>
    <p:extLst>
      <p:ext uri="{BB962C8B-B14F-4D97-AF65-F5344CB8AC3E}">
        <p14:creationId xmlns:p14="http://schemas.microsoft.com/office/powerpoint/2010/main" val="36111977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Vulnerability is arguably </a:t>
            </a:r>
          </a:p>
          <a:p>
            <a:r>
              <a:rPr lang="en-GB" dirty="0"/>
              <a:t>One of Policing’s highest threat, harm, risk areas</a:t>
            </a:r>
          </a:p>
          <a:p>
            <a:r>
              <a:rPr lang="en-GB" dirty="0"/>
              <a:t>Vulnerable people are central to current policing priorities</a:t>
            </a:r>
          </a:p>
          <a:p>
            <a:r>
              <a:rPr lang="en-GB" dirty="0"/>
              <a:t>No longer a specialist area of policing</a:t>
            </a:r>
          </a:p>
          <a:p>
            <a:r>
              <a:rPr lang="en-GB" dirty="0"/>
              <a:t>Increasingly important aspect of policing</a:t>
            </a:r>
          </a:p>
          <a:p>
            <a:r>
              <a:rPr lang="en-GB" dirty="0"/>
              <a:t>Creates significant challenges within and beyond policing</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13165988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dirty="0"/>
              <a:t>Research shows that 75% of police work concerns vulnerability (</a:t>
            </a:r>
            <a:r>
              <a:rPr lang="en-GB" sz="1200" dirty="0" err="1"/>
              <a:t>Bartkowiak</a:t>
            </a:r>
            <a:r>
              <a:rPr lang="en-GB" sz="1200" dirty="0"/>
              <a:t>-Theron &amp; </a:t>
            </a:r>
            <a:r>
              <a:rPr lang="en-GB" sz="1200" dirty="0" err="1"/>
              <a:t>Askwith</a:t>
            </a:r>
            <a:r>
              <a:rPr lang="en-GB" sz="1200" dirty="0"/>
              <a:t>, 2019) </a:t>
            </a:r>
          </a:p>
          <a:p>
            <a:r>
              <a:rPr lang="en-GB" sz="1200" dirty="0"/>
              <a:t>Significant increases in demand associated with protecting vulnerable persons in homes and on-line</a:t>
            </a:r>
          </a:p>
          <a:p>
            <a:r>
              <a:rPr lang="en-GB" sz="1200" dirty="0"/>
              <a:t>Dominates discussions around policing business and quality assurance</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40221294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Even historical data indicates how Vulnerability has influenced the service provided by Forces</a:t>
            </a:r>
          </a:p>
          <a:p>
            <a:endParaRPr lang="en-GB" dirty="0"/>
          </a:p>
          <a:p>
            <a:r>
              <a:rPr lang="en-GB" dirty="0"/>
              <a:t>ONS stats back in 2018 highlighted</a:t>
            </a:r>
          </a:p>
          <a:p>
            <a:r>
              <a:rPr lang="en-GB" dirty="0"/>
              <a:t>Police recorded crime risen in last few years – increases in specific crime types</a:t>
            </a:r>
          </a:p>
          <a:p>
            <a:pPr marL="0" indent="0">
              <a:buNone/>
            </a:pPr>
            <a:r>
              <a:rPr lang="en-GB" dirty="0"/>
              <a:t>In March 2018 alone</a:t>
            </a:r>
          </a:p>
          <a:p>
            <a:pPr marL="0" indent="0">
              <a:buNone/>
            </a:pPr>
            <a:r>
              <a:rPr lang="en-GB" dirty="0"/>
              <a:t>24% increase – sexual offences</a:t>
            </a:r>
          </a:p>
          <a:p>
            <a:pPr marL="0" indent="0">
              <a:buNone/>
            </a:pPr>
            <a:r>
              <a:rPr lang="en-GB" dirty="0"/>
              <a:t>23% increase – domestic abuse</a:t>
            </a:r>
          </a:p>
          <a:p>
            <a:pPr marL="0" indent="0">
              <a:buNone/>
            </a:pPr>
            <a:r>
              <a:rPr lang="en-GB" dirty="0"/>
              <a:t>36% increase – stalking &amp; harassment (ONS, 2018)</a:t>
            </a:r>
          </a:p>
          <a:p>
            <a:endParaRPr lang="en-GB" dirty="0"/>
          </a:p>
          <a:p>
            <a:r>
              <a:rPr lang="en-GB" dirty="0"/>
              <a:t>HMICFRS inspection 2017 highlighted</a:t>
            </a:r>
          </a:p>
          <a:p>
            <a:r>
              <a:rPr lang="en-GB" dirty="0"/>
              <a:t>Increase in complex crimes – need to identify and assess risk factors to make informed decisions.</a:t>
            </a:r>
          </a:p>
          <a:p>
            <a:r>
              <a:rPr lang="en-GB" dirty="0"/>
              <a:t>Increased demands stretching forces – unable to keep people safe and meet expected demand</a:t>
            </a:r>
          </a:p>
          <a:p>
            <a:r>
              <a:rPr lang="en-GB" dirty="0"/>
              <a:t>Crimes with vulnerability increased</a:t>
            </a:r>
          </a:p>
          <a:p>
            <a:pPr marL="0" indent="0">
              <a:buNone/>
            </a:pPr>
            <a:r>
              <a:rPr lang="en-GB" dirty="0"/>
              <a:t>(HMICFRS, 2017)</a:t>
            </a:r>
          </a:p>
          <a:p>
            <a:endParaRPr lang="en-GB" dirty="0"/>
          </a:p>
        </p:txBody>
      </p:sp>
      <p:sp>
        <p:nvSpPr>
          <p:cNvPr id="4" name="Slide Number Placeholder 3"/>
          <p:cNvSpPr>
            <a:spLocks noGrp="1"/>
          </p:cNvSpPr>
          <p:nvPr>
            <p:ph type="sldNum" sz="quarter" idx="5"/>
          </p:nvPr>
        </p:nvSpPr>
        <p:spPr/>
        <p:txBody>
          <a:bodyPr/>
          <a:lstStyle/>
          <a:p>
            <a:fld id="{1D810118-5F37-436B-B637-96E60BDA4E0D}" type="slidenum">
              <a:rPr lang="en-GB" smtClean="0"/>
              <a:t>9</a:t>
            </a:fld>
            <a:endParaRPr lang="en-GB"/>
          </a:p>
        </p:txBody>
      </p:sp>
    </p:spTree>
    <p:extLst>
      <p:ext uri="{BB962C8B-B14F-4D97-AF65-F5344CB8AC3E}">
        <p14:creationId xmlns:p14="http://schemas.microsoft.com/office/powerpoint/2010/main" val="339094767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Historically Policy makers worked on categorisation of vulnerability  rather that its definition</a:t>
            </a:r>
          </a:p>
          <a:p>
            <a:r>
              <a:rPr lang="en-GB" dirty="0"/>
              <a:t>And Listed a number of attributes that could make a person vulnerable </a:t>
            </a:r>
          </a:p>
          <a:p>
            <a:endParaRPr lang="en-GB" dirty="0"/>
          </a:p>
          <a:p>
            <a:r>
              <a:rPr lang="en-GB" dirty="0"/>
              <a:t>Can you think of any attributes that may lead to a person being </a:t>
            </a:r>
            <a:r>
              <a:rPr lang="en-GB" dirty="0" err="1"/>
              <a:t>catagorised</a:t>
            </a:r>
            <a:r>
              <a:rPr lang="en-GB" dirty="0"/>
              <a:t> as ‘vulnerable’?</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4742191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could all argue that Initial police interactions present crucial opportunities for protection</a:t>
            </a:r>
          </a:p>
          <a:p>
            <a:r>
              <a:rPr lang="en-GB" dirty="0"/>
              <a:t>Its therefore important for police </a:t>
            </a:r>
            <a:r>
              <a:rPr lang="en-GB" dirty="0" err="1"/>
              <a:t>offciers</a:t>
            </a:r>
            <a:r>
              <a:rPr lang="en-GB" dirty="0"/>
              <a:t> and staff to have the Ability to recognise vulnerabilities and potential/actual risk of harm</a:t>
            </a:r>
          </a:p>
          <a:p>
            <a:r>
              <a:rPr lang="en-GB" dirty="0"/>
              <a:t>But what is also important is having Professional curiosity – being nosey, asking questions, if things don’t look or feel right – question it!</a:t>
            </a:r>
          </a:p>
          <a:p>
            <a:r>
              <a:rPr lang="en-GB" dirty="0"/>
              <a:t>Understand own responsibility</a:t>
            </a:r>
          </a:p>
          <a:p>
            <a:r>
              <a:rPr lang="en-GB" dirty="0"/>
              <a:t>Know what action to be taken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105176227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Difficulties identifying vulnerability due to wide range of risk factors and complex nature between these factors</a:t>
            </a:r>
          </a:p>
          <a:p>
            <a:r>
              <a:rPr lang="en-GB" dirty="0"/>
              <a:t>Number of different RA tools:</a:t>
            </a:r>
          </a:p>
          <a:p>
            <a:pPr marL="0" indent="0" algn="ctr">
              <a:buNone/>
            </a:pPr>
            <a:r>
              <a:rPr lang="en-GB" b="1" dirty="0">
                <a:solidFill>
                  <a:srgbClr val="00B050"/>
                </a:solidFill>
              </a:rPr>
              <a:t>DASH</a:t>
            </a:r>
            <a:r>
              <a:rPr lang="en-GB" dirty="0">
                <a:solidFill>
                  <a:srgbClr val="00B050"/>
                </a:solidFill>
              </a:rPr>
              <a:t> – Domestic Abuse Stalking &amp; Honour Based Violence</a:t>
            </a:r>
          </a:p>
          <a:p>
            <a:pPr marL="0" indent="0" algn="ctr">
              <a:buNone/>
            </a:pPr>
            <a:r>
              <a:rPr lang="en-GB" b="1" dirty="0">
                <a:solidFill>
                  <a:srgbClr val="0070C0"/>
                </a:solidFill>
              </a:rPr>
              <a:t>THOR</a:t>
            </a:r>
            <a:r>
              <a:rPr lang="en-GB" dirty="0">
                <a:solidFill>
                  <a:srgbClr val="0070C0"/>
                </a:solidFill>
              </a:rPr>
              <a:t> – Threat, Harm , Opportunity, Risk</a:t>
            </a:r>
          </a:p>
          <a:p>
            <a:pPr marL="0" indent="0" algn="ctr">
              <a:buNone/>
            </a:pPr>
            <a:r>
              <a:rPr lang="en-GB" b="1" dirty="0" err="1">
                <a:solidFill>
                  <a:srgbClr val="7030A0"/>
                </a:solidFill>
              </a:rPr>
              <a:t>ViST</a:t>
            </a:r>
            <a:r>
              <a:rPr lang="en-GB" dirty="0">
                <a:solidFill>
                  <a:srgbClr val="7030A0"/>
                </a:solidFill>
              </a:rPr>
              <a:t> – Vulnerability Screening Tool</a:t>
            </a:r>
          </a:p>
          <a:p>
            <a:pPr marL="0" indent="0" algn="ctr">
              <a:buNone/>
            </a:pPr>
            <a:r>
              <a:rPr lang="en-GB" dirty="0"/>
              <a:t>Etc.</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57911548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 multi-faceted approach to assess risk &amp; vulnerability</a:t>
            </a:r>
          </a:p>
          <a:p>
            <a:r>
              <a:rPr lang="en-GB" dirty="0"/>
              <a:t>At EARLIEST point of contact</a:t>
            </a:r>
          </a:p>
          <a:p>
            <a:r>
              <a:rPr lang="en-GB" dirty="0"/>
              <a:t>Aims to ensure tailored response is provided to everyone</a:t>
            </a:r>
          </a:p>
          <a:p>
            <a:r>
              <a:rPr lang="en-GB" dirty="0"/>
              <a:t>Prioritises services to most vulnerable</a:t>
            </a:r>
          </a:p>
          <a:p>
            <a:r>
              <a:rPr lang="en-GB" dirty="0"/>
              <a:t>Enhances services to vulnerable &amp; creates capacity for front line staff to focus on community needs and prevention</a:t>
            </a:r>
          </a:p>
          <a:p>
            <a:r>
              <a:rPr lang="en-GB" dirty="0"/>
              <a:t>Designed so risk is assessed in a consistent way</a:t>
            </a:r>
          </a:p>
          <a:p>
            <a:r>
              <a:rPr lang="en-GB" dirty="0"/>
              <a:t>Professionalises approach to public needs and risk management</a:t>
            </a:r>
          </a:p>
          <a:p>
            <a:r>
              <a:rPr lang="en-GB" dirty="0">
                <a:solidFill>
                  <a:srgbClr val="FF0000"/>
                </a:solidFill>
              </a:rPr>
              <a:t>Identifies key considerations for evaluating any given situation</a:t>
            </a:r>
          </a:p>
          <a:p>
            <a:r>
              <a:rPr lang="en-GB" dirty="0">
                <a:solidFill>
                  <a:srgbClr val="00B050"/>
                </a:solidFill>
              </a:rPr>
              <a:t>Aligns to the Code of Ethics &amp; NDM</a:t>
            </a:r>
          </a:p>
          <a:p>
            <a:r>
              <a:rPr lang="en-GB" dirty="0"/>
              <a:t>Force values upheld</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211190028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Policing Vision 2025 as you are aware is developed by the  NPCC – National</a:t>
            </a:r>
            <a:r>
              <a:rPr lang="en-GB" baseline="0" dirty="0"/>
              <a:t> </a:t>
            </a:r>
            <a:r>
              <a:rPr lang="en-GB" dirty="0"/>
              <a:t>Police Chief’s Council</a:t>
            </a:r>
          </a:p>
          <a:p>
            <a:endParaRPr lang="en-GB" dirty="0"/>
          </a:p>
          <a:p>
            <a:r>
              <a:rPr lang="en-GB" baseline="0" dirty="0"/>
              <a:t>and part of that vision or plan’s aim  is to deliver</a:t>
            </a:r>
          </a:p>
          <a:p>
            <a:r>
              <a:rPr lang="en-GB" baseline="0" dirty="0"/>
              <a:t> ‘</a:t>
            </a:r>
            <a:r>
              <a:rPr lang="en-GB" i="1" baseline="0" dirty="0"/>
              <a:t>an improved understanding of vulnerability, both in physical and virtual locations, as a means of improving and differentiating service and protection’.</a:t>
            </a:r>
          </a:p>
          <a:p>
            <a:endParaRPr lang="en-GB" i="1" baseline="0" dirty="0"/>
          </a:p>
          <a:p>
            <a:endParaRPr lang="en-GB" i="1" baseline="0" dirty="0"/>
          </a:p>
          <a:p>
            <a:r>
              <a:rPr lang="en-GB" b="1" i="0" baseline="0" dirty="0"/>
              <a:t>Question</a:t>
            </a:r>
            <a:r>
              <a:rPr lang="en-GB" i="1" baseline="0" dirty="0"/>
              <a:t> - Have Forces achieved this to date?</a:t>
            </a:r>
          </a:p>
          <a:p>
            <a:endParaRPr lang="en-GB" i="1" dirty="0"/>
          </a:p>
          <a:p>
            <a:r>
              <a:rPr lang="en-GB" i="0" dirty="0"/>
              <a:t>In addition to this aim…. It sets out that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t>
            </a:r>
            <a:r>
              <a:rPr lang="en-GB" dirty="0">
                <a:solidFill>
                  <a:srgbClr val="7030A0"/>
                </a:solidFill>
              </a:rPr>
              <a:t>the police service will have transformed the way it delivers its mission with a keen focus on prevention and vulnerability and the effective management of risk</a:t>
            </a:r>
            <a:r>
              <a:rPr lang="en-GB" dirty="0"/>
              <a:t>’</a:t>
            </a:r>
          </a:p>
          <a:p>
            <a:endParaRPr lang="en-GB" i="0" dirty="0"/>
          </a:p>
        </p:txBody>
      </p:sp>
      <p:sp>
        <p:nvSpPr>
          <p:cNvPr id="4" name="Slide Number Placeholder 3"/>
          <p:cNvSpPr>
            <a:spLocks noGrp="1"/>
          </p:cNvSpPr>
          <p:nvPr>
            <p:ph type="sldNum" sz="quarter" idx="10"/>
          </p:nvPr>
        </p:nvSpPr>
        <p:spPr/>
        <p:txBody>
          <a:bodyPr/>
          <a:lstStyle/>
          <a:p>
            <a:fld id="{1D810118-5F37-436B-B637-96E60BDA4E0D}" type="slidenum">
              <a:rPr lang="en-GB" smtClean="0"/>
              <a:t>14</a:t>
            </a:fld>
            <a:endParaRPr lang="en-GB"/>
          </a:p>
        </p:txBody>
      </p:sp>
    </p:spTree>
    <p:extLst>
      <p:ext uri="{BB962C8B-B14F-4D97-AF65-F5344CB8AC3E}">
        <p14:creationId xmlns:p14="http://schemas.microsoft.com/office/powerpoint/2010/main" val="22228908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National Vulnerability Action Plan provides support to Forces to deliver on 7 key themes</a:t>
            </a:r>
          </a:p>
          <a:p>
            <a:endParaRPr lang="en-GB" dirty="0"/>
          </a:p>
          <a:p>
            <a:r>
              <a:rPr lang="en-GB" dirty="0"/>
              <a:t>Any ideas what they are?</a:t>
            </a:r>
          </a:p>
          <a:p>
            <a:pPr marL="228600" indent="-228600">
              <a:buAutoNum type="arabicPeriod"/>
            </a:pPr>
            <a:r>
              <a:rPr lang="en-GB" dirty="0"/>
              <a:t>Early intervention and prevention</a:t>
            </a:r>
          </a:p>
          <a:p>
            <a:pPr marL="228600" indent="-228600">
              <a:buAutoNum type="arabicPeriod"/>
            </a:pPr>
            <a:r>
              <a:rPr lang="en-GB" dirty="0"/>
              <a:t>Prioritising, supporting, safeguarding and managing risk</a:t>
            </a:r>
          </a:p>
          <a:p>
            <a:pPr marL="228600" indent="-228600">
              <a:buAutoNum type="arabicPeriod"/>
            </a:pPr>
            <a:r>
              <a:rPr lang="en-GB" dirty="0"/>
              <a:t>Information, intelligence , data gathering and management of information</a:t>
            </a:r>
          </a:p>
          <a:p>
            <a:pPr marL="228600" indent="-228600">
              <a:buAutoNum type="arabicPeriod"/>
            </a:pPr>
            <a:r>
              <a:rPr lang="en-GB" dirty="0"/>
              <a:t>Effective investigation and outcomes</a:t>
            </a:r>
          </a:p>
          <a:p>
            <a:pPr marL="228600" indent="-228600">
              <a:buAutoNum type="arabicPeriod"/>
            </a:pPr>
            <a:r>
              <a:rPr lang="en-GB" dirty="0"/>
              <a:t>Leadership – but is not rank specific!</a:t>
            </a:r>
          </a:p>
          <a:p>
            <a:pPr marL="228600" indent="-228600">
              <a:buAutoNum type="arabicPeriod"/>
            </a:pPr>
            <a:r>
              <a:rPr lang="en-GB" dirty="0"/>
              <a:t>Learning &amp; development</a:t>
            </a:r>
          </a:p>
          <a:p>
            <a:pPr marL="228600" indent="-228600">
              <a:buAutoNum type="arabicPeriod"/>
            </a:pPr>
            <a:r>
              <a:rPr lang="en-GB" dirty="0"/>
              <a:t>Communication</a:t>
            </a:r>
          </a:p>
          <a:p>
            <a:pPr marL="228600" indent="-228600">
              <a:buAutoNum type="arabicPeriod"/>
            </a:pPr>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294800165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College of policing undertook research to obtain a rounded view of priorities for improvement in, or support to, policing over the short to medium term. The research included analysis of HMICFRS thematic and force PEEL inspections as well as interviews and focus groups with Chief Officers and frontline staff including constables and sergeants, in </a:t>
            </a:r>
            <a:r>
              <a:rPr lang="en-GB" b="1" dirty="0"/>
              <a:t>order to identify the recurring 'perennial issues ' in policing where action is needed to drive improvement for the public across a range of contexts, rather than for a particular crime type or operational area of policing. </a:t>
            </a:r>
          </a:p>
          <a:p>
            <a:r>
              <a:rPr lang="en-GB" dirty="0"/>
              <a:t>This approach was aimed at identifying how the College can best work with and support policing practitioners to develop the professional skills which will enable them to respond to current, new and unforeseen challenges. The research </a:t>
            </a:r>
            <a:r>
              <a:rPr lang="en-GB" b="1" dirty="0"/>
              <a:t>identified the following 10 recurring areas where improvement is required</a:t>
            </a:r>
            <a:r>
              <a:rPr lang="en-GB" dirty="0"/>
              <a:t>. All these areas can be considered as 'systemic' problems, requiring system wide solutions</a:t>
            </a:r>
          </a:p>
          <a:p>
            <a:endParaRPr lang="en-GB" dirty="0"/>
          </a:p>
          <a:p>
            <a:pPr marL="228600" indent="-228600">
              <a:buAutoNum type="arabicPeriod"/>
            </a:pPr>
            <a:r>
              <a:rPr lang="en-GB" dirty="0"/>
              <a:t>Identifying and managing risk</a:t>
            </a:r>
          </a:p>
          <a:p>
            <a:pPr marL="228600" indent="-228600">
              <a:buAutoNum type="arabicPeriod"/>
            </a:pPr>
            <a:r>
              <a:rPr lang="en-GB" dirty="0"/>
              <a:t>Victim engagement &amp; care</a:t>
            </a:r>
          </a:p>
          <a:p>
            <a:pPr marL="228600" indent="-228600">
              <a:buAutoNum type="arabicPeriod"/>
            </a:pPr>
            <a:r>
              <a:rPr lang="en-GB" dirty="0"/>
              <a:t>Supporting vulnerable persons</a:t>
            </a:r>
          </a:p>
          <a:p>
            <a:pPr marL="228600" indent="-228600">
              <a:buAutoNum type="arabicPeriod"/>
            </a:pPr>
            <a:r>
              <a:rPr lang="en-GB" dirty="0"/>
              <a:t>Using evidence in Investigations</a:t>
            </a:r>
          </a:p>
          <a:p>
            <a:pPr marL="228600" indent="-228600">
              <a:buAutoNum type="arabicPeriod"/>
            </a:pPr>
            <a:r>
              <a:rPr lang="en-GB" dirty="0"/>
              <a:t>Collaborative working</a:t>
            </a:r>
          </a:p>
          <a:p>
            <a:pPr marL="228600" indent="-228600">
              <a:buAutoNum type="arabicPeriod"/>
            </a:pPr>
            <a:r>
              <a:rPr lang="en-GB" dirty="0"/>
              <a:t>Crime prevention and long term problem solving</a:t>
            </a:r>
          </a:p>
          <a:p>
            <a:pPr marL="228600" indent="-228600">
              <a:buAutoNum type="arabicPeriod"/>
            </a:pPr>
            <a:r>
              <a:rPr lang="en-GB" dirty="0"/>
              <a:t>Analytical capability</a:t>
            </a:r>
          </a:p>
          <a:p>
            <a:pPr marL="228600" indent="-228600">
              <a:buAutoNum type="arabicPeriod"/>
            </a:pPr>
            <a:r>
              <a:rPr lang="en-GB" dirty="0"/>
              <a:t>Developing the workforce</a:t>
            </a:r>
          </a:p>
          <a:p>
            <a:pPr marL="228600" indent="-228600">
              <a:buAutoNum type="arabicPeriod"/>
            </a:pPr>
            <a:r>
              <a:rPr lang="en-GB" dirty="0"/>
              <a:t>Staff wellbeing</a:t>
            </a:r>
          </a:p>
          <a:p>
            <a:pPr marL="228600" indent="-228600">
              <a:buAutoNum type="arabicPeriod"/>
            </a:pPr>
            <a:r>
              <a:rPr lang="en-GB" dirty="0"/>
              <a:t>Professional &amp; ethical conduct</a:t>
            </a:r>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0464633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lets go back a little – we looked at what Vulnerability IS NOT…. So now lets look at what IS vulnerability?</a:t>
            </a:r>
          </a:p>
          <a:p>
            <a:r>
              <a:rPr lang="en-GB" dirty="0"/>
              <a:t>Lets take it back to basics.</a:t>
            </a:r>
          </a:p>
          <a:p>
            <a:endParaRPr lang="en-GB" dirty="0"/>
          </a:p>
          <a:p>
            <a:r>
              <a:rPr lang="en-GB" dirty="0"/>
              <a:t>How do we define the word ‘Vulnerable’ or ‘Vulnerability’ and  not initially  within a policing context</a:t>
            </a:r>
          </a:p>
          <a:p>
            <a:r>
              <a:rPr lang="en-GB" dirty="0"/>
              <a:t>(open to class) – what would you put forward? – do you want to put it in the chat box?</a:t>
            </a:r>
          </a:p>
          <a:p>
            <a:endParaRPr lang="en-GB" dirty="0"/>
          </a:p>
          <a:p>
            <a:endParaRPr lang="en-GB" dirty="0"/>
          </a:p>
          <a:p>
            <a:r>
              <a:rPr lang="en-GB" dirty="0"/>
              <a:t>A</a:t>
            </a:r>
            <a:r>
              <a:rPr lang="en-GB" baseline="0" dirty="0"/>
              <a:t> starting point when looking at defining ‘vulnerability’ is to see how the dictionary defines it.</a:t>
            </a:r>
          </a:p>
          <a:p>
            <a:endParaRPr lang="en-GB" baseline="0" dirty="0"/>
          </a:p>
          <a:p>
            <a:r>
              <a:rPr lang="en-GB" baseline="0" dirty="0"/>
              <a:t>Vulnerable comes from the Latin meaning ‘to wound’.</a:t>
            </a:r>
          </a:p>
          <a:p>
            <a:r>
              <a:rPr lang="en-GB" baseline="0" dirty="0"/>
              <a:t>The Oxford dictionary defines it as – ‘susceptible to physical or emotional attack or harm’</a:t>
            </a:r>
          </a:p>
          <a:p>
            <a:r>
              <a:rPr lang="en-GB" baseline="0" dirty="0"/>
              <a:t>The Cambridge dictionary states – ‘able to be easily physically, emotionally or mentally hurt, influenced or attacked’</a:t>
            </a:r>
          </a:p>
          <a:p>
            <a:endParaRPr lang="en-GB" dirty="0"/>
          </a:p>
          <a:p>
            <a:r>
              <a:rPr lang="en-GB" dirty="0"/>
              <a:t>How would you define it?</a:t>
            </a:r>
          </a:p>
          <a:p>
            <a:r>
              <a:rPr lang="en-GB" dirty="0"/>
              <a:t>How easy is it to define?</a:t>
            </a:r>
          </a:p>
          <a:p>
            <a:endParaRPr lang="en-GB" dirty="0"/>
          </a:p>
          <a:p>
            <a:r>
              <a:rPr lang="en-GB" dirty="0"/>
              <a:t>What about the terminology</a:t>
            </a:r>
            <a:r>
              <a:rPr lang="en-GB" baseline="0" dirty="0"/>
              <a:t> – what words would you use?</a:t>
            </a:r>
            <a:endParaRPr lang="en-GB" dirty="0"/>
          </a:p>
          <a:p>
            <a:r>
              <a:rPr lang="en-GB" dirty="0"/>
              <a:t>               Adult/child/person/individual/community/group</a:t>
            </a:r>
          </a:p>
          <a:p>
            <a:endParaRPr lang="en-GB" dirty="0"/>
          </a:p>
        </p:txBody>
      </p:sp>
      <p:sp>
        <p:nvSpPr>
          <p:cNvPr id="4" name="Slide Number Placeholder 3"/>
          <p:cNvSpPr>
            <a:spLocks noGrp="1"/>
          </p:cNvSpPr>
          <p:nvPr>
            <p:ph type="sldNum" sz="quarter" idx="10"/>
          </p:nvPr>
        </p:nvSpPr>
        <p:spPr/>
        <p:txBody>
          <a:bodyPr/>
          <a:lstStyle/>
          <a:p>
            <a:fld id="{9E647D5D-462B-43AA-8955-CD1A363DA80C}" type="slidenum">
              <a:rPr lang="en-GB" smtClean="0"/>
              <a:t>17</a:t>
            </a:fld>
            <a:endParaRPr lang="en-GB"/>
          </a:p>
        </p:txBody>
      </p:sp>
    </p:spTree>
    <p:extLst>
      <p:ext uri="{BB962C8B-B14F-4D97-AF65-F5344CB8AC3E}">
        <p14:creationId xmlns:p14="http://schemas.microsoft.com/office/powerpoint/2010/main" val="3742488778"/>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Academically ‘vulnerability’ can be defined or explained as :</a:t>
            </a:r>
          </a:p>
          <a:p>
            <a:endParaRPr lang="en-GB" dirty="0"/>
          </a:p>
          <a:p>
            <a:endParaRPr lang="en-GB" dirty="0"/>
          </a:p>
          <a:p>
            <a:r>
              <a:rPr lang="en-GB" dirty="0"/>
              <a:t>Compare and contrast them to the ones that you came up with</a:t>
            </a:r>
          </a:p>
          <a:p>
            <a:r>
              <a:rPr lang="en-GB" dirty="0"/>
              <a:t>What are the similarities/differences?</a:t>
            </a:r>
          </a:p>
          <a:p>
            <a:r>
              <a:rPr lang="en-GB" dirty="0"/>
              <a:t>Consider the words used?</a:t>
            </a:r>
          </a:p>
        </p:txBody>
      </p:sp>
      <p:sp>
        <p:nvSpPr>
          <p:cNvPr id="4" name="Slide Number Placeholder 3"/>
          <p:cNvSpPr>
            <a:spLocks noGrp="1"/>
          </p:cNvSpPr>
          <p:nvPr>
            <p:ph type="sldNum" sz="quarter" idx="10"/>
          </p:nvPr>
        </p:nvSpPr>
        <p:spPr/>
        <p:txBody>
          <a:bodyPr/>
          <a:lstStyle/>
          <a:p>
            <a:fld id="{9E647D5D-462B-43AA-8955-CD1A363DA80C}" type="slidenum">
              <a:rPr lang="en-GB" smtClean="0"/>
              <a:t>18</a:t>
            </a:fld>
            <a:endParaRPr lang="en-GB"/>
          </a:p>
        </p:txBody>
      </p:sp>
    </p:spTree>
    <p:extLst>
      <p:ext uri="{BB962C8B-B14F-4D97-AF65-F5344CB8AC3E}">
        <p14:creationId xmlns:p14="http://schemas.microsoft.com/office/powerpoint/2010/main" val="3107105756"/>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taken from a research paper produced by Bangor University</a:t>
            </a:r>
          </a:p>
        </p:txBody>
      </p:sp>
      <p:sp>
        <p:nvSpPr>
          <p:cNvPr id="4" name="Slide Number Placeholder 3"/>
          <p:cNvSpPr>
            <a:spLocks noGrp="1"/>
          </p:cNvSpPr>
          <p:nvPr>
            <p:ph type="sldNum" sz="quarter" idx="5"/>
          </p:nvPr>
        </p:nvSpPr>
        <p:spPr/>
        <p:txBody>
          <a:bodyPr/>
          <a:lstStyle/>
          <a:p>
            <a:fld id="{9E647D5D-462B-43AA-8955-CD1A363DA80C}" type="slidenum">
              <a:rPr lang="en-GB" smtClean="0"/>
              <a:t>19</a:t>
            </a:fld>
            <a:endParaRPr lang="en-GB"/>
          </a:p>
        </p:txBody>
      </p:sp>
    </p:spTree>
    <p:extLst>
      <p:ext uri="{BB962C8B-B14F-4D97-AF65-F5344CB8AC3E}">
        <p14:creationId xmlns:p14="http://schemas.microsoft.com/office/powerpoint/2010/main" val="214988431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 think we would all agree that It is important the police work to one specific definition of vulnerability</a:t>
            </a:r>
            <a:r>
              <a:rPr lang="en-GB" altLang="en-US" dirty="0">
                <a:latin typeface="Arial" panose="020B0604020202020204" pitchFamily="34" charset="0"/>
              </a:rPr>
              <a:t> but the complex nature of vulnerability (e.g. presence of some situational/environmental factors) can combine with personal vulnerability, resulting in a person possibly being both a victim and/or perpetrator and susceptible to a range of harms which therefore makes defining vulnerability difficult in all circumstances. </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The College of Policing has advocated one definition for sometime, which is also provided within the National Vulnerability Action Plan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Which is: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altLang="en-US" dirty="0">
                <a:latin typeface="Arial" panose="020B0604020202020204" pitchFamily="34" charset="0"/>
              </a:rPr>
              <a:t>Definitions can vary across different organisations for many reasons including their role. For example the police include perpetrators who are in custody within their definition, and those that are managed within the community as sexual or violent offenders – so the definition can be wide reaching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altLang="en-US" dirty="0">
              <a:latin typeface="Arial" panose="020B0604020202020204" pitchFamily="34" charset="0"/>
            </a:endParaRPr>
          </a:p>
          <a:p>
            <a:r>
              <a:rPr lang="en-GB" dirty="0">
                <a:latin typeface="Arial" panose="020B0604020202020204" pitchFamily="34" charset="0"/>
              </a:rPr>
              <a:t>It is</a:t>
            </a:r>
            <a:r>
              <a:rPr lang="en-GB" baseline="0" dirty="0">
                <a:latin typeface="Arial" panose="020B0604020202020204" pitchFamily="34" charset="0"/>
              </a:rPr>
              <a:t> also important to note that t</a:t>
            </a:r>
            <a:r>
              <a:rPr lang="en-GB" dirty="0">
                <a:latin typeface="Arial" panose="020B0604020202020204" pitchFamily="34" charset="0"/>
              </a:rPr>
              <a:t>here are d</a:t>
            </a:r>
            <a:r>
              <a:rPr lang="en-GB" dirty="0"/>
              <a:t>ifferent thresholds that exist for assessing vulnerability within different organisations/agencies – policing will be different to health or education or even social services.</a:t>
            </a:r>
          </a:p>
          <a:p>
            <a:endParaRPr lang="en-GB" dirty="0"/>
          </a:p>
          <a:p>
            <a:r>
              <a:rPr lang="en-GB" dirty="0"/>
              <a:t>But importantly for  police purposes, it does not matter how a police officer comes across a vulnerable individual or group, it is their core role since the initial days of Sir Robert Peel is to protect the vulnerable. </a:t>
            </a:r>
          </a:p>
          <a:p>
            <a:endParaRPr lang="en-GB" dirty="0"/>
          </a:p>
        </p:txBody>
      </p:sp>
      <p:sp>
        <p:nvSpPr>
          <p:cNvPr id="4" name="Slide Number Placeholder 3"/>
          <p:cNvSpPr>
            <a:spLocks noGrp="1"/>
          </p:cNvSpPr>
          <p:nvPr>
            <p:ph type="sldNum" sz="quarter" idx="5"/>
          </p:nvPr>
        </p:nvSpPr>
        <p:spPr/>
        <p:txBody>
          <a:bodyPr/>
          <a:lstStyle/>
          <a:p>
            <a:fld id="{9E647D5D-462B-43AA-8955-CD1A363DA80C}" type="slidenum">
              <a:rPr lang="en-GB" smtClean="0"/>
              <a:t>20</a:t>
            </a:fld>
            <a:endParaRPr lang="en-GB"/>
          </a:p>
        </p:txBody>
      </p:sp>
    </p:spTree>
    <p:extLst>
      <p:ext uri="{BB962C8B-B14F-4D97-AF65-F5344CB8AC3E}">
        <p14:creationId xmlns:p14="http://schemas.microsoft.com/office/powerpoint/2010/main" val="234014673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 - Why</a:t>
            </a:r>
            <a:r>
              <a:rPr lang="en-GB" baseline="0" dirty="0"/>
              <a:t> is it important to have one definition of vulnerability within policing?</a:t>
            </a:r>
          </a:p>
          <a:p>
            <a:endParaRPr lang="en-GB" baseline="0" dirty="0"/>
          </a:p>
          <a:p>
            <a:pPr marL="171450" indent="-171450">
              <a:buFont typeface="Arial" panose="020B0604020202020204" pitchFamily="34" charset="0"/>
              <a:buChar char="•"/>
            </a:pPr>
            <a:r>
              <a:rPr lang="en-GB" baseline="0" dirty="0"/>
              <a:t>Consistency of approach – service delivery standards maintained</a:t>
            </a:r>
          </a:p>
          <a:p>
            <a:pPr marL="171450" indent="-171450">
              <a:buFont typeface="Arial" panose="020B0604020202020204" pitchFamily="34" charset="0"/>
              <a:buChar char="•"/>
            </a:pPr>
            <a:r>
              <a:rPr lang="en-GB" baseline="0" dirty="0"/>
              <a:t>Lack of ambiguity</a:t>
            </a:r>
          </a:p>
          <a:p>
            <a:pPr marL="171450" indent="-171450">
              <a:buFont typeface="Arial" panose="020B0604020202020204" pitchFamily="34" charset="0"/>
              <a:buChar char="•"/>
            </a:pPr>
            <a:r>
              <a:rPr lang="en-GB" baseline="0" dirty="0"/>
              <a:t>PEEL Inspections ( HMICFRS)</a:t>
            </a:r>
          </a:p>
          <a:p>
            <a:pPr marL="171450" indent="-171450">
              <a:buFont typeface="Arial" panose="020B0604020202020204" pitchFamily="34" charset="0"/>
              <a:buChar char="•"/>
            </a:pPr>
            <a:r>
              <a:rPr lang="en-GB" baseline="0" dirty="0"/>
              <a:t>Possibility of overlapping into other services delivered by other agencies e.g. Social services, health, probation etc.</a:t>
            </a:r>
          </a:p>
          <a:p>
            <a:pPr marL="0" indent="0">
              <a:buFont typeface="Arial" panose="020B0604020202020204" pitchFamily="34" charset="0"/>
              <a:buNone/>
            </a:pPr>
            <a:endParaRPr lang="en-GB" baseline="0" dirty="0"/>
          </a:p>
          <a:p>
            <a:pPr marL="0" indent="0">
              <a:buFont typeface="Arial" panose="020B0604020202020204" pitchFamily="34" charset="0"/>
              <a:buNone/>
            </a:pPr>
            <a:r>
              <a:rPr lang="en-GB" baseline="0" dirty="0"/>
              <a:t>Research this further to gain a better understanding</a:t>
            </a:r>
          </a:p>
          <a:p>
            <a:endParaRPr lang="en-GB" dirty="0"/>
          </a:p>
        </p:txBody>
      </p:sp>
      <p:sp>
        <p:nvSpPr>
          <p:cNvPr id="4" name="Slide Number Placeholder 3"/>
          <p:cNvSpPr>
            <a:spLocks noGrp="1"/>
          </p:cNvSpPr>
          <p:nvPr>
            <p:ph type="sldNum" sz="quarter" idx="10"/>
          </p:nvPr>
        </p:nvSpPr>
        <p:spPr/>
        <p:txBody>
          <a:bodyPr/>
          <a:lstStyle/>
          <a:p>
            <a:fld id="{9E647D5D-462B-43AA-8955-CD1A363DA80C}" type="slidenum">
              <a:rPr lang="en-GB" smtClean="0"/>
              <a:t>21</a:t>
            </a:fld>
            <a:endParaRPr lang="en-GB"/>
          </a:p>
        </p:txBody>
      </p:sp>
    </p:spTree>
    <p:extLst>
      <p:ext uri="{BB962C8B-B14F-4D97-AF65-F5344CB8AC3E}">
        <p14:creationId xmlns:p14="http://schemas.microsoft.com/office/powerpoint/2010/main" val="199296542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latin typeface="+mn-lt"/>
              </a:rPr>
              <a:t>These are cases that had extensive and dramatic influence over the way that ‘vulnerability’ has been addressed in policing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latin typeface="+mn-lt"/>
              </a:rPr>
              <a:t>Which of these can you remember?</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dirty="0">
              <a:latin typeface="+mn-lt"/>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dirty="0">
                <a:latin typeface="+mn-lt"/>
              </a:rPr>
              <a:t>Victoria Climbié,</a:t>
            </a:r>
            <a:r>
              <a:rPr lang="en-GB" sz="1200" b="0" dirty="0">
                <a:solidFill>
                  <a:schemeClr val="bg1"/>
                </a:solidFill>
                <a:latin typeface="+mn-lt"/>
              </a:rPr>
              <a:t>. </a:t>
            </a:r>
            <a:endParaRPr lang="en-GB" sz="1200" b="0" dirty="0">
              <a:latin typeface="+mn-lt"/>
            </a:endParaRPr>
          </a:p>
          <a:p>
            <a:r>
              <a:rPr lang="en-GB" sz="1200" b="0" dirty="0">
                <a:latin typeface="+mn-lt"/>
              </a:rPr>
              <a:t>Baby P, Peter Connelly</a:t>
            </a:r>
          </a:p>
          <a:p>
            <a:r>
              <a:rPr lang="en-GB" sz="1200" b="0" dirty="0">
                <a:latin typeface="+mn-lt"/>
              </a:rPr>
              <a:t>Dr Harold Shipman, </a:t>
            </a:r>
          </a:p>
          <a:p>
            <a:r>
              <a:rPr lang="en-GB" sz="1200" b="0" i="0" kern="1200" dirty="0">
                <a:solidFill>
                  <a:schemeClr val="tx1"/>
                </a:solidFill>
                <a:effectLst/>
                <a:latin typeface="+mn-lt"/>
                <a:ea typeface="+mn-ea"/>
                <a:cs typeface="+mn-cs"/>
              </a:rPr>
              <a:t>Sir James Wilson Vincent Savile </a:t>
            </a:r>
            <a:endParaRPr lang="en-GB" b="0" dirty="0"/>
          </a:p>
        </p:txBody>
      </p:sp>
      <p:sp>
        <p:nvSpPr>
          <p:cNvPr id="4" name="Slide Number Placeholder 3"/>
          <p:cNvSpPr>
            <a:spLocks noGrp="1"/>
          </p:cNvSpPr>
          <p:nvPr>
            <p:ph type="sldNum" sz="quarter" idx="5"/>
          </p:nvPr>
        </p:nvSpPr>
        <p:spPr/>
        <p:txBody>
          <a:bodyPr/>
          <a:lstStyle/>
          <a:p>
            <a:fld id="{9E647D5D-462B-43AA-8955-CD1A363DA80C}" type="slidenum">
              <a:rPr lang="en-GB" smtClean="0"/>
              <a:t>22</a:t>
            </a:fld>
            <a:endParaRPr lang="en-GB"/>
          </a:p>
        </p:txBody>
      </p:sp>
    </p:spTree>
    <p:extLst>
      <p:ext uri="{BB962C8B-B14F-4D97-AF65-F5344CB8AC3E}">
        <p14:creationId xmlns:p14="http://schemas.microsoft.com/office/powerpoint/2010/main" val="242777230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solidFill>
                  <a:srgbClr val="FF0000"/>
                </a:solidFill>
              </a:rPr>
              <a:t>What get Measured Gets Done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1" dirty="0"/>
              <a:t>National Drivers for the Police in Providing a Professional Service to Individuals who are, or may be, Vulnerable, have Suffered Harm or be at Risk of Harm</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1" dirty="0"/>
          </a:p>
          <a:p>
            <a:pPr eaLnBrk="1" hangingPunct="1"/>
            <a:r>
              <a:rPr lang="en-GB" dirty="0"/>
              <a:t>The public expects their local police force to support victims of crime by responding to calls for help, putting in place the right support and keeping them informed. It is particularly important that vulnerable people, whether or not they have been a victim of crime, are identified early and receive the support they need. As part of its annual inspections into police effectiveness, efficiency and legitimacy (PEEL), HMIC’s effectiveness programme assessed how well forces keep people safe and reduce crime. </a:t>
            </a:r>
          </a:p>
          <a:p>
            <a:pPr eaLnBrk="1" hangingPunct="1"/>
            <a:endParaRPr lang="en-GB" dirty="0"/>
          </a:p>
          <a:p>
            <a:pPr eaLnBrk="1" hangingPunct="1"/>
            <a:r>
              <a:rPr lang="en-GB" i="0" dirty="0"/>
              <a:t>Within this programme, HMIC’s vulnerability inspection examined the overall question, ‘How effective are forces at protecting from harm those who are vulnerable, and supporting victims?’ We have considered in depth how forces respond to and support missing and absent children and victims of domestic abuse, and assessed how well prepared forces are to respond to and safeguard children at risk of sexual exploitation. </a:t>
            </a:r>
          </a:p>
          <a:p>
            <a:pPr eaLnBrk="1" hangingPunct="1"/>
            <a:endParaRPr lang="en-GB" i="0" dirty="0"/>
          </a:p>
          <a:p>
            <a:pPr eaLnBrk="1" hangingPunct="1"/>
            <a:r>
              <a:rPr lang="en-GB" i="0" dirty="0"/>
              <a:t>HMIC look at four areas: </a:t>
            </a:r>
          </a:p>
          <a:p>
            <a:pPr marL="228600" indent="-228600" eaLnBrk="1" hangingPunct="1">
              <a:buFont typeface="+mj-lt"/>
              <a:buAutoNum type="arabicPeriod"/>
            </a:pPr>
            <a:r>
              <a:rPr lang="en-GB" i="0" dirty="0"/>
              <a:t>How well does the force identify those who are vulnerable and assess their level of risk and need? </a:t>
            </a:r>
          </a:p>
          <a:p>
            <a:pPr marL="228600" indent="-228600" eaLnBrk="1" hangingPunct="1">
              <a:buFont typeface="+mj-lt"/>
              <a:buAutoNum type="arabicPeriod"/>
            </a:pPr>
            <a:r>
              <a:rPr lang="en-GB" i="0" dirty="0"/>
              <a:t>How well does the force respond to vulnerable victims? </a:t>
            </a:r>
          </a:p>
          <a:p>
            <a:pPr marL="228600" indent="-228600" eaLnBrk="1" hangingPunct="1">
              <a:buFont typeface="+mj-lt"/>
              <a:buAutoNum type="arabicPeriod"/>
            </a:pPr>
            <a:r>
              <a:rPr lang="en-GB" i="0" dirty="0"/>
              <a:t>How well does the subsequent police action and work with partners keep victims safe? </a:t>
            </a:r>
          </a:p>
          <a:p>
            <a:pPr marL="228600" indent="-228600" eaLnBrk="1" hangingPunct="1">
              <a:buFont typeface="+mj-lt"/>
              <a:buAutoNum type="arabicPeriod"/>
            </a:pPr>
            <a:r>
              <a:rPr lang="en-GB" i="0" dirty="0"/>
              <a:t>How well does the force respond to and safeguard specific vulnerable groups (missing and absent children &amp; victims of domestic abuse); and how well prepared is it to tackle child sexual exploitation? </a:t>
            </a:r>
          </a:p>
          <a:p>
            <a:pPr marL="228600" indent="-228600" eaLnBrk="1" hangingPunct="1">
              <a:buFont typeface="+mj-lt"/>
              <a:buAutoNum type="arabicPeriod"/>
            </a:pPr>
            <a:endParaRPr lang="en-GB" i="0" dirty="0"/>
          </a:p>
          <a:p>
            <a:pPr marL="0" indent="0" eaLnBrk="1" hangingPunct="1">
              <a:buFont typeface="+mj-lt"/>
              <a:buNone/>
            </a:pPr>
            <a:r>
              <a:rPr lang="en-GB" b="1" i="0" dirty="0"/>
              <a:t>When were your respective forces subject to this type </a:t>
            </a:r>
            <a:r>
              <a:rPr lang="en-GB" b="1" i="0" dirty="0" err="1"/>
              <a:t>fo</a:t>
            </a:r>
            <a:r>
              <a:rPr lang="en-GB" b="1" i="0" dirty="0"/>
              <a:t> inspection and how did you score?</a:t>
            </a:r>
          </a:p>
          <a:p>
            <a:pPr marL="0" indent="0" eaLnBrk="1" hangingPunct="1">
              <a:buFont typeface="+mj-lt"/>
              <a:buNone/>
            </a:pPr>
            <a:r>
              <a:rPr lang="en-GB" b="1" i="0" dirty="0"/>
              <a:t>What lessons have been learnt and what has been done since??</a:t>
            </a:r>
          </a:p>
          <a:p>
            <a:pPr eaLnBrk="1" hangingPunct="1"/>
            <a:endParaRPr lang="en-GB" i="0" dirty="0"/>
          </a:p>
          <a:p>
            <a:pPr eaLnBrk="1" hangingPunct="1"/>
            <a:r>
              <a:rPr lang="en-GB" i="0" dirty="0"/>
              <a:t>At the heart of this inspection is the protection of people who are vulnerable. A force may therefore be judged as requiring improvement by HMIC where it exhibits shortcomings in one of these areas, even if its performance in other areas is strong, and even if there are many elements of its service that HMIC considers to be good. This inspection follows up our 2014 domestic abuse inspection and reviews forces’ progress on implementation of their action plans following that inspection. </a:t>
            </a:r>
          </a:p>
          <a:p>
            <a:pPr eaLnBrk="1" hangingPunct="1"/>
            <a:endParaRPr lang="en-GB" i="0" dirty="0"/>
          </a:p>
          <a:p>
            <a:pPr eaLnBrk="1" hangingPunct="1"/>
            <a:r>
              <a:rPr lang="en-GB" i="0" dirty="0"/>
              <a:t>HMIC inspections collect data and plans from forces, conduct a review of case files and observe multi-agency meetings, speak to victims of domestic abuse through a number of focus groups across England and Wales and conduct an online survey with practitioners, including Independent Domestic Violence Advocates, outreach and refuge workers, to gauge views on what has changed since the previous inspection and inform local practitioner focus groups. Chief officers in each force are interviewed they and hold focus groups with officers, staff and partners, and made unannounced visits to police stations, force control rooms and specialist teams. HMIC worked with the force missing person coordinator (or equivalent) to review cases of missing and absent children, including children considered to be ‘repeat absent’ and ‘repeat missing’ and children shown to be at risk of child sexual exploitation. </a:t>
            </a:r>
          </a:p>
          <a:p>
            <a:pPr eaLnBrk="1" hangingPunct="1"/>
            <a:endParaRPr lang="en-GB" i="0"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34883542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a:extLst>
              <a:ext uri="{FF2B5EF4-FFF2-40B4-BE49-F238E27FC236}">
                <a16:creationId xmlns:a16="http://schemas.microsoft.com/office/drawing/2014/main" id="{3BF9E039-9F77-4AFA-8D86-919988D20981}"/>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defRPr>
            </a:lvl1pPr>
            <a:lvl2pPr marL="742950" indent="-285750">
              <a:spcBef>
                <a:spcPct val="30000"/>
              </a:spcBef>
              <a:defRPr sz="1200">
                <a:solidFill>
                  <a:schemeClr val="tx1"/>
                </a:solidFill>
                <a:latin typeface="Arial" panose="020B0604020202020204" pitchFamily="34" charset="0"/>
              </a:defRPr>
            </a:lvl2pPr>
            <a:lvl3pPr marL="1143000" indent="-228600">
              <a:spcBef>
                <a:spcPct val="30000"/>
              </a:spcBef>
              <a:defRPr sz="1200">
                <a:solidFill>
                  <a:schemeClr val="tx1"/>
                </a:solidFill>
                <a:latin typeface="Arial" panose="020B0604020202020204" pitchFamily="34" charset="0"/>
              </a:defRPr>
            </a:lvl3pPr>
            <a:lvl4pPr marL="1600200" indent="-228600">
              <a:spcBef>
                <a:spcPct val="30000"/>
              </a:spcBef>
              <a:defRPr sz="1200">
                <a:solidFill>
                  <a:schemeClr val="tx1"/>
                </a:solidFill>
                <a:latin typeface="Arial" panose="020B0604020202020204" pitchFamily="34" charset="0"/>
              </a:defRPr>
            </a:lvl4pPr>
            <a:lvl5pPr marL="2057400" indent="-228600">
              <a:spcBef>
                <a:spcPct val="30000"/>
              </a:spcBef>
              <a:defRPr sz="1200">
                <a:solidFill>
                  <a:schemeClr val="tx1"/>
                </a:solidFill>
                <a:latin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Arial" panose="020B0604020202020204" pitchFamily="34" charset="0"/>
              </a:defRPr>
            </a:lvl9pPr>
          </a:lstStyle>
          <a:p>
            <a:pPr>
              <a:spcBef>
                <a:spcPct val="0"/>
              </a:spcBef>
            </a:pPr>
            <a:fld id="{DB58BCDC-287F-4C92-A3B9-AD4057D290FA}" type="slidenum">
              <a:rPr lang="en-US" altLang="en-US" smtClean="0"/>
              <a:pPr>
                <a:spcBef>
                  <a:spcPct val="0"/>
                </a:spcBef>
              </a:pPr>
              <a:t>24</a:t>
            </a:fld>
            <a:endParaRPr lang="en-US" altLang="en-US"/>
          </a:p>
        </p:txBody>
      </p:sp>
      <p:sp>
        <p:nvSpPr>
          <p:cNvPr id="16387" name="Rectangle 2">
            <a:extLst>
              <a:ext uri="{FF2B5EF4-FFF2-40B4-BE49-F238E27FC236}">
                <a16:creationId xmlns:a16="http://schemas.microsoft.com/office/drawing/2014/main" id="{F9547185-1FA5-4CF2-90B7-3916ECBA4185}"/>
              </a:ext>
            </a:extLst>
          </p:cNvPr>
          <p:cNvSpPr>
            <a:spLocks noGrp="1" noRot="1" noChangeAspect="1" noChangeArrowheads="1" noTextEdit="1"/>
          </p:cNvSpPr>
          <p:nvPr>
            <p:ph type="sldImg"/>
          </p:nvPr>
        </p:nvSpPr>
        <p:spPr>
          <a:ln/>
        </p:spPr>
      </p:sp>
      <p:sp>
        <p:nvSpPr>
          <p:cNvPr id="16388" name="Rectangle 3">
            <a:extLst>
              <a:ext uri="{FF2B5EF4-FFF2-40B4-BE49-F238E27FC236}">
                <a16:creationId xmlns:a16="http://schemas.microsoft.com/office/drawing/2014/main" id="{3E6CD8DE-3070-48AB-8419-003AC3B51840}"/>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sz="1200" b="1" i="0" kern="1200" dirty="0">
                <a:solidFill>
                  <a:schemeClr val="tx1"/>
                </a:solidFill>
                <a:effectLst/>
                <a:latin typeface="+mn-lt"/>
                <a:ea typeface="+mn-ea"/>
                <a:cs typeface="+mn-cs"/>
              </a:rPr>
              <a:t>All victims especially vulnerable ones have individual needs</a:t>
            </a:r>
          </a:p>
          <a:p>
            <a:endParaRPr lang="en-GB" sz="1200" b="1" i="0" kern="1200" dirty="0">
              <a:solidFill>
                <a:schemeClr val="tx1"/>
              </a:solidFill>
              <a:effectLst/>
              <a:latin typeface="+mn-lt"/>
              <a:ea typeface="+mn-ea"/>
              <a:cs typeface="+mn-cs"/>
            </a:endParaRPr>
          </a:p>
        </p:txBody>
      </p:sp>
      <p:sp>
        <p:nvSpPr>
          <p:cNvPr id="5" name="Date Placeholder 4">
            <a:extLst>
              <a:ext uri="{FF2B5EF4-FFF2-40B4-BE49-F238E27FC236}">
                <a16:creationId xmlns:a16="http://schemas.microsoft.com/office/drawing/2014/main" id="{382F6A48-81B2-4611-8F9F-FC9D0DF15357}"/>
              </a:ext>
            </a:extLst>
          </p:cNvPr>
          <p:cNvSpPr>
            <a:spLocks noGrp="1"/>
          </p:cNvSpPr>
          <p:nvPr>
            <p:ph type="dt" sz="quarter" idx="1"/>
          </p:nvPr>
        </p:nvSpPr>
        <p:spPr/>
        <p:txBody>
          <a:bodyPr/>
          <a:lstStyle/>
          <a:p>
            <a:pPr>
              <a:defRPr/>
            </a:pPr>
            <a:r>
              <a:rPr lang="en-US"/>
              <a:t>7th Jan 2010</a:t>
            </a:r>
          </a:p>
        </p:txBody>
      </p:sp>
      <p:sp>
        <p:nvSpPr>
          <p:cNvPr id="6" name="Footer Placeholder 5">
            <a:extLst>
              <a:ext uri="{FF2B5EF4-FFF2-40B4-BE49-F238E27FC236}">
                <a16:creationId xmlns:a16="http://schemas.microsoft.com/office/drawing/2014/main" id="{B575ECF6-BB7B-4C53-B3E9-E092B154C2AA}"/>
              </a:ext>
            </a:extLst>
          </p:cNvPr>
          <p:cNvSpPr>
            <a:spLocks noGrp="1"/>
          </p:cNvSpPr>
          <p:nvPr>
            <p:ph type="ftr" sz="quarter" idx="4"/>
          </p:nvPr>
        </p:nvSpPr>
        <p:spPr/>
        <p:txBody>
          <a:bodyPr/>
          <a:lstStyle/>
          <a:p>
            <a:pPr>
              <a:defRPr/>
            </a:pPr>
            <a:r>
              <a:rPr lang="en-US"/>
              <a:t>Harassment AF FZ2103</a:t>
            </a:r>
          </a:p>
        </p:txBody>
      </p:sp>
    </p:spTree>
    <p:extLst>
      <p:ext uri="{BB962C8B-B14F-4D97-AF65-F5344CB8AC3E}">
        <p14:creationId xmlns:p14="http://schemas.microsoft.com/office/powerpoint/2010/main" val="210502191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list is not exhaustive – what else would you add?</a:t>
            </a:r>
          </a:p>
        </p:txBody>
      </p:sp>
      <p:sp>
        <p:nvSpPr>
          <p:cNvPr id="4" name="Slide Number Placeholder 3"/>
          <p:cNvSpPr>
            <a:spLocks noGrp="1"/>
          </p:cNvSpPr>
          <p:nvPr>
            <p:ph type="sldNum" sz="quarter" idx="10"/>
          </p:nvPr>
        </p:nvSpPr>
        <p:spPr/>
        <p:txBody>
          <a:bodyPr/>
          <a:lstStyle/>
          <a:p>
            <a:fld id="{15941097-FC02-41DD-8890-583EEA21F0F2}" type="slidenum">
              <a:rPr lang="en-GB" smtClean="0"/>
              <a:t>25</a:t>
            </a:fld>
            <a:endParaRPr lang="en-GB"/>
          </a:p>
        </p:txBody>
      </p:sp>
    </p:spTree>
    <p:extLst>
      <p:ext uri="{BB962C8B-B14F-4D97-AF65-F5344CB8AC3E}">
        <p14:creationId xmlns:p14="http://schemas.microsoft.com/office/powerpoint/2010/main" val="2407720909"/>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Looking at the groups listed on the</a:t>
            </a:r>
            <a:r>
              <a:rPr lang="en-GB" baseline="0" dirty="0"/>
              <a:t> slide  - consider which factors would influence vulnerability.</a:t>
            </a:r>
          </a:p>
          <a:p>
            <a:r>
              <a:rPr lang="en-GB" baseline="0" dirty="0"/>
              <a:t>As a group produce a list which can be shared with the class.</a:t>
            </a:r>
          </a:p>
          <a:p>
            <a:endParaRPr lang="en-GB" baseline="0" dirty="0"/>
          </a:p>
          <a:p>
            <a:r>
              <a:rPr lang="en-GB" sz="1200" b="1" i="0" kern="1200" dirty="0">
                <a:solidFill>
                  <a:schemeClr val="tx1"/>
                </a:solidFill>
                <a:effectLst/>
                <a:latin typeface="+mn-lt"/>
                <a:ea typeface="+mn-ea"/>
                <a:cs typeface="+mn-cs"/>
              </a:rPr>
              <a:t>Victims from different cultural backgrounds</a:t>
            </a:r>
          </a:p>
          <a:p>
            <a:r>
              <a:rPr lang="en-GB" sz="1200" b="0" i="0" kern="1200" dirty="0">
                <a:solidFill>
                  <a:schemeClr val="tx1"/>
                </a:solidFill>
                <a:effectLst/>
                <a:latin typeface="+mn-lt"/>
                <a:ea typeface="+mn-ea"/>
                <a:cs typeface="+mn-cs"/>
              </a:rPr>
              <a:t>A person’s cultural background or immigration status may make them more vulnerable to abuse. </a:t>
            </a:r>
          </a:p>
          <a:p>
            <a:r>
              <a:rPr lang="en-GB" sz="1200" b="0" i="0" kern="1200" dirty="0">
                <a:solidFill>
                  <a:schemeClr val="tx1"/>
                </a:solidFill>
                <a:effectLst/>
                <a:latin typeface="+mn-lt"/>
                <a:ea typeface="+mn-ea"/>
                <a:cs typeface="+mn-cs"/>
              </a:rPr>
              <a:t>Not speak much English or know where to turn to for help</a:t>
            </a:r>
          </a:p>
          <a:p>
            <a:r>
              <a:rPr lang="en-GB" sz="1200" b="0" i="0" kern="1200" dirty="0">
                <a:solidFill>
                  <a:schemeClr val="tx1"/>
                </a:solidFill>
                <a:effectLst/>
                <a:latin typeface="+mn-lt"/>
                <a:ea typeface="+mn-ea"/>
                <a:cs typeface="+mn-cs"/>
              </a:rPr>
              <a:t>they may be reliant on their partner or partner’s family for financial support and be isolated from people outside their immediate family or community</a:t>
            </a:r>
          </a:p>
          <a:p>
            <a:r>
              <a:rPr lang="en-GB" sz="1200" b="0" i="0" kern="1200" dirty="0">
                <a:solidFill>
                  <a:schemeClr val="tx1"/>
                </a:solidFill>
                <a:effectLst/>
                <a:latin typeface="+mn-lt"/>
                <a:ea typeface="+mn-ea"/>
                <a:cs typeface="+mn-cs"/>
              </a:rPr>
              <a:t>they may have an insecure immigration status and fear contact with the authorities</a:t>
            </a:r>
          </a:p>
          <a:p>
            <a:r>
              <a:rPr lang="en-GB" sz="1200" b="0" i="0" kern="1200" dirty="0">
                <a:solidFill>
                  <a:schemeClr val="tx1"/>
                </a:solidFill>
                <a:effectLst/>
                <a:latin typeface="+mn-lt"/>
                <a:ea typeface="+mn-ea"/>
                <a:cs typeface="+mn-cs"/>
              </a:rPr>
              <a:t>their right to remain may depend on their relationship with the abuser continuing</a:t>
            </a:r>
          </a:p>
          <a:p>
            <a:r>
              <a:rPr lang="en-GB" sz="1200" b="0" i="0" kern="1200" dirty="0">
                <a:solidFill>
                  <a:schemeClr val="tx1"/>
                </a:solidFill>
                <a:effectLst/>
                <a:latin typeface="+mn-lt"/>
                <a:ea typeface="+mn-ea"/>
                <a:cs typeface="+mn-cs"/>
              </a:rPr>
              <a:t>they may have been forced into marriage or be subjected to honour-based violence (HBV)</a:t>
            </a:r>
          </a:p>
          <a:p>
            <a:r>
              <a:rPr lang="en-GB" sz="1200" b="0" i="0" kern="1200" dirty="0">
                <a:solidFill>
                  <a:schemeClr val="tx1"/>
                </a:solidFill>
                <a:effectLst/>
                <a:latin typeface="+mn-lt"/>
                <a:ea typeface="+mn-ea"/>
                <a:cs typeface="+mn-cs"/>
              </a:rPr>
              <a:t>certain forms of domestic abuse, e.g., between husband and wife or father/uncle and daughter/niece, may be accepted in some families or households and cultural background may be a factor – if it is considered normal by the victim, perpetrator and their community, the victim may not seek help or be aware of what help is available</a:t>
            </a:r>
          </a:p>
          <a:p>
            <a:r>
              <a:rPr lang="en-GB" sz="1200" b="0" i="0" kern="1200" dirty="0">
                <a:solidFill>
                  <a:schemeClr val="tx1"/>
                </a:solidFill>
                <a:effectLst/>
                <a:latin typeface="+mn-lt"/>
                <a:ea typeface="+mn-ea"/>
                <a:cs typeface="+mn-cs"/>
              </a:rPr>
              <a:t>the police in the victim’s country of origin may not enforce laws against domestic abuse effectively or at all, resulting in a lack of trust by victims</a:t>
            </a:r>
          </a:p>
          <a:p>
            <a:r>
              <a:rPr lang="en-GB" sz="1200" b="0" i="0" kern="1200" dirty="0">
                <a:solidFill>
                  <a:schemeClr val="tx1"/>
                </a:solidFill>
                <a:effectLst/>
                <a:latin typeface="+mn-lt"/>
                <a:ea typeface="+mn-ea"/>
                <a:cs typeface="+mn-cs"/>
              </a:rPr>
              <a:t>the police may be mistrusted by the community as a whole due to involvement in persecution in the country of origin</a:t>
            </a:r>
          </a:p>
          <a:p>
            <a:r>
              <a:rPr lang="en-GB" sz="1200" b="0" i="0" kern="1200" dirty="0">
                <a:solidFill>
                  <a:schemeClr val="tx1"/>
                </a:solidFill>
                <a:effectLst/>
                <a:latin typeface="+mn-lt"/>
                <a:ea typeface="+mn-ea"/>
                <a:cs typeface="+mn-cs"/>
              </a:rPr>
              <a:t>police attendance may be viewed as shameful, discouraging those involved as well as neighbours from calling the police.</a:t>
            </a:r>
          </a:p>
          <a:p>
            <a:r>
              <a:rPr lang="en-GB" sz="1200" b="0" i="0" kern="1200" dirty="0">
                <a:solidFill>
                  <a:schemeClr val="tx1"/>
                </a:solidFill>
                <a:effectLst/>
                <a:latin typeface="+mn-lt"/>
                <a:ea typeface="+mn-ea"/>
                <a:cs typeface="+mn-cs"/>
              </a:rPr>
              <a:t>Some distinct cultural groups originating wholly or partly in the UK can also adopt a particular way of life which may create additional barriers for victims of domestic abuse. For example, women living in the Gypsy and Traveller community can face similar cultural issues to those listed above but may also face additional barriers to escaping an abusive partner due to the wider community’s nomadic way of life. Some of the reasons for this may be that:</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those who choose to live nomadically may find it difficult to access mainstream services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inter-family feuds can mean that members of one family should not be housed where members of a feuding family are already living</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as the community is scattered, it may be difficult for victims who are rehoused to keep their emergency location secret from the rest of their family.</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Male victims </a:t>
            </a:r>
            <a:r>
              <a:rPr lang="en-GB" sz="1200" b="0" i="0" kern="1200" dirty="0">
                <a:solidFill>
                  <a:schemeClr val="tx1"/>
                </a:solidFill>
                <a:effectLst/>
                <a:latin typeface="+mn-lt"/>
                <a:ea typeface="+mn-ea"/>
                <a:cs typeface="+mn-cs"/>
              </a:rPr>
              <a:t>A man who is a victim of domestic abuse may be reluctant to approach the police for many reasons, some of which are the same as for women victims, e.g., fear of not being believed, belief the police will assume he has done something to provoke the situation, fear of losing access to children. Some of these fears may be intensified because of gender stereotypes and societal assumptions, e.g., shame at not being perceived as a ‘real man’, belief the police will automatically assume the woman is the victim.</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Victims from lesbian, gay, bisexual and transgender (LGBT) communities </a:t>
            </a:r>
            <a:r>
              <a:rPr lang="en-GB" sz="1200" b="0" i="0" kern="1200" dirty="0">
                <a:solidFill>
                  <a:schemeClr val="tx1"/>
                </a:solidFill>
                <a:effectLst/>
                <a:latin typeface="+mn-lt"/>
                <a:ea typeface="+mn-ea"/>
                <a:cs typeface="+mn-cs"/>
              </a:rPr>
              <a:t>LGBT people may be abused by their partners in specific ways that are connected to their sexual orientation or gender identity. Examples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threatening to ‘out’ a victim,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telling family or work colleagues about their sexual orientation or gender identity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threatening to ‘out’ a lesbian or gay parent/couple to social services, claiming that their children will then be taken away from them</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threatening to disclose or make allegations about the victim’s HIV status or other sexually transmitted infection – while also possible in the heterosexual community, this is potentially more damaging to a person in the LGBT community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telling a victim that abuse is part of a ‘normal’ LGBT relationship</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claiming that no one will help the victim because they are lesbian, gay, bisexual or transgender</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criticising someone for not being,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a ‘real lesbian’ if they are currently in their first lesbian relationship after a series of heterosexual ones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forced marriage/HBV.</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Victims with a disability</a:t>
            </a:r>
          </a:p>
          <a:p>
            <a:r>
              <a:rPr lang="en-GB" sz="1200" b="0" i="0" kern="1200" dirty="0">
                <a:solidFill>
                  <a:schemeClr val="tx1"/>
                </a:solidFill>
                <a:effectLst/>
                <a:latin typeface="+mn-lt"/>
                <a:ea typeface="+mn-ea"/>
                <a:cs typeface="+mn-cs"/>
              </a:rPr>
              <a:t>Victims with a long-term illness or disability, which includes physical, mental or learning disability, are particularly vulnerable to abuse from carers partners, ex-partners and family members. Office of National Statistics analyses consistently show that both men and women with a long-term illness or disability are more likely to experience domestic abuse than those without. Victims with a disability may face particular difficulties in reporting abuse and accessing support services. These could include: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communication difficulties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concern that they will not be believed, particularly if they have known mental health issues</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not recognising the behaviour as abusive</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reluctance to report their abuser if that person is also their carer.</a:t>
            </a:r>
          </a:p>
          <a:p>
            <a:r>
              <a:rPr lang="en-GB" sz="1200" b="0" i="0" kern="1200" dirty="0">
                <a:solidFill>
                  <a:schemeClr val="tx1"/>
                </a:solidFill>
                <a:effectLst/>
                <a:latin typeface="+mn-lt"/>
                <a:ea typeface="+mn-ea"/>
                <a:cs typeface="+mn-cs"/>
              </a:rPr>
              <a:t>Safety planning must address their specific needs,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supplying appropriate equipment to alert the police of an incident if the person is hearing and speech-impaired.</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Victims from armed services families and emergency service/public service personnel</a:t>
            </a:r>
          </a:p>
          <a:p>
            <a:r>
              <a:rPr lang="en-GB" sz="1200" b="0" i="0" kern="1200" dirty="0">
                <a:solidFill>
                  <a:schemeClr val="tx1"/>
                </a:solidFill>
                <a:effectLst/>
                <a:latin typeface="+mn-lt"/>
                <a:ea typeface="+mn-ea"/>
                <a:cs typeface="+mn-cs"/>
              </a:rPr>
              <a:t>While there is no evidence that domestic abuse is more prevalent in military families than general society, such families do face unique factors in terms of impact on career, implications of loss of family accommodation, particular psychological stressors, and long periods of not being together as a family. Victims can find it difficult to confide in anyone because frequent relocation can prevent them from establishing relationships of trust. Consequently, families can feel that they face additional barriers to reporting domestic abuse and accessing support.</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Emergency service personnel, </a:t>
            </a:r>
            <a:r>
              <a:rPr lang="en-GB" sz="1200" b="0" i="0" kern="1200" dirty="0" err="1">
                <a:solidFill>
                  <a:schemeClr val="tx1"/>
                </a:solidFill>
                <a:effectLst/>
                <a:latin typeface="+mn-lt"/>
                <a:ea typeface="+mn-ea"/>
                <a:cs typeface="+mn-cs"/>
              </a:rPr>
              <a:t>ie</a:t>
            </a:r>
            <a:r>
              <a:rPr lang="en-GB" sz="1200" b="0" i="0" kern="1200" dirty="0">
                <a:solidFill>
                  <a:schemeClr val="tx1"/>
                </a:solidFill>
                <a:effectLst/>
                <a:latin typeface="+mn-lt"/>
                <a:ea typeface="+mn-ea"/>
                <a:cs typeface="+mn-cs"/>
              </a:rPr>
              <a:t>, police, fire and ambulance staff, may be exposed to trauma that has an impact on their personal relationships in a similar way to military staff. Victims in a relationship with someone in these services may be concerned that they will not be believed, as may those whose partner is in a public service such as probation, UKBA, social services or the prison service. Victims who are themselves employed in an emergency or public service may find it equally difficult to report abuse. They may have a sense that their role, training and increased awareness of domestic abuse means that it should not happen to them. They may be worried about their partner being able to access personal information if they are both in the police service.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Teenagers and young persons </a:t>
            </a:r>
            <a:r>
              <a:rPr lang="en-GB" sz="1200" b="0" i="0" kern="1200" dirty="0">
                <a:solidFill>
                  <a:schemeClr val="tx1"/>
                </a:solidFill>
                <a:effectLst/>
                <a:latin typeface="+mn-lt"/>
                <a:ea typeface="+mn-ea"/>
                <a:cs typeface="+mn-cs"/>
              </a:rPr>
              <a:t>Teenagers and young persons may be vulnerable to abuse from their peers but also from older or significantly older partners who may have groomed or conditioned them. They may have little experience of positive relationships, making it more difficult for them to identify abusive behaviour. Teenagers and young persons may be vulnerable to peer pressure and gang associations. This may result in pressure to engage in sexual activity and sometimes sharing of partners between gang members.</a:t>
            </a:r>
          </a:p>
          <a:p>
            <a:r>
              <a:rPr lang="en-GB" sz="1200" b="0" i="0" kern="1200" dirty="0">
                <a:solidFill>
                  <a:schemeClr val="tx1"/>
                </a:solidFill>
                <a:effectLst/>
                <a:latin typeface="+mn-lt"/>
                <a:ea typeface="+mn-ea"/>
                <a:cs typeface="+mn-cs"/>
              </a:rPr>
              <a:t>Some of those teenagers and young persons who identify as lesbian, gay, bisexual or transgender may also be susceptible to domestic abuse, not only in intimate partner relationships, but also from parents and other family members who may not accept their emerging sexual identity or choice of dress or appearance. Victims of domestic abuse who are 16 or 17 years old are still children and therefore victims of child abuse as well as domestic abuse. Witnessing domestic abuse in the home may also amount to child neglect.</a:t>
            </a:r>
          </a:p>
          <a:p>
            <a:endParaRPr lang="en-GB" sz="1200" b="1"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Abuse of older people</a:t>
            </a:r>
            <a:r>
              <a:rPr lang="en-GB" sz="1200" b="0" i="0" kern="1200" dirty="0">
                <a:solidFill>
                  <a:schemeClr val="tx1"/>
                </a:solidFill>
                <a:effectLst/>
                <a:latin typeface="+mn-lt"/>
                <a:ea typeface="+mn-ea"/>
                <a:cs typeface="+mn-cs"/>
              </a:rPr>
              <a:t>, older victims are often dependent on their abuser, whether this be an intimate partner or a family member. Unlike other such relationships, dependence generally increases with age for health reasons. This makes the prospect of the victim gaining independence from their abuser less likely than for other domestic abuse victims.</a:t>
            </a:r>
          </a:p>
          <a:p>
            <a:r>
              <a:rPr lang="en-GB" sz="1200" b="0" i="0" kern="1200" dirty="0">
                <a:solidFill>
                  <a:schemeClr val="tx1"/>
                </a:solidFill>
                <a:effectLst/>
                <a:latin typeface="+mn-lt"/>
                <a:ea typeface="+mn-ea"/>
                <a:cs typeface="+mn-cs"/>
              </a:rPr>
              <a:t>Abuse can occur where the abuser has taken on a carer role towards the older person. If the adult child or grandchild has formally taken on the role, abuse may result from tensions caused by the carer relationship or as a means of maintaining control. In some cases, a person with a certain illness or condition, </a:t>
            </a:r>
            <a:r>
              <a:rPr lang="en-GB" sz="1200" b="0" i="0" kern="1200" dirty="0" err="1">
                <a:solidFill>
                  <a:schemeClr val="tx1"/>
                </a:solidFill>
                <a:effectLst/>
                <a:latin typeface="+mn-lt"/>
                <a:ea typeface="+mn-ea"/>
                <a:cs typeface="+mn-cs"/>
              </a:rPr>
              <a:t>eg</a:t>
            </a:r>
            <a:r>
              <a:rPr lang="en-GB" sz="1200" b="0" i="0" kern="1200" dirty="0">
                <a:solidFill>
                  <a:schemeClr val="tx1"/>
                </a:solidFill>
                <a:effectLst/>
                <a:latin typeface="+mn-lt"/>
                <a:ea typeface="+mn-ea"/>
                <a:cs typeface="+mn-cs"/>
              </a:rPr>
              <a:t>, dementia, may also become uncharacteristically abusive to their familial carer. The carer may not recognise this as domestic abuse or may not report it because they feel it is not the person’s fault, but the difficult nature of the situation can sometimes result in mutual abuse. </a:t>
            </a:r>
          </a:p>
          <a:p>
            <a:endParaRPr lang="en-GB" dirty="0"/>
          </a:p>
        </p:txBody>
      </p:sp>
      <p:sp>
        <p:nvSpPr>
          <p:cNvPr id="4" name="Slide Number Placeholder 3"/>
          <p:cNvSpPr>
            <a:spLocks noGrp="1"/>
          </p:cNvSpPr>
          <p:nvPr>
            <p:ph type="sldNum" sz="quarter" idx="10"/>
          </p:nvPr>
        </p:nvSpPr>
        <p:spPr/>
        <p:txBody>
          <a:bodyPr/>
          <a:lstStyle/>
          <a:p>
            <a:fld id="{15941097-FC02-41DD-8890-583EEA21F0F2}" type="slidenum">
              <a:rPr lang="en-GB" smtClean="0"/>
              <a:t>26</a:t>
            </a:fld>
            <a:endParaRPr lang="en-GB"/>
          </a:p>
        </p:txBody>
      </p:sp>
    </p:spTree>
    <p:extLst>
      <p:ext uri="{BB962C8B-B14F-4D97-AF65-F5344CB8AC3E}">
        <p14:creationId xmlns:p14="http://schemas.microsoft.com/office/powerpoint/2010/main" val="285066793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Four Theories of Victimisation</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The noun "victimisation" has two meanings, "an act that exploits or victimises someone" and "adversity resulting from being made a victim" (Victimisation, </a:t>
            </a:r>
            <a:r>
              <a:rPr lang="en-GB" sz="1200" b="0" i="0" kern="1200" dirty="0" err="1">
                <a:solidFill>
                  <a:schemeClr val="tx1"/>
                </a:solidFill>
                <a:effectLst/>
                <a:latin typeface="+mn-lt"/>
                <a:ea typeface="+mn-ea"/>
                <a:cs typeface="+mn-cs"/>
              </a:rPr>
              <a:t>N.d</a:t>
            </a:r>
            <a:r>
              <a:rPr lang="en-GB" sz="1200" b="0" i="0" kern="1200" dirty="0">
                <a:solidFill>
                  <a:schemeClr val="tx1"/>
                </a:solidFill>
                <a:effectLst/>
                <a:latin typeface="+mn-lt"/>
                <a:ea typeface="+mn-ea"/>
                <a:cs typeface="+mn-cs"/>
              </a:rPr>
              <a:t>). </a:t>
            </a:r>
          </a:p>
          <a:p>
            <a:r>
              <a:rPr lang="en-GB" sz="1200" b="0" i="0" kern="1200" dirty="0">
                <a:solidFill>
                  <a:schemeClr val="tx1"/>
                </a:solidFill>
                <a:effectLst/>
                <a:latin typeface="+mn-lt"/>
                <a:ea typeface="+mn-ea"/>
                <a:cs typeface="+mn-cs"/>
              </a:rPr>
              <a:t>For the purpose of understanding and researching victimology, four theories have been developed: victim precipitation theory, the lifestyle theory, deviant place theory, and the routine activities theory.</a:t>
            </a:r>
          </a:p>
          <a:p>
            <a:pPr latinLnBrk="0"/>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Victim Precipitation Theory</a:t>
            </a:r>
          </a:p>
          <a:p>
            <a:r>
              <a:rPr lang="en-GB" sz="1200" b="0" i="0" kern="1200" dirty="0">
                <a:solidFill>
                  <a:schemeClr val="tx1"/>
                </a:solidFill>
                <a:effectLst/>
                <a:latin typeface="+mn-lt"/>
                <a:ea typeface="+mn-ea"/>
                <a:cs typeface="+mn-cs"/>
              </a:rPr>
              <a:t>The first of these, the victim precipitation theory, views victimology from the standpoint that the victims themselves may actually initiate, either passively or actively, the criminal act that ultimately leads to injury or death. During passive precipitation, the victim unconsciously exhibits behaviours or characteristics that instigate or encourage the attack. Siegel (2006) lists job promotions, job status, successes, love interests, and the like as examples of these unconscious behaviours and characteristics. Essentially, the victim precipitation theory focuses on the idea that passive precipitation of violence is a result of a power struggle. </a:t>
            </a:r>
          </a:p>
          <a:p>
            <a:r>
              <a:rPr lang="en-GB" sz="1200" b="0" i="0" kern="1200" dirty="0">
                <a:solidFill>
                  <a:schemeClr val="tx1"/>
                </a:solidFill>
                <a:effectLst/>
                <a:latin typeface="+mn-lt"/>
                <a:ea typeface="+mn-ea"/>
                <a:cs typeface="+mn-cs"/>
              </a:rPr>
              <a:t>Active precipitation, on the other hand, is the opposite of the afore-described. Victimisation under this theory occurs through the threatening or provocative actions of the victim. </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The Lifestyle Theory</a:t>
            </a:r>
          </a:p>
          <a:p>
            <a:r>
              <a:rPr lang="en-GB" sz="1200" b="0" i="0" kern="1200" dirty="0">
                <a:solidFill>
                  <a:schemeClr val="tx1"/>
                </a:solidFill>
                <a:effectLst/>
                <a:latin typeface="+mn-lt"/>
                <a:ea typeface="+mn-ea"/>
                <a:cs typeface="+mn-cs"/>
              </a:rPr>
              <a:t>This theory purports that individuals are targeted based on their lifestyle choices, and that these lifestyle choices expose them to criminal offenders, and situations in which crimes may be committed. Examples of some lifestyle choices indicated by this theory include going out at night alone, living in "bad" parts of town, associating with known felons, being promiscuous, excessive alcohol use, and doing drugs. In addition to theorizing that victimisation is not random, but rather a part of the lifestyle the victims pursues, the lifestyle theory cites research that victims "share personality traits also commonly found in law violators, namely impulsivity and low self control" (Siegel, 2006). This previous statement was discussed in a psychology journal by Jared Dempsey, Gary Fireman, and Eugene Wang, in which they note the correlation between victims and the perpetrators of crimes, both exhibiting impulsive and antisocial-like behaviours (2006). These behaviours may contribute to their victimisation since they cause the individual to put themselves at higher risk for victimization than their more conservative lifestyle counterparts.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Deviant Place Theory</a:t>
            </a:r>
          </a:p>
          <a:p>
            <a:r>
              <a:rPr lang="en-GB" sz="1200" b="0" i="0" kern="1200" dirty="0">
                <a:solidFill>
                  <a:schemeClr val="tx1"/>
                </a:solidFill>
                <a:effectLst/>
                <a:latin typeface="+mn-lt"/>
                <a:ea typeface="+mn-ea"/>
                <a:cs typeface="+mn-cs"/>
              </a:rPr>
              <a:t>The deviant place theory states that greater exposure to dangerous places makes an individual more likely to become the victim of a crime (</a:t>
            </a:r>
            <a:r>
              <a:rPr lang="en-GB" sz="1200" b="0" i="0" kern="1200" dirty="0" err="1">
                <a:solidFill>
                  <a:schemeClr val="tx1"/>
                </a:solidFill>
                <a:effectLst/>
                <a:latin typeface="+mn-lt"/>
                <a:ea typeface="+mn-ea"/>
                <a:cs typeface="+mn-cs"/>
              </a:rPr>
              <a:t>Seigel</a:t>
            </a:r>
            <a:r>
              <a:rPr lang="en-GB" sz="1200" b="0" i="0" kern="1200" dirty="0">
                <a:solidFill>
                  <a:schemeClr val="tx1"/>
                </a:solidFill>
                <a:effectLst/>
                <a:latin typeface="+mn-lt"/>
                <a:ea typeface="+mn-ea"/>
                <a:cs typeface="+mn-cs"/>
              </a:rPr>
              <a:t>, 2006). Unlike the victim precipitation theory, the victims do not influence the crime by actively or passively encouraging it, but rather are victimized as a result of being in "bad" areas. In order to lower the chance that one will become the victim of a crime, the individual should avoid the "bad" areas of town where crime rates are high. The deviant place theory suggests that taking safety precautions in these areas may be of little use since it is the neighbourhood, and not the lifestyle choices, that affect victimization (</a:t>
            </a:r>
            <a:r>
              <a:rPr lang="en-GB" sz="1200" b="0" i="0" kern="1200" dirty="0" err="1">
                <a:solidFill>
                  <a:schemeClr val="tx1"/>
                </a:solidFill>
                <a:effectLst/>
                <a:latin typeface="+mn-lt"/>
                <a:ea typeface="+mn-ea"/>
                <a:cs typeface="+mn-cs"/>
              </a:rPr>
              <a:t>Seigel</a:t>
            </a:r>
            <a:r>
              <a:rPr lang="en-GB" sz="1200" b="0" i="0" kern="1200" dirty="0">
                <a:solidFill>
                  <a:schemeClr val="tx1"/>
                </a:solidFill>
                <a:effectLst/>
                <a:latin typeface="+mn-lt"/>
                <a:ea typeface="+mn-ea"/>
                <a:cs typeface="+mn-cs"/>
              </a:rPr>
              <a:t>, 2006). In a nutshell, if a </a:t>
            </a:r>
            <a:r>
              <a:rPr lang="en-GB" sz="1200" b="0" i="0" kern="1200" dirty="0" err="1">
                <a:solidFill>
                  <a:schemeClr val="tx1"/>
                </a:solidFill>
                <a:effectLst/>
                <a:latin typeface="+mn-lt"/>
                <a:ea typeface="+mn-ea"/>
                <a:cs typeface="+mn-cs"/>
              </a:rPr>
              <a:t>neighborhood</a:t>
            </a:r>
            <a:r>
              <a:rPr lang="en-GB" sz="1200" b="0" i="0" kern="1200" dirty="0">
                <a:solidFill>
                  <a:schemeClr val="tx1"/>
                </a:solidFill>
                <a:effectLst/>
                <a:latin typeface="+mn-lt"/>
                <a:ea typeface="+mn-ea"/>
                <a:cs typeface="+mn-cs"/>
              </a:rPr>
              <a:t> is "deviant," the only way to lower your risk of victimisation is to leave the neighbourhood for a less deviant, low crime rate area.</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Routine Activity Theory</a:t>
            </a:r>
          </a:p>
          <a:p>
            <a:r>
              <a:rPr lang="en-GB" sz="1200" b="0" i="0" kern="1200" dirty="0">
                <a:solidFill>
                  <a:schemeClr val="tx1"/>
                </a:solidFill>
                <a:effectLst/>
                <a:latin typeface="+mn-lt"/>
                <a:ea typeface="+mn-ea"/>
                <a:cs typeface="+mn-cs"/>
              </a:rPr>
              <a:t>Lastly, the routine activity theory explains the rate of victimisation through a set of situations that reflect the routines of typical individuals. </a:t>
            </a:r>
          </a:p>
          <a:p>
            <a:pPr marL="228600" indent="-228600">
              <a:buAutoNum type="arabicPeriod"/>
            </a:pPr>
            <a:r>
              <a:rPr lang="en-GB" sz="1200" b="0" i="0" kern="1200" dirty="0">
                <a:solidFill>
                  <a:schemeClr val="tx1"/>
                </a:solidFill>
                <a:effectLst/>
                <a:latin typeface="+mn-lt"/>
                <a:ea typeface="+mn-ea"/>
                <a:cs typeface="+mn-cs"/>
              </a:rPr>
              <a:t>The availability of suitable targets, </a:t>
            </a:r>
          </a:p>
          <a:p>
            <a:pPr marL="228600" indent="-228600">
              <a:buAutoNum type="arabicPeriod"/>
            </a:pPr>
            <a:r>
              <a:rPr lang="en-GB" sz="1200" b="0" i="0" kern="1200" dirty="0">
                <a:solidFill>
                  <a:schemeClr val="tx1"/>
                </a:solidFill>
                <a:effectLst/>
                <a:latin typeface="+mn-lt"/>
                <a:ea typeface="+mn-ea"/>
                <a:cs typeface="+mn-cs"/>
              </a:rPr>
              <a:t>The absence of capable guardians and </a:t>
            </a:r>
          </a:p>
          <a:p>
            <a:pPr marL="228600" indent="-228600">
              <a:buAutoNum type="arabicPeriod"/>
            </a:pPr>
            <a:r>
              <a:rPr lang="en-GB" sz="1200" b="0" i="0" kern="1200" dirty="0">
                <a:solidFill>
                  <a:schemeClr val="tx1"/>
                </a:solidFill>
                <a:effectLst/>
                <a:latin typeface="+mn-lt"/>
                <a:ea typeface="+mn-ea"/>
                <a:cs typeface="+mn-cs"/>
              </a:rPr>
              <a:t>The presence of motivated offenders. </a:t>
            </a:r>
          </a:p>
          <a:p>
            <a:pPr marL="228600" indent="-228600">
              <a:buAutoNum type="arabicPeriod"/>
            </a:pPr>
            <a:endParaRPr lang="en-GB" sz="1200" b="0" i="0" kern="1200" dirty="0">
              <a:solidFill>
                <a:schemeClr val="tx1"/>
              </a:solidFill>
              <a:effectLst/>
              <a:latin typeface="+mn-lt"/>
              <a:ea typeface="+mn-ea"/>
              <a:cs typeface="+mn-cs"/>
            </a:endParaRPr>
          </a:p>
          <a:p>
            <a:pPr marL="228600" indent="-228600">
              <a:buAutoNum type="arabicPeriod"/>
            </a:pPr>
            <a:endParaRPr lang="en-GB" sz="1200" b="0" i="0" kern="1200" dirty="0">
              <a:solidFill>
                <a:schemeClr val="tx1"/>
              </a:solidFill>
              <a:effectLst/>
              <a:latin typeface="+mn-lt"/>
              <a:ea typeface="+mn-ea"/>
              <a:cs typeface="+mn-cs"/>
            </a:endParaRPr>
          </a:p>
          <a:p>
            <a:pPr marL="0" indent="0">
              <a:buFontTx/>
              <a:buNone/>
            </a:pPr>
            <a:r>
              <a:rPr lang="en-GB" sz="1200" b="0" i="0" kern="1200" dirty="0">
                <a:solidFill>
                  <a:schemeClr val="tx1"/>
                </a:solidFill>
                <a:effectLst/>
                <a:latin typeface="+mn-lt"/>
                <a:ea typeface="+mn-ea"/>
                <a:cs typeface="+mn-cs"/>
              </a:rPr>
              <a:t>According to this theory, the presence of one or more of these factors creates a higher risk of victimisation. </a:t>
            </a:r>
          </a:p>
          <a:p>
            <a:r>
              <a:rPr lang="en-GB" sz="1200" b="0" i="0" kern="1200" dirty="0">
                <a:solidFill>
                  <a:schemeClr val="tx1"/>
                </a:solidFill>
                <a:effectLst/>
                <a:latin typeface="+mn-lt"/>
                <a:ea typeface="+mn-ea"/>
                <a:cs typeface="+mn-cs"/>
              </a:rPr>
              <a:t>Empirical evidence for this theory is seen in the work of Cohen and </a:t>
            </a:r>
            <a:r>
              <a:rPr lang="en-GB" sz="1200" b="0" i="0" kern="1200" dirty="0" err="1">
                <a:solidFill>
                  <a:schemeClr val="tx1"/>
                </a:solidFill>
                <a:effectLst/>
                <a:latin typeface="+mn-lt"/>
                <a:ea typeface="+mn-ea"/>
                <a:cs typeface="+mn-cs"/>
              </a:rPr>
              <a:t>Felson</a:t>
            </a:r>
            <a:r>
              <a:rPr lang="en-GB" sz="1200" b="0" i="0" kern="1200" dirty="0">
                <a:solidFill>
                  <a:schemeClr val="tx1"/>
                </a:solidFill>
                <a:effectLst/>
                <a:latin typeface="+mn-lt"/>
                <a:ea typeface="+mn-ea"/>
                <a:cs typeface="+mn-cs"/>
              </a:rPr>
              <a:t>, who noted that the crimes rates from 1960 to 1980 increased due to a decreased presence in the home (i.e. less guardianship) (</a:t>
            </a:r>
            <a:r>
              <a:rPr lang="en-GB" sz="1200" b="0" i="0" kern="1200" dirty="0" err="1">
                <a:solidFill>
                  <a:schemeClr val="tx1"/>
                </a:solidFill>
                <a:effectLst/>
                <a:latin typeface="+mn-lt"/>
                <a:ea typeface="+mn-ea"/>
                <a:cs typeface="+mn-cs"/>
              </a:rPr>
              <a:t>Seigel</a:t>
            </a:r>
            <a:r>
              <a:rPr lang="en-GB" sz="1200" b="0" i="0" kern="1200" dirty="0">
                <a:solidFill>
                  <a:schemeClr val="tx1"/>
                </a:solidFill>
                <a:effectLst/>
                <a:latin typeface="+mn-lt"/>
                <a:ea typeface="+mn-ea"/>
                <a:cs typeface="+mn-cs"/>
              </a:rPr>
              <a:t>, 2006). </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While each of these theories has different positives and negatives, controversies and points of contention, as well as points of accord, each also explains in various situations why a certain individual may be the victim of theft, violence, or abuse. Furthermore, with an understanding of the patterns of victimization through the lens of one or more of these theories, the criminal justice system, as well as the general public, may better be equipped to prevent crime and treat the many victims.</a:t>
            </a:r>
          </a:p>
          <a:p>
            <a:r>
              <a:rPr lang="en-GB" sz="1200" b="1" i="0" kern="1200" dirty="0">
                <a:solidFill>
                  <a:schemeClr val="tx1"/>
                </a:solidFill>
                <a:effectLst/>
                <a:latin typeface="+mn-lt"/>
                <a:ea typeface="+mn-ea"/>
                <a:cs typeface="+mn-cs"/>
              </a:rPr>
              <a:t>References</a:t>
            </a:r>
          </a:p>
          <a:p>
            <a:r>
              <a:rPr lang="en-GB" sz="1200" b="0" i="0" kern="1200" dirty="0">
                <a:solidFill>
                  <a:schemeClr val="tx1"/>
                </a:solidFill>
                <a:effectLst/>
                <a:latin typeface="+mn-lt"/>
                <a:ea typeface="+mn-ea"/>
                <a:cs typeface="+mn-cs"/>
              </a:rPr>
              <a:t>Dempsey, J., Fireman, G., Wang, E. (2006). "Transitioning Out of Peer Victimization in School Children: Gender and Behavioural Characteristics." Journal of Psychopathology and Behavioural Assessment 28: 271 - 280.</a:t>
            </a:r>
          </a:p>
          <a:p>
            <a:r>
              <a:rPr lang="en-GB" sz="1200" b="0" i="0" kern="1200" dirty="0" err="1">
                <a:solidFill>
                  <a:schemeClr val="tx1"/>
                </a:solidFill>
                <a:effectLst/>
                <a:latin typeface="+mn-lt"/>
                <a:ea typeface="+mn-ea"/>
                <a:cs typeface="+mn-cs"/>
              </a:rPr>
              <a:t>Seigel</a:t>
            </a:r>
            <a:r>
              <a:rPr lang="en-GB" sz="1200" b="0" i="0" kern="1200" dirty="0">
                <a:solidFill>
                  <a:schemeClr val="tx1"/>
                </a:solidFill>
                <a:effectLst/>
                <a:latin typeface="+mn-lt"/>
                <a:ea typeface="+mn-ea"/>
                <a:cs typeface="+mn-cs"/>
              </a:rPr>
              <a:t>, L., J. (2006). Criminology, 10</a:t>
            </a:r>
            <a:r>
              <a:rPr lang="en-GB" sz="1200" b="0" i="0" kern="1200" baseline="30000" dirty="0">
                <a:solidFill>
                  <a:schemeClr val="tx1"/>
                </a:solidFill>
                <a:effectLst/>
                <a:latin typeface="+mn-lt"/>
                <a:ea typeface="+mn-ea"/>
                <a:cs typeface="+mn-cs"/>
              </a:rPr>
              <a:t>th</a:t>
            </a:r>
            <a:r>
              <a:rPr lang="en-GB" sz="1200" b="0" i="0" kern="1200" dirty="0">
                <a:solidFill>
                  <a:schemeClr val="tx1"/>
                </a:solidFill>
                <a:effectLst/>
                <a:latin typeface="+mn-lt"/>
                <a:ea typeface="+mn-ea"/>
                <a:cs typeface="+mn-cs"/>
              </a:rPr>
              <a:t> Edition. University of Massachusetts, Lowell. Thomson Wadsworth.</a:t>
            </a:r>
          </a:p>
          <a:p>
            <a:pPr eaLnBrk="1" hangingPunct="1"/>
            <a:endParaRPr lang="en-GB" altLang="en-US" dirty="0">
              <a:latin typeface="Arial" panose="020B0604020202020204" pitchFamily="34" charset="0"/>
            </a:endParaRPr>
          </a:p>
          <a:p>
            <a:endParaRPr lang="en-GB" dirty="0"/>
          </a:p>
        </p:txBody>
      </p:sp>
      <p:sp>
        <p:nvSpPr>
          <p:cNvPr id="4" name="Slide Number Placeholder 3"/>
          <p:cNvSpPr>
            <a:spLocks noGrp="1"/>
          </p:cNvSpPr>
          <p:nvPr>
            <p:ph type="sldNum" sz="quarter" idx="10"/>
          </p:nvPr>
        </p:nvSpPr>
        <p:spPr/>
        <p:txBody>
          <a:bodyPr/>
          <a:lstStyle/>
          <a:p>
            <a:fld id="{15941097-FC02-41DD-8890-583EEA21F0F2}" type="slidenum">
              <a:rPr lang="en-GB" smtClean="0"/>
              <a:t>27</a:t>
            </a:fld>
            <a:endParaRPr lang="en-GB"/>
          </a:p>
        </p:txBody>
      </p:sp>
    </p:spTree>
    <p:extLst>
      <p:ext uri="{BB962C8B-B14F-4D97-AF65-F5344CB8AC3E}">
        <p14:creationId xmlns:p14="http://schemas.microsoft.com/office/powerpoint/2010/main" val="224580837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Where specific PERSONAL and SITUATIONAL factors exist the  level of harm or risk may escalate.</a:t>
            </a:r>
          </a:p>
        </p:txBody>
      </p:sp>
      <p:sp>
        <p:nvSpPr>
          <p:cNvPr id="4" name="Slide Number Placeholder 3"/>
          <p:cNvSpPr>
            <a:spLocks noGrp="1"/>
          </p:cNvSpPr>
          <p:nvPr>
            <p:ph type="sldNum" sz="quarter" idx="10"/>
          </p:nvPr>
        </p:nvSpPr>
        <p:spPr/>
        <p:txBody>
          <a:bodyPr/>
          <a:lstStyle/>
          <a:p>
            <a:fld id="{15941097-FC02-41DD-8890-583EEA21F0F2}" type="slidenum">
              <a:rPr lang="en-GB" smtClean="0"/>
              <a:t>28</a:t>
            </a:fld>
            <a:endParaRPr lang="en-GB"/>
          </a:p>
        </p:txBody>
      </p:sp>
    </p:spTree>
    <p:extLst>
      <p:ext uri="{BB962C8B-B14F-4D97-AF65-F5344CB8AC3E}">
        <p14:creationId xmlns:p14="http://schemas.microsoft.com/office/powerpoint/2010/main" val="2243761946"/>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aseline="0" dirty="0"/>
          </a:p>
          <a:p>
            <a:r>
              <a:rPr lang="en-GB" baseline="0" dirty="0"/>
              <a:t>Which circle would be given the title of ‘SITUATIONAL FACTORS’ and which would be ‘PERSONAL FACTORS’ – explain why?</a:t>
            </a:r>
          </a:p>
          <a:p>
            <a:endParaRPr lang="en-GB" baseline="0" dirty="0"/>
          </a:p>
          <a:p>
            <a:r>
              <a:rPr lang="en-GB" baseline="0" dirty="0"/>
              <a:t>Where would you place the individual?</a:t>
            </a:r>
          </a:p>
          <a:p>
            <a:endParaRPr lang="en-GB" baseline="0" dirty="0"/>
          </a:p>
          <a:p>
            <a:r>
              <a:rPr lang="en-GB" baseline="0" dirty="0"/>
              <a:t>A list of factors will be given shortly  – decide where you would place them? In SITUATIONAL or PERSONAL FACTORS sections?</a:t>
            </a:r>
            <a:endParaRPr lang="en-GB" dirty="0"/>
          </a:p>
        </p:txBody>
      </p:sp>
      <p:sp>
        <p:nvSpPr>
          <p:cNvPr id="4" name="Slide Number Placeholder 3"/>
          <p:cNvSpPr>
            <a:spLocks noGrp="1"/>
          </p:cNvSpPr>
          <p:nvPr>
            <p:ph type="sldNum" sz="quarter" idx="10"/>
          </p:nvPr>
        </p:nvSpPr>
        <p:spPr/>
        <p:txBody>
          <a:bodyPr/>
          <a:lstStyle/>
          <a:p>
            <a:fld id="{15941097-FC02-41DD-8890-583EEA21F0F2}" type="slidenum">
              <a:rPr lang="en-GB" smtClean="0"/>
              <a:t>29</a:t>
            </a:fld>
            <a:endParaRPr lang="en-GB"/>
          </a:p>
        </p:txBody>
      </p:sp>
    </p:spTree>
    <p:extLst>
      <p:ext uri="{BB962C8B-B14F-4D97-AF65-F5344CB8AC3E}">
        <p14:creationId xmlns:p14="http://schemas.microsoft.com/office/powerpoint/2010/main" val="312120322"/>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Correct identification of SITUATIONAL &amp; PERSONAL Factors</a:t>
            </a:r>
          </a:p>
        </p:txBody>
      </p:sp>
      <p:sp>
        <p:nvSpPr>
          <p:cNvPr id="4" name="Slide Number Placeholder 3"/>
          <p:cNvSpPr>
            <a:spLocks noGrp="1"/>
          </p:cNvSpPr>
          <p:nvPr>
            <p:ph type="sldNum" sz="quarter" idx="10"/>
          </p:nvPr>
        </p:nvSpPr>
        <p:spPr/>
        <p:txBody>
          <a:bodyPr/>
          <a:lstStyle/>
          <a:p>
            <a:fld id="{15941097-FC02-41DD-8890-583EEA21F0F2}" type="slidenum">
              <a:rPr lang="en-GB" smtClean="0"/>
              <a:t>30</a:t>
            </a:fld>
            <a:endParaRPr lang="en-GB"/>
          </a:p>
        </p:txBody>
      </p:sp>
    </p:spTree>
    <p:extLst>
      <p:ext uri="{BB962C8B-B14F-4D97-AF65-F5344CB8AC3E}">
        <p14:creationId xmlns:p14="http://schemas.microsoft.com/office/powerpoint/2010/main" val="3587261699"/>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Vulnerability goes hand in hand with the ability to identify and mitigate RISK.</a:t>
            </a:r>
          </a:p>
          <a:p>
            <a:endParaRPr lang="en-GB" dirty="0"/>
          </a:p>
          <a:p>
            <a:r>
              <a:rPr lang="en-GB" dirty="0"/>
              <a:t>But what do we mean by RISK?</a:t>
            </a:r>
          </a:p>
        </p:txBody>
      </p:sp>
      <p:sp>
        <p:nvSpPr>
          <p:cNvPr id="4" name="Slide Number Placeholder 3"/>
          <p:cNvSpPr>
            <a:spLocks noGrp="1"/>
          </p:cNvSpPr>
          <p:nvPr>
            <p:ph type="sldNum" sz="quarter" idx="5"/>
          </p:nvPr>
        </p:nvSpPr>
        <p:spPr/>
        <p:txBody>
          <a:bodyPr/>
          <a:lstStyle/>
          <a:p>
            <a:fld id="{D2EC847A-7DAE-4150-8492-BD754CE2926B}" type="slidenum">
              <a:rPr lang="en-GB" smtClean="0"/>
              <a:t>31</a:t>
            </a:fld>
            <a:endParaRPr lang="en-GB"/>
          </a:p>
        </p:txBody>
      </p:sp>
    </p:spTree>
    <p:extLst>
      <p:ext uri="{BB962C8B-B14F-4D97-AF65-F5344CB8AC3E}">
        <p14:creationId xmlns:p14="http://schemas.microsoft.com/office/powerpoint/2010/main" val="93214502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34</a:t>
            </a:fld>
            <a:endParaRPr lang="en-GB"/>
          </a:p>
        </p:txBody>
      </p:sp>
    </p:spTree>
    <p:extLst>
      <p:ext uri="{BB962C8B-B14F-4D97-AF65-F5344CB8AC3E}">
        <p14:creationId xmlns:p14="http://schemas.microsoft.com/office/powerpoint/2010/main" val="722682181"/>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000000"/>
                </a:solidFill>
                <a:effectLst/>
                <a:latin typeface="Gotham"/>
              </a:rPr>
              <a:t> The CoP  10 ten risk principles is a first step towards the police service encouraging a more positive approach to risk by openly supporting decision makers and building their confidence in taking risks.</a:t>
            </a:r>
          </a:p>
          <a:p>
            <a:pPr algn="l"/>
            <a:r>
              <a:rPr lang="en-GB" b="0" i="0" dirty="0">
                <a:solidFill>
                  <a:srgbClr val="000000"/>
                </a:solidFill>
                <a:effectLst/>
                <a:latin typeface="Gotham"/>
              </a:rPr>
              <a:t>The ten principles convey strong and consistent messages about the nature and consequences of risk taking and should provide reassurance to the public and the police service. When police officers and staff use the </a:t>
            </a:r>
            <a:r>
              <a:rPr lang="en-GB" b="1" i="0" u="sng" dirty="0">
                <a:solidFill>
                  <a:srgbClr val="2E2C70"/>
                </a:solidFill>
                <a:effectLst/>
                <a:latin typeface="Gotham"/>
                <a:hlinkClick r:id="rId3"/>
              </a:rPr>
              <a:t>national decision model (NDM)</a:t>
            </a:r>
            <a:r>
              <a:rPr lang="en-GB" b="0" i="0" dirty="0">
                <a:solidFill>
                  <a:srgbClr val="000000"/>
                </a:solidFill>
                <a:effectLst/>
                <a:latin typeface="Gotham"/>
              </a:rPr>
              <a:t> and the principles, they have a more flexible policing environment where they are better equipped and supported in exercising professional judgement.</a:t>
            </a:r>
          </a:p>
          <a:p>
            <a:pPr algn="l"/>
            <a:r>
              <a:rPr lang="en-GB" b="0" i="0" dirty="0">
                <a:solidFill>
                  <a:srgbClr val="000000"/>
                </a:solidFill>
                <a:effectLst/>
                <a:latin typeface="Gotham"/>
              </a:rPr>
              <a:t>When responding to an incident which involves partners from other agencies, one of the key principles is having a joint understanding of risk and the use of the joint decision model (JDM). </a:t>
            </a:r>
          </a:p>
          <a:p>
            <a:endParaRPr lang="en-GB" dirty="0">
              <a:solidFill>
                <a:srgbClr val="00B0F0"/>
              </a:solidFill>
            </a:endParaRPr>
          </a:p>
          <a:p>
            <a:endParaRPr lang="en-GB" dirty="0">
              <a:solidFill>
                <a:srgbClr val="00B0F0"/>
              </a:solidFill>
            </a:endParaRPr>
          </a:p>
          <a:p>
            <a:endParaRPr lang="en-GB" dirty="0">
              <a:solidFill>
                <a:srgbClr val="00B0F0"/>
              </a:solidFill>
            </a:endParaRPr>
          </a:p>
          <a:p>
            <a:r>
              <a:rPr lang="en-GB" dirty="0">
                <a:solidFill>
                  <a:srgbClr val="00B0F0"/>
                </a:solidFill>
              </a:rPr>
              <a:t>Police service encourages a more positive approach to risk by openly supporting decision makers and building confidence in taking risks.</a:t>
            </a:r>
          </a:p>
          <a:p>
            <a:r>
              <a:rPr lang="en-GB" dirty="0">
                <a:solidFill>
                  <a:srgbClr val="0070C0"/>
                </a:solidFill>
              </a:rPr>
              <a:t>Provide reassurance to the public and police service</a:t>
            </a:r>
          </a:p>
          <a:p>
            <a:r>
              <a:rPr lang="en-GB" dirty="0">
                <a:solidFill>
                  <a:srgbClr val="002060"/>
                </a:solidFill>
              </a:rPr>
              <a:t>NDM &amp; principles provide flexible policing environment where better equipped and supported when using professional judgement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38</a:t>
            </a:fld>
            <a:endParaRPr lang="en-GB"/>
          </a:p>
        </p:txBody>
      </p:sp>
    </p:spTree>
    <p:extLst>
      <p:ext uri="{BB962C8B-B14F-4D97-AF65-F5344CB8AC3E}">
        <p14:creationId xmlns:p14="http://schemas.microsoft.com/office/powerpoint/2010/main" val="96830406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41</a:t>
            </a:fld>
            <a:endParaRPr lang="en-GB"/>
          </a:p>
        </p:txBody>
      </p:sp>
    </p:spTree>
    <p:extLst>
      <p:ext uri="{BB962C8B-B14F-4D97-AF65-F5344CB8AC3E}">
        <p14:creationId xmlns:p14="http://schemas.microsoft.com/office/powerpoint/2010/main" val="258975853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11/06/2024</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11/06/2024</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11/06/2024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11/06/2024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11/06/2024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11/06/2024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11/06/2024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11/06/2024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11/06/2024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11/06/2024</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4.xml"/><Relationship Id="rId4" Type="http://schemas.openxmlformats.org/officeDocument/2006/relationships/image" Target="../media/image10.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14.tmp"/><Relationship Id="rId2" Type="http://schemas.openxmlformats.org/officeDocument/2006/relationships/notesSlide" Target="../notesSlides/notesSlide15.xml"/><Relationship Id="rId1" Type="http://schemas.openxmlformats.org/officeDocument/2006/relationships/slideLayout" Target="../slideLayouts/slideLayout4.xml"/><Relationship Id="rId4" Type="http://schemas.openxmlformats.org/officeDocument/2006/relationships/image" Target="../media/image15.tmp"/></Relationships>
</file>

<file path=ppt/slides/_rels/slide1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0.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9.xml"/><Relationship Id="rId1" Type="http://schemas.openxmlformats.org/officeDocument/2006/relationships/slideLayout" Target="../slideLayouts/slideLayout6.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6.xml"/><Relationship Id="rId6" Type="http://schemas.openxmlformats.org/officeDocument/2006/relationships/image" Target="../media/image21.png"/><Relationship Id="rId5" Type="http://schemas.openxmlformats.org/officeDocument/2006/relationships/image" Target="../media/image20.png"/><Relationship Id="rId4" Type="http://schemas.openxmlformats.org/officeDocument/2006/relationships/image" Target="../media/image19.png"/></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notesSlide" Target="../notesSlides/notesSlide28.xml"/><Relationship Id="rId1" Type="http://schemas.openxmlformats.org/officeDocument/2006/relationships/slideLayout" Target="../slideLayouts/slideLayout6.xml"/><Relationship Id="rId4" Type="http://schemas.openxmlformats.org/officeDocument/2006/relationships/image" Target="../media/image26.emf"/></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30.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31.xml"/><Relationship Id="rId1" Type="http://schemas.openxmlformats.org/officeDocument/2006/relationships/slideLayout" Target="../slideLayouts/slideLayout2.xml"/><Relationship Id="rId4" Type="http://schemas.openxmlformats.org/officeDocument/2006/relationships/image" Target="../media/image32.png"/></Relationships>
</file>

<file path=ppt/slides/_rels/slide35.xml.rels><?xml version="1.0" encoding="UTF-8" standalone="yes"?>
<Relationships xmlns="http://schemas.openxmlformats.org/package/2006/relationships"><Relationship Id="rId2" Type="http://schemas.openxmlformats.org/officeDocument/2006/relationships/image" Target="../media/image33.png"/><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2" Type="http://schemas.openxmlformats.org/officeDocument/2006/relationships/image" Target="../media/image34.png"/><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image" Target="../media/image35.png"/><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32.xm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37.png"/><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2" Type="http://schemas.openxmlformats.org/officeDocument/2006/relationships/image" Target="../media/image38.png"/><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2" Type="http://schemas.openxmlformats.org/officeDocument/2006/relationships/image" Target="../media/image40.png"/><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4.xml"/></Relationships>
</file>

<file path=ppt/slides/_rels/slide45.xml.rels><?xml version="1.0" encoding="UTF-8" standalone="yes"?>
<Relationships xmlns="http://schemas.openxmlformats.org/package/2006/relationships"><Relationship Id="rId3" Type="http://schemas.openxmlformats.org/officeDocument/2006/relationships/hyperlink" Target="https://www.college.police.uk/app/risk/risk" TargetMode="External"/><Relationship Id="rId2" Type="http://schemas.openxmlformats.org/officeDocument/2006/relationships/hyperlink" Target="https://www.vkpp.org.uk/assets/Files/NVAP-with-Interim-Measures-v3.4-External-FINAL1.pdf" TargetMode="External"/><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2.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6954415" y="2028598"/>
            <a:ext cx="3793098" cy="2954219"/>
          </a:xfrm>
        </p:spPr>
        <p:txBody>
          <a:bodyPr>
            <a:normAutofit fontScale="90000"/>
          </a:bodyPr>
          <a:lstStyle/>
          <a:p>
            <a:br>
              <a:rPr lang="en-GB" b="1" dirty="0">
                <a:solidFill>
                  <a:schemeClr val="bg1"/>
                </a:solidFill>
              </a:rPr>
            </a:br>
            <a:r>
              <a:rPr lang="en-GB" sz="3600" b="1" dirty="0">
                <a:solidFill>
                  <a:srgbClr val="002060"/>
                </a:solidFill>
              </a:rPr>
              <a:t>MSc Policing (Operational &amp; Strategic Leadership)</a:t>
            </a:r>
            <a:br>
              <a:rPr lang="en-GB" sz="3600" b="1" dirty="0">
                <a:solidFill>
                  <a:srgbClr val="002060"/>
                </a:solidFill>
              </a:rPr>
            </a:br>
            <a:br>
              <a:rPr lang="en-GB" sz="3600" b="1" dirty="0">
                <a:solidFill>
                  <a:srgbClr val="002060"/>
                </a:solidFill>
              </a:rPr>
            </a:br>
            <a:r>
              <a:rPr lang="en-GB" sz="3600" b="1" dirty="0">
                <a:solidFill>
                  <a:srgbClr val="002060"/>
                </a:solidFill>
              </a:rPr>
              <a:t>Policing Vulnerability</a:t>
            </a:r>
            <a:br>
              <a:rPr lang="en-GB" sz="3600" b="1" dirty="0">
                <a:solidFill>
                  <a:srgbClr val="002060"/>
                </a:solidFill>
              </a:rPr>
            </a:br>
            <a:br>
              <a:rPr lang="en-GB" b="1" dirty="0">
                <a:solidFill>
                  <a:schemeClr val="bg1"/>
                </a:solidFill>
              </a:rPr>
            </a:br>
            <a:br>
              <a:rPr lang="en-GB" b="1" dirty="0">
                <a:solidFill>
                  <a:schemeClr val="bg1"/>
                </a:solidFill>
              </a:rPr>
            </a:br>
            <a:endParaRPr lang="en-GB" b="1" dirty="0">
              <a:solidFill>
                <a:schemeClr val="bg1"/>
              </a:solidFill>
            </a:endParaRPr>
          </a:p>
        </p:txBody>
      </p:sp>
      <p:sp>
        <p:nvSpPr>
          <p:cNvPr id="2" name="TextBox 1">
            <a:extLst>
              <a:ext uri="{FF2B5EF4-FFF2-40B4-BE49-F238E27FC236}">
                <a16:creationId xmlns:a16="http://schemas.microsoft.com/office/drawing/2014/main" id="{D471C5F7-4842-6758-51A1-976140EA1062}"/>
              </a:ext>
            </a:extLst>
          </p:cNvPr>
          <p:cNvSpPr txBox="1"/>
          <p:nvPr/>
        </p:nvSpPr>
        <p:spPr>
          <a:xfrm>
            <a:off x="1962309" y="1425774"/>
            <a:ext cx="3431325" cy="3816429"/>
          </a:xfrm>
          <a:prstGeom prst="rect">
            <a:avLst/>
          </a:prstGeom>
          <a:noFill/>
        </p:spPr>
        <p:txBody>
          <a:bodyPr wrap="square" rtlCol="0">
            <a:spAutoFit/>
          </a:bodyPr>
          <a:lstStyle/>
          <a:p>
            <a:pPr algn="ctr"/>
            <a:r>
              <a:rPr lang="en-GB" sz="3200" b="1" dirty="0">
                <a:solidFill>
                  <a:schemeClr val="bg1"/>
                </a:solidFill>
              </a:rPr>
              <a:t>MSc </a:t>
            </a:r>
            <a:r>
              <a:rPr lang="en-GB" sz="3200" b="1" dirty="0" err="1">
                <a:solidFill>
                  <a:schemeClr val="bg1"/>
                </a:solidFill>
              </a:rPr>
              <a:t>Plisomona</a:t>
            </a:r>
            <a:endParaRPr lang="en-GB" sz="3200" b="1" dirty="0">
              <a:solidFill>
                <a:schemeClr val="bg1"/>
              </a:solidFill>
            </a:endParaRPr>
          </a:p>
          <a:p>
            <a:pPr algn="ctr"/>
            <a:r>
              <a:rPr lang="en-GB" sz="3200" b="1" dirty="0">
                <a:solidFill>
                  <a:schemeClr val="bg1"/>
                </a:solidFill>
              </a:rPr>
              <a:t>( Arweiniad </a:t>
            </a:r>
            <a:r>
              <a:rPr lang="en-GB" sz="3200" b="1" dirty="0" err="1">
                <a:solidFill>
                  <a:schemeClr val="bg1"/>
                </a:solidFill>
              </a:rPr>
              <a:t>Weithredol</a:t>
            </a:r>
            <a:r>
              <a:rPr lang="en-GB" sz="3200" b="1" dirty="0">
                <a:solidFill>
                  <a:schemeClr val="bg1"/>
                </a:solidFill>
              </a:rPr>
              <a:t> &amp; </a:t>
            </a:r>
            <a:r>
              <a:rPr lang="en-GB" sz="3200" b="1" dirty="0" err="1">
                <a:solidFill>
                  <a:schemeClr val="bg1"/>
                </a:solidFill>
              </a:rPr>
              <a:t>Strategol</a:t>
            </a:r>
            <a:r>
              <a:rPr lang="en-GB" sz="3200" b="1" dirty="0">
                <a:solidFill>
                  <a:schemeClr val="bg1"/>
                </a:solidFill>
              </a:rPr>
              <a:t>)</a:t>
            </a:r>
          </a:p>
          <a:p>
            <a:pPr algn="ctr"/>
            <a:endParaRPr lang="en-GB" sz="3200" b="1" dirty="0">
              <a:solidFill>
                <a:schemeClr val="bg1"/>
              </a:solidFill>
            </a:endParaRPr>
          </a:p>
          <a:p>
            <a:pPr algn="ctr"/>
            <a:r>
              <a:rPr lang="en-GB" sz="3200" b="1" dirty="0" err="1">
                <a:solidFill>
                  <a:schemeClr val="bg1"/>
                </a:solidFill>
              </a:rPr>
              <a:t>Bregusrwydd</a:t>
            </a:r>
            <a:r>
              <a:rPr lang="en-GB" sz="3200" b="1" dirty="0">
                <a:solidFill>
                  <a:schemeClr val="bg1"/>
                </a:solidFill>
              </a:rPr>
              <a:t> Plismona</a:t>
            </a:r>
          </a:p>
          <a:p>
            <a:endParaRPr lang="en-GB" b="1" dirty="0"/>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Lesson </a:t>
            </a:r>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r>
              <a:rPr lang="en-GB" dirty="0"/>
              <a:t>Explore what is meant by ‘vulnerability’</a:t>
            </a:r>
          </a:p>
          <a:p>
            <a:r>
              <a:rPr lang="en-GB" dirty="0"/>
              <a:t>Outline the personal and situational aspects of vulnerability</a:t>
            </a:r>
          </a:p>
          <a:p>
            <a:r>
              <a:rPr lang="en-GB" dirty="0"/>
              <a:t>Overview of concepts and theories of ‘Victimisation’</a:t>
            </a:r>
          </a:p>
          <a:p>
            <a:r>
              <a:rPr lang="en-GB" dirty="0"/>
              <a:t>Revisit ‘Risk’</a:t>
            </a:r>
          </a:p>
          <a:p>
            <a:pPr marL="0" indent="0">
              <a:buNone/>
            </a:pPr>
            <a:endParaRPr lang="en-GB" dirty="0"/>
          </a:p>
          <a:p>
            <a:pPr marL="0" indent="0">
              <a:buNone/>
            </a:pPr>
            <a:endParaRPr lang="en-GB" dirty="0"/>
          </a:p>
        </p:txBody>
      </p:sp>
      <p:pic>
        <p:nvPicPr>
          <p:cNvPr id="4" name="Content Placeholder 3">
            <a:extLst>
              <a:ext uri="{FF2B5EF4-FFF2-40B4-BE49-F238E27FC236}">
                <a16:creationId xmlns:a16="http://schemas.microsoft.com/office/drawing/2014/main" id="{19105710-64B2-37AB-4A99-CAD052A837CA}"/>
              </a:ext>
            </a:extLst>
          </p:cNvPr>
          <p:cNvPicPr>
            <a:picLocks noGrp="1" noChangeAspect="1"/>
          </p:cNvPicPr>
          <p:nvPr>
            <p:ph sz="half" idx="2"/>
          </p:nvPr>
        </p:nvPicPr>
        <p:blipFill>
          <a:blip r:embed="rId2"/>
          <a:stretch>
            <a:fillRect/>
          </a:stretch>
        </p:blipFill>
        <p:spPr>
          <a:xfrm>
            <a:off x="6771861" y="1886676"/>
            <a:ext cx="4479235" cy="3240659"/>
          </a:xfrm>
          <a:prstGeom prst="rect">
            <a:avLst/>
          </a:prstGeom>
        </p:spPr>
      </p:pic>
    </p:spTree>
    <p:extLst>
      <p:ext uri="{BB962C8B-B14F-4D97-AF65-F5344CB8AC3E}">
        <p14:creationId xmlns:p14="http://schemas.microsoft.com/office/powerpoint/2010/main" val="25112808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547781C9-2245-4305-9FF2-DE1EE60AB7BB}"/>
              </a:ext>
            </a:extLst>
          </p:cNvPr>
          <p:cNvSpPr>
            <a:spLocks noGrp="1"/>
          </p:cNvSpPr>
          <p:nvPr>
            <p:ph sz="half" idx="1"/>
          </p:nvPr>
        </p:nvSpPr>
        <p:spPr>
          <a:xfrm>
            <a:off x="711200" y="1446947"/>
            <a:ext cx="5384800" cy="3989040"/>
          </a:xfrm>
        </p:spPr>
        <p:txBody>
          <a:bodyPr>
            <a:normAutofit lnSpcReduction="10000"/>
          </a:bodyPr>
          <a:lstStyle/>
          <a:p>
            <a:pPr marL="0" indent="0">
              <a:buNone/>
            </a:pPr>
            <a:endParaRPr lang="en-GB" dirty="0"/>
          </a:p>
          <a:p>
            <a:pPr marL="0" indent="0">
              <a:buNone/>
            </a:pPr>
            <a:r>
              <a:rPr lang="en-GB" i="1" dirty="0">
                <a:solidFill>
                  <a:srgbClr val="7030A0"/>
                </a:solidFill>
              </a:rPr>
              <a:t>Why do you think ‘policing vulnerability’ has become such an integral part of policing and its role in public protection?</a:t>
            </a:r>
          </a:p>
        </p:txBody>
      </p:sp>
      <p:sp>
        <p:nvSpPr>
          <p:cNvPr id="3" name="Content Placeholder 2">
            <a:extLst>
              <a:ext uri="{FF2B5EF4-FFF2-40B4-BE49-F238E27FC236}">
                <a16:creationId xmlns:a16="http://schemas.microsoft.com/office/drawing/2014/main" id="{94DAB966-2A09-42D5-B869-3B8B26A35E4E}"/>
              </a:ext>
            </a:extLst>
          </p:cNvPr>
          <p:cNvSpPr>
            <a:spLocks noGrp="1"/>
          </p:cNvSpPr>
          <p:nvPr>
            <p:ph sz="half" idx="2"/>
          </p:nvPr>
        </p:nvSpPr>
        <p:spPr>
          <a:xfrm>
            <a:off x="6197600" y="1446947"/>
            <a:ext cx="5384800" cy="2754350"/>
          </a:xfrm>
        </p:spPr>
        <p:txBody>
          <a:bodyPr>
            <a:normAutofit lnSpcReduction="10000"/>
          </a:bodyPr>
          <a:lstStyle/>
          <a:p>
            <a:pPr marL="0" indent="0">
              <a:buNone/>
            </a:pPr>
            <a:endParaRPr lang="en-GB" dirty="0"/>
          </a:p>
          <a:p>
            <a:pPr marL="0" indent="0">
              <a:buNone/>
            </a:pPr>
            <a:endParaRPr lang="en-GB" dirty="0"/>
          </a:p>
          <a:p>
            <a:pPr marL="0" indent="0">
              <a:buNone/>
            </a:pPr>
            <a:endParaRPr lang="en-GB" dirty="0"/>
          </a:p>
          <a:p>
            <a:pPr marL="0" indent="0">
              <a:buNone/>
            </a:pPr>
            <a:r>
              <a:rPr lang="en-GB" i="1" dirty="0">
                <a:solidFill>
                  <a:srgbClr val="0070C0"/>
                </a:solidFill>
              </a:rPr>
              <a:t>Which aspects of your current roles put you in contact with vulnerable individuals?  </a:t>
            </a:r>
          </a:p>
        </p:txBody>
      </p:sp>
      <p:sp>
        <p:nvSpPr>
          <p:cNvPr id="4" name="Title 3">
            <a:extLst>
              <a:ext uri="{FF2B5EF4-FFF2-40B4-BE49-F238E27FC236}">
                <a16:creationId xmlns:a16="http://schemas.microsoft.com/office/drawing/2014/main" id="{27253C8D-5723-4A64-A0F5-2659FE5D2BB0}"/>
              </a:ext>
            </a:extLst>
          </p:cNvPr>
          <p:cNvSpPr>
            <a:spLocks noGrp="1"/>
          </p:cNvSpPr>
          <p:nvPr>
            <p:ph type="title"/>
          </p:nvPr>
        </p:nvSpPr>
        <p:spPr>
          <a:xfrm>
            <a:off x="516376" y="279013"/>
            <a:ext cx="10972800" cy="1143000"/>
          </a:xfrm>
          <a:solidFill>
            <a:srgbClr val="002060"/>
          </a:solidFill>
        </p:spPr>
        <p:txBody>
          <a:bodyPr/>
          <a:lstStyle/>
          <a:p>
            <a:r>
              <a:rPr lang="en-GB" dirty="0">
                <a:solidFill>
                  <a:schemeClr val="bg1"/>
                </a:solidFill>
              </a:rPr>
              <a:t>Questions</a:t>
            </a:r>
          </a:p>
        </p:txBody>
      </p:sp>
      <p:pic>
        <p:nvPicPr>
          <p:cNvPr id="6" name="Picture 5">
            <a:extLst>
              <a:ext uri="{FF2B5EF4-FFF2-40B4-BE49-F238E27FC236}">
                <a16:creationId xmlns:a16="http://schemas.microsoft.com/office/drawing/2014/main" id="{4935A40B-694A-46F5-8BF4-C9DA2D533211}"/>
              </a:ext>
            </a:extLst>
          </p:cNvPr>
          <p:cNvPicPr>
            <a:picLocks noChangeAspect="1"/>
          </p:cNvPicPr>
          <p:nvPr/>
        </p:nvPicPr>
        <p:blipFill>
          <a:blip r:embed="rId3"/>
          <a:stretch>
            <a:fillRect/>
          </a:stretch>
        </p:blipFill>
        <p:spPr>
          <a:xfrm>
            <a:off x="400503" y="3773714"/>
            <a:ext cx="5602273" cy="2059214"/>
          </a:xfrm>
          <a:prstGeom prst="rect">
            <a:avLst/>
          </a:prstGeom>
        </p:spPr>
      </p:pic>
    </p:spTree>
    <p:extLst>
      <p:ext uri="{BB962C8B-B14F-4D97-AF65-F5344CB8AC3E}">
        <p14:creationId xmlns:p14="http://schemas.microsoft.com/office/powerpoint/2010/main" val="27971610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3" end="3"/>
                                            </p:txEl>
                                          </p:spTgt>
                                        </p:tgtEl>
                                        <p:attrNameLst>
                                          <p:attrName>style.visibility</p:attrName>
                                        </p:attrNameLst>
                                      </p:cBhvr>
                                      <p:to>
                                        <p:strVal val="visible"/>
                                      </p:to>
                                    </p:set>
                                    <p:animEffect transition="in" filter="fade">
                                      <p:cBhvr>
                                        <p:cTn id="14" dur="1000"/>
                                        <p:tgtEl>
                                          <p:spTgt spid="3">
                                            <p:txEl>
                                              <p:pRg st="3" end="3"/>
                                            </p:txEl>
                                          </p:spTgt>
                                        </p:tgtEl>
                                      </p:cBhvr>
                                    </p:animEffect>
                                    <p:anim calcmode="lin" valueType="num">
                                      <p:cBhvr>
                                        <p:cTn id="1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0BB6BDE7-63F5-48B8-B801-AAC0A77761D6}"/>
              </a:ext>
            </a:extLst>
          </p:cNvPr>
          <p:cNvSpPr>
            <a:spLocks noGrp="1"/>
          </p:cNvSpPr>
          <p:nvPr>
            <p:ph sz="half" idx="1"/>
          </p:nvPr>
        </p:nvSpPr>
        <p:spPr/>
        <p:txBody>
          <a:bodyPr>
            <a:normAutofit fontScale="92500" lnSpcReduction="20000"/>
          </a:bodyPr>
          <a:lstStyle/>
          <a:p>
            <a:pPr marL="0" indent="0">
              <a:buNone/>
            </a:pPr>
            <a:r>
              <a:rPr lang="en-GB" dirty="0"/>
              <a:t>Vulnerability is NOT….</a:t>
            </a:r>
          </a:p>
          <a:p>
            <a:pPr marL="0" indent="0">
              <a:buNone/>
            </a:pPr>
            <a:endParaRPr lang="en-GB" dirty="0"/>
          </a:p>
          <a:p>
            <a:pPr marL="0" indent="0">
              <a:buNone/>
            </a:pPr>
            <a:r>
              <a:rPr lang="en-GB" b="1" dirty="0">
                <a:solidFill>
                  <a:srgbClr val="00B050"/>
                </a:solidFill>
              </a:rPr>
              <a:t>1. ….. new topic within policing</a:t>
            </a:r>
          </a:p>
          <a:p>
            <a:pPr marL="0" indent="0">
              <a:buNone/>
            </a:pPr>
            <a:r>
              <a:rPr lang="en-GB" dirty="0"/>
              <a:t>HOWEVER</a:t>
            </a:r>
          </a:p>
          <a:p>
            <a:pPr marL="0" indent="0">
              <a:buNone/>
            </a:pPr>
            <a:r>
              <a:rPr lang="en-GB" dirty="0"/>
              <a:t>What is new is how the concept of vulnerability has slowly begun to seep into policing policies and become part of operational policing</a:t>
            </a:r>
          </a:p>
          <a:p>
            <a:endParaRPr lang="en-GB" dirty="0"/>
          </a:p>
        </p:txBody>
      </p:sp>
      <p:sp>
        <p:nvSpPr>
          <p:cNvPr id="3" name="Content Placeholder 2">
            <a:extLst>
              <a:ext uri="{FF2B5EF4-FFF2-40B4-BE49-F238E27FC236}">
                <a16:creationId xmlns:a16="http://schemas.microsoft.com/office/drawing/2014/main" id="{8D1AC5D9-B4CD-4E9C-9B09-AFBBAEA683B7}"/>
              </a:ext>
            </a:extLst>
          </p:cNvPr>
          <p:cNvSpPr>
            <a:spLocks noGrp="1"/>
          </p:cNvSpPr>
          <p:nvPr>
            <p:ph sz="half" idx="2"/>
          </p:nvPr>
        </p:nvSpPr>
        <p:spPr/>
        <p:txBody>
          <a:bodyPr>
            <a:normAutofit fontScale="92500" lnSpcReduction="20000"/>
          </a:bodyPr>
          <a:lstStyle/>
          <a:p>
            <a:endParaRPr lang="en-GB" dirty="0"/>
          </a:p>
          <a:p>
            <a:pPr marL="0" indent="0">
              <a:buNone/>
            </a:pPr>
            <a:r>
              <a:rPr lang="en-GB" b="1" dirty="0">
                <a:solidFill>
                  <a:srgbClr val="00B050"/>
                </a:solidFill>
              </a:rPr>
              <a:t>2. …… a criminological concept</a:t>
            </a:r>
          </a:p>
          <a:p>
            <a:pPr marL="0" indent="0">
              <a:buNone/>
            </a:pPr>
            <a:r>
              <a:rPr lang="en-GB" dirty="0"/>
              <a:t>It is simply based around a universally accepted acknowledgement that humans are fragile</a:t>
            </a:r>
          </a:p>
          <a:p>
            <a:pPr marL="0" indent="0">
              <a:buNone/>
            </a:pPr>
            <a:endParaRPr lang="en-GB" dirty="0"/>
          </a:p>
          <a:p>
            <a:pPr marL="0" indent="0">
              <a:buNone/>
            </a:pPr>
            <a:r>
              <a:rPr lang="en-GB" b="1" dirty="0">
                <a:solidFill>
                  <a:srgbClr val="00B050"/>
                </a:solidFill>
              </a:rPr>
              <a:t>3…..clearly defined</a:t>
            </a:r>
          </a:p>
          <a:p>
            <a:pPr marL="0" indent="0">
              <a:buNone/>
            </a:pPr>
            <a:r>
              <a:rPr lang="en-GB" dirty="0"/>
              <a:t>‘at risk’, ‘complex needs’, vulnerable adult etc.</a:t>
            </a:r>
          </a:p>
        </p:txBody>
      </p:sp>
      <p:sp>
        <p:nvSpPr>
          <p:cNvPr id="4" name="Title 3">
            <a:extLst>
              <a:ext uri="{FF2B5EF4-FFF2-40B4-BE49-F238E27FC236}">
                <a16:creationId xmlns:a16="http://schemas.microsoft.com/office/drawing/2014/main" id="{7EF27C28-A411-4A6E-B923-C2974514974D}"/>
              </a:ext>
            </a:extLst>
          </p:cNvPr>
          <p:cNvSpPr>
            <a:spLocks noGrp="1"/>
          </p:cNvSpPr>
          <p:nvPr>
            <p:ph type="title"/>
          </p:nvPr>
        </p:nvSpPr>
        <p:spPr>
          <a:solidFill>
            <a:srgbClr val="002060"/>
          </a:solidFill>
        </p:spPr>
        <p:txBody>
          <a:bodyPr/>
          <a:lstStyle/>
          <a:p>
            <a:r>
              <a:rPr lang="en-GB" dirty="0">
                <a:solidFill>
                  <a:schemeClr val="bg1"/>
                </a:solidFill>
              </a:rPr>
              <a:t>Vulnerability is NOT….</a:t>
            </a:r>
          </a:p>
        </p:txBody>
      </p:sp>
    </p:spTree>
    <p:extLst>
      <p:ext uri="{BB962C8B-B14F-4D97-AF65-F5344CB8AC3E}">
        <p14:creationId xmlns:p14="http://schemas.microsoft.com/office/powerpoint/2010/main" val="25380969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2">
                                            <p:txEl>
                                              <p:pRg st="2" end="2"/>
                                            </p:txEl>
                                          </p:spTgt>
                                        </p:tgtEl>
                                        <p:attrNameLst>
                                          <p:attrName>style.visibility</p:attrName>
                                        </p:attrNameLst>
                                      </p:cBhvr>
                                      <p:to>
                                        <p:strVal val="visible"/>
                                      </p:to>
                                    </p:set>
                                    <p:animEffect transition="in" filter="fade">
                                      <p:cBhvr>
                                        <p:cTn id="7" dur="1000"/>
                                        <p:tgtEl>
                                          <p:spTgt spid="2">
                                            <p:txEl>
                                              <p:pRg st="2" end="2"/>
                                            </p:txEl>
                                          </p:spTgt>
                                        </p:tgtEl>
                                      </p:cBhvr>
                                    </p:animEffect>
                                    <p:anim calcmode="lin" valueType="num">
                                      <p:cBhvr>
                                        <p:cTn id="8"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2" end="2"/>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2">
                                            <p:txEl>
                                              <p:pRg st="3" end="3"/>
                                            </p:txEl>
                                          </p:spTgt>
                                        </p:tgtEl>
                                        <p:attrNameLst>
                                          <p:attrName>style.visibility</p:attrName>
                                        </p:attrNameLst>
                                      </p:cBhvr>
                                      <p:to>
                                        <p:strVal val="visible"/>
                                      </p:to>
                                    </p:set>
                                    <p:animEffect transition="in" filter="fade">
                                      <p:cBhvr>
                                        <p:cTn id="12" dur="1000"/>
                                        <p:tgtEl>
                                          <p:spTgt spid="2">
                                            <p:txEl>
                                              <p:pRg st="3" end="3"/>
                                            </p:txEl>
                                          </p:spTgt>
                                        </p:tgtEl>
                                      </p:cBhvr>
                                    </p:animEffect>
                                    <p:anim calcmode="lin" valueType="num">
                                      <p:cBhvr>
                                        <p:cTn id="13"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14" dur="1000" fill="hold"/>
                                        <p:tgtEl>
                                          <p:spTgt spid="2">
                                            <p:txEl>
                                              <p:pRg st="3" end="3"/>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2">
                                            <p:txEl>
                                              <p:pRg st="4" end="4"/>
                                            </p:txEl>
                                          </p:spTgt>
                                        </p:tgtEl>
                                        <p:attrNameLst>
                                          <p:attrName>style.visibility</p:attrName>
                                        </p:attrNameLst>
                                      </p:cBhvr>
                                      <p:to>
                                        <p:strVal val="visible"/>
                                      </p:to>
                                    </p:set>
                                    <p:animEffect transition="in" filter="fade">
                                      <p:cBhvr>
                                        <p:cTn id="17" dur="1000"/>
                                        <p:tgtEl>
                                          <p:spTgt spid="2">
                                            <p:txEl>
                                              <p:pRg st="4" end="4"/>
                                            </p:txEl>
                                          </p:spTgt>
                                        </p:tgtEl>
                                      </p:cBhvr>
                                    </p:animEffect>
                                    <p:anim calcmode="lin" valueType="num">
                                      <p:cBhvr>
                                        <p:cTn id="18"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19"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3">
                                            <p:txEl>
                                              <p:pRg st="1" end="1"/>
                                            </p:txEl>
                                          </p:spTgt>
                                        </p:tgtEl>
                                        <p:attrNameLst>
                                          <p:attrName>style.visibility</p:attrName>
                                        </p:attrNameLst>
                                      </p:cBhvr>
                                      <p:to>
                                        <p:strVal val="visible"/>
                                      </p:to>
                                    </p:set>
                                    <p:animEffect transition="in" filter="fade">
                                      <p:cBhvr>
                                        <p:cTn id="24" dur="1000"/>
                                        <p:tgtEl>
                                          <p:spTgt spid="3">
                                            <p:txEl>
                                              <p:pRg st="1" end="1"/>
                                            </p:txEl>
                                          </p:spTgt>
                                        </p:tgtEl>
                                      </p:cBhvr>
                                    </p:animEffect>
                                    <p:anim calcmode="lin" valueType="num">
                                      <p:cBhvr>
                                        <p:cTn id="2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Effect transition="in" filter="fade">
                                      <p:cBhvr>
                                        <p:cTn id="29" dur="1000"/>
                                        <p:tgtEl>
                                          <p:spTgt spid="3">
                                            <p:txEl>
                                              <p:pRg st="2" end="2"/>
                                            </p:txEl>
                                          </p:spTgt>
                                        </p:tgtEl>
                                      </p:cBhvr>
                                    </p:animEffect>
                                    <p:anim calcmode="lin" valueType="num">
                                      <p:cBhvr>
                                        <p:cTn id="3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2" fill="hold">
                      <p:stCondLst>
                        <p:cond delay="indefinite"/>
                      </p:stCondLst>
                      <p:childTnLst>
                        <p:par>
                          <p:cTn id="33" fill="hold">
                            <p:stCondLst>
                              <p:cond delay="0"/>
                            </p:stCondLst>
                            <p:childTnLst>
                              <p:par>
                                <p:cTn id="34" presetID="42" presetClass="entr" presetSubtype="0" fill="hold" nodeType="clickEffect">
                                  <p:stCondLst>
                                    <p:cond delay="0"/>
                                  </p:stCondLst>
                                  <p:childTnLst>
                                    <p:set>
                                      <p:cBhvr>
                                        <p:cTn id="35" dur="1" fill="hold">
                                          <p:stCondLst>
                                            <p:cond delay="0"/>
                                          </p:stCondLst>
                                        </p:cTn>
                                        <p:tgtEl>
                                          <p:spTgt spid="3">
                                            <p:txEl>
                                              <p:pRg st="4" end="4"/>
                                            </p:txEl>
                                          </p:spTgt>
                                        </p:tgtEl>
                                        <p:attrNameLst>
                                          <p:attrName>style.visibility</p:attrName>
                                        </p:attrNameLst>
                                      </p:cBhvr>
                                      <p:to>
                                        <p:strVal val="visible"/>
                                      </p:to>
                                    </p:set>
                                    <p:animEffect transition="in" filter="fade">
                                      <p:cBhvr>
                                        <p:cTn id="36" dur="1000"/>
                                        <p:tgtEl>
                                          <p:spTgt spid="3">
                                            <p:txEl>
                                              <p:pRg st="4" end="4"/>
                                            </p:txEl>
                                          </p:spTgt>
                                        </p:tgtEl>
                                      </p:cBhvr>
                                    </p:animEffect>
                                    <p:anim calcmode="lin" valueType="num">
                                      <p:cBhvr>
                                        <p:cTn id="37"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9" presetID="42" presetClass="entr" presetSubtype="0" fill="hold" nodeType="withEffect">
                                  <p:stCondLst>
                                    <p:cond delay="0"/>
                                  </p:stCondLst>
                                  <p:childTnLst>
                                    <p:set>
                                      <p:cBhvr>
                                        <p:cTn id="40" dur="1" fill="hold">
                                          <p:stCondLst>
                                            <p:cond delay="0"/>
                                          </p:stCondLst>
                                        </p:cTn>
                                        <p:tgtEl>
                                          <p:spTgt spid="3">
                                            <p:txEl>
                                              <p:pRg st="5" end="5"/>
                                            </p:txEl>
                                          </p:spTgt>
                                        </p:tgtEl>
                                        <p:attrNameLst>
                                          <p:attrName>style.visibility</p:attrName>
                                        </p:attrNameLst>
                                      </p:cBhvr>
                                      <p:to>
                                        <p:strVal val="visible"/>
                                      </p:to>
                                    </p:set>
                                    <p:animEffect transition="in" filter="fade">
                                      <p:cBhvr>
                                        <p:cTn id="41" dur="1000"/>
                                        <p:tgtEl>
                                          <p:spTgt spid="3">
                                            <p:txEl>
                                              <p:pRg st="5" end="5"/>
                                            </p:txEl>
                                          </p:spTgt>
                                        </p:tgtEl>
                                      </p:cBhvr>
                                    </p:animEffect>
                                    <p:anim calcmode="lin" valueType="num">
                                      <p:cBhvr>
                                        <p:cTn id="42"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E31C0F7-BA26-4EA6-8980-51F4D34DC879}"/>
              </a:ext>
            </a:extLst>
          </p:cNvPr>
          <p:cNvSpPr>
            <a:spLocks noGrp="1"/>
          </p:cNvSpPr>
          <p:nvPr>
            <p:ph sz="half" idx="1"/>
          </p:nvPr>
        </p:nvSpPr>
        <p:spPr/>
        <p:txBody>
          <a:bodyPr/>
          <a:lstStyle/>
          <a:p>
            <a:r>
              <a:rPr lang="en-GB" dirty="0"/>
              <a:t>Often associated with negative meanings of weakness, dependency etc.</a:t>
            </a:r>
          </a:p>
          <a:p>
            <a:r>
              <a:rPr lang="en-GB" dirty="0"/>
              <a:t>Term has trickled into policing jargon – history of policy writing or making has developed as a result of traumatic events</a:t>
            </a:r>
          </a:p>
        </p:txBody>
      </p:sp>
      <p:sp>
        <p:nvSpPr>
          <p:cNvPr id="3" name="Content Placeholder 2">
            <a:extLst>
              <a:ext uri="{FF2B5EF4-FFF2-40B4-BE49-F238E27FC236}">
                <a16:creationId xmlns:a16="http://schemas.microsoft.com/office/drawing/2014/main" id="{401443DA-0578-42DF-BBE5-8FCBC5A97F74}"/>
              </a:ext>
            </a:extLst>
          </p:cNvPr>
          <p:cNvSpPr>
            <a:spLocks noGrp="1"/>
          </p:cNvSpPr>
          <p:nvPr>
            <p:ph sz="half" idx="2"/>
          </p:nvPr>
        </p:nvSpPr>
        <p:spPr/>
        <p:txBody>
          <a:bodyPr/>
          <a:lstStyle/>
          <a:p>
            <a:r>
              <a:rPr lang="en-GB" dirty="0"/>
              <a:t>1997 &amp; 1999 HMIC Reports reflected need to better embrace the diverse nature of communities </a:t>
            </a:r>
          </a:p>
          <a:p>
            <a:r>
              <a:rPr lang="en-GB" dirty="0"/>
              <a:t>Shift in terminology from ‘hard to reach groups’ to ‘vulnerable persons’</a:t>
            </a:r>
          </a:p>
        </p:txBody>
      </p:sp>
      <p:sp>
        <p:nvSpPr>
          <p:cNvPr id="4" name="Title 3">
            <a:extLst>
              <a:ext uri="{FF2B5EF4-FFF2-40B4-BE49-F238E27FC236}">
                <a16:creationId xmlns:a16="http://schemas.microsoft.com/office/drawing/2014/main" id="{B92A8AC5-CA56-4D51-B668-9C3B3CD37C1F}"/>
              </a:ext>
            </a:extLst>
          </p:cNvPr>
          <p:cNvSpPr>
            <a:spLocks noGrp="1"/>
          </p:cNvSpPr>
          <p:nvPr>
            <p:ph type="title"/>
          </p:nvPr>
        </p:nvSpPr>
        <p:spPr>
          <a:solidFill>
            <a:srgbClr val="002060"/>
          </a:solidFill>
        </p:spPr>
        <p:txBody>
          <a:bodyPr/>
          <a:lstStyle/>
          <a:p>
            <a:r>
              <a:rPr lang="en-GB" dirty="0">
                <a:solidFill>
                  <a:schemeClr val="bg1"/>
                </a:solidFill>
              </a:rPr>
              <a:t>Vulnerability</a:t>
            </a:r>
          </a:p>
        </p:txBody>
      </p:sp>
      <p:pic>
        <p:nvPicPr>
          <p:cNvPr id="5" name="Picture 4">
            <a:extLst>
              <a:ext uri="{FF2B5EF4-FFF2-40B4-BE49-F238E27FC236}">
                <a16:creationId xmlns:a16="http://schemas.microsoft.com/office/drawing/2014/main" id="{39531FD2-DBEE-47F3-A29E-500E833218CF}"/>
              </a:ext>
            </a:extLst>
          </p:cNvPr>
          <p:cNvPicPr>
            <a:picLocks noChangeAspect="1"/>
          </p:cNvPicPr>
          <p:nvPr/>
        </p:nvPicPr>
        <p:blipFill>
          <a:blip r:embed="rId3"/>
          <a:stretch>
            <a:fillRect/>
          </a:stretch>
        </p:blipFill>
        <p:spPr>
          <a:xfrm>
            <a:off x="4538523" y="4703416"/>
            <a:ext cx="2581275" cy="1771650"/>
          </a:xfrm>
          <a:prstGeom prst="rect">
            <a:avLst/>
          </a:prstGeom>
        </p:spPr>
      </p:pic>
    </p:spTree>
    <p:extLst>
      <p:ext uri="{BB962C8B-B14F-4D97-AF65-F5344CB8AC3E}">
        <p14:creationId xmlns:p14="http://schemas.microsoft.com/office/powerpoint/2010/main" val="2980595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499FA6B3-1892-46E1-BF52-A5AF7921FB9E}"/>
              </a:ext>
            </a:extLst>
          </p:cNvPr>
          <p:cNvPicPr>
            <a:picLocks noGrp="1" noChangeAspect="1"/>
          </p:cNvPicPr>
          <p:nvPr>
            <p:ph sz="half" idx="1"/>
          </p:nvPr>
        </p:nvPicPr>
        <p:blipFill>
          <a:blip r:embed="rId3"/>
          <a:stretch>
            <a:fillRect/>
          </a:stretch>
        </p:blipFill>
        <p:spPr>
          <a:xfrm>
            <a:off x="609600" y="1201310"/>
            <a:ext cx="4749800" cy="3562350"/>
          </a:xfrm>
          <a:prstGeom prst="rect">
            <a:avLst/>
          </a:prstGeom>
        </p:spPr>
      </p:pic>
      <p:sp>
        <p:nvSpPr>
          <p:cNvPr id="3" name="Content Placeholder 2">
            <a:extLst>
              <a:ext uri="{FF2B5EF4-FFF2-40B4-BE49-F238E27FC236}">
                <a16:creationId xmlns:a16="http://schemas.microsoft.com/office/drawing/2014/main" id="{3BFC0958-BEBB-4EBA-8A17-464CF1760092}"/>
              </a:ext>
            </a:extLst>
          </p:cNvPr>
          <p:cNvSpPr>
            <a:spLocks noGrp="1"/>
          </p:cNvSpPr>
          <p:nvPr>
            <p:ph sz="half" idx="2"/>
          </p:nvPr>
        </p:nvSpPr>
        <p:spPr/>
        <p:txBody>
          <a:bodyPr/>
          <a:lstStyle/>
          <a:p>
            <a:pPr marL="0" indent="0">
              <a:buNone/>
            </a:pPr>
            <a:endParaRPr lang="en-GB" dirty="0"/>
          </a:p>
          <a:p>
            <a:pPr marL="0" indent="0">
              <a:buNone/>
            </a:pPr>
            <a:endParaRPr lang="en-GB" dirty="0"/>
          </a:p>
          <a:p>
            <a:pPr marL="0" indent="0">
              <a:buNone/>
            </a:pPr>
            <a:r>
              <a:rPr lang="en-GB" dirty="0"/>
              <a:t>Is ‘Vulnerability’  a policing priority in your Force?</a:t>
            </a:r>
          </a:p>
          <a:p>
            <a:pPr marL="0" indent="0">
              <a:buNone/>
            </a:pPr>
            <a:endParaRPr lang="en-GB" dirty="0"/>
          </a:p>
        </p:txBody>
      </p:sp>
      <p:sp>
        <p:nvSpPr>
          <p:cNvPr id="4" name="Title 3">
            <a:extLst>
              <a:ext uri="{FF2B5EF4-FFF2-40B4-BE49-F238E27FC236}">
                <a16:creationId xmlns:a16="http://schemas.microsoft.com/office/drawing/2014/main" id="{54D369DF-3262-468A-AFA2-04CF75417BC3}"/>
              </a:ext>
            </a:extLst>
          </p:cNvPr>
          <p:cNvSpPr>
            <a:spLocks noGrp="1"/>
          </p:cNvSpPr>
          <p:nvPr>
            <p:ph type="title"/>
          </p:nvPr>
        </p:nvSpPr>
        <p:spPr>
          <a:solidFill>
            <a:srgbClr val="002060"/>
          </a:solidFill>
        </p:spPr>
        <p:txBody>
          <a:bodyPr/>
          <a:lstStyle/>
          <a:p>
            <a:r>
              <a:rPr lang="en-GB" b="1" dirty="0">
                <a:solidFill>
                  <a:schemeClr val="bg1"/>
                </a:solidFill>
              </a:rPr>
              <a:t>Task</a:t>
            </a:r>
          </a:p>
        </p:txBody>
      </p:sp>
    </p:spTree>
    <p:extLst>
      <p:ext uri="{BB962C8B-B14F-4D97-AF65-F5344CB8AC3E}">
        <p14:creationId xmlns:p14="http://schemas.microsoft.com/office/powerpoint/2010/main" val="888603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1CCDBDA-C583-4E0B-8153-9EB8C23C2510}"/>
              </a:ext>
            </a:extLst>
          </p:cNvPr>
          <p:cNvSpPr>
            <a:spLocks noGrp="1"/>
          </p:cNvSpPr>
          <p:nvPr>
            <p:ph sz="half" idx="1"/>
          </p:nvPr>
        </p:nvSpPr>
        <p:spPr>
          <a:xfrm>
            <a:off x="862031" y="1417638"/>
            <a:ext cx="5181600" cy="4232885"/>
          </a:xfrm>
        </p:spPr>
        <p:txBody>
          <a:bodyPr>
            <a:normAutofit fontScale="92500" lnSpcReduction="10000"/>
          </a:bodyPr>
          <a:lstStyle/>
          <a:p>
            <a:r>
              <a:rPr lang="en-GB" dirty="0"/>
              <a:t>Policing’s highest threat, harm, risk areas</a:t>
            </a:r>
          </a:p>
          <a:p>
            <a:r>
              <a:rPr lang="en-GB" dirty="0"/>
              <a:t>Vulnerable people are central to current policing priorities</a:t>
            </a:r>
          </a:p>
          <a:p>
            <a:r>
              <a:rPr lang="en-GB" dirty="0"/>
              <a:t>No longer a specialist area of policing</a:t>
            </a:r>
          </a:p>
          <a:p>
            <a:r>
              <a:rPr lang="en-GB" dirty="0"/>
              <a:t>Increasingly important aspect of policing</a:t>
            </a:r>
          </a:p>
          <a:p>
            <a:r>
              <a:rPr lang="en-GB" dirty="0"/>
              <a:t>Creates significant challenges within and beyond policing</a:t>
            </a:r>
          </a:p>
        </p:txBody>
      </p:sp>
      <p:pic>
        <p:nvPicPr>
          <p:cNvPr id="10" name="Content Placeholder 9">
            <a:extLst>
              <a:ext uri="{FF2B5EF4-FFF2-40B4-BE49-F238E27FC236}">
                <a16:creationId xmlns:a16="http://schemas.microsoft.com/office/drawing/2014/main" id="{7B13E9CE-5552-4A07-86CF-0A9404982B97}"/>
              </a:ext>
            </a:extLst>
          </p:cNvPr>
          <p:cNvPicPr>
            <a:picLocks noGrp="1" noChangeAspect="1"/>
          </p:cNvPicPr>
          <p:nvPr>
            <p:ph sz="half" idx="2"/>
          </p:nvPr>
        </p:nvPicPr>
        <p:blipFill>
          <a:blip r:embed="rId3"/>
          <a:stretch>
            <a:fillRect/>
          </a:stretch>
        </p:blipFill>
        <p:spPr>
          <a:xfrm>
            <a:off x="7458075" y="2053652"/>
            <a:ext cx="3871894" cy="2600104"/>
          </a:xfrm>
          <a:prstGeom prst="rect">
            <a:avLst/>
          </a:prstGeom>
        </p:spPr>
      </p:pic>
      <p:sp>
        <p:nvSpPr>
          <p:cNvPr id="4" name="Title 3">
            <a:extLst>
              <a:ext uri="{FF2B5EF4-FFF2-40B4-BE49-F238E27FC236}">
                <a16:creationId xmlns:a16="http://schemas.microsoft.com/office/drawing/2014/main" id="{A0C5F0CF-485E-4558-903A-696E9728EB19}"/>
              </a:ext>
            </a:extLst>
          </p:cNvPr>
          <p:cNvSpPr>
            <a:spLocks noGrp="1"/>
          </p:cNvSpPr>
          <p:nvPr>
            <p:ph type="title"/>
          </p:nvPr>
        </p:nvSpPr>
        <p:spPr>
          <a:solidFill>
            <a:srgbClr val="002060"/>
          </a:solidFill>
        </p:spPr>
        <p:txBody>
          <a:bodyPr/>
          <a:lstStyle/>
          <a:p>
            <a:r>
              <a:rPr lang="en-GB" dirty="0">
                <a:solidFill>
                  <a:schemeClr val="bg1"/>
                </a:solidFill>
              </a:rPr>
              <a:t>Vulnerability</a:t>
            </a:r>
          </a:p>
        </p:txBody>
      </p:sp>
    </p:spTree>
    <p:extLst>
      <p:ext uri="{BB962C8B-B14F-4D97-AF65-F5344CB8AC3E}">
        <p14:creationId xmlns:p14="http://schemas.microsoft.com/office/powerpoint/2010/main" val="22659432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3B45D796-D0F2-42D5-85D5-CD11EECA7A57}"/>
              </a:ext>
            </a:extLst>
          </p:cNvPr>
          <p:cNvSpPr>
            <a:spLocks noGrp="1"/>
          </p:cNvSpPr>
          <p:nvPr>
            <p:ph sz="half" idx="1"/>
          </p:nvPr>
        </p:nvSpPr>
        <p:spPr/>
        <p:txBody>
          <a:bodyPr>
            <a:normAutofit fontScale="92500"/>
          </a:bodyPr>
          <a:lstStyle/>
          <a:p>
            <a:endParaRPr lang="en-GB" sz="2800" dirty="0"/>
          </a:p>
          <a:p>
            <a:r>
              <a:rPr lang="en-GB" sz="2400" dirty="0"/>
              <a:t>Research shows that 75% of police work concerns vulnerability (</a:t>
            </a:r>
            <a:r>
              <a:rPr lang="en-GB" sz="2400" dirty="0" err="1"/>
              <a:t>Bartkowiak</a:t>
            </a:r>
            <a:r>
              <a:rPr lang="en-GB" sz="2400" dirty="0"/>
              <a:t>-Theron &amp; </a:t>
            </a:r>
            <a:r>
              <a:rPr lang="en-GB" sz="2400" dirty="0" err="1"/>
              <a:t>Askwith</a:t>
            </a:r>
            <a:r>
              <a:rPr lang="en-GB" sz="2400" dirty="0"/>
              <a:t>, 2019) </a:t>
            </a:r>
          </a:p>
          <a:p>
            <a:r>
              <a:rPr lang="en-GB" sz="2400" dirty="0"/>
              <a:t>Significant increases in demand associated with protecting vulnerable persons in homes and on-line</a:t>
            </a:r>
          </a:p>
          <a:p>
            <a:r>
              <a:rPr lang="en-GB" sz="2400" dirty="0"/>
              <a:t>Dominates discussions around policing business and quality assurance</a:t>
            </a:r>
          </a:p>
        </p:txBody>
      </p:sp>
      <p:sp>
        <p:nvSpPr>
          <p:cNvPr id="4" name="Content Placeholder 3">
            <a:extLst>
              <a:ext uri="{FF2B5EF4-FFF2-40B4-BE49-F238E27FC236}">
                <a16:creationId xmlns:a16="http://schemas.microsoft.com/office/drawing/2014/main" id="{AC314B07-27E1-46D6-9A9D-8767C957C21B}"/>
              </a:ext>
            </a:extLst>
          </p:cNvPr>
          <p:cNvSpPr>
            <a:spLocks noGrp="1"/>
          </p:cNvSpPr>
          <p:nvPr>
            <p:ph sz="half" idx="2"/>
          </p:nvPr>
        </p:nvSpPr>
        <p:spPr/>
        <p:txBody>
          <a:bodyPr>
            <a:normAutofit fontScale="92500"/>
          </a:bodyPr>
          <a:lstStyle/>
          <a:p>
            <a:pPr marL="0" indent="0">
              <a:buNone/>
            </a:pPr>
            <a:r>
              <a:rPr lang="en-GB" dirty="0"/>
              <a:t> </a:t>
            </a:r>
          </a:p>
          <a:p>
            <a:pPr marL="0" indent="0">
              <a:buNone/>
            </a:pPr>
            <a:r>
              <a:rPr lang="en-GB" dirty="0"/>
              <a:t>West Yorkshire Police: 2017/2018</a:t>
            </a:r>
          </a:p>
          <a:p>
            <a:pPr marL="0" indent="0">
              <a:buNone/>
            </a:pPr>
            <a:r>
              <a:rPr lang="en-GB" sz="2000" dirty="0"/>
              <a:t>287% increase in MFH</a:t>
            </a:r>
          </a:p>
          <a:p>
            <a:pPr marL="0" indent="0">
              <a:buNone/>
            </a:pPr>
            <a:r>
              <a:rPr lang="en-GB" sz="2000" dirty="0"/>
              <a:t>176% increase in CSE &amp; Abuse</a:t>
            </a:r>
          </a:p>
          <a:p>
            <a:pPr marL="0" indent="0">
              <a:buNone/>
            </a:pPr>
            <a:r>
              <a:rPr lang="en-GB" sz="2000" dirty="0"/>
              <a:t>51% increase in DA</a:t>
            </a:r>
          </a:p>
          <a:p>
            <a:pPr marL="0" indent="0">
              <a:buNone/>
            </a:pPr>
            <a:r>
              <a:rPr lang="en-GB" sz="2000" dirty="0"/>
              <a:t>56,642 additional transactions</a:t>
            </a:r>
          </a:p>
          <a:p>
            <a:pPr marL="0" indent="0">
              <a:buNone/>
            </a:pPr>
            <a:r>
              <a:rPr lang="en-GB" sz="2000" dirty="0"/>
              <a:t>DA will increase by 45% by 2021 – 84k incidents</a:t>
            </a:r>
          </a:p>
          <a:p>
            <a:pPr marL="0" indent="0">
              <a:buNone/>
            </a:pPr>
            <a:r>
              <a:rPr lang="en-GB" sz="2000" dirty="0"/>
              <a:t>Mental Health 43% related arrests</a:t>
            </a:r>
          </a:p>
          <a:p>
            <a:pPr marL="0" indent="0">
              <a:buNone/>
            </a:pPr>
            <a:r>
              <a:rPr lang="en-GB" sz="2000" dirty="0"/>
              <a:t>RSO’s – 10% increase annually</a:t>
            </a:r>
          </a:p>
          <a:p>
            <a:pPr marL="0" indent="0">
              <a:buNone/>
            </a:pPr>
            <a:r>
              <a:rPr lang="en-GB" dirty="0"/>
              <a:t> </a:t>
            </a:r>
          </a:p>
          <a:p>
            <a:pPr marL="0" indent="0">
              <a:buNone/>
            </a:pPr>
            <a:endParaRPr lang="en-GB" dirty="0"/>
          </a:p>
          <a:p>
            <a:pPr marL="0" indent="0">
              <a:buNone/>
            </a:pPr>
            <a:endParaRPr lang="en-GB" dirty="0"/>
          </a:p>
        </p:txBody>
      </p:sp>
      <p:sp>
        <p:nvSpPr>
          <p:cNvPr id="2" name="Title 1">
            <a:extLst>
              <a:ext uri="{FF2B5EF4-FFF2-40B4-BE49-F238E27FC236}">
                <a16:creationId xmlns:a16="http://schemas.microsoft.com/office/drawing/2014/main" id="{90E0165A-83EA-43FD-A07D-3C9BA08ECDA0}"/>
              </a:ext>
            </a:extLst>
          </p:cNvPr>
          <p:cNvSpPr>
            <a:spLocks noGrp="1"/>
          </p:cNvSpPr>
          <p:nvPr>
            <p:ph type="title"/>
          </p:nvPr>
        </p:nvSpPr>
        <p:spPr>
          <a:solidFill>
            <a:srgbClr val="002060"/>
          </a:solidFill>
        </p:spPr>
        <p:txBody>
          <a:bodyPr/>
          <a:lstStyle/>
          <a:p>
            <a:r>
              <a:rPr lang="en-GB" dirty="0"/>
              <a:t> </a:t>
            </a:r>
            <a:r>
              <a:rPr lang="en-GB" dirty="0">
                <a:solidFill>
                  <a:schemeClr val="bg1"/>
                </a:solidFill>
              </a:rPr>
              <a:t>Vulnerability</a:t>
            </a:r>
          </a:p>
        </p:txBody>
      </p:sp>
      <p:pic>
        <p:nvPicPr>
          <p:cNvPr id="6" name="Picture 5">
            <a:extLst>
              <a:ext uri="{FF2B5EF4-FFF2-40B4-BE49-F238E27FC236}">
                <a16:creationId xmlns:a16="http://schemas.microsoft.com/office/drawing/2014/main" id="{E9CF3F50-08B2-4E5E-85BB-209C340619BB}"/>
              </a:ext>
            </a:extLst>
          </p:cNvPr>
          <p:cNvPicPr>
            <a:picLocks noChangeAspect="1"/>
          </p:cNvPicPr>
          <p:nvPr/>
        </p:nvPicPr>
        <p:blipFill>
          <a:blip r:embed="rId3"/>
          <a:stretch>
            <a:fillRect/>
          </a:stretch>
        </p:blipFill>
        <p:spPr>
          <a:xfrm rot="20556585">
            <a:off x="6579239" y="2568915"/>
            <a:ext cx="4367521" cy="1720169"/>
          </a:xfrm>
          <a:prstGeom prst="rect">
            <a:avLst/>
          </a:prstGeom>
        </p:spPr>
      </p:pic>
    </p:spTree>
    <p:extLst>
      <p:ext uri="{BB962C8B-B14F-4D97-AF65-F5344CB8AC3E}">
        <p14:creationId xmlns:p14="http://schemas.microsoft.com/office/powerpoint/2010/main" val="407881906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2" end="2"/>
                                            </p:txEl>
                                          </p:spTgt>
                                        </p:tgtEl>
                                        <p:attrNameLst>
                                          <p:attrName>style.visibility</p:attrName>
                                        </p:attrNameLst>
                                      </p:cBhvr>
                                      <p:to>
                                        <p:strVal val="visible"/>
                                      </p:to>
                                    </p:set>
                                    <p:animEffect transition="in" filter="fade">
                                      <p:cBhvr>
                                        <p:cTn id="12" dur="1000"/>
                                        <p:tgtEl>
                                          <p:spTgt spid="3">
                                            <p:txEl>
                                              <p:pRg st="2" end="2"/>
                                            </p:txEl>
                                          </p:spTgt>
                                        </p:tgtEl>
                                      </p:cBhvr>
                                    </p:animEffect>
                                    <p:anim calcmode="lin" valueType="num">
                                      <p:cBhvr>
                                        <p:cTn id="1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2" end="2"/>
                                            </p:txEl>
                                          </p:spTgt>
                                        </p:tgtEl>
                                        <p:attrNameLst>
                                          <p:attrName>ppt_y</p:attrName>
                                        </p:attrNameLst>
                                      </p:cBhvr>
                                      <p:tavLst>
                                        <p:tav tm="0">
                                          <p:val>
                                            <p:strVal val="#ppt_y+.1"/>
                                          </p:val>
                                        </p:tav>
                                        <p:tav tm="100000">
                                          <p:val>
                                            <p:strVal val="#ppt_y"/>
                                          </p:val>
                                        </p:tav>
                                      </p:tavLst>
                                    </p:anim>
                                  </p:childTnLst>
                                </p:cTn>
                              </p:par>
                              <p:par>
                                <p:cTn id="15" presetID="42"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animEffect transition="in" filter="fade">
                                      <p:cBhvr>
                                        <p:cTn id="17" dur="1000"/>
                                        <p:tgtEl>
                                          <p:spTgt spid="3">
                                            <p:txEl>
                                              <p:pRg st="3" end="3"/>
                                            </p:txEl>
                                          </p:spTgt>
                                        </p:tgtEl>
                                      </p:cBhvr>
                                    </p:animEffect>
                                    <p:anim calcmode="lin" valueType="num">
                                      <p:cBhvr>
                                        <p:cTn id="1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42" presetClass="entr" presetSubtype="0" fill="hold" nodeType="clickEffect">
                                  <p:stCondLst>
                                    <p:cond delay="0"/>
                                  </p:stCondLst>
                                  <p:childTnLst>
                                    <p:set>
                                      <p:cBhvr>
                                        <p:cTn id="23" dur="1" fill="hold">
                                          <p:stCondLst>
                                            <p:cond delay="0"/>
                                          </p:stCondLst>
                                        </p:cTn>
                                        <p:tgtEl>
                                          <p:spTgt spid="4">
                                            <p:txEl>
                                              <p:pRg st="1" end="1"/>
                                            </p:txEl>
                                          </p:spTgt>
                                        </p:tgtEl>
                                        <p:attrNameLst>
                                          <p:attrName>style.visibility</p:attrName>
                                        </p:attrNameLst>
                                      </p:cBhvr>
                                      <p:to>
                                        <p:strVal val="visible"/>
                                      </p:to>
                                    </p:set>
                                    <p:animEffect transition="in" filter="fade">
                                      <p:cBhvr>
                                        <p:cTn id="24" dur="1000"/>
                                        <p:tgtEl>
                                          <p:spTgt spid="4">
                                            <p:txEl>
                                              <p:pRg st="1" end="1"/>
                                            </p:txEl>
                                          </p:spTgt>
                                        </p:tgtEl>
                                      </p:cBhvr>
                                    </p:animEffect>
                                    <p:anim calcmode="lin" valueType="num">
                                      <p:cBhvr>
                                        <p:cTn id="2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7" presetID="42" presetClass="entr" presetSubtype="0" fill="hold" nodeType="withEffect">
                                  <p:stCondLst>
                                    <p:cond delay="0"/>
                                  </p:stCondLst>
                                  <p:childTnLst>
                                    <p:set>
                                      <p:cBhvr>
                                        <p:cTn id="28" dur="1" fill="hold">
                                          <p:stCondLst>
                                            <p:cond delay="0"/>
                                          </p:stCondLst>
                                        </p:cTn>
                                        <p:tgtEl>
                                          <p:spTgt spid="4">
                                            <p:txEl>
                                              <p:pRg st="2" end="2"/>
                                            </p:txEl>
                                          </p:spTgt>
                                        </p:tgtEl>
                                        <p:attrNameLst>
                                          <p:attrName>style.visibility</p:attrName>
                                        </p:attrNameLst>
                                      </p:cBhvr>
                                      <p:to>
                                        <p:strVal val="visible"/>
                                      </p:to>
                                    </p:set>
                                    <p:animEffect transition="in" filter="fade">
                                      <p:cBhvr>
                                        <p:cTn id="29" dur="1000"/>
                                        <p:tgtEl>
                                          <p:spTgt spid="4">
                                            <p:txEl>
                                              <p:pRg st="2" end="2"/>
                                            </p:txEl>
                                          </p:spTgt>
                                        </p:tgtEl>
                                      </p:cBhvr>
                                    </p:animEffect>
                                    <p:anim calcmode="lin" valueType="num">
                                      <p:cBhvr>
                                        <p:cTn id="30"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2" end="2"/>
                                            </p:txEl>
                                          </p:spTgt>
                                        </p:tgtEl>
                                        <p:attrNameLst>
                                          <p:attrName>ppt_y</p:attrName>
                                        </p:attrNameLst>
                                      </p:cBhvr>
                                      <p:tavLst>
                                        <p:tav tm="0">
                                          <p:val>
                                            <p:strVal val="#ppt_y+.1"/>
                                          </p:val>
                                        </p:tav>
                                        <p:tav tm="100000">
                                          <p:val>
                                            <p:strVal val="#ppt_y"/>
                                          </p:val>
                                        </p:tav>
                                      </p:tavLst>
                                    </p:anim>
                                  </p:childTnLst>
                                </p:cTn>
                              </p:par>
                              <p:par>
                                <p:cTn id="32" presetID="42" presetClass="entr" presetSubtype="0" fill="hold" nodeType="withEffect">
                                  <p:stCondLst>
                                    <p:cond delay="0"/>
                                  </p:stCondLst>
                                  <p:childTnLst>
                                    <p:set>
                                      <p:cBhvr>
                                        <p:cTn id="33" dur="1" fill="hold">
                                          <p:stCondLst>
                                            <p:cond delay="0"/>
                                          </p:stCondLst>
                                        </p:cTn>
                                        <p:tgtEl>
                                          <p:spTgt spid="4">
                                            <p:txEl>
                                              <p:pRg st="3" end="3"/>
                                            </p:txEl>
                                          </p:spTgt>
                                        </p:tgtEl>
                                        <p:attrNameLst>
                                          <p:attrName>style.visibility</p:attrName>
                                        </p:attrNameLst>
                                      </p:cBhvr>
                                      <p:to>
                                        <p:strVal val="visible"/>
                                      </p:to>
                                    </p:set>
                                    <p:animEffect transition="in" filter="fade">
                                      <p:cBhvr>
                                        <p:cTn id="34" dur="1000"/>
                                        <p:tgtEl>
                                          <p:spTgt spid="4">
                                            <p:txEl>
                                              <p:pRg st="3" end="3"/>
                                            </p:txEl>
                                          </p:spTgt>
                                        </p:tgtEl>
                                      </p:cBhvr>
                                    </p:animEffect>
                                    <p:anim calcmode="lin" valueType="num">
                                      <p:cBhvr>
                                        <p:cTn id="35"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7" presetID="42" presetClass="entr" presetSubtype="0" fill="hold" nodeType="withEffect">
                                  <p:stCondLst>
                                    <p:cond delay="0"/>
                                  </p:stCondLst>
                                  <p:childTnLst>
                                    <p:set>
                                      <p:cBhvr>
                                        <p:cTn id="38" dur="1" fill="hold">
                                          <p:stCondLst>
                                            <p:cond delay="0"/>
                                          </p:stCondLst>
                                        </p:cTn>
                                        <p:tgtEl>
                                          <p:spTgt spid="4">
                                            <p:txEl>
                                              <p:pRg st="4" end="4"/>
                                            </p:txEl>
                                          </p:spTgt>
                                        </p:tgtEl>
                                        <p:attrNameLst>
                                          <p:attrName>style.visibility</p:attrName>
                                        </p:attrNameLst>
                                      </p:cBhvr>
                                      <p:to>
                                        <p:strVal val="visible"/>
                                      </p:to>
                                    </p:set>
                                    <p:animEffect transition="in" filter="fade">
                                      <p:cBhvr>
                                        <p:cTn id="39" dur="1000"/>
                                        <p:tgtEl>
                                          <p:spTgt spid="4">
                                            <p:txEl>
                                              <p:pRg st="4" end="4"/>
                                            </p:txEl>
                                          </p:spTgt>
                                        </p:tgtEl>
                                      </p:cBhvr>
                                    </p:animEffect>
                                    <p:anim calcmode="lin" valueType="num">
                                      <p:cBhvr>
                                        <p:cTn id="40"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4" end="4"/>
                                            </p:txEl>
                                          </p:spTgt>
                                        </p:tgtEl>
                                        <p:attrNameLst>
                                          <p:attrName>ppt_y</p:attrName>
                                        </p:attrNameLst>
                                      </p:cBhvr>
                                      <p:tavLst>
                                        <p:tav tm="0">
                                          <p:val>
                                            <p:strVal val="#ppt_y+.1"/>
                                          </p:val>
                                        </p:tav>
                                        <p:tav tm="100000">
                                          <p:val>
                                            <p:strVal val="#ppt_y"/>
                                          </p:val>
                                        </p:tav>
                                      </p:tavLst>
                                    </p:anim>
                                  </p:childTnLst>
                                </p:cTn>
                              </p:par>
                              <p:par>
                                <p:cTn id="42" presetID="42" presetClass="entr" presetSubtype="0" fill="hold" nodeType="withEffect">
                                  <p:stCondLst>
                                    <p:cond delay="0"/>
                                  </p:stCondLst>
                                  <p:childTnLst>
                                    <p:set>
                                      <p:cBhvr>
                                        <p:cTn id="43" dur="1" fill="hold">
                                          <p:stCondLst>
                                            <p:cond delay="0"/>
                                          </p:stCondLst>
                                        </p:cTn>
                                        <p:tgtEl>
                                          <p:spTgt spid="4">
                                            <p:txEl>
                                              <p:pRg st="5" end="5"/>
                                            </p:txEl>
                                          </p:spTgt>
                                        </p:tgtEl>
                                        <p:attrNameLst>
                                          <p:attrName>style.visibility</p:attrName>
                                        </p:attrNameLst>
                                      </p:cBhvr>
                                      <p:to>
                                        <p:strVal val="visible"/>
                                      </p:to>
                                    </p:set>
                                    <p:animEffect transition="in" filter="fade">
                                      <p:cBhvr>
                                        <p:cTn id="44" dur="1000"/>
                                        <p:tgtEl>
                                          <p:spTgt spid="4">
                                            <p:txEl>
                                              <p:pRg st="5" end="5"/>
                                            </p:txEl>
                                          </p:spTgt>
                                        </p:tgtEl>
                                      </p:cBhvr>
                                    </p:animEffect>
                                    <p:anim calcmode="lin" valueType="num">
                                      <p:cBhvr>
                                        <p:cTn id="45"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6" dur="1000" fill="hold"/>
                                        <p:tgtEl>
                                          <p:spTgt spid="4">
                                            <p:txEl>
                                              <p:pRg st="5" end="5"/>
                                            </p:txEl>
                                          </p:spTgt>
                                        </p:tgtEl>
                                        <p:attrNameLst>
                                          <p:attrName>ppt_y</p:attrName>
                                        </p:attrNameLst>
                                      </p:cBhvr>
                                      <p:tavLst>
                                        <p:tav tm="0">
                                          <p:val>
                                            <p:strVal val="#ppt_y+.1"/>
                                          </p:val>
                                        </p:tav>
                                        <p:tav tm="100000">
                                          <p:val>
                                            <p:strVal val="#ppt_y"/>
                                          </p:val>
                                        </p:tav>
                                      </p:tavLst>
                                    </p:anim>
                                  </p:childTnLst>
                                </p:cTn>
                              </p:par>
                              <p:par>
                                <p:cTn id="47" presetID="42" presetClass="entr" presetSubtype="0" fill="hold" nodeType="with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par>
                                <p:cTn id="52" presetID="42" presetClass="entr" presetSubtype="0" fill="hold" nodeType="withEffect">
                                  <p:stCondLst>
                                    <p:cond delay="0"/>
                                  </p:stCondLst>
                                  <p:childTnLst>
                                    <p:set>
                                      <p:cBhvr>
                                        <p:cTn id="53" dur="1" fill="hold">
                                          <p:stCondLst>
                                            <p:cond delay="0"/>
                                          </p:stCondLst>
                                        </p:cTn>
                                        <p:tgtEl>
                                          <p:spTgt spid="4">
                                            <p:txEl>
                                              <p:pRg st="7" end="7"/>
                                            </p:txEl>
                                          </p:spTgt>
                                        </p:tgtEl>
                                        <p:attrNameLst>
                                          <p:attrName>style.visibility</p:attrName>
                                        </p:attrNameLst>
                                      </p:cBhvr>
                                      <p:to>
                                        <p:strVal val="visible"/>
                                      </p:to>
                                    </p:set>
                                    <p:animEffect transition="in" filter="fade">
                                      <p:cBhvr>
                                        <p:cTn id="54" dur="1000"/>
                                        <p:tgtEl>
                                          <p:spTgt spid="4">
                                            <p:txEl>
                                              <p:pRg st="7" end="7"/>
                                            </p:txEl>
                                          </p:spTgt>
                                        </p:tgtEl>
                                      </p:cBhvr>
                                    </p:animEffect>
                                    <p:anim calcmode="lin" valueType="num">
                                      <p:cBhvr>
                                        <p:cTn id="55" dur="1000" fill="hold"/>
                                        <p:tgtEl>
                                          <p:spTgt spid="4">
                                            <p:txEl>
                                              <p:pRg st="7" end="7"/>
                                            </p:txEl>
                                          </p:spTgt>
                                        </p:tgtEl>
                                        <p:attrNameLst>
                                          <p:attrName>ppt_x</p:attrName>
                                        </p:attrNameLst>
                                      </p:cBhvr>
                                      <p:tavLst>
                                        <p:tav tm="0">
                                          <p:val>
                                            <p:strVal val="#ppt_x"/>
                                          </p:val>
                                        </p:tav>
                                        <p:tav tm="100000">
                                          <p:val>
                                            <p:strVal val="#ppt_x"/>
                                          </p:val>
                                        </p:tav>
                                      </p:tavLst>
                                    </p:anim>
                                    <p:anim calcmode="lin" valueType="num">
                                      <p:cBhvr>
                                        <p:cTn id="56" dur="1000" fill="hold"/>
                                        <p:tgtEl>
                                          <p:spTgt spid="4">
                                            <p:txEl>
                                              <p:pRg st="7" end="7"/>
                                            </p:txEl>
                                          </p:spTgt>
                                        </p:tgtEl>
                                        <p:attrNameLst>
                                          <p:attrName>ppt_y</p:attrName>
                                        </p:attrNameLst>
                                      </p:cBhvr>
                                      <p:tavLst>
                                        <p:tav tm="0">
                                          <p:val>
                                            <p:strVal val="#ppt_y+.1"/>
                                          </p:val>
                                        </p:tav>
                                        <p:tav tm="100000">
                                          <p:val>
                                            <p:strVal val="#ppt_y"/>
                                          </p:val>
                                        </p:tav>
                                      </p:tavLst>
                                    </p:anim>
                                  </p:childTnLst>
                                </p:cTn>
                              </p:par>
                              <p:par>
                                <p:cTn id="57" presetID="42" presetClass="entr" presetSubtype="0" fill="hold" nodeType="withEffect">
                                  <p:stCondLst>
                                    <p:cond delay="0"/>
                                  </p:stCondLst>
                                  <p:childTnLst>
                                    <p:set>
                                      <p:cBhvr>
                                        <p:cTn id="58" dur="1" fill="hold">
                                          <p:stCondLst>
                                            <p:cond delay="0"/>
                                          </p:stCondLst>
                                        </p:cTn>
                                        <p:tgtEl>
                                          <p:spTgt spid="4">
                                            <p:txEl>
                                              <p:pRg st="8" end="8"/>
                                            </p:txEl>
                                          </p:spTgt>
                                        </p:tgtEl>
                                        <p:attrNameLst>
                                          <p:attrName>style.visibility</p:attrName>
                                        </p:attrNameLst>
                                      </p:cBhvr>
                                      <p:to>
                                        <p:strVal val="visible"/>
                                      </p:to>
                                    </p:set>
                                    <p:animEffect transition="in" filter="fade">
                                      <p:cBhvr>
                                        <p:cTn id="59" dur="1000"/>
                                        <p:tgtEl>
                                          <p:spTgt spid="4">
                                            <p:txEl>
                                              <p:pRg st="8" end="8"/>
                                            </p:txEl>
                                          </p:spTgt>
                                        </p:tgtEl>
                                      </p:cBhvr>
                                    </p:animEffect>
                                    <p:anim calcmode="lin" valueType="num">
                                      <p:cBhvr>
                                        <p:cTn id="60" dur="1000" fill="hold"/>
                                        <p:tgtEl>
                                          <p:spTgt spid="4">
                                            <p:txEl>
                                              <p:pRg st="8" end="8"/>
                                            </p:txEl>
                                          </p:spTgt>
                                        </p:tgtEl>
                                        <p:attrNameLst>
                                          <p:attrName>ppt_x</p:attrName>
                                        </p:attrNameLst>
                                      </p:cBhvr>
                                      <p:tavLst>
                                        <p:tav tm="0">
                                          <p:val>
                                            <p:strVal val="#ppt_x"/>
                                          </p:val>
                                        </p:tav>
                                        <p:tav tm="100000">
                                          <p:val>
                                            <p:strVal val="#ppt_x"/>
                                          </p:val>
                                        </p:tav>
                                      </p:tavLst>
                                    </p:anim>
                                    <p:anim calcmode="lin" valueType="num">
                                      <p:cBhvr>
                                        <p:cTn id="61" dur="1000" fill="hold"/>
                                        <p:tgtEl>
                                          <p:spTgt spid="4">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62" fill="hold">
                      <p:stCondLst>
                        <p:cond delay="indefinite"/>
                      </p:stCondLst>
                      <p:childTnLst>
                        <p:par>
                          <p:cTn id="63" fill="hold">
                            <p:stCondLst>
                              <p:cond delay="0"/>
                            </p:stCondLst>
                            <p:childTnLst>
                              <p:par>
                                <p:cTn id="64" presetID="31" presetClass="entr" presetSubtype="0" fill="hold" nodeType="clickEffect">
                                  <p:stCondLst>
                                    <p:cond delay="0"/>
                                  </p:stCondLst>
                                  <p:childTnLst>
                                    <p:set>
                                      <p:cBhvr>
                                        <p:cTn id="65" dur="1" fill="hold">
                                          <p:stCondLst>
                                            <p:cond delay="0"/>
                                          </p:stCondLst>
                                        </p:cTn>
                                        <p:tgtEl>
                                          <p:spTgt spid="6"/>
                                        </p:tgtEl>
                                        <p:attrNameLst>
                                          <p:attrName>style.visibility</p:attrName>
                                        </p:attrNameLst>
                                      </p:cBhvr>
                                      <p:to>
                                        <p:strVal val="visible"/>
                                      </p:to>
                                    </p:set>
                                    <p:anim calcmode="lin" valueType="num">
                                      <p:cBhvr>
                                        <p:cTn id="66" dur="1000" fill="hold"/>
                                        <p:tgtEl>
                                          <p:spTgt spid="6"/>
                                        </p:tgtEl>
                                        <p:attrNameLst>
                                          <p:attrName>ppt_w</p:attrName>
                                        </p:attrNameLst>
                                      </p:cBhvr>
                                      <p:tavLst>
                                        <p:tav tm="0">
                                          <p:val>
                                            <p:fltVal val="0"/>
                                          </p:val>
                                        </p:tav>
                                        <p:tav tm="100000">
                                          <p:val>
                                            <p:strVal val="#ppt_w"/>
                                          </p:val>
                                        </p:tav>
                                      </p:tavLst>
                                    </p:anim>
                                    <p:anim calcmode="lin" valueType="num">
                                      <p:cBhvr>
                                        <p:cTn id="67" dur="1000" fill="hold"/>
                                        <p:tgtEl>
                                          <p:spTgt spid="6"/>
                                        </p:tgtEl>
                                        <p:attrNameLst>
                                          <p:attrName>ppt_h</p:attrName>
                                        </p:attrNameLst>
                                      </p:cBhvr>
                                      <p:tavLst>
                                        <p:tav tm="0">
                                          <p:val>
                                            <p:fltVal val="0"/>
                                          </p:val>
                                        </p:tav>
                                        <p:tav tm="100000">
                                          <p:val>
                                            <p:strVal val="#ppt_h"/>
                                          </p:val>
                                        </p:tav>
                                      </p:tavLst>
                                    </p:anim>
                                    <p:anim calcmode="lin" valueType="num">
                                      <p:cBhvr>
                                        <p:cTn id="68" dur="1000" fill="hold"/>
                                        <p:tgtEl>
                                          <p:spTgt spid="6"/>
                                        </p:tgtEl>
                                        <p:attrNameLst>
                                          <p:attrName>style.rotation</p:attrName>
                                        </p:attrNameLst>
                                      </p:cBhvr>
                                      <p:tavLst>
                                        <p:tav tm="0">
                                          <p:val>
                                            <p:fltVal val="90"/>
                                          </p:val>
                                        </p:tav>
                                        <p:tav tm="100000">
                                          <p:val>
                                            <p:fltVal val="0"/>
                                          </p:val>
                                        </p:tav>
                                      </p:tavLst>
                                    </p:anim>
                                    <p:animEffect transition="in" filter="fade">
                                      <p:cBhvr>
                                        <p:cTn id="69" dur="10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A47AD365-8A0F-406C-90BE-F71B5EF8C41A}"/>
              </a:ext>
            </a:extLst>
          </p:cNvPr>
          <p:cNvSpPr>
            <a:spLocks noGrp="1"/>
          </p:cNvSpPr>
          <p:nvPr>
            <p:ph sz="half" idx="1"/>
          </p:nvPr>
        </p:nvSpPr>
        <p:spPr/>
        <p:txBody>
          <a:bodyPr>
            <a:normAutofit fontScale="92500" lnSpcReduction="10000"/>
          </a:bodyPr>
          <a:lstStyle/>
          <a:p>
            <a:endParaRPr lang="en-GB" dirty="0"/>
          </a:p>
          <a:p>
            <a:r>
              <a:rPr lang="en-GB" dirty="0"/>
              <a:t>Police recorded crime risen in last few years – increases in specific crime types</a:t>
            </a:r>
          </a:p>
          <a:p>
            <a:pPr marL="0" indent="0">
              <a:buNone/>
            </a:pPr>
            <a:r>
              <a:rPr lang="en-GB" dirty="0"/>
              <a:t>March 2018</a:t>
            </a:r>
          </a:p>
          <a:p>
            <a:pPr marL="0" indent="0">
              <a:buNone/>
            </a:pPr>
            <a:r>
              <a:rPr lang="en-GB" dirty="0"/>
              <a:t>24% increase – sexual offences</a:t>
            </a:r>
          </a:p>
          <a:p>
            <a:pPr marL="0" indent="0">
              <a:buNone/>
            </a:pPr>
            <a:r>
              <a:rPr lang="en-GB" dirty="0"/>
              <a:t>23% increase – domestic abuse</a:t>
            </a:r>
          </a:p>
          <a:p>
            <a:pPr marL="0" indent="0">
              <a:buNone/>
            </a:pPr>
            <a:r>
              <a:rPr lang="en-GB" dirty="0"/>
              <a:t>36% increase – stalking &amp; harassment (ONS, 2018)</a:t>
            </a:r>
          </a:p>
          <a:p>
            <a:pPr marL="0" indent="0">
              <a:buNone/>
            </a:pPr>
            <a:endParaRPr lang="en-GB" dirty="0"/>
          </a:p>
          <a:p>
            <a:endParaRPr lang="en-GB" dirty="0"/>
          </a:p>
        </p:txBody>
      </p:sp>
      <p:sp>
        <p:nvSpPr>
          <p:cNvPr id="3" name="Content Placeholder 2">
            <a:extLst>
              <a:ext uri="{FF2B5EF4-FFF2-40B4-BE49-F238E27FC236}">
                <a16:creationId xmlns:a16="http://schemas.microsoft.com/office/drawing/2014/main" id="{E73F691F-4689-476D-9F73-E0563C6B0DA0}"/>
              </a:ext>
            </a:extLst>
          </p:cNvPr>
          <p:cNvSpPr>
            <a:spLocks noGrp="1"/>
          </p:cNvSpPr>
          <p:nvPr>
            <p:ph sz="half" idx="2"/>
          </p:nvPr>
        </p:nvSpPr>
        <p:spPr/>
        <p:txBody>
          <a:bodyPr>
            <a:normAutofit fontScale="92500" lnSpcReduction="10000"/>
          </a:bodyPr>
          <a:lstStyle/>
          <a:p>
            <a:r>
              <a:rPr lang="en-GB" dirty="0"/>
              <a:t>Increase in complex crimes – need to identify and assess risk factors to make informed decisions.</a:t>
            </a:r>
          </a:p>
          <a:p>
            <a:r>
              <a:rPr lang="en-GB" dirty="0"/>
              <a:t>Increased demands stretching forces – unable to keep people safe and meet expected demand</a:t>
            </a:r>
          </a:p>
          <a:p>
            <a:r>
              <a:rPr lang="en-GB" dirty="0"/>
              <a:t>Crimes with vulnerability increased</a:t>
            </a:r>
          </a:p>
          <a:p>
            <a:pPr marL="0" indent="0">
              <a:buNone/>
            </a:pPr>
            <a:r>
              <a:rPr lang="en-GB" dirty="0"/>
              <a:t>(HMICFRS, 2017)</a:t>
            </a:r>
          </a:p>
        </p:txBody>
      </p:sp>
      <p:sp>
        <p:nvSpPr>
          <p:cNvPr id="4" name="Title 3">
            <a:extLst>
              <a:ext uri="{FF2B5EF4-FFF2-40B4-BE49-F238E27FC236}">
                <a16:creationId xmlns:a16="http://schemas.microsoft.com/office/drawing/2014/main" id="{09B57576-429D-40EB-8FD6-589AE5106BFE}"/>
              </a:ext>
            </a:extLst>
          </p:cNvPr>
          <p:cNvSpPr>
            <a:spLocks noGrp="1"/>
          </p:cNvSpPr>
          <p:nvPr>
            <p:ph type="title"/>
          </p:nvPr>
        </p:nvSpPr>
        <p:spPr>
          <a:solidFill>
            <a:srgbClr val="002060"/>
          </a:solidFill>
        </p:spPr>
        <p:txBody>
          <a:bodyPr/>
          <a:lstStyle/>
          <a:p>
            <a:r>
              <a:rPr lang="en-GB" dirty="0">
                <a:solidFill>
                  <a:schemeClr val="bg1"/>
                </a:solidFill>
              </a:rPr>
              <a:t>Policing Vulnerability</a:t>
            </a:r>
          </a:p>
        </p:txBody>
      </p:sp>
      <p:pic>
        <p:nvPicPr>
          <p:cNvPr id="6" name="Picture 5">
            <a:extLst>
              <a:ext uri="{FF2B5EF4-FFF2-40B4-BE49-F238E27FC236}">
                <a16:creationId xmlns:a16="http://schemas.microsoft.com/office/drawing/2014/main" id="{88F817E0-FDBD-4147-9DB1-0C2F15E9DF8B}"/>
              </a:ext>
            </a:extLst>
          </p:cNvPr>
          <p:cNvPicPr>
            <a:picLocks noChangeAspect="1"/>
          </p:cNvPicPr>
          <p:nvPr/>
        </p:nvPicPr>
        <p:blipFill>
          <a:blip r:embed="rId3"/>
          <a:stretch>
            <a:fillRect/>
          </a:stretch>
        </p:blipFill>
        <p:spPr>
          <a:xfrm rot="20080164">
            <a:off x="578253" y="3123233"/>
            <a:ext cx="4848225" cy="942975"/>
          </a:xfrm>
          <a:prstGeom prst="rect">
            <a:avLst/>
          </a:prstGeom>
        </p:spPr>
      </p:pic>
      <p:pic>
        <p:nvPicPr>
          <p:cNvPr id="7" name="Picture 6">
            <a:extLst>
              <a:ext uri="{FF2B5EF4-FFF2-40B4-BE49-F238E27FC236}">
                <a16:creationId xmlns:a16="http://schemas.microsoft.com/office/drawing/2014/main" id="{19364FFB-96CB-4F62-A019-E9C069D4F7F3}"/>
              </a:ext>
            </a:extLst>
          </p:cNvPr>
          <p:cNvPicPr>
            <a:picLocks noChangeAspect="1"/>
          </p:cNvPicPr>
          <p:nvPr/>
        </p:nvPicPr>
        <p:blipFill>
          <a:blip r:embed="rId4"/>
          <a:stretch>
            <a:fillRect/>
          </a:stretch>
        </p:blipFill>
        <p:spPr>
          <a:xfrm rot="20360652">
            <a:off x="6980416" y="2114164"/>
            <a:ext cx="3316162" cy="2206755"/>
          </a:xfrm>
          <a:prstGeom prst="rect">
            <a:avLst/>
          </a:prstGeom>
        </p:spPr>
      </p:pic>
    </p:spTree>
    <p:extLst>
      <p:ext uri="{BB962C8B-B14F-4D97-AF65-F5344CB8AC3E}">
        <p14:creationId xmlns:p14="http://schemas.microsoft.com/office/powerpoint/2010/main" val="1763880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4" end="4"/>
                                            </p:txEl>
                                          </p:spTgt>
                                        </p:tgtEl>
                                        <p:attrNameLst>
                                          <p:attrName>style.visibility</p:attrName>
                                        </p:attrNameLst>
                                      </p:cBhvr>
                                      <p:to>
                                        <p:strVal val="visible"/>
                                      </p:to>
                                    </p:set>
                                    <p:animEffect transition="in" filter="fade">
                                      <p:cBhvr>
                                        <p:cTn id="28" dur="1000"/>
                                        <p:tgtEl>
                                          <p:spTgt spid="2">
                                            <p:txEl>
                                              <p:pRg st="4" end="4"/>
                                            </p:txEl>
                                          </p:spTgt>
                                        </p:tgtEl>
                                      </p:cBhvr>
                                    </p:animEffect>
                                    <p:anim calcmode="lin" valueType="num">
                                      <p:cBhvr>
                                        <p:cTn id="29"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5" end="5"/>
                                            </p:txEl>
                                          </p:spTgt>
                                        </p:tgtEl>
                                        <p:attrNameLst>
                                          <p:attrName>style.visibility</p:attrName>
                                        </p:attrNameLst>
                                      </p:cBhvr>
                                      <p:to>
                                        <p:strVal val="visible"/>
                                      </p:to>
                                    </p:set>
                                    <p:animEffect transition="in" filter="fade">
                                      <p:cBhvr>
                                        <p:cTn id="35" dur="1000"/>
                                        <p:tgtEl>
                                          <p:spTgt spid="2">
                                            <p:txEl>
                                              <p:pRg st="5" end="5"/>
                                            </p:txEl>
                                          </p:spTgt>
                                        </p:tgtEl>
                                      </p:cBhvr>
                                    </p:animEffect>
                                    <p:anim calcmode="lin" valueType="num">
                                      <p:cBhvr>
                                        <p:cTn id="36"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31" presetClass="entr" presetSubtype="0" fill="hold" nodeType="clickEffect">
                                  <p:stCondLst>
                                    <p:cond delay="0"/>
                                  </p:stCondLst>
                                  <p:childTnLst>
                                    <p:set>
                                      <p:cBhvr>
                                        <p:cTn id="41" dur="1" fill="hold">
                                          <p:stCondLst>
                                            <p:cond delay="0"/>
                                          </p:stCondLst>
                                        </p:cTn>
                                        <p:tgtEl>
                                          <p:spTgt spid="6"/>
                                        </p:tgtEl>
                                        <p:attrNameLst>
                                          <p:attrName>style.visibility</p:attrName>
                                        </p:attrNameLst>
                                      </p:cBhvr>
                                      <p:to>
                                        <p:strVal val="visible"/>
                                      </p:to>
                                    </p:set>
                                    <p:anim calcmode="lin" valueType="num">
                                      <p:cBhvr>
                                        <p:cTn id="42" dur="1000" fill="hold"/>
                                        <p:tgtEl>
                                          <p:spTgt spid="6"/>
                                        </p:tgtEl>
                                        <p:attrNameLst>
                                          <p:attrName>ppt_w</p:attrName>
                                        </p:attrNameLst>
                                      </p:cBhvr>
                                      <p:tavLst>
                                        <p:tav tm="0">
                                          <p:val>
                                            <p:fltVal val="0"/>
                                          </p:val>
                                        </p:tav>
                                        <p:tav tm="100000">
                                          <p:val>
                                            <p:strVal val="#ppt_w"/>
                                          </p:val>
                                        </p:tav>
                                      </p:tavLst>
                                    </p:anim>
                                    <p:anim calcmode="lin" valueType="num">
                                      <p:cBhvr>
                                        <p:cTn id="43" dur="1000" fill="hold"/>
                                        <p:tgtEl>
                                          <p:spTgt spid="6"/>
                                        </p:tgtEl>
                                        <p:attrNameLst>
                                          <p:attrName>ppt_h</p:attrName>
                                        </p:attrNameLst>
                                      </p:cBhvr>
                                      <p:tavLst>
                                        <p:tav tm="0">
                                          <p:val>
                                            <p:fltVal val="0"/>
                                          </p:val>
                                        </p:tav>
                                        <p:tav tm="100000">
                                          <p:val>
                                            <p:strVal val="#ppt_h"/>
                                          </p:val>
                                        </p:tav>
                                      </p:tavLst>
                                    </p:anim>
                                    <p:anim calcmode="lin" valueType="num">
                                      <p:cBhvr>
                                        <p:cTn id="44" dur="1000" fill="hold"/>
                                        <p:tgtEl>
                                          <p:spTgt spid="6"/>
                                        </p:tgtEl>
                                        <p:attrNameLst>
                                          <p:attrName>style.rotation</p:attrName>
                                        </p:attrNameLst>
                                      </p:cBhvr>
                                      <p:tavLst>
                                        <p:tav tm="0">
                                          <p:val>
                                            <p:fltVal val="90"/>
                                          </p:val>
                                        </p:tav>
                                        <p:tav tm="100000">
                                          <p:val>
                                            <p:fltVal val="0"/>
                                          </p:val>
                                        </p:tav>
                                      </p:tavLst>
                                    </p:anim>
                                    <p:animEffect transition="in" filter="fade">
                                      <p:cBhvr>
                                        <p:cTn id="45" dur="1000"/>
                                        <p:tgtEl>
                                          <p:spTgt spid="6"/>
                                        </p:tgtEl>
                                      </p:cBhvr>
                                    </p:animEffect>
                                  </p:childTnLst>
                                </p:cTn>
                              </p:par>
                            </p:childTnLst>
                          </p:cTn>
                        </p:par>
                      </p:childTnLst>
                    </p:cTn>
                  </p:par>
                  <p:par>
                    <p:cTn id="46" fill="hold">
                      <p:stCondLst>
                        <p:cond delay="indefinite"/>
                      </p:stCondLst>
                      <p:childTnLst>
                        <p:par>
                          <p:cTn id="47" fill="hold">
                            <p:stCondLst>
                              <p:cond delay="0"/>
                            </p:stCondLst>
                            <p:childTnLst>
                              <p:par>
                                <p:cTn id="48" presetID="42" presetClass="entr" presetSubtype="0" fill="hold" grpId="0" nodeType="clickEffect">
                                  <p:stCondLst>
                                    <p:cond delay="0"/>
                                  </p:stCondLst>
                                  <p:childTnLst>
                                    <p:set>
                                      <p:cBhvr>
                                        <p:cTn id="49" dur="1" fill="hold">
                                          <p:stCondLst>
                                            <p:cond delay="0"/>
                                          </p:stCondLst>
                                        </p:cTn>
                                        <p:tgtEl>
                                          <p:spTgt spid="3">
                                            <p:txEl>
                                              <p:pRg st="0" end="0"/>
                                            </p:txEl>
                                          </p:spTgt>
                                        </p:tgtEl>
                                        <p:attrNameLst>
                                          <p:attrName>style.visibility</p:attrName>
                                        </p:attrNameLst>
                                      </p:cBhvr>
                                      <p:to>
                                        <p:strVal val="visible"/>
                                      </p:to>
                                    </p:set>
                                    <p:animEffect transition="in" filter="fade">
                                      <p:cBhvr>
                                        <p:cTn id="50" dur="1000"/>
                                        <p:tgtEl>
                                          <p:spTgt spid="3">
                                            <p:txEl>
                                              <p:pRg st="0" end="0"/>
                                            </p:txEl>
                                          </p:spTgt>
                                        </p:tgtEl>
                                      </p:cBhvr>
                                    </p:animEffect>
                                    <p:anim calcmode="lin" valueType="num">
                                      <p:cBhvr>
                                        <p:cTn id="51"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52"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42" presetClass="entr" presetSubtype="0" fill="hold" grpId="0" nodeType="clickEffect">
                                  <p:stCondLst>
                                    <p:cond delay="0"/>
                                  </p:stCondLst>
                                  <p:childTnLst>
                                    <p:set>
                                      <p:cBhvr>
                                        <p:cTn id="56" dur="1" fill="hold">
                                          <p:stCondLst>
                                            <p:cond delay="0"/>
                                          </p:stCondLst>
                                        </p:cTn>
                                        <p:tgtEl>
                                          <p:spTgt spid="3">
                                            <p:txEl>
                                              <p:pRg st="1" end="1"/>
                                            </p:txEl>
                                          </p:spTgt>
                                        </p:tgtEl>
                                        <p:attrNameLst>
                                          <p:attrName>style.visibility</p:attrName>
                                        </p:attrNameLst>
                                      </p:cBhvr>
                                      <p:to>
                                        <p:strVal val="visible"/>
                                      </p:to>
                                    </p:set>
                                    <p:animEffect transition="in" filter="fade">
                                      <p:cBhvr>
                                        <p:cTn id="57" dur="1000"/>
                                        <p:tgtEl>
                                          <p:spTgt spid="3">
                                            <p:txEl>
                                              <p:pRg st="1" end="1"/>
                                            </p:txEl>
                                          </p:spTgt>
                                        </p:tgtEl>
                                      </p:cBhvr>
                                    </p:animEffect>
                                    <p:anim calcmode="lin" valueType="num">
                                      <p:cBhvr>
                                        <p:cTn id="5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5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60" fill="hold">
                      <p:stCondLst>
                        <p:cond delay="indefinite"/>
                      </p:stCondLst>
                      <p:childTnLst>
                        <p:par>
                          <p:cTn id="61" fill="hold">
                            <p:stCondLst>
                              <p:cond delay="0"/>
                            </p:stCondLst>
                            <p:childTnLst>
                              <p:par>
                                <p:cTn id="62" presetID="42" presetClass="entr" presetSubtype="0" fill="hold" grpId="0" nodeType="clickEffect">
                                  <p:stCondLst>
                                    <p:cond delay="0"/>
                                  </p:stCondLst>
                                  <p:childTnLst>
                                    <p:set>
                                      <p:cBhvr>
                                        <p:cTn id="63" dur="1" fill="hold">
                                          <p:stCondLst>
                                            <p:cond delay="0"/>
                                          </p:stCondLst>
                                        </p:cTn>
                                        <p:tgtEl>
                                          <p:spTgt spid="3">
                                            <p:txEl>
                                              <p:pRg st="2" end="2"/>
                                            </p:txEl>
                                          </p:spTgt>
                                        </p:tgtEl>
                                        <p:attrNameLst>
                                          <p:attrName>style.visibility</p:attrName>
                                        </p:attrNameLst>
                                      </p:cBhvr>
                                      <p:to>
                                        <p:strVal val="visible"/>
                                      </p:to>
                                    </p:set>
                                    <p:animEffect transition="in" filter="fade">
                                      <p:cBhvr>
                                        <p:cTn id="64" dur="1000"/>
                                        <p:tgtEl>
                                          <p:spTgt spid="3">
                                            <p:txEl>
                                              <p:pRg st="2" end="2"/>
                                            </p:txEl>
                                          </p:spTgt>
                                        </p:tgtEl>
                                      </p:cBhvr>
                                    </p:animEffect>
                                    <p:anim calcmode="lin" valueType="num">
                                      <p:cBhvr>
                                        <p:cTn id="6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6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67" fill="hold">
                      <p:stCondLst>
                        <p:cond delay="indefinite"/>
                      </p:stCondLst>
                      <p:childTnLst>
                        <p:par>
                          <p:cTn id="68" fill="hold">
                            <p:stCondLst>
                              <p:cond delay="0"/>
                            </p:stCondLst>
                            <p:childTnLst>
                              <p:par>
                                <p:cTn id="69" presetID="42" presetClass="entr" presetSubtype="0" fill="hold" grpId="0" nodeType="clickEffect">
                                  <p:stCondLst>
                                    <p:cond delay="0"/>
                                  </p:stCondLst>
                                  <p:childTnLst>
                                    <p:set>
                                      <p:cBhvr>
                                        <p:cTn id="70" dur="1" fill="hold">
                                          <p:stCondLst>
                                            <p:cond delay="0"/>
                                          </p:stCondLst>
                                        </p:cTn>
                                        <p:tgtEl>
                                          <p:spTgt spid="3">
                                            <p:txEl>
                                              <p:pRg st="3" end="3"/>
                                            </p:txEl>
                                          </p:spTgt>
                                        </p:tgtEl>
                                        <p:attrNameLst>
                                          <p:attrName>style.visibility</p:attrName>
                                        </p:attrNameLst>
                                      </p:cBhvr>
                                      <p:to>
                                        <p:strVal val="visible"/>
                                      </p:to>
                                    </p:set>
                                    <p:animEffect transition="in" filter="fade">
                                      <p:cBhvr>
                                        <p:cTn id="71" dur="1000"/>
                                        <p:tgtEl>
                                          <p:spTgt spid="3">
                                            <p:txEl>
                                              <p:pRg st="3" end="3"/>
                                            </p:txEl>
                                          </p:spTgt>
                                        </p:tgtEl>
                                      </p:cBhvr>
                                    </p:animEffect>
                                    <p:anim calcmode="lin" valueType="num">
                                      <p:cBhvr>
                                        <p:cTn id="7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7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74" fill="hold">
                      <p:stCondLst>
                        <p:cond delay="indefinite"/>
                      </p:stCondLst>
                      <p:childTnLst>
                        <p:par>
                          <p:cTn id="75" fill="hold">
                            <p:stCondLst>
                              <p:cond delay="0"/>
                            </p:stCondLst>
                            <p:childTnLst>
                              <p:par>
                                <p:cTn id="76" presetID="31" presetClass="entr" presetSubtype="0" fill="hold" nodeType="clickEffect">
                                  <p:stCondLst>
                                    <p:cond delay="0"/>
                                  </p:stCondLst>
                                  <p:childTnLst>
                                    <p:set>
                                      <p:cBhvr>
                                        <p:cTn id="77" dur="1" fill="hold">
                                          <p:stCondLst>
                                            <p:cond delay="0"/>
                                          </p:stCondLst>
                                        </p:cTn>
                                        <p:tgtEl>
                                          <p:spTgt spid="7"/>
                                        </p:tgtEl>
                                        <p:attrNameLst>
                                          <p:attrName>style.visibility</p:attrName>
                                        </p:attrNameLst>
                                      </p:cBhvr>
                                      <p:to>
                                        <p:strVal val="visible"/>
                                      </p:to>
                                    </p:set>
                                    <p:anim calcmode="lin" valueType="num">
                                      <p:cBhvr>
                                        <p:cTn id="78" dur="1000" fill="hold"/>
                                        <p:tgtEl>
                                          <p:spTgt spid="7"/>
                                        </p:tgtEl>
                                        <p:attrNameLst>
                                          <p:attrName>ppt_w</p:attrName>
                                        </p:attrNameLst>
                                      </p:cBhvr>
                                      <p:tavLst>
                                        <p:tav tm="0">
                                          <p:val>
                                            <p:fltVal val="0"/>
                                          </p:val>
                                        </p:tav>
                                        <p:tav tm="100000">
                                          <p:val>
                                            <p:strVal val="#ppt_w"/>
                                          </p:val>
                                        </p:tav>
                                      </p:tavLst>
                                    </p:anim>
                                    <p:anim calcmode="lin" valueType="num">
                                      <p:cBhvr>
                                        <p:cTn id="79" dur="1000" fill="hold"/>
                                        <p:tgtEl>
                                          <p:spTgt spid="7"/>
                                        </p:tgtEl>
                                        <p:attrNameLst>
                                          <p:attrName>ppt_h</p:attrName>
                                        </p:attrNameLst>
                                      </p:cBhvr>
                                      <p:tavLst>
                                        <p:tav tm="0">
                                          <p:val>
                                            <p:fltVal val="0"/>
                                          </p:val>
                                        </p:tav>
                                        <p:tav tm="100000">
                                          <p:val>
                                            <p:strVal val="#ppt_h"/>
                                          </p:val>
                                        </p:tav>
                                      </p:tavLst>
                                    </p:anim>
                                    <p:anim calcmode="lin" valueType="num">
                                      <p:cBhvr>
                                        <p:cTn id="80" dur="1000" fill="hold"/>
                                        <p:tgtEl>
                                          <p:spTgt spid="7"/>
                                        </p:tgtEl>
                                        <p:attrNameLst>
                                          <p:attrName>style.rotation</p:attrName>
                                        </p:attrNameLst>
                                      </p:cBhvr>
                                      <p:tavLst>
                                        <p:tav tm="0">
                                          <p:val>
                                            <p:fltVal val="90"/>
                                          </p:val>
                                        </p:tav>
                                        <p:tav tm="100000">
                                          <p:val>
                                            <p:fltVal val="0"/>
                                          </p:val>
                                        </p:tav>
                                      </p:tavLst>
                                    </p:anim>
                                    <p:animEffect transition="in" filter="fade">
                                      <p:cBhvr>
                                        <p:cTn id="81" dur="10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64A83C-6648-49D1-A63C-97381A4DB853}"/>
              </a:ext>
            </a:extLst>
          </p:cNvPr>
          <p:cNvSpPr>
            <a:spLocks noGrp="1"/>
          </p:cNvSpPr>
          <p:nvPr>
            <p:ph sz="half" idx="1"/>
          </p:nvPr>
        </p:nvSpPr>
        <p:spPr/>
        <p:txBody>
          <a:bodyPr/>
          <a:lstStyle/>
          <a:p>
            <a:endParaRPr lang="en-GB" dirty="0"/>
          </a:p>
          <a:p>
            <a:r>
              <a:rPr lang="en-GB" dirty="0"/>
              <a:t>Policy makers worked on categorisation rather that definition</a:t>
            </a:r>
          </a:p>
          <a:p>
            <a:r>
              <a:rPr lang="en-GB" dirty="0"/>
              <a:t>Listed a number of attributes that could make a person vulnerable </a:t>
            </a:r>
          </a:p>
        </p:txBody>
      </p:sp>
      <p:sp>
        <p:nvSpPr>
          <p:cNvPr id="4" name="Title 3">
            <a:extLst>
              <a:ext uri="{FF2B5EF4-FFF2-40B4-BE49-F238E27FC236}">
                <a16:creationId xmlns:a16="http://schemas.microsoft.com/office/drawing/2014/main" id="{5E4AA283-CE72-4784-80BF-E1D1C7E9FB90}"/>
              </a:ext>
            </a:extLst>
          </p:cNvPr>
          <p:cNvSpPr>
            <a:spLocks noGrp="1"/>
          </p:cNvSpPr>
          <p:nvPr>
            <p:ph type="title"/>
          </p:nvPr>
        </p:nvSpPr>
        <p:spPr>
          <a:solidFill>
            <a:srgbClr val="002060"/>
          </a:solidFill>
        </p:spPr>
        <p:txBody>
          <a:bodyPr/>
          <a:lstStyle/>
          <a:p>
            <a:r>
              <a:rPr lang="en-GB" dirty="0">
                <a:solidFill>
                  <a:schemeClr val="bg1"/>
                </a:solidFill>
              </a:rPr>
              <a:t>Policing</a:t>
            </a:r>
            <a:r>
              <a:rPr lang="en-GB" dirty="0"/>
              <a:t> </a:t>
            </a:r>
            <a:r>
              <a:rPr lang="en-GB" dirty="0">
                <a:solidFill>
                  <a:schemeClr val="bg1"/>
                </a:solidFill>
              </a:rPr>
              <a:t>vulnerability</a:t>
            </a:r>
          </a:p>
        </p:txBody>
      </p:sp>
      <p:pic>
        <p:nvPicPr>
          <p:cNvPr id="8" name="Content Placeholder 7">
            <a:extLst>
              <a:ext uri="{FF2B5EF4-FFF2-40B4-BE49-F238E27FC236}">
                <a16:creationId xmlns:a16="http://schemas.microsoft.com/office/drawing/2014/main" id="{A8B6385B-261D-4DBD-9661-F15E9EADDDE8}"/>
              </a:ext>
            </a:extLst>
          </p:cNvPr>
          <p:cNvPicPr>
            <a:picLocks noGrp="1" noChangeAspect="1"/>
          </p:cNvPicPr>
          <p:nvPr>
            <p:ph sz="half" idx="2"/>
          </p:nvPr>
        </p:nvPicPr>
        <p:blipFill>
          <a:blip r:embed="rId3"/>
          <a:stretch>
            <a:fillRect/>
          </a:stretch>
        </p:blipFill>
        <p:spPr>
          <a:xfrm>
            <a:off x="6499904" y="2244936"/>
            <a:ext cx="4087513" cy="2805452"/>
          </a:xfrm>
          <a:prstGeom prst="rect">
            <a:avLst/>
          </a:prstGeom>
        </p:spPr>
      </p:pic>
    </p:spTree>
    <p:extLst>
      <p:ext uri="{BB962C8B-B14F-4D97-AF65-F5344CB8AC3E}">
        <p14:creationId xmlns:p14="http://schemas.microsoft.com/office/powerpoint/2010/main" val="24971141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A7126CD-CDEF-4DBB-8C2D-CE1D2F2CCB6F}"/>
              </a:ext>
            </a:extLst>
          </p:cNvPr>
          <p:cNvSpPr>
            <a:spLocks noGrp="1"/>
          </p:cNvSpPr>
          <p:nvPr>
            <p:ph sz="half" idx="1"/>
          </p:nvPr>
        </p:nvSpPr>
        <p:spPr/>
        <p:txBody>
          <a:bodyPr>
            <a:normAutofit lnSpcReduction="10000"/>
          </a:bodyPr>
          <a:lstStyle/>
          <a:p>
            <a:r>
              <a:rPr lang="en-GB" dirty="0"/>
              <a:t>Initial police interactions present crucial opportunities for protection</a:t>
            </a:r>
          </a:p>
          <a:p>
            <a:r>
              <a:rPr lang="en-GB" dirty="0"/>
              <a:t>Ability to recognise vulnerabilities and potential/actual risk of harm</a:t>
            </a:r>
          </a:p>
          <a:p>
            <a:r>
              <a:rPr lang="en-GB" dirty="0"/>
              <a:t>Professional curiosity</a:t>
            </a:r>
          </a:p>
          <a:p>
            <a:r>
              <a:rPr lang="en-GB" dirty="0"/>
              <a:t>Understand own responsibility</a:t>
            </a:r>
          </a:p>
          <a:p>
            <a:r>
              <a:rPr lang="en-GB" dirty="0"/>
              <a:t>Know action to be taken</a:t>
            </a:r>
          </a:p>
        </p:txBody>
      </p:sp>
      <p:pic>
        <p:nvPicPr>
          <p:cNvPr id="5" name="Content Placeholder 4">
            <a:extLst>
              <a:ext uri="{FF2B5EF4-FFF2-40B4-BE49-F238E27FC236}">
                <a16:creationId xmlns:a16="http://schemas.microsoft.com/office/drawing/2014/main" id="{BB4ABA09-1310-4E4A-8C51-E512ED80A414}"/>
              </a:ext>
            </a:extLst>
          </p:cNvPr>
          <p:cNvPicPr>
            <a:picLocks noGrp="1" noChangeAspect="1"/>
          </p:cNvPicPr>
          <p:nvPr>
            <p:ph sz="half" idx="2"/>
          </p:nvPr>
        </p:nvPicPr>
        <p:blipFill>
          <a:blip r:embed="rId3"/>
          <a:stretch>
            <a:fillRect/>
          </a:stretch>
        </p:blipFill>
        <p:spPr>
          <a:xfrm>
            <a:off x="7010400" y="1563764"/>
            <a:ext cx="3933372" cy="4057958"/>
          </a:xfrm>
          <a:prstGeom prst="rect">
            <a:avLst/>
          </a:prstGeom>
        </p:spPr>
      </p:pic>
      <p:sp>
        <p:nvSpPr>
          <p:cNvPr id="2" name="Title 1">
            <a:extLst>
              <a:ext uri="{FF2B5EF4-FFF2-40B4-BE49-F238E27FC236}">
                <a16:creationId xmlns:a16="http://schemas.microsoft.com/office/drawing/2014/main" id="{6230D60B-EE35-488F-86A7-3B00D75C088F}"/>
              </a:ext>
            </a:extLst>
          </p:cNvPr>
          <p:cNvSpPr>
            <a:spLocks noGrp="1"/>
          </p:cNvSpPr>
          <p:nvPr>
            <p:ph type="title"/>
          </p:nvPr>
        </p:nvSpPr>
        <p:spPr>
          <a:solidFill>
            <a:srgbClr val="002060"/>
          </a:solidFill>
        </p:spPr>
        <p:txBody>
          <a:bodyPr/>
          <a:lstStyle/>
          <a:p>
            <a:r>
              <a:rPr lang="en-GB" dirty="0">
                <a:solidFill>
                  <a:schemeClr val="bg1"/>
                </a:solidFill>
              </a:rPr>
              <a:t>Policing vulnerability</a:t>
            </a:r>
          </a:p>
        </p:txBody>
      </p:sp>
    </p:spTree>
    <p:extLst>
      <p:ext uri="{BB962C8B-B14F-4D97-AF65-F5344CB8AC3E}">
        <p14:creationId xmlns:p14="http://schemas.microsoft.com/office/powerpoint/2010/main" val="35085332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F0481860-D7C4-4C8A-86A6-E6987E326ABB}"/>
              </a:ext>
            </a:extLst>
          </p:cNvPr>
          <p:cNvSpPr>
            <a:spLocks noGrp="1"/>
          </p:cNvSpPr>
          <p:nvPr>
            <p:ph sz="half" idx="1"/>
          </p:nvPr>
        </p:nvSpPr>
        <p:spPr/>
        <p:txBody>
          <a:bodyPr>
            <a:normAutofit fontScale="92500" lnSpcReduction="20000"/>
          </a:bodyPr>
          <a:lstStyle/>
          <a:p>
            <a:r>
              <a:rPr lang="en-GB" dirty="0"/>
              <a:t>Difficulties identifying vulnerability due to wide range of risk factors and complex nature between these factors</a:t>
            </a:r>
          </a:p>
          <a:p>
            <a:r>
              <a:rPr lang="en-GB" dirty="0"/>
              <a:t>Number of different RA tools:</a:t>
            </a:r>
          </a:p>
          <a:p>
            <a:pPr marL="0" indent="0" algn="ctr">
              <a:buNone/>
            </a:pPr>
            <a:r>
              <a:rPr lang="en-GB" b="1" dirty="0">
                <a:solidFill>
                  <a:srgbClr val="00B050"/>
                </a:solidFill>
              </a:rPr>
              <a:t>DASH</a:t>
            </a:r>
            <a:r>
              <a:rPr lang="en-GB" dirty="0">
                <a:solidFill>
                  <a:srgbClr val="00B050"/>
                </a:solidFill>
              </a:rPr>
              <a:t> – Domestic Abuse Stalking &amp; Honour Based Violence</a:t>
            </a:r>
          </a:p>
          <a:p>
            <a:pPr marL="0" indent="0" algn="ctr">
              <a:buNone/>
            </a:pPr>
            <a:r>
              <a:rPr lang="en-GB" b="1" dirty="0">
                <a:solidFill>
                  <a:srgbClr val="0070C0"/>
                </a:solidFill>
              </a:rPr>
              <a:t>THOR</a:t>
            </a:r>
            <a:r>
              <a:rPr lang="en-GB" dirty="0">
                <a:solidFill>
                  <a:srgbClr val="0070C0"/>
                </a:solidFill>
              </a:rPr>
              <a:t> – Threat, Harm , Opportunity, Risk</a:t>
            </a:r>
          </a:p>
          <a:p>
            <a:pPr marL="0" indent="0" algn="ctr">
              <a:buNone/>
            </a:pPr>
            <a:r>
              <a:rPr lang="en-GB" b="1" dirty="0" err="1">
                <a:solidFill>
                  <a:srgbClr val="7030A0"/>
                </a:solidFill>
              </a:rPr>
              <a:t>ViST</a:t>
            </a:r>
            <a:r>
              <a:rPr lang="en-GB" dirty="0">
                <a:solidFill>
                  <a:srgbClr val="7030A0"/>
                </a:solidFill>
              </a:rPr>
              <a:t> – Vulnerability Screening Tool</a:t>
            </a:r>
          </a:p>
          <a:p>
            <a:pPr marL="0" indent="0" algn="ctr">
              <a:buNone/>
            </a:pPr>
            <a:r>
              <a:rPr lang="en-GB" dirty="0"/>
              <a:t>Etc.</a:t>
            </a:r>
          </a:p>
        </p:txBody>
      </p:sp>
      <p:pic>
        <p:nvPicPr>
          <p:cNvPr id="5" name="Content Placeholder 4">
            <a:extLst>
              <a:ext uri="{FF2B5EF4-FFF2-40B4-BE49-F238E27FC236}">
                <a16:creationId xmlns:a16="http://schemas.microsoft.com/office/drawing/2014/main" id="{3770F506-47A6-4F14-8A51-C5DFB568CC45}"/>
              </a:ext>
            </a:extLst>
          </p:cNvPr>
          <p:cNvPicPr>
            <a:picLocks noGrp="1" noChangeAspect="1"/>
          </p:cNvPicPr>
          <p:nvPr>
            <p:ph sz="half" idx="2"/>
          </p:nvPr>
        </p:nvPicPr>
        <p:blipFill>
          <a:blip r:embed="rId3"/>
          <a:stretch>
            <a:fillRect/>
          </a:stretch>
        </p:blipFill>
        <p:spPr>
          <a:xfrm rot="20017693">
            <a:off x="6953249" y="2870678"/>
            <a:ext cx="4400549" cy="1540192"/>
          </a:xfrm>
          <a:prstGeom prst="rect">
            <a:avLst/>
          </a:prstGeom>
        </p:spPr>
      </p:pic>
      <p:sp>
        <p:nvSpPr>
          <p:cNvPr id="4" name="Title 3">
            <a:extLst>
              <a:ext uri="{FF2B5EF4-FFF2-40B4-BE49-F238E27FC236}">
                <a16:creationId xmlns:a16="http://schemas.microsoft.com/office/drawing/2014/main" id="{D13D286A-ED83-4A1D-8DA1-C7EB004AC774}"/>
              </a:ext>
            </a:extLst>
          </p:cNvPr>
          <p:cNvSpPr>
            <a:spLocks noGrp="1"/>
          </p:cNvSpPr>
          <p:nvPr>
            <p:ph type="title"/>
          </p:nvPr>
        </p:nvSpPr>
        <p:spPr>
          <a:solidFill>
            <a:srgbClr val="002060"/>
          </a:solidFill>
        </p:spPr>
        <p:txBody>
          <a:bodyPr/>
          <a:lstStyle/>
          <a:p>
            <a:r>
              <a:rPr lang="en-GB" dirty="0">
                <a:solidFill>
                  <a:schemeClr val="bg1"/>
                </a:solidFill>
              </a:rPr>
              <a:t>Risk Assessment tools</a:t>
            </a:r>
          </a:p>
        </p:txBody>
      </p:sp>
    </p:spTree>
    <p:extLst>
      <p:ext uri="{BB962C8B-B14F-4D97-AF65-F5344CB8AC3E}">
        <p14:creationId xmlns:p14="http://schemas.microsoft.com/office/powerpoint/2010/main" val="1437853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6AB8292-4F1A-4A4F-8F3C-3583BC8F56D0}"/>
              </a:ext>
            </a:extLst>
          </p:cNvPr>
          <p:cNvSpPr>
            <a:spLocks noGrp="1"/>
          </p:cNvSpPr>
          <p:nvPr>
            <p:ph sz="half" idx="1"/>
          </p:nvPr>
        </p:nvSpPr>
        <p:spPr/>
        <p:txBody>
          <a:bodyPr>
            <a:normAutofit fontScale="92500" lnSpcReduction="20000"/>
          </a:bodyPr>
          <a:lstStyle/>
          <a:p>
            <a:r>
              <a:rPr lang="en-GB" dirty="0"/>
              <a:t>A multi-faceted approach to assess risk &amp; vulnerability</a:t>
            </a:r>
          </a:p>
          <a:p>
            <a:r>
              <a:rPr lang="en-GB" dirty="0"/>
              <a:t>At EARLIEST point of contact</a:t>
            </a:r>
          </a:p>
          <a:p>
            <a:r>
              <a:rPr lang="en-GB" dirty="0"/>
              <a:t>Aims to ensure tailored response is provided to everyone</a:t>
            </a:r>
          </a:p>
          <a:p>
            <a:r>
              <a:rPr lang="en-GB" dirty="0"/>
              <a:t>Prioritises services to most vulnerable</a:t>
            </a:r>
          </a:p>
          <a:p>
            <a:r>
              <a:rPr lang="en-GB" dirty="0"/>
              <a:t>Enhances services to vulnerable &amp; creates capacity for front line staff to focus on community needs and prevention</a:t>
            </a:r>
          </a:p>
        </p:txBody>
      </p:sp>
      <p:sp>
        <p:nvSpPr>
          <p:cNvPr id="3" name="Content Placeholder 2">
            <a:extLst>
              <a:ext uri="{FF2B5EF4-FFF2-40B4-BE49-F238E27FC236}">
                <a16:creationId xmlns:a16="http://schemas.microsoft.com/office/drawing/2014/main" id="{05A0E7ED-56E5-4B60-ADB1-081AED21A349}"/>
              </a:ext>
            </a:extLst>
          </p:cNvPr>
          <p:cNvSpPr>
            <a:spLocks noGrp="1"/>
          </p:cNvSpPr>
          <p:nvPr>
            <p:ph sz="half" idx="2"/>
          </p:nvPr>
        </p:nvSpPr>
        <p:spPr/>
        <p:txBody>
          <a:bodyPr>
            <a:normAutofit fontScale="92500" lnSpcReduction="20000"/>
          </a:bodyPr>
          <a:lstStyle/>
          <a:p>
            <a:r>
              <a:rPr lang="en-GB" dirty="0"/>
              <a:t>Designed so risk is assessed in a consistent way</a:t>
            </a:r>
          </a:p>
          <a:p>
            <a:r>
              <a:rPr lang="en-GB" dirty="0"/>
              <a:t>Professionalises approach to public needs and risk management</a:t>
            </a:r>
          </a:p>
          <a:p>
            <a:r>
              <a:rPr lang="en-GB" dirty="0">
                <a:solidFill>
                  <a:srgbClr val="FF0000"/>
                </a:solidFill>
              </a:rPr>
              <a:t>Identifies key considerations for evaluating any given situation</a:t>
            </a:r>
          </a:p>
          <a:p>
            <a:r>
              <a:rPr lang="en-GB" dirty="0">
                <a:solidFill>
                  <a:srgbClr val="00B050"/>
                </a:solidFill>
              </a:rPr>
              <a:t>Aligns to the Code of Ethics &amp; NDM</a:t>
            </a:r>
          </a:p>
          <a:p>
            <a:r>
              <a:rPr lang="en-GB" dirty="0"/>
              <a:t>Force values upheld</a:t>
            </a:r>
          </a:p>
        </p:txBody>
      </p:sp>
      <p:sp>
        <p:nvSpPr>
          <p:cNvPr id="4" name="Title 3">
            <a:extLst>
              <a:ext uri="{FF2B5EF4-FFF2-40B4-BE49-F238E27FC236}">
                <a16:creationId xmlns:a16="http://schemas.microsoft.com/office/drawing/2014/main" id="{63D2E767-3A9C-4776-88BF-587A7C91EA69}"/>
              </a:ext>
            </a:extLst>
          </p:cNvPr>
          <p:cNvSpPr>
            <a:spLocks noGrp="1"/>
          </p:cNvSpPr>
          <p:nvPr>
            <p:ph type="title"/>
          </p:nvPr>
        </p:nvSpPr>
        <p:spPr>
          <a:solidFill>
            <a:srgbClr val="002060"/>
          </a:solidFill>
        </p:spPr>
        <p:txBody>
          <a:bodyPr/>
          <a:lstStyle/>
          <a:p>
            <a:r>
              <a:rPr lang="en-GB" dirty="0">
                <a:solidFill>
                  <a:schemeClr val="bg1"/>
                </a:solidFill>
              </a:rPr>
              <a:t>THRIVE &amp; THRIVE+</a:t>
            </a:r>
          </a:p>
        </p:txBody>
      </p:sp>
    </p:spTree>
    <p:extLst>
      <p:ext uri="{BB962C8B-B14F-4D97-AF65-F5344CB8AC3E}">
        <p14:creationId xmlns:p14="http://schemas.microsoft.com/office/powerpoint/2010/main" val="39737177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0" end="0"/>
                                            </p:txEl>
                                          </p:spTgt>
                                        </p:tgtEl>
                                        <p:attrNameLst>
                                          <p:attrName>style.visibility</p:attrName>
                                        </p:attrNameLst>
                                      </p:cBhvr>
                                      <p:to>
                                        <p:strVal val="visible"/>
                                      </p:to>
                                    </p:set>
                                    <p:animEffect transition="in" filter="fade">
                                      <p:cBhvr>
                                        <p:cTn id="42" dur="1000"/>
                                        <p:tgtEl>
                                          <p:spTgt spid="3">
                                            <p:txEl>
                                              <p:pRg st="0" end="0"/>
                                            </p:txEl>
                                          </p:spTgt>
                                        </p:tgtEl>
                                      </p:cBhvr>
                                    </p:animEffect>
                                    <p:anim calcmode="lin" valueType="num">
                                      <p:cBhvr>
                                        <p:cTn id="4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1" end="1"/>
                                            </p:txEl>
                                          </p:spTgt>
                                        </p:tgtEl>
                                        <p:attrNameLst>
                                          <p:attrName>style.visibility</p:attrName>
                                        </p:attrNameLst>
                                      </p:cBhvr>
                                      <p:to>
                                        <p:strVal val="visible"/>
                                      </p:to>
                                    </p:set>
                                    <p:animEffect transition="in" filter="fade">
                                      <p:cBhvr>
                                        <p:cTn id="49" dur="1000"/>
                                        <p:tgtEl>
                                          <p:spTgt spid="3">
                                            <p:txEl>
                                              <p:pRg st="1" end="1"/>
                                            </p:txEl>
                                          </p:spTgt>
                                        </p:tgtEl>
                                      </p:cBhvr>
                                    </p:animEffect>
                                    <p:anim calcmode="lin" valueType="num">
                                      <p:cBhvr>
                                        <p:cTn id="5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3">
                                            <p:txEl>
                                              <p:pRg st="2" end="2"/>
                                            </p:txEl>
                                          </p:spTgt>
                                        </p:tgtEl>
                                        <p:attrNameLst>
                                          <p:attrName>style.visibility</p:attrName>
                                        </p:attrNameLst>
                                      </p:cBhvr>
                                      <p:to>
                                        <p:strVal val="visible"/>
                                      </p:to>
                                    </p:set>
                                    <p:animEffect transition="in" filter="fade">
                                      <p:cBhvr>
                                        <p:cTn id="56" dur="1000"/>
                                        <p:tgtEl>
                                          <p:spTgt spid="3">
                                            <p:txEl>
                                              <p:pRg st="2" end="2"/>
                                            </p:txEl>
                                          </p:spTgt>
                                        </p:tgtEl>
                                      </p:cBhvr>
                                    </p:animEffect>
                                    <p:anim calcmode="lin" valueType="num">
                                      <p:cBhvr>
                                        <p:cTn id="5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5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3">
                                            <p:txEl>
                                              <p:pRg st="3" end="3"/>
                                            </p:txEl>
                                          </p:spTgt>
                                        </p:tgtEl>
                                        <p:attrNameLst>
                                          <p:attrName>style.visibility</p:attrName>
                                        </p:attrNameLst>
                                      </p:cBhvr>
                                      <p:to>
                                        <p:strVal val="visible"/>
                                      </p:to>
                                    </p:set>
                                    <p:animEffect transition="in" filter="fade">
                                      <p:cBhvr>
                                        <p:cTn id="63" dur="1000"/>
                                        <p:tgtEl>
                                          <p:spTgt spid="3">
                                            <p:txEl>
                                              <p:pRg st="3" end="3"/>
                                            </p:txEl>
                                          </p:spTgt>
                                        </p:tgtEl>
                                      </p:cBhvr>
                                    </p:animEffect>
                                    <p:anim calcmode="lin" valueType="num">
                                      <p:cBhvr>
                                        <p:cTn id="64"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65"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3">
                                            <p:txEl>
                                              <p:pRg st="4" end="4"/>
                                            </p:txEl>
                                          </p:spTgt>
                                        </p:tgtEl>
                                        <p:attrNameLst>
                                          <p:attrName>style.visibility</p:attrName>
                                        </p:attrNameLst>
                                      </p:cBhvr>
                                      <p:to>
                                        <p:strVal val="visible"/>
                                      </p:to>
                                    </p:set>
                                    <p:animEffect transition="in" filter="fade">
                                      <p:cBhvr>
                                        <p:cTn id="70" dur="1000"/>
                                        <p:tgtEl>
                                          <p:spTgt spid="3">
                                            <p:txEl>
                                              <p:pRg st="4" end="4"/>
                                            </p:txEl>
                                          </p:spTgt>
                                        </p:tgtEl>
                                      </p:cBhvr>
                                    </p:animEffect>
                                    <p:anim calcmode="lin" valueType="num">
                                      <p:cBhvr>
                                        <p:cTn id="71"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72"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8FB24-5189-48BF-9750-4314BE67DA66}"/>
              </a:ext>
            </a:extLst>
          </p:cNvPr>
          <p:cNvSpPr>
            <a:spLocks noGrp="1"/>
          </p:cNvSpPr>
          <p:nvPr>
            <p:ph type="title"/>
          </p:nvPr>
        </p:nvSpPr>
        <p:spPr>
          <a:solidFill>
            <a:srgbClr val="002060"/>
          </a:solidFill>
        </p:spPr>
        <p:txBody>
          <a:bodyPr/>
          <a:lstStyle/>
          <a:p>
            <a:r>
              <a:rPr lang="en-GB" dirty="0">
                <a:solidFill>
                  <a:schemeClr val="bg1"/>
                </a:solidFill>
              </a:rPr>
              <a:t>The Policing Vision 2025</a:t>
            </a:r>
          </a:p>
        </p:txBody>
      </p:sp>
      <p:sp>
        <p:nvSpPr>
          <p:cNvPr id="3" name="Content Placeholder 2">
            <a:extLst>
              <a:ext uri="{FF2B5EF4-FFF2-40B4-BE49-F238E27FC236}">
                <a16:creationId xmlns:a16="http://schemas.microsoft.com/office/drawing/2014/main" id="{DB1DB7E7-80CC-4D6F-BF23-07B5B6F8980D}"/>
              </a:ext>
            </a:extLst>
          </p:cNvPr>
          <p:cNvSpPr>
            <a:spLocks noGrp="1"/>
          </p:cNvSpPr>
          <p:nvPr>
            <p:ph sz="half" idx="1"/>
          </p:nvPr>
        </p:nvSpPr>
        <p:spPr/>
        <p:txBody>
          <a:bodyPr/>
          <a:lstStyle/>
          <a:p>
            <a:r>
              <a:rPr lang="en-GB" dirty="0"/>
              <a:t>Developed by the NPCC</a:t>
            </a:r>
          </a:p>
          <a:p>
            <a:r>
              <a:rPr lang="en-GB" dirty="0"/>
              <a:t>Aim – to deliver </a:t>
            </a:r>
          </a:p>
          <a:p>
            <a:pPr marL="0" indent="0" algn="ctr">
              <a:buNone/>
            </a:pPr>
            <a:r>
              <a:rPr lang="en-GB" dirty="0"/>
              <a:t>‘</a:t>
            </a:r>
            <a:r>
              <a:rPr lang="en-GB" i="1" dirty="0">
                <a:solidFill>
                  <a:srgbClr val="7030A0"/>
                </a:solidFill>
              </a:rPr>
              <a:t>an improved understanding of vulnerability, both in physical and virtual locations, as a means of improving and differentiating service and protection</a:t>
            </a:r>
            <a:r>
              <a:rPr lang="en-GB" dirty="0"/>
              <a:t>’.</a:t>
            </a:r>
          </a:p>
        </p:txBody>
      </p:sp>
      <p:sp>
        <p:nvSpPr>
          <p:cNvPr id="4" name="Content Placeholder 3">
            <a:extLst>
              <a:ext uri="{FF2B5EF4-FFF2-40B4-BE49-F238E27FC236}">
                <a16:creationId xmlns:a16="http://schemas.microsoft.com/office/drawing/2014/main" id="{8C50DFE7-5448-9EB8-3E54-A1C12481181B}"/>
              </a:ext>
            </a:extLst>
          </p:cNvPr>
          <p:cNvSpPr>
            <a:spLocks noGrp="1"/>
          </p:cNvSpPr>
          <p:nvPr>
            <p:ph sz="half" idx="2"/>
          </p:nvPr>
        </p:nvSpPr>
        <p:spPr/>
        <p:txBody>
          <a:bodyPr/>
          <a:lstStyle/>
          <a:p>
            <a:pPr marL="0" indent="0">
              <a:buNone/>
            </a:pPr>
            <a:r>
              <a:rPr lang="en-GB" dirty="0"/>
              <a:t>Also by 2025</a:t>
            </a:r>
          </a:p>
          <a:p>
            <a:pPr marL="0" indent="0" algn="ctr">
              <a:buNone/>
            </a:pPr>
            <a:r>
              <a:rPr lang="en-GB" i="1" dirty="0">
                <a:solidFill>
                  <a:srgbClr val="0070C0"/>
                </a:solidFill>
              </a:rPr>
              <a:t>‘the police service will have transformed the way it delivers its mission with a keen focus on prevention and vulnerability and the effective management of risk’</a:t>
            </a:r>
          </a:p>
          <a:p>
            <a:endParaRPr lang="en-GB" dirty="0"/>
          </a:p>
        </p:txBody>
      </p:sp>
    </p:spTree>
    <p:extLst>
      <p:ext uri="{BB962C8B-B14F-4D97-AF65-F5344CB8AC3E}">
        <p14:creationId xmlns:p14="http://schemas.microsoft.com/office/powerpoint/2010/main" val="2496346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0" end="0"/>
                                            </p:txEl>
                                          </p:spTgt>
                                        </p:tgtEl>
                                        <p:attrNameLst>
                                          <p:attrName>style.visibility</p:attrName>
                                        </p:attrNameLst>
                                      </p:cBhvr>
                                      <p:to>
                                        <p:strVal val="visible"/>
                                      </p:to>
                                    </p:set>
                                    <p:animEffect transition="in" filter="fade">
                                      <p:cBhvr>
                                        <p:cTn id="28" dur="1000"/>
                                        <p:tgtEl>
                                          <p:spTgt spid="4">
                                            <p:txEl>
                                              <p:pRg st="0" end="0"/>
                                            </p:txEl>
                                          </p:spTgt>
                                        </p:tgtEl>
                                      </p:cBhvr>
                                    </p:animEffect>
                                    <p:anim calcmode="lin" valueType="num">
                                      <p:cBhvr>
                                        <p:cTn id="29"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1" end="1"/>
                                            </p:txEl>
                                          </p:spTgt>
                                        </p:tgtEl>
                                        <p:attrNameLst>
                                          <p:attrName>style.visibility</p:attrName>
                                        </p:attrNameLst>
                                      </p:cBhvr>
                                      <p:to>
                                        <p:strVal val="visible"/>
                                      </p:to>
                                    </p:set>
                                    <p:animEffect transition="in" filter="fade">
                                      <p:cBhvr>
                                        <p:cTn id="35" dur="1000"/>
                                        <p:tgtEl>
                                          <p:spTgt spid="4">
                                            <p:txEl>
                                              <p:pRg st="1" end="1"/>
                                            </p:txEl>
                                          </p:spTgt>
                                        </p:tgtEl>
                                      </p:cBhvr>
                                    </p:animEffect>
                                    <p:anim calcmode="lin" valueType="num">
                                      <p:cBhvr>
                                        <p:cTn id="36"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7E43F1-6B47-6221-1C74-E55B2BC22259}"/>
              </a:ext>
            </a:extLst>
          </p:cNvPr>
          <p:cNvSpPr>
            <a:spLocks noGrp="1"/>
          </p:cNvSpPr>
          <p:nvPr>
            <p:ph type="title"/>
          </p:nvPr>
        </p:nvSpPr>
        <p:spPr>
          <a:solidFill>
            <a:srgbClr val="002060"/>
          </a:solidFill>
        </p:spPr>
        <p:txBody>
          <a:bodyPr/>
          <a:lstStyle/>
          <a:p>
            <a:r>
              <a:rPr lang="en-GB" dirty="0">
                <a:solidFill>
                  <a:schemeClr val="bg1"/>
                </a:solidFill>
              </a:rPr>
              <a:t>National Vulnerability Action Plan</a:t>
            </a:r>
          </a:p>
        </p:txBody>
      </p:sp>
      <p:pic>
        <p:nvPicPr>
          <p:cNvPr id="5" name="Content Placeholder 4" descr="A close-up of a list of text&#10;&#10;Description automatically generated">
            <a:extLst>
              <a:ext uri="{FF2B5EF4-FFF2-40B4-BE49-F238E27FC236}">
                <a16:creationId xmlns:a16="http://schemas.microsoft.com/office/drawing/2014/main" id="{FA23F4DB-55D5-2EF8-9900-96E4B53228A6}"/>
              </a:ext>
            </a:extLst>
          </p:cNvPr>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2240694" y="1600200"/>
            <a:ext cx="7710611" cy="3916363"/>
          </a:xfrm>
        </p:spPr>
      </p:pic>
    </p:spTree>
    <p:extLst>
      <p:ext uri="{BB962C8B-B14F-4D97-AF65-F5344CB8AC3E}">
        <p14:creationId xmlns:p14="http://schemas.microsoft.com/office/powerpoint/2010/main" val="3174144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32C47-0B4E-C1A1-5E5D-8DF0AE3BC5E6}"/>
              </a:ext>
            </a:extLst>
          </p:cNvPr>
          <p:cNvSpPr>
            <a:spLocks noGrp="1"/>
          </p:cNvSpPr>
          <p:nvPr>
            <p:ph type="title"/>
          </p:nvPr>
        </p:nvSpPr>
        <p:spPr>
          <a:solidFill>
            <a:srgbClr val="002060"/>
          </a:solidFill>
        </p:spPr>
        <p:txBody>
          <a:bodyPr/>
          <a:lstStyle/>
          <a:p>
            <a:r>
              <a:rPr lang="en-GB" dirty="0">
                <a:solidFill>
                  <a:schemeClr val="bg1"/>
                </a:solidFill>
              </a:rPr>
              <a:t>Perennial issues in policing vulnerability</a:t>
            </a:r>
          </a:p>
        </p:txBody>
      </p:sp>
      <p:pic>
        <p:nvPicPr>
          <p:cNvPr id="5" name="Content Placeholder 4" descr="A diagram of a diagram of issues&#10;&#10;Description automatically generated">
            <a:extLst>
              <a:ext uri="{FF2B5EF4-FFF2-40B4-BE49-F238E27FC236}">
                <a16:creationId xmlns:a16="http://schemas.microsoft.com/office/drawing/2014/main" id="{947C47B4-884A-53BA-8FF5-664D91ED5787}"/>
              </a:ext>
            </a:extLst>
          </p:cNvPr>
          <p:cNvPicPr>
            <a:picLocks noGrp="1" noChangeAspect="1"/>
          </p:cNvPicPr>
          <p:nvPr>
            <p:ph sz="half" idx="1"/>
          </p:nvPr>
        </p:nvPicPr>
        <p:blipFill>
          <a:blip r:embed="rId3">
            <a:extLst>
              <a:ext uri="{28A0092B-C50C-407E-A947-70E740481C1C}">
                <a14:useLocalDpi xmlns:a14="http://schemas.microsoft.com/office/drawing/2010/main" val="0"/>
              </a:ext>
            </a:extLst>
          </a:blip>
          <a:stretch>
            <a:fillRect/>
          </a:stretch>
        </p:blipFill>
        <p:spPr>
          <a:xfrm>
            <a:off x="1553918" y="2132602"/>
            <a:ext cx="3496163" cy="2924583"/>
          </a:xfrm>
        </p:spPr>
      </p:pic>
      <p:pic>
        <p:nvPicPr>
          <p:cNvPr id="8" name="Content Placeholder 7" descr="A white text on a black background&#10;&#10;Description automatically generated">
            <a:extLst>
              <a:ext uri="{FF2B5EF4-FFF2-40B4-BE49-F238E27FC236}">
                <a16:creationId xmlns:a16="http://schemas.microsoft.com/office/drawing/2014/main" id="{3760254D-62C2-917F-5507-844E231616E6}"/>
              </a:ext>
            </a:extLst>
          </p:cNvPr>
          <p:cNvPicPr>
            <a:picLocks noGrp="1" noChangeAspect="1"/>
          </p:cNvPicPr>
          <p:nvPr>
            <p:ph sz="half" idx="2"/>
          </p:nvPr>
        </p:nvPicPr>
        <p:blipFill>
          <a:blip r:embed="rId4">
            <a:extLst>
              <a:ext uri="{28A0092B-C50C-407E-A947-70E740481C1C}">
                <a14:useLocalDpi xmlns:a14="http://schemas.microsoft.com/office/drawing/2010/main" val="0"/>
              </a:ext>
            </a:extLst>
          </a:blip>
          <a:stretch>
            <a:fillRect/>
          </a:stretch>
        </p:blipFill>
        <p:spPr>
          <a:xfrm>
            <a:off x="5987728" y="1578743"/>
            <a:ext cx="5594672" cy="4032300"/>
          </a:xfrm>
        </p:spPr>
      </p:pic>
    </p:spTree>
    <p:extLst>
      <p:ext uri="{BB962C8B-B14F-4D97-AF65-F5344CB8AC3E}">
        <p14:creationId xmlns:p14="http://schemas.microsoft.com/office/powerpoint/2010/main" val="744745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390BF5D-2BB4-49B1-ADF6-E6E210470EE0}"/>
              </a:ext>
            </a:extLst>
          </p:cNvPr>
          <p:cNvSpPr>
            <a:spLocks noGrp="1"/>
          </p:cNvSpPr>
          <p:nvPr>
            <p:ph sz="half" idx="1"/>
          </p:nvPr>
        </p:nvSpPr>
        <p:spPr/>
        <p:txBody>
          <a:bodyPr/>
          <a:lstStyle/>
          <a:p>
            <a:r>
              <a:rPr lang="en-GB" dirty="0"/>
              <a:t>Oxford Dictionary </a:t>
            </a:r>
          </a:p>
          <a:p>
            <a:pPr marL="0" indent="0" algn="ctr">
              <a:buNone/>
            </a:pPr>
            <a:r>
              <a:rPr lang="en-GB" i="1" dirty="0">
                <a:solidFill>
                  <a:srgbClr val="7030A0"/>
                </a:solidFill>
              </a:rPr>
              <a:t>‘susceptible to physical or emotional attack or harm</a:t>
            </a:r>
            <a:r>
              <a:rPr lang="en-GB" dirty="0"/>
              <a:t>’.</a:t>
            </a:r>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a:p>
            <a:pPr marL="0" indent="0" algn="ctr">
              <a:buNone/>
            </a:pPr>
            <a:endParaRPr lang="en-GB" dirty="0"/>
          </a:p>
        </p:txBody>
      </p:sp>
      <p:sp>
        <p:nvSpPr>
          <p:cNvPr id="3" name="Content Placeholder 2">
            <a:extLst>
              <a:ext uri="{FF2B5EF4-FFF2-40B4-BE49-F238E27FC236}">
                <a16:creationId xmlns:a16="http://schemas.microsoft.com/office/drawing/2014/main" id="{EF27A80A-2FD6-4722-B1FF-04CE7E327ED9}"/>
              </a:ext>
            </a:extLst>
          </p:cNvPr>
          <p:cNvSpPr>
            <a:spLocks noGrp="1"/>
          </p:cNvSpPr>
          <p:nvPr>
            <p:ph sz="half" idx="2"/>
          </p:nvPr>
        </p:nvSpPr>
        <p:spPr/>
        <p:txBody>
          <a:bodyPr/>
          <a:lstStyle/>
          <a:p>
            <a:r>
              <a:rPr lang="en-GB" dirty="0"/>
              <a:t>Cambridge Dictionary</a:t>
            </a:r>
          </a:p>
          <a:p>
            <a:pPr marL="0" indent="0" algn="ctr">
              <a:buNone/>
            </a:pPr>
            <a:r>
              <a:rPr lang="en-GB" i="1" dirty="0">
                <a:solidFill>
                  <a:srgbClr val="00B050"/>
                </a:solidFill>
              </a:rPr>
              <a:t>‘able to be easily physically, emotionally or mentally hurt, influenced or attacked.’</a:t>
            </a:r>
          </a:p>
          <a:p>
            <a:pPr marL="0" indent="0">
              <a:buNone/>
            </a:pPr>
            <a:endParaRPr lang="en-GB" dirty="0"/>
          </a:p>
          <a:p>
            <a:endParaRPr lang="en-GB" dirty="0"/>
          </a:p>
          <a:p>
            <a:endParaRPr lang="en-GB" dirty="0"/>
          </a:p>
        </p:txBody>
      </p:sp>
      <p:sp>
        <p:nvSpPr>
          <p:cNvPr id="4" name="Title 3">
            <a:extLst>
              <a:ext uri="{FF2B5EF4-FFF2-40B4-BE49-F238E27FC236}">
                <a16:creationId xmlns:a16="http://schemas.microsoft.com/office/drawing/2014/main" id="{1CB198BE-92CE-456F-9AEB-07DE651D4FAF}"/>
              </a:ext>
            </a:extLst>
          </p:cNvPr>
          <p:cNvSpPr>
            <a:spLocks noGrp="1"/>
          </p:cNvSpPr>
          <p:nvPr>
            <p:ph type="title"/>
          </p:nvPr>
        </p:nvSpPr>
        <p:spPr>
          <a:solidFill>
            <a:srgbClr val="002060"/>
          </a:solidFill>
        </p:spPr>
        <p:txBody>
          <a:bodyPr/>
          <a:lstStyle/>
          <a:p>
            <a:r>
              <a:rPr lang="en-GB" dirty="0">
                <a:solidFill>
                  <a:schemeClr val="bg1"/>
                </a:solidFill>
              </a:rPr>
              <a:t>Defining Vulnerability</a:t>
            </a:r>
          </a:p>
        </p:txBody>
      </p:sp>
      <p:pic>
        <p:nvPicPr>
          <p:cNvPr id="5" name="Picture 4">
            <a:extLst>
              <a:ext uri="{FF2B5EF4-FFF2-40B4-BE49-F238E27FC236}">
                <a16:creationId xmlns:a16="http://schemas.microsoft.com/office/drawing/2014/main" id="{2C8B9FEE-90A4-41FC-ADD4-4D05604545D0}"/>
              </a:ext>
            </a:extLst>
          </p:cNvPr>
          <p:cNvPicPr>
            <a:picLocks noChangeAspect="1"/>
          </p:cNvPicPr>
          <p:nvPr/>
        </p:nvPicPr>
        <p:blipFill>
          <a:blip r:embed="rId3"/>
          <a:stretch>
            <a:fillRect/>
          </a:stretch>
        </p:blipFill>
        <p:spPr>
          <a:xfrm>
            <a:off x="3794263" y="3429000"/>
            <a:ext cx="4451074" cy="2510862"/>
          </a:xfrm>
          <a:prstGeom prst="rect">
            <a:avLst/>
          </a:prstGeom>
        </p:spPr>
      </p:pic>
    </p:spTree>
    <p:extLst>
      <p:ext uri="{BB962C8B-B14F-4D97-AF65-F5344CB8AC3E}">
        <p14:creationId xmlns:p14="http://schemas.microsoft.com/office/powerpoint/2010/main" val="39778951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0" end="0"/>
                                            </p:txEl>
                                          </p:spTgt>
                                        </p:tgtEl>
                                        <p:attrNameLst>
                                          <p:attrName>style.visibility</p:attrName>
                                        </p:attrNameLst>
                                      </p:cBhvr>
                                      <p:to>
                                        <p:strVal val="visible"/>
                                      </p:to>
                                    </p:set>
                                    <p:animEffect transition="in" filter="fade">
                                      <p:cBhvr>
                                        <p:cTn id="21" dur="1000"/>
                                        <p:tgtEl>
                                          <p:spTgt spid="3">
                                            <p:txEl>
                                              <p:pRg st="0" end="0"/>
                                            </p:txEl>
                                          </p:spTgt>
                                        </p:tgtEl>
                                      </p:cBhvr>
                                    </p:animEffect>
                                    <p:anim calcmode="lin" valueType="num">
                                      <p:cBhvr>
                                        <p:cTn id="22"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1" end="1"/>
                                            </p:txEl>
                                          </p:spTgt>
                                        </p:tgtEl>
                                        <p:attrNameLst>
                                          <p:attrName>style.visibility</p:attrName>
                                        </p:attrNameLst>
                                      </p:cBhvr>
                                      <p:to>
                                        <p:strVal val="visible"/>
                                      </p:to>
                                    </p:set>
                                    <p:animEffect transition="in" filter="fade">
                                      <p:cBhvr>
                                        <p:cTn id="28" dur="1000"/>
                                        <p:tgtEl>
                                          <p:spTgt spid="3">
                                            <p:txEl>
                                              <p:pRg st="1" end="1"/>
                                            </p:txEl>
                                          </p:spTgt>
                                        </p:tgtEl>
                                      </p:cBhvr>
                                    </p:animEffect>
                                    <p:anim calcmode="lin" valueType="num">
                                      <p:cBhvr>
                                        <p:cTn id="29"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sz="half" idx="1"/>
          </p:nvPr>
        </p:nvSpPr>
        <p:spPr/>
        <p:txBody>
          <a:bodyPr>
            <a:normAutofit fontScale="92500" lnSpcReduction="10000"/>
          </a:bodyPr>
          <a:lstStyle/>
          <a:p>
            <a:endParaRPr lang="en-GB" dirty="0"/>
          </a:p>
          <a:p>
            <a:r>
              <a:rPr lang="en-GB" dirty="0">
                <a:solidFill>
                  <a:srgbClr val="0070C0"/>
                </a:solidFill>
              </a:rPr>
              <a:t>‘A Universal concept, inherent in all people, and core to the very nature of what it means to be human’ (Luna,2009; Cunha &amp; Garrafa,2016</a:t>
            </a:r>
            <a:r>
              <a:rPr lang="en-GB" dirty="0"/>
              <a:t>)</a:t>
            </a:r>
          </a:p>
        </p:txBody>
      </p:sp>
      <p:sp>
        <p:nvSpPr>
          <p:cNvPr id="3" name="Content Placeholder 2"/>
          <p:cNvSpPr>
            <a:spLocks noGrp="1"/>
          </p:cNvSpPr>
          <p:nvPr>
            <p:ph sz="half" idx="2"/>
          </p:nvPr>
        </p:nvSpPr>
        <p:spPr/>
        <p:txBody>
          <a:bodyPr>
            <a:normAutofit fontScale="92500" lnSpcReduction="10000"/>
          </a:bodyPr>
          <a:lstStyle/>
          <a:p>
            <a:endParaRPr lang="en-GB" dirty="0"/>
          </a:p>
          <a:p>
            <a:r>
              <a:rPr lang="en-GB" dirty="0"/>
              <a:t>‘</a:t>
            </a:r>
            <a:r>
              <a:rPr lang="en-GB" dirty="0">
                <a:solidFill>
                  <a:srgbClr val="00B0F0"/>
                </a:solidFill>
              </a:rPr>
              <a:t>definition  is not appropriate’ (Wrigley &amp; Dawson, 2016)</a:t>
            </a:r>
          </a:p>
          <a:p>
            <a:endParaRPr lang="en-GB" dirty="0"/>
          </a:p>
          <a:p>
            <a:r>
              <a:rPr lang="en-GB" dirty="0"/>
              <a:t>‘</a:t>
            </a:r>
            <a:r>
              <a:rPr lang="en-GB" dirty="0">
                <a:solidFill>
                  <a:srgbClr val="7030A0"/>
                </a:solidFill>
              </a:rPr>
              <a:t>Variations amongst humans means we have particular experiences of vulnerability’ (Fineman,2010,p.269)- a simple definition would therefore deny its complexity</a:t>
            </a:r>
          </a:p>
        </p:txBody>
      </p:sp>
      <p:sp>
        <p:nvSpPr>
          <p:cNvPr id="4" name="Title 3"/>
          <p:cNvSpPr>
            <a:spLocks noGrp="1"/>
          </p:cNvSpPr>
          <p:nvPr>
            <p:ph type="title"/>
          </p:nvPr>
        </p:nvSpPr>
        <p:spPr>
          <a:solidFill>
            <a:srgbClr val="002060"/>
          </a:solidFill>
        </p:spPr>
        <p:txBody>
          <a:bodyPr/>
          <a:lstStyle/>
          <a:p>
            <a:r>
              <a:rPr lang="en-GB" dirty="0">
                <a:solidFill>
                  <a:schemeClr val="bg1"/>
                </a:solidFill>
              </a:rPr>
              <a:t>Academic Definitions</a:t>
            </a:r>
          </a:p>
        </p:txBody>
      </p:sp>
      <p:sp>
        <p:nvSpPr>
          <p:cNvPr id="5" name="TextBox 4"/>
          <p:cNvSpPr txBox="1"/>
          <p:nvPr/>
        </p:nvSpPr>
        <p:spPr>
          <a:xfrm rot="20505719">
            <a:off x="3457575" y="2781301"/>
            <a:ext cx="5429250" cy="1384995"/>
          </a:xfrm>
          <a:prstGeom prst="rect">
            <a:avLst/>
          </a:prstGeom>
          <a:solidFill>
            <a:schemeClr val="bg1"/>
          </a:solidFill>
        </p:spPr>
        <p:txBody>
          <a:bodyPr wrap="square" rtlCol="0">
            <a:spAutoFit/>
          </a:bodyPr>
          <a:lstStyle/>
          <a:p>
            <a:r>
              <a:rPr lang="en-GB" dirty="0"/>
              <a:t> </a:t>
            </a:r>
            <a:r>
              <a:rPr lang="en-GB" sz="2800" dirty="0">
                <a:solidFill>
                  <a:srgbClr val="002060"/>
                </a:solidFill>
              </a:rPr>
              <a:t>Harmon (2015,p.1) ‘Involves those individuals….. Easily harmed physically, mentally or emotionally.’</a:t>
            </a:r>
          </a:p>
        </p:txBody>
      </p:sp>
      <p:sp>
        <p:nvSpPr>
          <p:cNvPr id="6" name="TextBox 5"/>
          <p:cNvSpPr txBox="1"/>
          <p:nvPr/>
        </p:nvSpPr>
        <p:spPr>
          <a:xfrm>
            <a:off x="1094165" y="3724726"/>
            <a:ext cx="2539018" cy="2677656"/>
          </a:xfrm>
          <a:prstGeom prst="rect">
            <a:avLst/>
          </a:prstGeom>
          <a:solidFill>
            <a:schemeClr val="bg1"/>
          </a:solidFill>
        </p:spPr>
        <p:txBody>
          <a:bodyPr wrap="square" rtlCol="0">
            <a:spAutoFit/>
          </a:bodyPr>
          <a:lstStyle/>
          <a:p>
            <a:r>
              <a:rPr lang="en-GB" sz="2400" dirty="0">
                <a:solidFill>
                  <a:schemeClr val="accent5">
                    <a:lumMod val="50000"/>
                  </a:schemeClr>
                </a:solidFill>
              </a:rPr>
              <a:t>Green (2007,p.92) vulnerability ‘is often used to express the level of risk posed to certain groups or individuals’.</a:t>
            </a:r>
          </a:p>
        </p:txBody>
      </p:sp>
    </p:spTree>
    <p:extLst>
      <p:ext uri="{BB962C8B-B14F-4D97-AF65-F5344CB8AC3E}">
        <p14:creationId xmlns:p14="http://schemas.microsoft.com/office/powerpoint/2010/main" val="4117365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1" end="1"/>
                                            </p:txEl>
                                          </p:spTgt>
                                        </p:tgtEl>
                                        <p:attrNameLst>
                                          <p:attrName>style.visibility</p:attrName>
                                        </p:attrNameLst>
                                      </p:cBhvr>
                                      <p:to>
                                        <p:strVal val="visible"/>
                                      </p:to>
                                    </p:set>
                                    <p:animEffect transition="in" filter="fade">
                                      <p:cBhvr>
                                        <p:cTn id="7" dur="1000"/>
                                        <p:tgtEl>
                                          <p:spTgt spid="2">
                                            <p:txEl>
                                              <p:pRg st="1" end="1"/>
                                            </p:txEl>
                                          </p:spTgt>
                                        </p:tgtEl>
                                      </p:cBhvr>
                                    </p:animEffect>
                                    <p:anim calcmode="lin" valueType="num">
                                      <p:cBhvr>
                                        <p:cTn id="8"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gtEl>
                                        <p:attrNameLst>
                                          <p:attrName>style.visibility</p:attrName>
                                        </p:attrNameLst>
                                      </p:cBhvr>
                                      <p:to>
                                        <p:strVal val="visible"/>
                                      </p:to>
                                    </p:set>
                                    <p:animEffect transition="in" filter="fade">
                                      <p:cBhvr>
                                        <p:cTn id="28" dur="1000"/>
                                        <p:tgtEl>
                                          <p:spTgt spid="5"/>
                                        </p:tgtEl>
                                      </p:cBhvr>
                                    </p:animEffect>
                                    <p:anim calcmode="lin" valueType="num">
                                      <p:cBhvr>
                                        <p:cTn id="29" dur="1000" fill="hold"/>
                                        <p:tgtEl>
                                          <p:spTgt spid="5"/>
                                        </p:tgtEl>
                                        <p:attrNameLst>
                                          <p:attrName>ppt_x</p:attrName>
                                        </p:attrNameLst>
                                      </p:cBhvr>
                                      <p:tavLst>
                                        <p:tav tm="0">
                                          <p:val>
                                            <p:strVal val="#ppt_x"/>
                                          </p:val>
                                        </p:tav>
                                        <p:tav tm="100000">
                                          <p:val>
                                            <p:strVal val="#ppt_x"/>
                                          </p:val>
                                        </p:tav>
                                      </p:tavLst>
                                    </p:anim>
                                    <p:anim calcmode="lin" valueType="num">
                                      <p:cBhvr>
                                        <p:cTn id="30"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gtEl>
                                        <p:attrNameLst>
                                          <p:attrName>style.visibility</p:attrName>
                                        </p:attrNameLst>
                                      </p:cBhvr>
                                      <p:to>
                                        <p:strVal val="visible"/>
                                      </p:to>
                                    </p:set>
                                    <p:animEffect transition="in" filter="fade">
                                      <p:cBhvr>
                                        <p:cTn id="35" dur="1000"/>
                                        <p:tgtEl>
                                          <p:spTgt spid="6"/>
                                        </p:tgtEl>
                                      </p:cBhvr>
                                    </p:animEffect>
                                    <p:anim calcmode="lin" valueType="num">
                                      <p:cBhvr>
                                        <p:cTn id="36" dur="1000" fill="hold"/>
                                        <p:tgtEl>
                                          <p:spTgt spid="6"/>
                                        </p:tgtEl>
                                        <p:attrNameLst>
                                          <p:attrName>ppt_x</p:attrName>
                                        </p:attrNameLst>
                                      </p:cBhvr>
                                      <p:tavLst>
                                        <p:tav tm="0">
                                          <p:val>
                                            <p:strVal val="#ppt_x"/>
                                          </p:val>
                                        </p:tav>
                                        <p:tav tm="100000">
                                          <p:val>
                                            <p:strVal val="#ppt_x"/>
                                          </p:val>
                                        </p:tav>
                                      </p:tavLst>
                                    </p:anim>
                                    <p:anim calcmode="lin" valueType="num">
                                      <p:cBhvr>
                                        <p:cTn id="3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build="p"/>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12E58438-0E80-4000-AC3D-1796A9479B7D}"/>
              </a:ext>
            </a:extLst>
          </p:cNvPr>
          <p:cNvSpPr>
            <a:spLocks noGrp="1"/>
          </p:cNvSpPr>
          <p:nvPr>
            <p:ph type="title"/>
          </p:nvPr>
        </p:nvSpPr>
        <p:spPr>
          <a:solidFill>
            <a:srgbClr val="002060"/>
          </a:solidFill>
        </p:spPr>
        <p:txBody>
          <a:bodyPr/>
          <a:lstStyle/>
          <a:p>
            <a:r>
              <a:rPr lang="en-GB" dirty="0">
                <a:solidFill>
                  <a:schemeClr val="bg1"/>
                </a:solidFill>
              </a:rPr>
              <a:t>Defining Vulnerability</a:t>
            </a:r>
          </a:p>
        </p:txBody>
      </p:sp>
      <p:sp>
        <p:nvSpPr>
          <p:cNvPr id="2" name="Content Placeholder 1">
            <a:extLst>
              <a:ext uri="{FF2B5EF4-FFF2-40B4-BE49-F238E27FC236}">
                <a16:creationId xmlns:a16="http://schemas.microsoft.com/office/drawing/2014/main" id="{DF4A21E0-3CFD-480B-B09D-E0545027EDED}"/>
              </a:ext>
            </a:extLst>
          </p:cNvPr>
          <p:cNvSpPr>
            <a:spLocks noGrp="1"/>
          </p:cNvSpPr>
          <p:nvPr>
            <p:ph sz="half" idx="4294967295"/>
          </p:nvPr>
        </p:nvSpPr>
        <p:spPr>
          <a:xfrm>
            <a:off x="838198" y="1377950"/>
            <a:ext cx="10929731" cy="4267476"/>
          </a:xfrm>
          <a:prstGeom prst="rect">
            <a:avLst/>
          </a:prstGeom>
        </p:spPr>
        <p:txBody>
          <a:bodyPr>
            <a:normAutofit lnSpcReduction="10000"/>
          </a:bodyPr>
          <a:lstStyle/>
          <a:p>
            <a:pPr marL="457200" lvl="1" indent="0" algn="ctr">
              <a:buNone/>
            </a:pPr>
            <a:endParaRPr lang="en-GB" dirty="0"/>
          </a:p>
          <a:p>
            <a:pPr marL="457200" lvl="1" indent="0" algn="ctr">
              <a:buNone/>
            </a:pPr>
            <a:endParaRPr lang="en-GB" dirty="0"/>
          </a:p>
          <a:p>
            <a:pPr marL="457200" lvl="1" indent="0" algn="ctr">
              <a:buNone/>
            </a:pPr>
            <a:r>
              <a:rPr lang="en-GB" dirty="0">
                <a:solidFill>
                  <a:srgbClr val="0070C0"/>
                </a:solidFill>
              </a:rPr>
              <a:t>‘Vulnerability is a difficult term to define and operationalise. It is a label that can be applied to diverse and large populations including people who are physically ill, young, old, homeless, disabled or have a mental illness. Vulnerability can be a descriptor of a substantial portion of the population with a host of attributes that can be permanent or temporary</a:t>
            </a:r>
            <a:r>
              <a:rPr lang="en-GB" dirty="0"/>
              <a:t>’. </a:t>
            </a:r>
          </a:p>
          <a:p>
            <a:pPr marL="457200" lvl="1" indent="0">
              <a:buNone/>
            </a:pPr>
            <a:endParaRPr lang="en-GB" dirty="0"/>
          </a:p>
          <a:p>
            <a:pPr marL="0" indent="0" algn="ctr">
              <a:buNone/>
            </a:pPr>
            <a:r>
              <a:rPr lang="en-GB" sz="2400" i="1" dirty="0">
                <a:solidFill>
                  <a:schemeClr val="accent1">
                    <a:lumMod val="50000"/>
                  </a:schemeClr>
                </a:solidFill>
              </a:rPr>
              <a:t>(Policing vulnerable people – a framework for analysis, Bangor University.).</a:t>
            </a:r>
          </a:p>
        </p:txBody>
      </p:sp>
    </p:spTree>
    <p:extLst>
      <p:ext uri="{BB962C8B-B14F-4D97-AF65-F5344CB8AC3E}">
        <p14:creationId xmlns:p14="http://schemas.microsoft.com/office/powerpoint/2010/main" val="247787590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39869FB-6B36-4A55-A434-E1BD5343C15C}"/>
              </a:ext>
            </a:extLst>
          </p:cNvPr>
          <p:cNvSpPr>
            <a:spLocks noGrp="1"/>
          </p:cNvSpPr>
          <p:nvPr>
            <p:ph type="title"/>
          </p:nvPr>
        </p:nvSpPr>
        <p:spPr>
          <a:solidFill>
            <a:srgbClr val="002060"/>
          </a:solidFill>
        </p:spPr>
        <p:txBody>
          <a:bodyPr/>
          <a:lstStyle/>
          <a:p>
            <a:r>
              <a:rPr lang="en-GB" dirty="0">
                <a:solidFill>
                  <a:schemeClr val="bg1"/>
                </a:solidFill>
              </a:rPr>
              <a:t>Vulnerability – College of Policing</a:t>
            </a:r>
          </a:p>
        </p:txBody>
      </p:sp>
      <p:sp>
        <p:nvSpPr>
          <p:cNvPr id="6" name="Rectangle 5">
            <a:extLst>
              <a:ext uri="{FF2B5EF4-FFF2-40B4-BE49-F238E27FC236}">
                <a16:creationId xmlns:a16="http://schemas.microsoft.com/office/drawing/2014/main" id="{24D22FE0-31EB-4A8F-8D22-F1482D749F76}"/>
              </a:ext>
            </a:extLst>
          </p:cNvPr>
          <p:cNvSpPr/>
          <p:nvPr/>
        </p:nvSpPr>
        <p:spPr>
          <a:xfrm>
            <a:off x="838199" y="1891821"/>
            <a:ext cx="6993836" cy="3508653"/>
          </a:xfrm>
          <a:prstGeom prst="rect">
            <a:avLst/>
          </a:prstGeom>
        </p:spPr>
        <p:txBody>
          <a:bodyPr wrap="square">
            <a:spAutoFit/>
          </a:bodyPr>
          <a:lstStyle/>
          <a:p>
            <a:pPr algn="ctr"/>
            <a:r>
              <a:rPr lang="en-GB" sz="2400" b="1" dirty="0">
                <a:solidFill>
                  <a:srgbClr val="FF0000"/>
                </a:solidFill>
              </a:rPr>
              <a:t> 'A person is vulnerable if, as a result of their situation or circumstances, they are unable to take care or protect themselves, or others, from harm or exploitation.’ </a:t>
            </a:r>
          </a:p>
          <a:p>
            <a:endParaRPr lang="en-GB" dirty="0"/>
          </a:p>
          <a:p>
            <a:pPr lvl="1"/>
            <a:r>
              <a:rPr lang="en-GB" dirty="0"/>
              <a:t>They are vulnerable individuals who have or are at-risk of becoming victims of crime. </a:t>
            </a:r>
          </a:p>
          <a:p>
            <a:endParaRPr lang="en-GB" dirty="0"/>
          </a:p>
          <a:p>
            <a:pPr lvl="1"/>
            <a:r>
              <a:rPr lang="en-GB" dirty="0"/>
              <a:t>It includes the care and welfare of those detained in police custody, dealing with individuals who suffer from mental ill-health and the management of sexual and violent offenders.</a:t>
            </a:r>
          </a:p>
        </p:txBody>
      </p:sp>
      <p:pic>
        <p:nvPicPr>
          <p:cNvPr id="7" name="Picture 6">
            <a:extLst>
              <a:ext uri="{FF2B5EF4-FFF2-40B4-BE49-F238E27FC236}">
                <a16:creationId xmlns:a16="http://schemas.microsoft.com/office/drawing/2014/main" id="{67E82C82-B0BA-48E2-8D22-0BFE38E72BD6}"/>
              </a:ext>
            </a:extLst>
          </p:cNvPr>
          <p:cNvPicPr>
            <a:picLocks noChangeAspect="1"/>
          </p:cNvPicPr>
          <p:nvPr/>
        </p:nvPicPr>
        <p:blipFill>
          <a:blip r:embed="rId3"/>
          <a:stretch>
            <a:fillRect/>
          </a:stretch>
        </p:blipFill>
        <p:spPr>
          <a:xfrm>
            <a:off x="7832035" y="2340808"/>
            <a:ext cx="3919766" cy="2610677"/>
          </a:xfrm>
          <a:prstGeom prst="rect">
            <a:avLst/>
          </a:prstGeom>
        </p:spPr>
      </p:pic>
    </p:spTree>
    <p:extLst>
      <p:ext uri="{BB962C8B-B14F-4D97-AF65-F5344CB8AC3E}">
        <p14:creationId xmlns:p14="http://schemas.microsoft.com/office/powerpoint/2010/main" val="21016816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6">
                                            <p:txEl>
                                              <p:pRg st="4" end="4"/>
                                            </p:txEl>
                                          </p:spTgt>
                                        </p:tgtEl>
                                        <p:attrNameLst>
                                          <p:attrName>style.visibility</p:attrName>
                                        </p:attrNameLst>
                                      </p:cBhvr>
                                      <p:to>
                                        <p:strVal val="visible"/>
                                      </p:to>
                                    </p:set>
                                    <p:animEffect transition="in" filter="fade">
                                      <p:cBhvr>
                                        <p:cTn id="21" dur="1000"/>
                                        <p:tgtEl>
                                          <p:spTgt spid="6">
                                            <p:txEl>
                                              <p:pRg st="4" end="4"/>
                                            </p:txEl>
                                          </p:spTgt>
                                        </p:tgtEl>
                                      </p:cBhvr>
                                    </p:animEffect>
                                    <p:anim calcmode="lin" valueType="num">
                                      <p:cBhvr>
                                        <p:cTn id="22"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EE55DA-D95F-4ECE-9D45-98D1950DE92E}"/>
              </a:ext>
            </a:extLst>
          </p:cNvPr>
          <p:cNvSpPr>
            <a:spLocks noGrp="1"/>
          </p:cNvSpPr>
          <p:nvPr>
            <p:ph type="title"/>
          </p:nvPr>
        </p:nvSpPr>
        <p:spPr>
          <a:solidFill>
            <a:srgbClr val="002060"/>
          </a:solidFill>
        </p:spPr>
        <p:txBody>
          <a:bodyPr/>
          <a:lstStyle/>
          <a:p>
            <a:r>
              <a:rPr lang="en-GB" dirty="0">
                <a:solidFill>
                  <a:schemeClr val="bg1"/>
                </a:solidFill>
              </a:rPr>
              <a:t>Defining Vulnerability</a:t>
            </a:r>
          </a:p>
        </p:txBody>
      </p:sp>
      <p:sp>
        <p:nvSpPr>
          <p:cNvPr id="3" name="Content Placeholder 2">
            <a:extLst>
              <a:ext uri="{FF2B5EF4-FFF2-40B4-BE49-F238E27FC236}">
                <a16:creationId xmlns:a16="http://schemas.microsoft.com/office/drawing/2014/main" id="{B281219C-DF7F-4FE9-94DF-AD5B03988087}"/>
              </a:ext>
            </a:extLst>
          </p:cNvPr>
          <p:cNvSpPr>
            <a:spLocks noGrp="1"/>
          </p:cNvSpPr>
          <p:nvPr>
            <p:ph idx="1"/>
          </p:nvPr>
        </p:nvSpPr>
        <p:spPr/>
        <p:txBody>
          <a:bodyPr/>
          <a:lstStyle/>
          <a:p>
            <a:pPr marL="0" indent="0" algn="ctr">
              <a:buNone/>
            </a:pPr>
            <a:r>
              <a:rPr lang="en-GB" dirty="0">
                <a:solidFill>
                  <a:srgbClr val="0070C0"/>
                </a:solidFill>
              </a:rPr>
              <a:t>Why is it important to have one definition?</a:t>
            </a:r>
          </a:p>
          <a:p>
            <a:pPr marL="0" indent="0">
              <a:buNone/>
            </a:pPr>
            <a:r>
              <a:rPr lang="en-GB" dirty="0"/>
              <a:t>Performance measurement (PEEL Inspections)</a:t>
            </a:r>
          </a:p>
          <a:p>
            <a:pPr marL="0" indent="0">
              <a:buNone/>
            </a:pPr>
            <a:r>
              <a:rPr lang="en-GB" dirty="0"/>
              <a:t>Consistency of approach</a:t>
            </a:r>
          </a:p>
          <a:p>
            <a:pPr marL="0" indent="0">
              <a:buNone/>
            </a:pPr>
            <a:r>
              <a:rPr lang="en-GB" dirty="0"/>
              <a:t>Overlapping into other services appropriately delivered by others (e.g. NHS, probation etc.)</a:t>
            </a:r>
          </a:p>
          <a:p>
            <a:pPr marL="0" indent="0">
              <a:buNone/>
            </a:pPr>
            <a:endParaRPr lang="en-GB" dirty="0"/>
          </a:p>
        </p:txBody>
      </p:sp>
    </p:spTree>
    <p:extLst>
      <p:ext uri="{BB962C8B-B14F-4D97-AF65-F5344CB8AC3E}">
        <p14:creationId xmlns:p14="http://schemas.microsoft.com/office/powerpoint/2010/main" val="7672855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42028D-DF91-4E7D-8A7B-48C5CD9183F2}"/>
              </a:ext>
            </a:extLst>
          </p:cNvPr>
          <p:cNvSpPr>
            <a:spLocks noGrp="1"/>
          </p:cNvSpPr>
          <p:nvPr>
            <p:ph type="title"/>
          </p:nvPr>
        </p:nvSpPr>
        <p:spPr>
          <a:solidFill>
            <a:srgbClr val="002060"/>
          </a:solidFill>
        </p:spPr>
        <p:txBody>
          <a:bodyPr/>
          <a:lstStyle/>
          <a:p>
            <a:r>
              <a:rPr lang="en-GB" dirty="0">
                <a:solidFill>
                  <a:schemeClr val="bg1"/>
                </a:solidFill>
              </a:rPr>
              <a:t>Vulnerability</a:t>
            </a:r>
          </a:p>
        </p:txBody>
      </p:sp>
      <p:sp>
        <p:nvSpPr>
          <p:cNvPr id="3" name="Rectangle 2">
            <a:extLst>
              <a:ext uri="{FF2B5EF4-FFF2-40B4-BE49-F238E27FC236}">
                <a16:creationId xmlns:a16="http://schemas.microsoft.com/office/drawing/2014/main" id="{9A2E2DCC-1EB2-4B02-A00D-FDFE1EB4AAEB}"/>
              </a:ext>
            </a:extLst>
          </p:cNvPr>
          <p:cNvSpPr/>
          <p:nvPr/>
        </p:nvSpPr>
        <p:spPr>
          <a:xfrm>
            <a:off x="838199" y="2274838"/>
            <a:ext cx="6096000" cy="3046988"/>
          </a:xfrm>
          <a:prstGeom prst="rect">
            <a:avLst/>
          </a:prstGeom>
        </p:spPr>
        <p:txBody>
          <a:bodyPr>
            <a:spAutoFit/>
          </a:bodyPr>
          <a:lstStyle/>
          <a:p>
            <a:pPr algn="ctr"/>
            <a:r>
              <a:rPr lang="en-GB" sz="2400" b="1" dirty="0"/>
              <a:t>Infamous Cases of Vulnerability </a:t>
            </a:r>
          </a:p>
          <a:p>
            <a:endParaRPr lang="en-GB" sz="2400" b="1" dirty="0"/>
          </a:p>
          <a:p>
            <a:r>
              <a:rPr lang="en-GB" sz="2400" dirty="0"/>
              <a:t>Many Cases of Vulnerable Victims</a:t>
            </a:r>
          </a:p>
          <a:p>
            <a:r>
              <a:rPr lang="en-GB" sz="2400" dirty="0"/>
              <a:t>Focussed National Attention </a:t>
            </a:r>
          </a:p>
          <a:p>
            <a:r>
              <a:rPr lang="en-GB" sz="2400" dirty="0"/>
              <a:t>Individual Clues on Abuse were Present </a:t>
            </a:r>
          </a:p>
          <a:p>
            <a:r>
              <a:rPr lang="en-GB" sz="2400" dirty="0"/>
              <a:t>Need Multi Agency Information Sharing</a:t>
            </a:r>
          </a:p>
          <a:p>
            <a:r>
              <a:rPr lang="en-GB" sz="2400" dirty="0"/>
              <a:t>Positive Action and Interventions</a:t>
            </a:r>
          </a:p>
          <a:p>
            <a:r>
              <a:rPr lang="en-GB" sz="2400" dirty="0"/>
              <a:t>Investigative Mindset from all Agencies</a:t>
            </a:r>
          </a:p>
        </p:txBody>
      </p:sp>
      <p:pic>
        <p:nvPicPr>
          <p:cNvPr id="4" name="Picture 3">
            <a:extLst>
              <a:ext uri="{FF2B5EF4-FFF2-40B4-BE49-F238E27FC236}">
                <a16:creationId xmlns:a16="http://schemas.microsoft.com/office/drawing/2014/main" id="{E5AB763E-ECFB-4466-9F4F-1BD0C5981E29}"/>
              </a:ext>
            </a:extLst>
          </p:cNvPr>
          <p:cNvPicPr>
            <a:picLocks noChangeAspect="1"/>
          </p:cNvPicPr>
          <p:nvPr/>
        </p:nvPicPr>
        <p:blipFill>
          <a:blip r:embed="rId3"/>
          <a:stretch>
            <a:fillRect/>
          </a:stretch>
        </p:blipFill>
        <p:spPr>
          <a:xfrm>
            <a:off x="6950763" y="1711963"/>
            <a:ext cx="2115495" cy="1963082"/>
          </a:xfrm>
          <a:prstGeom prst="rect">
            <a:avLst/>
          </a:prstGeom>
        </p:spPr>
      </p:pic>
      <p:pic>
        <p:nvPicPr>
          <p:cNvPr id="5" name="Picture 4">
            <a:extLst>
              <a:ext uri="{FF2B5EF4-FFF2-40B4-BE49-F238E27FC236}">
                <a16:creationId xmlns:a16="http://schemas.microsoft.com/office/drawing/2014/main" id="{FF81A761-B1AE-42DF-84D5-2C0655C741E9}"/>
              </a:ext>
            </a:extLst>
          </p:cNvPr>
          <p:cNvPicPr>
            <a:picLocks noChangeAspect="1"/>
          </p:cNvPicPr>
          <p:nvPr/>
        </p:nvPicPr>
        <p:blipFill>
          <a:blip r:embed="rId4"/>
          <a:stretch>
            <a:fillRect/>
          </a:stretch>
        </p:blipFill>
        <p:spPr>
          <a:xfrm>
            <a:off x="9701571" y="1711963"/>
            <a:ext cx="1853345" cy="1963082"/>
          </a:xfrm>
          <a:prstGeom prst="rect">
            <a:avLst/>
          </a:prstGeom>
        </p:spPr>
      </p:pic>
      <p:pic>
        <p:nvPicPr>
          <p:cNvPr id="6" name="Picture 5">
            <a:extLst>
              <a:ext uri="{FF2B5EF4-FFF2-40B4-BE49-F238E27FC236}">
                <a16:creationId xmlns:a16="http://schemas.microsoft.com/office/drawing/2014/main" id="{D4E718D1-514B-4E21-91CF-42B609A41A56}"/>
              </a:ext>
            </a:extLst>
          </p:cNvPr>
          <p:cNvPicPr>
            <a:picLocks noChangeAspect="1"/>
          </p:cNvPicPr>
          <p:nvPr/>
        </p:nvPicPr>
        <p:blipFill>
          <a:blip r:embed="rId5"/>
          <a:stretch>
            <a:fillRect/>
          </a:stretch>
        </p:blipFill>
        <p:spPr>
          <a:xfrm>
            <a:off x="6922516" y="4112675"/>
            <a:ext cx="1981372" cy="2066723"/>
          </a:xfrm>
          <a:prstGeom prst="rect">
            <a:avLst/>
          </a:prstGeom>
        </p:spPr>
      </p:pic>
      <p:pic>
        <p:nvPicPr>
          <p:cNvPr id="7" name="Picture 6">
            <a:extLst>
              <a:ext uri="{FF2B5EF4-FFF2-40B4-BE49-F238E27FC236}">
                <a16:creationId xmlns:a16="http://schemas.microsoft.com/office/drawing/2014/main" id="{2B181D4F-C57F-4C1C-8BDB-44D58EF59498}"/>
              </a:ext>
            </a:extLst>
          </p:cNvPr>
          <p:cNvPicPr>
            <a:picLocks noChangeAspect="1"/>
          </p:cNvPicPr>
          <p:nvPr/>
        </p:nvPicPr>
        <p:blipFill>
          <a:blip r:embed="rId6"/>
          <a:stretch>
            <a:fillRect/>
          </a:stretch>
        </p:blipFill>
        <p:spPr>
          <a:xfrm>
            <a:off x="9735921" y="4234864"/>
            <a:ext cx="1865538" cy="2066723"/>
          </a:xfrm>
          <a:prstGeom prst="rect">
            <a:avLst/>
          </a:prstGeom>
        </p:spPr>
      </p:pic>
    </p:spTree>
    <p:extLst>
      <p:ext uri="{BB962C8B-B14F-4D97-AF65-F5344CB8AC3E}">
        <p14:creationId xmlns:p14="http://schemas.microsoft.com/office/powerpoint/2010/main" val="3007907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fade">
                                      <p:cBhvr>
                                        <p:cTn id="7" dur="1000"/>
                                        <p:tgtEl>
                                          <p:spTgt spid="3"/>
                                        </p:tgtEl>
                                      </p:cBhvr>
                                    </p:animEffect>
                                    <p:anim calcmode="lin" valueType="num">
                                      <p:cBhvr>
                                        <p:cTn id="8" dur="1000" fill="hold"/>
                                        <p:tgtEl>
                                          <p:spTgt spid="3"/>
                                        </p:tgtEl>
                                        <p:attrNameLst>
                                          <p:attrName>ppt_x</p:attrName>
                                        </p:attrNameLst>
                                      </p:cBhvr>
                                      <p:tavLst>
                                        <p:tav tm="0">
                                          <p:val>
                                            <p:strVal val="#ppt_x"/>
                                          </p:val>
                                        </p:tav>
                                        <p:tav tm="100000">
                                          <p:val>
                                            <p:strVal val="#ppt_x"/>
                                          </p:val>
                                        </p:tav>
                                      </p:tavLst>
                                    </p:anim>
                                    <p:anim calcmode="lin" valueType="num">
                                      <p:cBhvr>
                                        <p:cTn id="9" dur="1000" fill="hold"/>
                                        <p:tgtEl>
                                          <p:spTgt spid="3"/>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01D2E-D228-9763-9B86-5319380B22FE}"/>
              </a:ext>
            </a:extLst>
          </p:cNvPr>
          <p:cNvSpPr>
            <a:spLocks noGrp="1"/>
          </p:cNvSpPr>
          <p:nvPr>
            <p:ph type="title"/>
          </p:nvPr>
        </p:nvSpPr>
        <p:spPr>
          <a:solidFill>
            <a:srgbClr val="002060"/>
          </a:solidFill>
        </p:spPr>
        <p:txBody>
          <a:bodyPr/>
          <a:lstStyle/>
          <a:p>
            <a:r>
              <a:rPr lang="en-GB" b="1" dirty="0">
                <a:solidFill>
                  <a:schemeClr val="bg1"/>
                </a:solidFill>
              </a:rPr>
              <a:t>HMICFRS – PEEL Inspections</a:t>
            </a:r>
          </a:p>
        </p:txBody>
      </p:sp>
      <p:sp>
        <p:nvSpPr>
          <p:cNvPr id="3" name="Content Placeholder 2">
            <a:extLst>
              <a:ext uri="{FF2B5EF4-FFF2-40B4-BE49-F238E27FC236}">
                <a16:creationId xmlns:a16="http://schemas.microsoft.com/office/drawing/2014/main" id="{E2B43E7A-7F30-1049-DAFE-9EC2337F7056}"/>
              </a:ext>
            </a:extLst>
          </p:cNvPr>
          <p:cNvSpPr>
            <a:spLocks noGrp="1"/>
          </p:cNvSpPr>
          <p:nvPr>
            <p:ph idx="1"/>
          </p:nvPr>
        </p:nvSpPr>
        <p:spPr/>
        <p:txBody>
          <a:bodyPr/>
          <a:lstStyle/>
          <a:p>
            <a:endParaRPr lang="en-GB" dirty="0"/>
          </a:p>
        </p:txBody>
      </p:sp>
      <p:sp>
        <p:nvSpPr>
          <p:cNvPr id="5" name="TextBox 4">
            <a:extLst>
              <a:ext uri="{FF2B5EF4-FFF2-40B4-BE49-F238E27FC236}">
                <a16:creationId xmlns:a16="http://schemas.microsoft.com/office/drawing/2014/main" id="{6B1B90D6-72A9-5D32-426F-95A0AD38C672}"/>
              </a:ext>
            </a:extLst>
          </p:cNvPr>
          <p:cNvSpPr txBox="1"/>
          <p:nvPr/>
        </p:nvSpPr>
        <p:spPr>
          <a:xfrm>
            <a:off x="609601" y="1600201"/>
            <a:ext cx="10972799" cy="4216539"/>
          </a:xfrm>
          <a:prstGeom prst="rect">
            <a:avLst/>
          </a:prstGeom>
          <a:noFill/>
        </p:spPr>
        <p:txBody>
          <a:bodyPr wrap="square">
            <a:spAutoFit/>
          </a:bodyPr>
          <a:lstStyle/>
          <a:p>
            <a:r>
              <a:rPr lang="en-GB" sz="2400" dirty="0"/>
              <a:t>The public expects their local police force to support Vulnerable people, whether or not they have been a victim of crime. </a:t>
            </a:r>
          </a:p>
          <a:p>
            <a:r>
              <a:rPr lang="en-GB" sz="2400" dirty="0"/>
              <a:t>Annual </a:t>
            </a:r>
            <a:r>
              <a:rPr lang="en-GB" sz="2400" b="1" dirty="0">
                <a:solidFill>
                  <a:srgbClr val="FF0000"/>
                </a:solidFill>
              </a:rPr>
              <a:t>P</a:t>
            </a:r>
            <a:r>
              <a:rPr lang="en-GB" sz="2400" dirty="0"/>
              <a:t>olice </a:t>
            </a:r>
            <a:r>
              <a:rPr lang="en-GB" sz="2400" b="1" dirty="0">
                <a:solidFill>
                  <a:srgbClr val="FF0000"/>
                </a:solidFill>
              </a:rPr>
              <a:t>E</a:t>
            </a:r>
            <a:r>
              <a:rPr lang="en-GB" sz="2400" dirty="0"/>
              <a:t>ffectiveness, </a:t>
            </a:r>
            <a:r>
              <a:rPr lang="en-GB" sz="2400" b="1" dirty="0">
                <a:solidFill>
                  <a:srgbClr val="FF0000"/>
                </a:solidFill>
              </a:rPr>
              <a:t>E</a:t>
            </a:r>
            <a:r>
              <a:rPr lang="en-GB" sz="2400" dirty="0"/>
              <a:t>fficiency and </a:t>
            </a:r>
            <a:r>
              <a:rPr lang="en-GB" sz="2400" b="1" dirty="0">
                <a:solidFill>
                  <a:srgbClr val="FF0000"/>
                </a:solidFill>
              </a:rPr>
              <a:t>L</a:t>
            </a:r>
            <a:r>
              <a:rPr lang="en-GB" sz="2400" dirty="0"/>
              <a:t>egitimacy (</a:t>
            </a:r>
            <a:r>
              <a:rPr lang="en-GB" sz="2400" dirty="0">
                <a:solidFill>
                  <a:srgbClr val="FF0000"/>
                </a:solidFill>
              </a:rPr>
              <a:t>PEEL</a:t>
            </a:r>
            <a:r>
              <a:rPr lang="en-GB" sz="2400" dirty="0"/>
              <a:t>) Inspections look at the Vulnerable and ask the question;-  </a:t>
            </a:r>
          </a:p>
          <a:p>
            <a:pPr algn="ctr"/>
            <a:r>
              <a:rPr lang="en-GB" sz="2400" b="1" dirty="0"/>
              <a:t>‘How effective are forces at protecting from harm those who are vulnerable, and supporting victims?’ </a:t>
            </a:r>
          </a:p>
          <a:p>
            <a:r>
              <a:rPr lang="en-GB" sz="2000" dirty="0"/>
              <a:t>It looks at h</a:t>
            </a:r>
            <a:r>
              <a:rPr lang="en-GB" sz="2000" i="1" dirty="0"/>
              <a:t>ow well does the force: </a:t>
            </a:r>
          </a:p>
          <a:p>
            <a:pPr marL="914400" lvl="1" indent="-457200">
              <a:buFont typeface="+mj-lt"/>
              <a:buAutoNum type="arabicPeriod"/>
            </a:pPr>
            <a:r>
              <a:rPr lang="en-GB" sz="2000" i="1" dirty="0"/>
              <a:t>Identify the vulnerable and assess their level of risk and need?</a:t>
            </a:r>
          </a:p>
          <a:p>
            <a:pPr marL="914400" lvl="1" indent="-457200">
              <a:buFont typeface="+mj-lt"/>
              <a:buAutoNum type="arabicPeriod"/>
            </a:pPr>
            <a:r>
              <a:rPr lang="en-GB" sz="2000" i="1" dirty="0"/>
              <a:t>Respond to vulnerable victims? </a:t>
            </a:r>
          </a:p>
          <a:p>
            <a:pPr marL="914400" lvl="1" indent="-457200">
              <a:buFont typeface="+mj-lt"/>
              <a:buAutoNum type="arabicPeriod"/>
            </a:pPr>
            <a:r>
              <a:rPr lang="en-GB" sz="2000" i="1" dirty="0"/>
              <a:t>How Police work with partners to keep victims safe? </a:t>
            </a:r>
          </a:p>
          <a:p>
            <a:pPr marL="914400" lvl="1" indent="-457200">
              <a:buFont typeface="+mj-lt"/>
              <a:buAutoNum type="arabicPeriod"/>
            </a:pPr>
            <a:r>
              <a:rPr lang="en-GB" sz="2000" i="1" dirty="0"/>
              <a:t>How police respond to and safeguard specific vulnerable groups e.g. missing and absent children &amp; victims of domestic abuse and child sexual exploitation</a:t>
            </a:r>
            <a:r>
              <a:rPr lang="en-GB" sz="2400" i="1" dirty="0"/>
              <a:t>? </a:t>
            </a:r>
          </a:p>
        </p:txBody>
      </p:sp>
    </p:spTree>
    <p:extLst>
      <p:ext uri="{BB962C8B-B14F-4D97-AF65-F5344CB8AC3E}">
        <p14:creationId xmlns:p14="http://schemas.microsoft.com/office/powerpoint/2010/main" val="173177888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A412C235-0437-4D7D-B2ED-67250BAB26A8}"/>
              </a:ext>
            </a:extLst>
          </p:cNvPr>
          <p:cNvSpPr txBox="1"/>
          <p:nvPr/>
        </p:nvSpPr>
        <p:spPr>
          <a:xfrm>
            <a:off x="820107" y="1550173"/>
            <a:ext cx="10196186" cy="523220"/>
          </a:xfrm>
          <a:prstGeom prst="rect">
            <a:avLst/>
          </a:prstGeom>
          <a:noFill/>
        </p:spPr>
        <p:txBody>
          <a:bodyPr wrap="square">
            <a:spAutoFit/>
          </a:bodyPr>
          <a:lstStyle/>
          <a:p>
            <a:pPr algn="ctr"/>
            <a:r>
              <a:rPr lang="en-GB" sz="2800" b="1" dirty="0"/>
              <a:t>Explain the Personal Aspect of Vulnerability</a:t>
            </a:r>
          </a:p>
        </p:txBody>
      </p:sp>
      <p:sp>
        <p:nvSpPr>
          <p:cNvPr id="4" name="Rectangle 3">
            <a:extLst>
              <a:ext uri="{FF2B5EF4-FFF2-40B4-BE49-F238E27FC236}">
                <a16:creationId xmlns:a16="http://schemas.microsoft.com/office/drawing/2014/main" id="{034544E8-532B-46BB-B06F-05AEE8978A3A}"/>
              </a:ext>
            </a:extLst>
          </p:cNvPr>
          <p:cNvSpPr/>
          <p:nvPr/>
        </p:nvSpPr>
        <p:spPr>
          <a:xfrm>
            <a:off x="556091" y="1822107"/>
            <a:ext cx="5362109" cy="5324535"/>
          </a:xfrm>
          <a:prstGeom prst="rect">
            <a:avLst/>
          </a:prstGeom>
        </p:spPr>
        <p:txBody>
          <a:bodyPr wrap="square">
            <a:spAutoFit/>
          </a:bodyPr>
          <a:lstStyle/>
          <a:p>
            <a:endParaRPr lang="en-GB" sz="2800" b="1" dirty="0">
              <a:solidFill>
                <a:srgbClr val="00B0F0"/>
              </a:solidFill>
            </a:endParaRPr>
          </a:p>
          <a:p>
            <a:endParaRPr lang="en-GB" sz="2800" b="1" dirty="0">
              <a:solidFill>
                <a:srgbClr val="00B0F0"/>
              </a:solidFill>
            </a:endParaRPr>
          </a:p>
          <a:p>
            <a:r>
              <a:rPr lang="en-GB" sz="2800" b="1" dirty="0">
                <a:solidFill>
                  <a:srgbClr val="00B0F0"/>
                </a:solidFill>
              </a:rPr>
              <a:t>All victims especially vulnerable ones have individual needs depending on the circumstances of the individual, victim, offender and wider circumstances. </a:t>
            </a:r>
          </a:p>
          <a:p>
            <a:endParaRPr lang="en-GB" sz="2000" b="1" dirty="0"/>
          </a:p>
          <a:p>
            <a:endParaRPr lang="en-GB" sz="2000" dirty="0"/>
          </a:p>
          <a:p>
            <a:endParaRPr lang="en-GB" sz="2000" dirty="0"/>
          </a:p>
          <a:p>
            <a:endParaRPr lang="en-GB" sz="2000" dirty="0"/>
          </a:p>
          <a:p>
            <a:endParaRPr lang="en-GB" dirty="0"/>
          </a:p>
          <a:p>
            <a:endParaRPr lang="en-GB" b="1" dirty="0"/>
          </a:p>
        </p:txBody>
      </p:sp>
      <p:sp>
        <p:nvSpPr>
          <p:cNvPr id="3" name="Title 2">
            <a:extLst>
              <a:ext uri="{FF2B5EF4-FFF2-40B4-BE49-F238E27FC236}">
                <a16:creationId xmlns:a16="http://schemas.microsoft.com/office/drawing/2014/main" id="{F6B80390-6385-4BBE-9578-B3A8945A53C8}"/>
              </a:ext>
            </a:extLst>
          </p:cNvPr>
          <p:cNvSpPr>
            <a:spLocks noGrp="1"/>
          </p:cNvSpPr>
          <p:nvPr>
            <p:ph type="title"/>
          </p:nvPr>
        </p:nvSpPr>
        <p:spPr>
          <a:solidFill>
            <a:srgbClr val="002060"/>
          </a:solidFill>
        </p:spPr>
        <p:txBody>
          <a:bodyPr/>
          <a:lstStyle/>
          <a:p>
            <a:r>
              <a:rPr lang="en-GB" dirty="0">
                <a:solidFill>
                  <a:schemeClr val="bg1"/>
                </a:solidFill>
              </a:rPr>
              <a:t>The Personal Aspect of Vulnerability</a:t>
            </a:r>
          </a:p>
        </p:txBody>
      </p:sp>
      <p:pic>
        <p:nvPicPr>
          <p:cNvPr id="7" name="Picture 6">
            <a:extLst>
              <a:ext uri="{FF2B5EF4-FFF2-40B4-BE49-F238E27FC236}">
                <a16:creationId xmlns:a16="http://schemas.microsoft.com/office/drawing/2014/main" id="{A97D89E1-64B9-E138-2DC9-87BB4A187441}"/>
              </a:ext>
            </a:extLst>
          </p:cNvPr>
          <p:cNvPicPr>
            <a:picLocks noChangeAspect="1"/>
          </p:cNvPicPr>
          <p:nvPr/>
        </p:nvPicPr>
        <p:blipFill>
          <a:blip r:embed="rId3"/>
          <a:stretch>
            <a:fillRect/>
          </a:stretch>
        </p:blipFill>
        <p:spPr>
          <a:xfrm>
            <a:off x="6273802" y="2352268"/>
            <a:ext cx="5071404" cy="2578680"/>
          </a:xfrm>
          <a:prstGeom prst="rect">
            <a:avLst/>
          </a:prstGeom>
        </p:spPr>
      </p:pic>
    </p:spTree>
    <p:extLst>
      <p:ext uri="{BB962C8B-B14F-4D97-AF65-F5344CB8AC3E}">
        <p14:creationId xmlns:p14="http://schemas.microsoft.com/office/powerpoint/2010/main" val="15031665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1000"/>
                                        <p:tgtEl>
                                          <p:spTgt spid="4"/>
                                        </p:tgtEl>
                                      </p:cBhvr>
                                    </p:animEffect>
                                    <p:anim calcmode="lin" valueType="num">
                                      <p:cBhvr>
                                        <p:cTn id="8" dur="1000" fill="hold"/>
                                        <p:tgtEl>
                                          <p:spTgt spid="4"/>
                                        </p:tgtEl>
                                        <p:attrNameLst>
                                          <p:attrName>ppt_x</p:attrName>
                                        </p:attrNameLst>
                                      </p:cBhvr>
                                      <p:tavLst>
                                        <p:tav tm="0">
                                          <p:val>
                                            <p:strVal val="#ppt_x"/>
                                          </p:val>
                                        </p:tav>
                                        <p:tav tm="100000">
                                          <p:val>
                                            <p:strVal val="#ppt_x"/>
                                          </p:val>
                                        </p:tav>
                                      </p:tavLst>
                                    </p:anim>
                                    <p:anim calcmode="lin" valueType="num">
                                      <p:cBhvr>
                                        <p:cTn id="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8">
            <a:extLst>
              <a:ext uri="{FF2B5EF4-FFF2-40B4-BE49-F238E27FC236}">
                <a16:creationId xmlns:a16="http://schemas.microsoft.com/office/drawing/2014/main" id="{F4CD35F5-D32E-46C7-ADAB-263CF92F0A16}"/>
              </a:ext>
            </a:extLst>
          </p:cNvPr>
          <p:cNvSpPr>
            <a:spLocks noGrp="1"/>
          </p:cNvSpPr>
          <p:nvPr>
            <p:ph sz="half" idx="1"/>
          </p:nvPr>
        </p:nvSpPr>
        <p:spPr>
          <a:prstGeom prst="rect">
            <a:avLst/>
          </a:prstGeom>
        </p:spPr>
        <p:txBody>
          <a:bodyPr>
            <a:normAutofit fontScale="55000" lnSpcReduction="20000"/>
          </a:bodyPr>
          <a:lstStyle/>
          <a:p>
            <a:pPr marL="0" indent="0">
              <a:buNone/>
            </a:pPr>
            <a:endParaRPr lang="en-GB" dirty="0"/>
          </a:p>
          <a:p>
            <a:pPr marL="342900" indent="-342900"/>
            <a:r>
              <a:rPr lang="en-GB" i="1" dirty="0">
                <a:solidFill>
                  <a:srgbClr val="00B050"/>
                </a:solidFill>
              </a:rPr>
              <a:t>Different Cultural Background  </a:t>
            </a:r>
          </a:p>
          <a:p>
            <a:pPr marL="342900" indent="-342900"/>
            <a:r>
              <a:rPr lang="en-GB" i="1" dirty="0">
                <a:solidFill>
                  <a:srgbClr val="00B050"/>
                </a:solidFill>
              </a:rPr>
              <a:t>Vulnerable Immigration Status Possibly Linked to Abuser </a:t>
            </a:r>
          </a:p>
          <a:p>
            <a:pPr marL="342900" indent="-342900"/>
            <a:r>
              <a:rPr lang="en-GB" i="1" dirty="0">
                <a:solidFill>
                  <a:srgbClr val="00B050"/>
                </a:solidFill>
              </a:rPr>
              <a:t>Reliant on Partner/Parent/Carer</a:t>
            </a:r>
          </a:p>
          <a:p>
            <a:pPr marL="342900" indent="-342900"/>
            <a:r>
              <a:rPr lang="en-GB" i="1" dirty="0">
                <a:solidFill>
                  <a:srgbClr val="00B050"/>
                </a:solidFill>
              </a:rPr>
              <a:t>Forced into marriage or be subjected to honour-based violence</a:t>
            </a:r>
          </a:p>
          <a:p>
            <a:pPr marL="342900" indent="-342900"/>
            <a:r>
              <a:rPr lang="en-GB" i="1" dirty="0">
                <a:solidFill>
                  <a:srgbClr val="00B050"/>
                </a:solidFill>
              </a:rPr>
              <a:t>Community / Family Pressure</a:t>
            </a:r>
          </a:p>
          <a:p>
            <a:pPr marL="342900" indent="-342900"/>
            <a:r>
              <a:rPr lang="en-GB" i="1" dirty="0">
                <a:solidFill>
                  <a:srgbClr val="00B050"/>
                </a:solidFill>
              </a:rPr>
              <a:t>Male Victims</a:t>
            </a:r>
          </a:p>
          <a:p>
            <a:pPr marL="342900" indent="-342900"/>
            <a:r>
              <a:rPr lang="en-GB" i="1" dirty="0">
                <a:solidFill>
                  <a:srgbClr val="00B050"/>
                </a:solidFill>
              </a:rPr>
              <a:t>Lesbian, gay, bisexual and transgender (LGBT) communities</a:t>
            </a:r>
          </a:p>
          <a:p>
            <a:pPr marL="342900" indent="-342900"/>
            <a:r>
              <a:rPr lang="en-GB" i="1" dirty="0">
                <a:solidFill>
                  <a:srgbClr val="00B050"/>
                </a:solidFill>
              </a:rPr>
              <a:t>Illness or physical, mental or learning disability</a:t>
            </a:r>
          </a:p>
          <a:p>
            <a:pPr marL="342900" indent="-342900"/>
            <a:r>
              <a:rPr lang="en-GB" i="1" dirty="0">
                <a:solidFill>
                  <a:srgbClr val="00B050"/>
                </a:solidFill>
              </a:rPr>
              <a:t>Armed and emergency service personnel</a:t>
            </a:r>
          </a:p>
          <a:p>
            <a:pPr marL="342900" indent="-342900"/>
            <a:r>
              <a:rPr lang="en-GB" i="1" dirty="0">
                <a:solidFill>
                  <a:srgbClr val="00B050"/>
                </a:solidFill>
              </a:rPr>
              <a:t>Teenagers and Young Persons </a:t>
            </a:r>
          </a:p>
          <a:p>
            <a:pPr marL="342900" indent="-342900"/>
            <a:r>
              <a:rPr lang="en-GB" i="1" dirty="0">
                <a:solidFill>
                  <a:srgbClr val="00B050"/>
                </a:solidFill>
              </a:rPr>
              <a:t>Elderly including those linked to illness (Victim often dependent on their abuser)</a:t>
            </a:r>
          </a:p>
          <a:p>
            <a:pPr marL="0" indent="0">
              <a:buNone/>
            </a:pPr>
            <a:endParaRPr lang="en-GB" dirty="0"/>
          </a:p>
        </p:txBody>
      </p:sp>
      <p:pic>
        <p:nvPicPr>
          <p:cNvPr id="7" name="Content Placeholder 6">
            <a:extLst>
              <a:ext uri="{FF2B5EF4-FFF2-40B4-BE49-F238E27FC236}">
                <a16:creationId xmlns:a16="http://schemas.microsoft.com/office/drawing/2014/main" id="{2C5C7F60-88C6-4DAA-A61B-ABFAB45E08FE}"/>
              </a:ext>
            </a:extLst>
          </p:cNvPr>
          <p:cNvPicPr>
            <a:picLocks noGrp="1" noChangeAspect="1"/>
          </p:cNvPicPr>
          <p:nvPr>
            <p:ph sz="half" idx="2"/>
          </p:nvPr>
        </p:nvPicPr>
        <p:blipFill>
          <a:blip r:embed="rId3"/>
          <a:stretch>
            <a:fillRect/>
          </a:stretch>
        </p:blipFill>
        <p:spPr>
          <a:xfrm>
            <a:off x="7558935" y="2951377"/>
            <a:ext cx="2408129" cy="1652159"/>
          </a:xfrm>
          <a:prstGeom prst="rect">
            <a:avLst/>
          </a:prstGeom>
        </p:spPr>
      </p:pic>
      <p:sp>
        <p:nvSpPr>
          <p:cNvPr id="2" name="Title 1"/>
          <p:cNvSpPr>
            <a:spLocks noGrp="1"/>
          </p:cNvSpPr>
          <p:nvPr>
            <p:ph type="title"/>
          </p:nvPr>
        </p:nvSpPr>
        <p:spPr>
          <a:solidFill>
            <a:srgbClr val="002060"/>
          </a:solidFill>
        </p:spPr>
        <p:txBody>
          <a:bodyPr/>
          <a:lstStyle/>
          <a:p>
            <a:r>
              <a:rPr lang="en-GB" dirty="0">
                <a:solidFill>
                  <a:schemeClr val="bg1"/>
                </a:solidFill>
              </a:rPr>
              <a:t>The Personal Aspect of Vulnerability</a:t>
            </a:r>
          </a:p>
        </p:txBody>
      </p:sp>
    </p:spTree>
    <p:extLst>
      <p:ext uri="{BB962C8B-B14F-4D97-AF65-F5344CB8AC3E}">
        <p14:creationId xmlns:p14="http://schemas.microsoft.com/office/powerpoint/2010/main" val="1989076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animEffect transition="in" filter="fade">
                                      <p:cBhvr>
                                        <p:cTn id="7" dur="1000"/>
                                        <p:tgtEl>
                                          <p:spTgt spid="6">
                                            <p:txEl>
                                              <p:pRg st="1" end="1"/>
                                            </p:txEl>
                                          </p:spTgt>
                                        </p:tgtEl>
                                      </p:cBhvr>
                                    </p:animEffect>
                                    <p:anim calcmode="lin" valueType="num">
                                      <p:cBhvr>
                                        <p:cTn id="8"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2" end="2"/>
                                            </p:txEl>
                                          </p:spTgt>
                                        </p:tgtEl>
                                        <p:attrNameLst>
                                          <p:attrName>style.visibility</p:attrName>
                                        </p:attrNameLst>
                                      </p:cBhvr>
                                      <p:to>
                                        <p:strVal val="visible"/>
                                      </p:to>
                                    </p:set>
                                    <p:animEffect transition="in" filter="fade">
                                      <p:cBhvr>
                                        <p:cTn id="14" dur="1000"/>
                                        <p:tgtEl>
                                          <p:spTgt spid="6">
                                            <p:txEl>
                                              <p:pRg st="2" end="2"/>
                                            </p:txEl>
                                          </p:spTgt>
                                        </p:tgtEl>
                                      </p:cBhvr>
                                    </p:animEffect>
                                    <p:anim calcmode="lin" valueType="num">
                                      <p:cBhvr>
                                        <p:cTn id="1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3" end="3"/>
                                            </p:txEl>
                                          </p:spTgt>
                                        </p:tgtEl>
                                        <p:attrNameLst>
                                          <p:attrName>style.visibility</p:attrName>
                                        </p:attrNameLst>
                                      </p:cBhvr>
                                      <p:to>
                                        <p:strVal val="visible"/>
                                      </p:to>
                                    </p:set>
                                    <p:animEffect transition="in" filter="fade">
                                      <p:cBhvr>
                                        <p:cTn id="21" dur="1000"/>
                                        <p:tgtEl>
                                          <p:spTgt spid="6">
                                            <p:txEl>
                                              <p:pRg st="3" end="3"/>
                                            </p:txEl>
                                          </p:spTgt>
                                        </p:tgtEl>
                                      </p:cBhvr>
                                    </p:animEffect>
                                    <p:anim calcmode="lin" valueType="num">
                                      <p:cBhvr>
                                        <p:cTn id="22" dur="1000" fill="hold"/>
                                        <p:tgtEl>
                                          <p:spTgt spid="6">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6">
                                            <p:txEl>
                                              <p:pRg st="4" end="4"/>
                                            </p:txEl>
                                          </p:spTgt>
                                        </p:tgtEl>
                                        <p:attrNameLst>
                                          <p:attrName>style.visibility</p:attrName>
                                        </p:attrNameLst>
                                      </p:cBhvr>
                                      <p:to>
                                        <p:strVal val="visible"/>
                                      </p:to>
                                    </p:set>
                                    <p:animEffect transition="in" filter="fade">
                                      <p:cBhvr>
                                        <p:cTn id="28" dur="1000"/>
                                        <p:tgtEl>
                                          <p:spTgt spid="6">
                                            <p:txEl>
                                              <p:pRg st="4" end="4"/>
                                            </p:txEl>
                                          </p:spTgt>
                                        </p:tgtEl>
                                      </p:cBhvr>
                                    </p:animEffect>
                                    <p:anim calcmode="lin" valueType="num">
                                      <p:cBhvr>
                                        <p:cTn id="29" dur="1000" fill="hold"/>
                                        <p:tgtEl>
                                          <p:spTgt spid="6">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6">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6">
                                            <p:txEl>
                                              <p:pRg st="5" end="5"/>
                                            </p:txEl>
                                          </p:spTgt>
                                        </p:tgtEl>
                                        <p:attrNameLst>
                                          <p:attrName>style.visibility</p:attrName>
                                        </p:attrNameLst>
                                      </p:cBhvr>
                                      <p:to>
                                        <p:strVal val="visible"/>
                                      </p:to>
                                    </p:set>
                                    <p:animEffect transition="in" filter="fade">
                                      <p:cBhvr>
                                        <p:cTn id="35" dur="1000"/>
                                        <p:tgtEl>
                                          <p:spTgt spid="6">
                                            <p:txEl>
                                              <p:pRg st="5" end="5"/>
                                            </p:txEl>
                                          </p:spTgt>
                                        </p:tgtEl>
                                      </p:cBhvr>
                                    </p:animEffect>
                                    <p:anim calcmode="lin" valueType="num">
                                      <p:cBhvr>
                                        <p:cTn id="36" dur="1000" fill="hold"/>
                                        <p:tgtEl>
                                          <p:spTgt spid="6">
                                            <p:txEl>
                                              <p:pRg st="5" end="5"/>
                                            </p:txEl>
                                          </p:spTgt>
                                        </p:tgtEl>
                                        <p:attrNameLst>
                                          <p:attrName>ppt_x</p:attrName>
                                        </p:attrNameLst>
                                      </p:cBhvr>
                                      <p:tavLst>
                                        <p:tav tm="0">
                                          <p:val>
                                            <p:strVal val="#ppt_x"/>
                                          </p:val>
                                        </p:tav>
                                        <p:tav tm="100000">
                                          <p:val>
                                            <p:strVal val="#ppt_x"/>
                                          </p:val>
                                        </p:tav>
                                      </p:tavLst>
                                    </p:anim>
                                    <p:anim calcmode="lin" valueType="num">
                                      <p:cBhvr>
                                        <p:cTn id="37" dur="1000" fill="hold"/>
                                        <p:tgtEl>
                                          <p:spTgt spid="6">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6">
                                            <p:txEl>
                                              <p:pRg st="6" end="6"/>
                                            </p:txEl>
                                          </p:spTgt>
                                        </p:tgtEl>
                                        <p:attrNameLst>
                                          <p:attrName>style.visibility</p:attrName>
                                        </p:attrNameLst>
                                      </p:cBhvr>
                                      <p:to>
                                        <p:strVal val="visible"/>
                                      </p:to>
                                    </p:set>
                                    <p:animEffect transition="in" filter="fade">
                                      <p:cBhvr>
                                        <p:cTn id="42" dur="1000"/>
                                        <p:tgtEl>
                                          <p:spTgt spid="6">
                                            <p:txEl>
                                              <p:pRg st="6" end="6"/>
                                            </p:txEl>
                                          </p:spTgt>
                                        </p:tgtEl>
                                      </p:cBhvr>
                                    </p:animEffect>
                                    <p:anim calcmode="lin" valueType="num">
                                      <p:cBhvr>
                                        <p:cTn id="43" dur="1000" fill="hold"/>
                                        <p:tgtEl>
                                          <p:spTgt spid="6">
                                            <p:txEl>
                                              <p:pRg st="6" end="6"/>
                                            </p:txEl>
                                          </p:spTgt>
                                        </p:tgtEl>
                                        <p:attrNameLst>
                                          <p:attrName>ppt_x</p:attrName>
                                        </p:attrNameLst>
                                      </p:cBhvr>
                                      <p:tavLst>
                                        <p:tav tm="0">
                                          <p:val>
                                            <p:strVal val="#ppt_x"/>
                                          </p:val>
                                        </p:tav>
                                        <p:tav tm="100000">
                                          <p:val>
                                            <p:strVal val="#ppt_x"/>
                                          </p:val>
                                        </p:tav>
                                      </p:tavLst>
                                    </p:anim>
                                    <p:anim calcmode="lin" valueType="num">
                                      <p:cBhvr>
                                        <p:cTn id="44" dur="1000" fill="hold"/>
                                        <p:tgtEl>
                                          <p:spTgt spid="6">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7" end="7"/>
                                            </p:txEl>
                                          </p:spTgt>
                                        </p:tgtEl>
                                        <p:attrNameLst>
                                          <p:attrName>style.visibility</p:attrName>
                                        </p:attrNameLst>
                                      </p:cBhvr>
                                      <p:to>
                                        <p:strVal val="visible"/>
                                      </p:to>
                                    </p:set>
                                    <p:animEffect transition="in" filter="fade">
                                      <p:cBhvr>
                                        <p:cTn id="49" dur="1000"/>
                                        <p:tgtEl>
                                          <p:spTgt spid="6">
                                            <p:txEl>
                                              <p:pRg st="7" end="7"/>
                                            </p:txEl>
                                          </p:spTgt>
                                        </p:tgtEl>
                                      </p:cBhvr>
                                    </p:animEffect>
                                    <p:anim calcmode="lin" valueType="num">
                                      <p:cBhvr>
                                        <p:cTn id="50" dur="1000" fill="hold"/>
                                        <p:tgtEl>
                                          <p:spTgt spid="6">
                                            <p:txEl>
                                              <p:pRg st="7" end="7"/>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6">
                                            <p:txEl>
                                              <p:pRg st="8" end="8"/>
                                            </p:txEl>
                                          </p:spTgt>
                                        </p:tgtEl>
                                        <p:attrNameLst>
                                          <p:attrName>style.visibility</p:attrName>
                                        </p:attrNameLst>
                                      </p:cBhvr>
                                      <p:to>
                                        <p:strVal val="visible"/>
                                      </p:to>
                                    </p:set>
                                    <p:animEffect transition="in" filter="fade">
                                      <p:cBhvr>
                                        <p:cTn id="56" dur="1000"/>
                                        <p:tgtEl>
                                          <p:spTgt spid="6">
                                            <p:txEl>
                                              <p:pRg st="8" end="8"/>
                                            </p:txEl>
                                          </p:spTgt>
                                        </p:tgtEl>
                                      </p:cBhvr>
                                    </p:animEffect>
                                    <p:anim calcmode="lin" valueType="num">
                                      <p:cBhvr>
                                        <p:cTn id="57" dur="1000" fill="hold"/>
                                        <p:tgtEl>
                                          <p:spTgt spid="6">
                                            <p:txEl>
                                              <p:pRg st="8" end="8"/>
                                            </p:txEl>
                                          </p:spTgt>
                                        </p:tgtEl>
                                        <p:attrNameLst>
                                          <p:attrName>ppt_x</p:attrName>
                                        </p:attrNameLst>
                                      </p:cBhvr>
                                      <p:tavLst>
                                        <p:tav tm="0">
                                          <p:val>
                                            <p:strVal val="#ppt_x"/>
                                          </p:val>
                                        </p:tav>
                                        <p:tav tm="100000">
                                          <p:val>
                                            <p:strVal val="#ppt_x"/>
                                          </p:val>
                                        </p:tav>
                                      </p:tavLst>
                                    </p:anim>
                                    <p:anim calcmode="lin" valueType="num">
                                      <p:cBhvr>
                                        <p:cTn id="58" dur="1000" fill="hold"/>
                                        <p:tgtEl>
                                          <p:spTgt spid="6">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9" fill="hold">
                      <p:stCondLst>
                        <p:cond delay="indefinite"/>
                      </p:stCondLst>
                      <p:childTnLst>
                        <p:par>
                          <p:cTn id="60" fill="hold">
                            <p:stCondLst>
                              <p:cond delay="0"/>
                            </p:stCondLst>
                            <p:childTnLst>
                              <p:par>
                                <p:cTn id="61" presetID="42" presetClass="entr" presetSubtype="0" fill="hold" grpId="0" nodeType="clickEffect">
                                  <p:stCondLst>
                                    <p:cond delay="0"/>
                                  </p:stCondLst>
                                  <p:childTnLst>
                                    <p:set>
                                      <p:cBhvr>
                                        <p:cTn id="62" dur="1" fill="hold">
                                          <p:stCondLst>
                                            <p:cond delay="0"/>
                                          </p:stCondLst>
                                        </p:cTn>
                                        <p:tgtEl>
                                          <p:spTgt spid="6">
                                            <p:txEl>
                                              <p:pRg st="9" end="9"/>
                                            </p:txEl>
                                          </p:spTgt>
                                        </p:tgtEl>
                                        <p:attrNameLst>
                                          <p:attrName>style.visibility</p:attrName>
                                        </p:attrNameLst>
                                      </p:cBhvr>
                                      <p:to>
                                        <p:strVal val="visible"/>
                                      </p:to>
                                    </p:set>
                                    <p:animEffect transition="in" filter="fade">
                                      <p:cBhvr>
                                        <p:cTn id="63" dur="1000"/>
                                        <p:tgtEl>
                                          <p:spTgt spid="6">
                                            <p:txEl>
                                              <p:pRg st="9" end="9"/>
                                            </p:txEl>
                                          </p:spTgt>
                                        </p:tgtEl>
                                      </p:cBhvr>
                                    </p:animEffect>
                                    <p:anim calcmode="lin" valueType="num">
                                      <p:cBhvr>
                                        <p:cTn id="64" dur="1000" fill="hold"/>
                                        <p:tgtEl>
                                          <p:spTgt spid="6">
                                            <p:txEl>
                                              <p:pRg st="9" end="9"/>
                                            </p:txEl>
                                          </p:spTgt>
                                        </p:tgtEl>
                                        <p:attrNameLst>
                                          <p:attrName>ppt_x</p:attrName>
                                        </p:attrNameLst>
                                      </p:cBhvr>
                                      <p:tavLst>
                                        <p:tav tm="0">
                                          <p:val>
                                            <p:strVal val="#ppt_x"/>
                                          </p:val>
                                        </p:tav>
                                        <p:tav tm="100000">
                                          <p:val>
                                            <p:strVal val="#ppt_x"/>
                                          </p:val>
                                        </p:tav>
                                      </p:tavLst>
                                    </p:anim>
                                    <p:anim calcmode="lin" valueType="num">
                                      <p:cBhvr>
                                        <p:cTn id="65" dur="1000" fill="hold"/>
                                        <p:tgtEl>
                                          <p:spTgt spid="6">
                                            <p:txEl>
                                              <p:pRg st="9" end="9"/>
                                            </p:txEl>
                                          </p:spTgt>
                                        </p:tgtEl>
                                        <p:attrNameLst>
                                          <p:attrName>ppt_y</p:attrName>
                                        </p:attrNameLst>
                                      </p:cBhvr>
                                      <p:tavLst>
                                        <p:tav tm="0">
                                          <p:val>
                                            <p:strVal val="#ppt_y+.1"/>
                                          </p:val>
                                        </p:tav>
                                        <p:tav tm="100000">
                                          <p:val>
                                            <p:strVal val="#ppt_y"/>
                                          </p:val>
                                        </p:tav>
                                      </p:tavLst>
                                    </p:anim>
                                  </p:childTnLst>
                                </p:cTn>
                              </p:par>
                            </p:childTnLst>
                          </p:cTn>
                        </p:par>
                      </p:childTnLst>
                    </p:cTn>
                  </p:par>
                  <p:par>
                    <p:cTn id="66" fill="hold">
                      <p:stCondLst>
                        <p:cond delay="indefinite"/>
                      </p:stCondLst>
                      <p:childTnLst>
                        <p:par>
                          <p:cTn id="67" fill="hold">
                            <p:stCondLst>
                              <p:cond delay="0"/>
                            </p:stCondLst>
                            <p:childTnLst>
                              <p:par>
                                <p:cTn id="68" presetID="42" presetClass="entr" presetSubtype="0" fill="hold" grpId="0" nodeType="clickEffect">
                                  <p:stCondLst>
                                    <p:cond delay="0"/>
                                  </p:stCondLst>
                                  <p:childTnLst>
                                    <p:set>
                                      <p:cBhvr>
                                        <p:cTn id="69" dur="1" fill="hold">
                                          <p:stCondLst>
                                            <p:cond delay="0"/>
                                          </p:stCondLst>
                                        </p:cTn>
                                        <p:tgtEl>
                                          <p:spTgt spid="6">
                                            <p:txEl>
                                              <p:pRg st="10" end="10"/>
                                            </p:txEl>
                                          </p:spTgt>
                                        </p:tgtEl>
                                        <p:attrNameLst>
                                          <p:attrName>style.visibility</p:attrName>
                                        </p:attrNameLst>
                                      </p:cBhvr>
                                      <p:to>
                                        <p:strVal val="visible"/>
                                      </p:to>
                                    </p:set>
                                    <p:animEffect transition="in" filter="fade">
                                      <p:cBhvr>
                                        <p:cTn id="70" dur="1000"/>
                                        <p:tgtEl>
                                          <p:spTgt spid="6">
                                            <p:txEl>
                                              <p:pRg st="10" end="10"/>
                                            </p:txEl>
                                          </p:spTgt>
                                        </p:tgtEl>
                                      </p:cBhvr>
                                    </p:animEffect>
                                    <p:anim calcmode="lin" valueType="num">
                                      <p:cBhvr>
                                        <p:cTn id="71" dur="1000" fill="hold"/>
                                        <p:tgtEl>
                                          <p:spTgt spid="6">
                                            <p:txEl>
                                              <p:pRg st="10" end="10"/>
                                            </p:txEl>
                                          </p:spTgt>
                                        </p:tgtEl>
                                        <p:attrNameLst>
                                          <p:attrName>ppt_x</p:attrName>
                                        </p:attrNameLst>
                                      </p:cBhvr>
                                      <p:tavLst>
                                        <p:tav tm="0">
                                          <p:val>
                                            <p:strVal val="#ppt_x"/>
                                          </p:val>
                                        </p:tav>
                                        <p:tav tm="100000">
                                          <p:val>
                                            <p:strVal val="#ppt_x"/>
                                          </p:val>
                                        </p:tav>
                                      </p:tavLst>
                                    </p:anim>
                                    <p:anim calcmode="lin" valueType="num">
                                      <p:cBhvr>
                                        <p:cTn id="72" dur="1000" fill="hold"/>
                                        <p:tgtEl>
                                          <p:spTgt spid="6">
                                            <p:txEl>
                                              <p:pRg st="10" end="10"/>
                                            </p:txEl>
                                          </p:spTgt>
                                        </p:tgtEl>
                                        <p:attrNameLst>
                                          <p:attrName>ppt_y</p:attrName>
                                        </p:attrNameLst>
                                      </p:cBhvr>
                                      <p:tavLst>
                                        <p:tav tm="0">
                                          <p:val>
                                            <p:strVal val="#ppt_y+.1"/>
                                          </p:val>
                                        </p:tav>
                                        <p:tav tm="100000">
                                          <p:val>
                                            <p:strVal val="#ppt_y"/>
                                          </p:val>
                                        </p:tav>
                                      </p:tavLst>
                                    </p:anim>
                                  </p:childTnLst>
                                </p:cTn>
                              </p:par>
                            </p:childTnLst>
                          </p:cTn>
                        </p:par>
                      </p:childTnLst>
                    </p:cTn>
                  </p:par>
                  <p:par>
                    <p:cTn id="73" fill="hold">
                      <p:stCondLst>
                        <p:cond delay="indefinite"/>
                      </p:stCondLst>
                      <p:childTnLst>
                        <p:par>
                          <p:cTn id="74" fill="hold">
                            <p:stCondLst>
                              <p:cond delay="0"/>
                            </p:stCondLst>
                            <p:childTnLst>
                              <p:par>
                                <p:cTn id="75" presetID="42" presetClass="entr" presetSubtype="0" fill="hold" grpId="0" nodeType="clickEffect">
                                  <p:stCondLst>
                                    <p:cond delay="0"/>
                                  </p:stCondLst>
                                  <p:childTnLst>
                                    <p:set>
                                      <p:cBhvr>
                                        <p:cTn id="76" dur="1" fill="hold">
                                          <p:stCondLst>
                                            <p:cond delay="0"/>
                                          </p:stCondLst>
                                        </p:cTn>
                                        <p:tgtEl>
                                          <p:spTgt spid="6">
                                            <p:txEl>
                                              <p:pRg st="11" end="11"/>
                                            </p:txEl>
                                          </p:spTgt>
                                        </p:tgtEl>
                                        <p:attrNameLst>
                                          <p:attrName>style.visibility</p:attrName>
                                        </p:attrNameLst>
                                      </p:cBhvr>
                                      <p:to>
                                        <p:strVal val="visible"/>
                                      </p:to>
                                    </p:set>
                                    <p:animEffect transition="in" filter="fade">
                                      <p:cBhvr>
                                        <p:cTn id="77" dur="1000"/>
                                        <p:tgtEl>
                                          <p:spTgt spid="6">
                                            <p:txEl>
                                              <p:pRg st="11" end="11"/>
                                            </p:txEl>
                                          </p:spTgt>
                                        </p:tgtEl>
                                      </p:cBhvr>
                                    </p:animEffect>
                                    <p:anim calcmode="lin" valueType="num">
                                      <p:cBhvr>
                                        <p:cTn id="78" dur="1000" fill="hold"/>
                                        <p:tgtEl>
                                          <p:spTgt spid="6">
                                            <p:txEl>
                                              <p:pRg st="11" end="11"/>
                                            </p:txEl>
                                          </p:spTgt>
                                        </p:tgtEl>
                                        <p:attrNameLst>
                                          <p:attrName>ppt_x</p:attrName>
                                        </p:attrNameLst>
                                      </p:cBhvr>
                                      <p:tavLst>
                                        <p:tav tm="0">
                                          <p:val>
                                            <p:strVal val="#ppt_x"/>
                                          </p:val>
                                        </p:tav>
                                        <p:tav tm="100000">
                                          <p:val>
                                            <p:strVal val="#ppt_x"/>
                                          </p:val>
                                        </p:tav>
                                      </p:tavLst>
                                    </p:anim>
                                    <p:anim calcmode="lin" valueType="num">
                                      <p:cBhvr>
                                        <p:cTn id="79" dur="1000" fill="hold"/>
                                        <p:tgtEl>
                                          <p:spTgt spid="6">
                                            <p:txEl>
                                              <p:pRg st="11" end="1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85A5C60-74BC-4FA3-90C5-4AC13838E83E}"/>
              </a:ext>
            </a:extLst>
          </p:cNvPr>
          <p:cNvSpPr>
            <a:spLocks noGrp="1"/>
          </p:cNvSpPr>
          <p:nvPr>
            <p:ph sz="half" idx="1"/>
          </p:nvPr>
        </p:nvSpPr>
        <p:spPr/>
        <p:txBody>
          <a:bodyPr>
            <a:normAutofit lnSpcReduction="10000"/>
          </a:bodyPr>
          <a:lstStyle/>
          <a:p>
            <a:pPr marL="0" indent="0">
              <a:buNone/>
            </a:pPr>
            <a:r>
              <a:rPr lang="en-GB" sz="2400" dirty="0"/>
              <a:t>What factors influence the vulnerability of the following groups:</a:t>
            </a:r>
          </a:p>
          <a:p>
            <a:r>
              <a:rPr lang="en-GB" sz="2000" dirty="0">
                <a:solidFill>
                  <a:srgbClr val="FF0000"/>
                </a:solidFill>
              </a:rPr>
              <a:t>Victims from different cultural backgrounds</a:t>
            </a:r>
          </a:p>
          <a:p>
            <a:r>
              <a:rPr lang="en-GB" sz="2000" dirty="0">
                <a:solidFill>
                  <a:srgbClr val="FA8006"/>
                </a:solidFill>
              </a:rPr>
              <a:t>Male victims</a:t>
            </a:r>
          </a:p>
          <a:p>
            <a:r>
              <a:rPr lang="en-GB" sz="2000" dirty="0">
                <a:solidFill>
                  <a:srgbClr val="FFC000"/>
                </a:solidFill>
              </a:rPr>
              <a:t>Victims from lesbian, gay, bisexual &amp; transgender(LGBT) communities</a:t>
            </a:r>
          </a:p>
          <a:p>
            <a:r>
              <a:rPr lang="en-GB" sz="2000" dirty="0">
                <a:solidFill>
                  <a:srgbClr val="92D050"/>
                </a:solidFill>
              </a:rPr>
              <a:t>Victims with a disability</a:t>
            </a:r>
          </a:p>
          <a:p>
            <a:r>
              <a:rPr lang="en-GB" sz="2000" dirty="0">
                <a:solidFill>
                  <a:srgbClr val="00B0F0"/>
                </a:solidFill>
              </a:rPr>
              <a:t>Victims from armed services /emergency services families</a:t>
            </a:r>
          </a:p>
          <a:p>
            <a:r>
              <a:rPr lang="en-GB" sz="2000" dirty="0">
                <a:solidFill>
                  <a:srgbClr val="002060"/>
                </a:solidFill>
              </a:rPr>
              <a:t>Teenagers &amp; young persons</a:t>
            </a:r>
          </a:p>
          <a:p>
            <a:r>
              <a:rPr lang="en-GB" sz="2000" dirty="0">
                <a:solidFill>
                  <a:srgbClr val="7030A0"/>
                </a:solidFill>
              </a:rPr>
              <a:t>Older people</a:t>
            </a:r>
          </a:p>
          <a:p>
            <a:endParaRPr lang="en-GB" sz="2400" dirty="0"/>
          </a:p>
        </p:txBody>
      </p:sp>
      <p:pic>
        <p:nvPicPr>
          <p:cNvPr id="5" name="Content Placeholder 4">
            <a:extLst>
              <a:ext uri="{FF2B5EF4-FFF2-40B4-BE49-F238E27FC236}">
                <a16:creationId xmlns:a16="http://schemas.microsoft.com/office/drawing/2014/main" id="{1EE93715-57BD-2505-2203-8C22C62F7EB5}"/>
              </a:ext>
            </a:extLst>
          </p:cNvPr>
          <p:cNvPicPr>
            <a:picLocks noGrp="1" noChangeAspect="1"/>
          </p:cNvPicPr>
          <p:nvPr>
            <p:ph sz="half" idx="2"/>
          </p:nvPr>
        </p:nvPicPr>
        <p:blipFill>
          <a:blip r:embed="rId3"/>
          <a:stretch>
            <a:fillRect/>
          </a:stretch>
        </p:blipFill>
        <p:spPr>
          <a:xfrm>
            <a:off x="6493690" y="2253252"/>
            <a:ext cx="4702990" cy="2351495"/>
          </a:xfrm>
          <a:prstGeom prst="rect">
            <a:avLst/>
          </a:prstGeom>
        </p:spPr>
      </p:pic>
      <p:sp>
        <p:nvSpPr>
          <p:cNvPr id="4" name="Title 3">
            <a:extLst>
              <a:ext uri="{FF2B5EF4-FFF2-40B4-BE49-F238E27FC236}">
                <a16:creationId xmlns:a16="http://schemas.microsoft.com/office/drawing/2014/main" id="{0F76F6D6-F17C-48C2-B71C-676885C21AAE}"/>
              </a:ext>
            </a:extLst>
          </p:cNvPr>
          <p:cNvSpPr>
            <a:spLocks noGrp="1"/>
          </p:cNvSpPr>
          <p:nvPr>
            <p:ph type="title"/>
          </p:nvPr>
        </p:nvSpPr>
        <p:spPr>
          <a:solidFill>
            <a:srgbClr val="002060"/>
          </a:solidFill>
        </p:spPr>
        <p:txBody>
          <a:bodyPr/>
          <a:lstStyle/>
          <a:p>
            <a:r>
              <a:rPr lang="en-GB" dirty="0">
                <a:solidFill>
                  <a:schemeClr val="bg1"/>
                </a:solidFill>
              </a:rPr>
              <a:t>Task</a:t>
            </a:r>
          </a:p>
        </p:txBody>
      </p:sp>
    </p:spTree>
    <p:extLst>
      <p:ext uri="{BB962C8B-B14F-4D97-AF65-F5344CB8AC3E}">
        <p14:creationId xmlns:p14="http://schemas.microsoft.com/office/powerpoint/2010/main" val="2291138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1" end="1"/>
                                            </p:txEl>
                                          </p:spTgt>
                                        </p:tgtEl>
                                        <p:attrNameLst>
                                          <p:attrName>style.visibility</p:attrName>
                                        </p:attrNameLst>
                                      </p:cBhvr>
                                      <p:to>
                                        <p:strVal val="visible"/>
                                      </p:to>
                                    </p:set>
                                    <p:animEffect transition="in" filter="fade">
                                      <p:cBhvr>
                                        <p:cTn id="14" dur="1000"/>
                                        <p:tgtEl>
                                          <p:spTgt spid="2">
                                            <p:txEl>
                                              <p:pRg st="1" end="1"/>
                                            </p:txEl>
                                          </p:spTgt>
                                        </p:tgtEl>
                                      </p:cBhvr>
                                    </p:animEffect>
                                    <p:anim calcmode="lin" valueType="num">
                                      <p:cBhvr>
                                        <p:cTn id="15" dur="1000" fill="hold"/>
                                        <p:tgtEl>
                                          <p:spTgt spid="2">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2" end="2"/>
                                            </p:txEl>
                                          </p:spTgt>
                                        </p:tgtEl>
                                        <p:attrNameLst>
                                          <p:attrName>style.visibility</p:attrName>
                                        </p:attrNameLst>
                                      </p:cBhvr>
                                      <p:to>
                                        <p:strVal val="visible"/>
                                      </p:to>
                                    </p:set>
                                    <p:animEffect transition="in" filter="fade">
                                      <p:cBhvr>
                                        <p:cTn id="21" dur="1000"/>
                                        <p:tgtEl>
                                          <p:spTgt spid="2">
                                            <p:txEl>
                                              <p:pRg st="2" end="2"/>
                                            </p:txEl>
                                          </p:spTgt>
                                        </p:tgtEl>
                                      </p:cBhvr>
                                    </p:animEffect>
                                    <p:anim calcmode="lin" valueType="num">
                                      <p:cBhvr>
                                        <p:cTn id="22"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3" end="3"/>
                                            </p:txEl>
                                          </p:spTgt>
                                        </p:tgtEl>
                                        <p:attrNameLst>
                                          <p:attrName>style.visibility</p:attrName>
                                        </p:attrNameLst>
                                      </p:cBhvr>
                                      <p:to>
                                        <p:strVal val="visible"/>
                                      </p:to>
                                    </p:set>
                                    <p:animEffect transition="in" filter="fade">
                                      <p:cBhvr>
                                        <p:cTn id="28" dur="1000"/>
                                        <p:tgtEl>
                                          <p:spTgt spid="2">
                                            <p:txEl>
                                              <p:pRg st="3" end="3"/>
                                            </p:txEl>
                                          </p:spTgt>
                                        </p:tgtEl>
                                      </p:cBhvr>
                                    </p:animEffect>
                                    <p:anim calcmode="lin" valueType="num">
                                      <p:cBhvr>
                                        <p:cTn id="29"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2">
                                            <p:txEl>
                                              <p:pRg st="4" end="4"/>
                                            </p:txEl>
                                          </p:spTgt>
                                        </p:tgtEl>
                                        <p:attrNameLst>
                                          <p:attrName>style.visibility</p:attrName>
                                        </p:attrNameLst>
                                      </p:cBhvr>
                                      <p:to>
                                        <p:strVal val="visible"/>
                                      </p:to>
                                    </p:set>
                                    <p:animEffect transition="in" filter="fade">
                                      <p:cBhvr>
                                        <p:cTn id="35" dur="1000"/>
                                        <p:tgtEl>
                                          <p:spTgt spid="2">
                                            <p:txEl>
                                              <p:pRg st="4" end="4"/>
                                            </p:txEl>
                                          </p:spTgt>
                                        </p:tgtEl>
                                      </p:cBhvr>
                                    </p:animEffect>
                                    <p:anim calcmode="lin" valueType="num">
                                      <p:cBhvr>
                                        <p:cTn id="36" dur="1000" fill="hold"/>
                                        <p:tgtEl>
                                          <p:spTgt spid="2">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2">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2">
                                            <p:txEl>
                                              <p:pRg st="5" end="5"/>
                                            </p:txEl>
                                          </p:spTgt>
                                        </p:tgtEl>
                                        <p:attrNameLst>
                                          <p:attrName>style.visibility</p:attrName>
                                        </p:attrNameLst>
                                      </p:cBhvr>
                                      <p:to>
                                        <p:strVal val="visible"/>
                                      </p:to>
                                    </p:set>
                                    <p:animEffect transition="in" filter="fade">
                                      <p:cBhvr>
                                        <p:cTn id="42" dur="1000"/>
                                        <p:tgtEl>
                                          <p:spTgt spid="2">
                                            <p:txEl>
                                              <p:pRg st="5" end="5"/>
                                            </p:txEl>
                                          </p:spTgt>
                                        </p:tgtEl>
                                      </p:cBhvr>
                                    </p:animEffect>
                                    <p:anim calcmode="lin" valueType="num">
                                      <p:cBhvr>
                                        <p:cTn id="43"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2">
                                            <p:txEl>
                                              <p:pRg st="6" end="6"/>
                                            </p:txEl>
                                          </p:spTgt>
                                        </p:tgtEl>
                                        <p:attrNameLst>
                                          <p:attrName>style.visibility</p:attrName>
                                        </p:attrNameLst>
                                      </p:cBhvr>
                                      <p:to>
                                        <p:strVal val="visible"/>
                                      </p:to>
                                    </p:set>
                                    <p:animEffect transition="in" filter="fade">
                                      <p:cBhvr>
                                        <p:cTn id="49" dur="1000"/>
                                        <p:tgtEl>
                                          <p:spTgt spid="2">
                                            <p:txEl>
                                              <p:pRg st="6" end="6"/>
                                            </p:txEl>
                                          </p:spTgt>
                                        </p:tgtEl>
                                      </p:cBhvr>
                                    </p:animEffect>
                                    <p:anim calcmode="lin" valueType="num">
                                      <p:cBhvr>
                                        <p:cTn id="50" dur="1000" fill="hold"/>
                                        <p:tgtEl>
                                          <p:spTgt spid="2">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2">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52" fill="hold">
                      <p:stCondLst>
                        <p:cond delay="indefinite"/>
                      </p:stCondLst>
                      <p:childTnLst>
                        <p:par>
                          <p:cTn id="53" fill="hold">
                            <p:stCondLst>
                              <p:cond delay="0"/>
                            </p:stCondLst>
                            <p:childTnLst>
                              <p:par>
                                <p:cTn id="54" presetID="42" presetClass="entr" presetSubtype="0" fill="hold" grpId="0" nodeType="clickEffect">
                                  <p:stCondLst>
                                    <p:cond delay="0"/>
                                  </p:stCondLst>
                                  <p:childTnLst>
                                    <p:set>
                                      <p:cBhvr>
                                        <p:cTn id="55" dur="1" fill="hold">
                                          <p:stCondLst>
                                            <p:cond delay="0"/>
                                          </p:stCondLst>
                                        </p:cTn>
                                        <p:tgtEl>
                                          <p:spTgt spid="2">
                                            <p:txEl>
                                              <p:pRg st="7" end="7"/>
                                            </p:txEl>
                                          </p:spTgt>
                                        </p:tgtEl>
                                        <p:attrNameLst>
                                          <p:attrName>style.visibility</p:attrName>
                                        </p:attrNameLst>
                                      </p:cBhvr>
                                      <p:to>
                                        <p:strVal val="visible"/>
                                      </p:to>
                                    </p:set>
                                    <p:animEffect transition="in" filter="fade">
                                      <p:cBhvr>
                                        <p:cTn id="56" dur="1000"/>
                                        <p:tgtEl>
                                          <p:spTgt spid="2">
                                            <p:txEl>
                                              <p:pRg st="7" end="7"/>
                                            </p:txEl>
                                          </p:spTgt>
                                        </p:tgtEl>
                                      </p:cBhvr>
                                    </p:animEffect>
                                    <p:anim calcmode="lin" valueType="num">
                                      <p:cBhvr>
                                        <p:cTn id="57" dur="1000" fill="hold"/>
                                        <p:tgtEl>
                                          <p:spTgt spid="2">
                                            <p:txEl>
                                              <p:pRg st="7" end="7"/>
                                            </p:txEl>
                                          </p:spTgt>
                                        </p:tgtEl>
                                        <p:attrNameLst>
                                          <p:attrName>ppt_x</p:attrName>
                                        </p:attrNameLst>
                                      </p:cBhvr>
                                      <p:tavLst>
                                        <p:tav tm="0">
                                          <p:val>
                                            <p:strVal val="#ppt_x"/>
                                          </p:val>
                                        </p:tav>
                                        <p:tav tm="100000">
                                          <p:val>
                                            <p:strVal val="#ppt_x"/>
                                          </p:val>
                                        </p:tav>
                                      </p:tavLst>
                                    </p:anim>
                                    <p:anim calcmode="lin" valueType="num">
                                      <p:cBhvr>
                                        <p:cTn id="58" dur="1000" fill="hold"/>
                                        <p:tgtEl>
                                          <p:spTgt spid="2">
                                            <p:txEl>
                                              <p:pRg st="7" end="7"/>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EDD1D2-0FEE-4AC9-9E77-A47A6C234F18}"/>
              </a:ext>
            </a:extLst>
          </p:cNvPr>
          <p:cNvSpPr>
            <a:spLocks noGrp="1"/>
          </p:cNvSpPr>
          <p:nvPr>
            <p:ph type="title"/>
          </p:nvPr>
        </p:nvSpPr>
        <p:spPr>
          <a:solidFill>
            <a:srgbClr val="002060"/>
          </a:solidFill>
        </p:spPr>
        <p:txBody>
          <a:bodyPr>
            <a:normAutofit fontScale="90000"/>
          </a:bodyPr>
          <a:lstStyle/>
          <a:p>
            <a:br>
              <a:rPr lang="en-GB" sz="3100" b="1" dirty="0"/>
            </a:br>
            <a:r>
              <a:rPr lang="en-GB" sz="4000" b="1" dirty="0">
                <a:solidFill>
                  <a:schemeClr val="bg1"/>
                </a:solidFill>
                <a:cs typeface="Arial" panose="020B0604020202020204" pitchFamily="34" charset="0"/>
              </a:rPr>
              <a:t>Concepts and Theories of How a Person Becomes a Victim</a:t>
            </a:r>
            <a:br>
              <a:rPr lang="en-GB" sz="4000" b="1" dirty="0"/>
            </a:br>
            <a:endParaRPr lang="en-GB" sz="4000" dirty="0"/>
          </a:p>
        </p:txBody>
      </p:sp>
      <p:sp>
        <p:nvSpPr>
          <p:cNvPr id="4" name="Content Placeholder 3">
            <a:extLst>
              <a:ext uri="{FF2B5EF4-FFF2-40B4-BE49-F238E27FC236}">
                <a16:creationId xmlns:a16="http://schemas.microsoft.com/office/drawing/2014/main" id="{C4A8376D-1C15-440D-A3CC-F12810BEDAD2}"/>
              </a:ext>
            </a:extLst>
          </p:cNvPr>
          <p:cNvSpPr>
            <a:spLocks noGrp="1"/>
          </p:cNvSpPr>
          <p:nvPr>
            <p:ph idx="1"/>
          </p:nvPr>
        </p:nvSpPr>
        <p:spPr>
          <a:xfrm>
            <a:off x="838200" y="1446213"/>
            <a:ext cx="10482263" cy="4258602"/>
          </a:xfrm>
          <a:prstGeom prst="rect">
            <a:avLst/>
          </a:prstGeom>
        </p:spPr>
        <p:txBody>
          <a:bodyPr wrap="square">
            <a:spAutoFit/>
          </a:bodyPr>
          <a:lstStyle/>
          <a:p>
            <a:pPr marL="0" indent="0">
              <a:buNone/>
            </a:pPr>
            <a:r>
              <a:rPr lang="en-GB" sz="2400" b="1" dirty="0"/>
              <a:t>In order to understand and research victimology, four theories have been developed:</a:t>
            </a:r>
          </a:p>
          <a:p>
            <a:pPr marL="0" indent="0">
              <a:buNone/>
            </a:pPr>
            <a:r>
              <a:rPr lang="en-GB" sz="2400" b="1" dirty="0"/>
              <a:t>The Four Theories of Victimisation are:</a:t>
            </a:r>
          </a:p>
          <a:p>
            <a:pPr marL="342900" indent="-342900">
              <a:buFont typeface="Arial" panose="020B0604020202020204" pitchFamily="34" charset="0"/>
              <a:buChar char="•"/>
            </a:pPr>
            <a:r>
              <a:rPr lang="en-GB" sz="2400" b="1" dirty="0">
                <a:solidFill>
                  <a:srgbClr val="FF66CC"/>
                </a:solidFill>
              </a:rPr>
              <a:t>Victim Precipitation Theory </a:t>
            </a:r>
            <a:r>
              <a:rPr lang="en-GB" sz="2400" b="1" dirty="0"/>
              <a:t>(</a:t>
            </a:r>
            <a:r>
              <a:rPr lang="en-GB" sz="2400" dirty="0"/>
              <a:t>Either Active or Passive</a:t>
            </a:r>
            <a:r>
              <a:rPr lang="en-GB" sz="2400" b="1" dirty="0"/>
              <a:t>)</a:t>
            </a:r>
          </a:p>
          <a:p>
            <a:pPr marL="342900" indent="-342900">
              <a:buFont typeface="Arial" panose="020B0604020202020204" pitchFamily="34" charset="0"/>
              <a:buChar char="•"/>
            </a:pPr>
            <a:r>
              <a:rPr lang="en-GB" sz="2400" b="1" dirty="0">
                <a:solidFill>
                  <a:srgbClr val="7030A0"/>
                </a:solidFill>
              </a:rPr>
              <a:t>Lifestyle Theory</a:t>
            </a:r>
          </a:p>
          <a:p>
            <a:pPr marL="342900" indent="-342900">
              <a:buFont typeface="Arial" panose="020B0604020202020204" pitchFamily="34" charset="0"/>
              <a:buChar char="•"/>
            </a:pPr>
            <a:r>
              <a:rPr lang="en-GB" sz="2400" b="1" dirty="0">
                <a:solidFill>
                  <a:srgbClr val="00B0F0"/>
                </a:solidFill>
              </a:rPr>
              <a:t>Deviant Place Theory</a:t>
            </a:r>
          </a:p>
          <a:p>
            <a:pPr marL="342900" indent="-342900">
              <a:buFont typeface="Arial" panose="020B0604020202020204" pitchFamily="34" charset="0"/>
              <a:buChar char="•"/>
            </a:pPr>
            <a:r>
              <a:rPr lang="en-GB" sz="2400" b="1" dirty="0">
                <a:solidFill>
                  <a:srgbClr val="92D050"/>
                </a:solidFill>
              </a:rPr>
              <a:t>Routine Activity Theory</a:t>
            </a:r>
          </a:p>
          <a:p>
            <a:pPr marL="0" indent="0">
              <a:buNone/>
            </a:pPr>
            <a:r>
              <a:rPr lang="en-GB" sz="2000" i="1" dirty="0"/>
              <a:t>(Seigel, L. J., (2006). Criminology, 10</a:t>
            </a:r>
            <a:r>
              <a:rPr lang="en-GB" sz="2000" i="1" baseline="30000" dirty="0"/>
              <a:t>th</a:t>
            </a:r>
            <a:r>
              <a:rPr lang="en-GB" sz="2000" i="1" dirty="0"/>
              <a:t> Edition. University of Massachusetts, Lowell. Thomson Wadsworth</a:t>
            </a:r>
            <a:r>
              <a:rPr lang="en-GB" sz="2400" dirty="0"/>
              <a:t>.)</a:t>
            </a:r>
          </a:p>
          <a:p>
            <a:pPr marL="0" indent="0">
              <a:buNone/>
            </a:pPr>
            <a:endParaRPr lang="en-GB" sz="2400" b="1" dirty="0"/>
          </a:p>
        </p:txBody>
      </p:sp>
    </p:spTree>
    <p:extLst>
      <p:ext uri="{BB962C8B-B14F-4D97-AF65-F5344CB8AC3E}">
        <p14:creationId xmlns:p14="http://schemas.microsoft.com/office/powerpoint/2010/main" val="734258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1000"/>
                                        <p:tgtEl>
                                          <p:spTgt spid="4">
                                            <p:txEl>
                                              <p:pRg st="0" end="0"/>
                                            </p:txEl>
                                          </p:spTgt>
                                        </p:tgtEl>
                                      </p:cBhvr>
                                    </p:animEffect>
                                    <p:anim calcmode="lin" valueType="num">
                                      <p:cBhvr>
                                        <p:cTn id="8"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1" end="1"/>
                                            </p:txEl>
                                          </p:spTgt>
                                        </p:tgtEl>
                                        <p:attrNameLst>
                                          <p:attrName>style.visibility</p:attrName>
                                        </p:attrNameLst>
                                      </p:cBhvr>
                                      <p:to>
                                        <p:strVal val="visible"/>
                                      </p:to>
                                    </p:set>
                                    <p:animEffect transition="in" filter="fade">
                                      <p:cBhvr>
                                        <p:cTn id="14" dur="1000"/>
                                        <p:tgtEl>
                                          <p:spTgt spid="4">
                                            <p:txEl>
                                              <p:pRg st="1" end="1"/>
                                            </p:txEl>
                                          </p:spTgt>
                                        </p:tgtEl>
                                      </p:cBhvr>
                                    </p:animEffect>
                                    <p:anim calcmode="lin" valueType="num">
                                      <p:cBhvr>
                                        <p:cTn id="15"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2" end="2"/>
                                            </p:txEl>
                                          </p:spTgt>
                                        </p:tgtEl>
                                        <p:attrNameLst>
                                          <p:attrName>style.visibility</p:attrName>
                                        </p:attrNameLst>
                                      </p:cBhvr>
                                      <p:to>
                                        <p:strVal val="visible"/>
                                      </p:to>
                                    </p:set>
                                    <p:animEffect transition="in" filter="fade">
                                      <p:cBhvr>
                                        <p:cTn id="21" dur="1000"/>
                                        <p:tgtEl>
                                          <p:spTgt spid="4">
                                            <p:txEl>
                                              <p:pRg st="2" end="2"/>
                                            </p:txEl>
                                          </p:spTgt>
                                        </p:tgtEl>
                                      </p:cBhvr>
                                    </p:animEffect>
                                    <p:anim calcmode="lin" valueType="num">
                                      <p:cBhvr>
                                        <p:cTn id="22"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3" end="3"/>
                                            </p:txEl>
                                          </p:spTgt>
                                        </p:tgtEl>
                                        <p:attrNameLst>
                                          <p:attrName>style.visibility</p:attrName>
                                        </p:attrNameLst>
                                      </p:cBhvr>
                                      <p:to>
                                        <p:strVal val="visible"/>
                                      </p:to>
                                    </p:set>
                                    <p:animEffect transition="in" filter="fade">
                                      <p:cBhvr>
                                        <p:cTn id="28" dur="1000"/>
                                        <p:tgtEl>
                                          <p:spTgt spid="4">
                                            <p:txEl>
                                              <p:pRg st="3" end="3"/>
                                            </p:txEl>
                                          </p:spTgt>
                                        </p:tgtEl>
                                      </p:cBhvr>
                                    </p:animEffect>
                                    <p:anim calcmode="lin" valueType="num">
                                      <p:cBhvr>
                                        <p:cTn id="29"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4">
                                            <p:txEl>
                                              <p:pRg st="4" end="4"/>
                                            </p:txEl>
                                          </p:spTgt>
                                        </p:tgtEl>
                                        <p:attrNameLst>
                                          <p:attrName>style.visibility</p:attrName>
                                        </p:attrNameLst>
                                      </p:cBhvr>
                                      <p:to>
                                        <p:strVal val="visible"/>
                                      </p:to>
                                    </p:set>
                                    <p:animEffect transition="in" filter="fade">
                                      <p:cBhvr>
                                        <p:cTn id="35" dur="1000"/>
                                        <p:tgtEl>
                                          <p:spTgt spid="4">
                                            <p:txEl>
                                              <p:pRg st="4" end="4"/>
                                            </p:txEl>
                                          </p:spTgt>
                                        </p:tgtEl>
                                      </p:cBhvr>
                                    </p:animEffect>
                                    <p:anim calcmode="lin" valueType="num">
                                      <p:cBhvr>
                                        <p:cTn id="36"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4">
                                            <p:txEl>
                                              <p:pRg st="5" end="5"/>
                                            </p:txEl>
                                          </p:spTgt>
                                        </p:tgtEl>
                                        <p:attrNameLst>
                                          <p:attrName>style.visibility</p:attrName>
                                        </p:attrNameLst>
                                      </p:cBhvr>
                                      <p:to>
                                        <p:strVal val="visible"/>
                                      </p:to>
                                    </p:set>
                                    <p:animEffect transition="in" filter="fade">
                                      <p:cBhvr>
                                        <p:cTn id="42" dur="1000"/>
                                        <p:tgtEl>
                                          <p:spTgt spid="4">
                                            <p:txEl>
                                              <p:pRg st="5" end="5"/>
                                            </p:txEl>
                                          </p:spTgt>
                                        </p:tgtEl>
                                      </p:cBhvr>
                                    </p:animEffect>
                                    <p:anim calcmode="lin" valueType="num">
                                      <p:cBhvr>
                                        <p:cTn id="43"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4">
                                            <p:txEl>
                                              <p:pRg st="6" end="6"/>
                                            </p:txEl>
                                          </p:spTgt>
                                        </p:tgtEl>
                                        <p:attrNameLst>
                                          <p:attrName>style.visibility</p:attrName>
                                        </p:attrNameLst>
                                      </p:cBhvr>
                                      <p:to>
                                        <p:strVal val="visible"/>
                                      </p:to>
                                    </p:set>
                                    <p:animEffect transition="in" filter="fade">
                                      <p:cBhvr>
                                        <p:cTn id="49" dur="1000"/>
                                        <p:tgtEl>
                                          <p:spTgt spid="4">
                                            <p:txEl>
                                              <p:pRg st="6" end="6"/>
                                            </p:txEl>
                                          </p:spTgt>
                                        </p:tgtEl>
                                      </p:cBhvr>
                                    </p:animEffect>
                                    <p:anim calcmode="lin" valueType="num">
                                      <p:cBhvr>
                                        <p:cTn id="50" dur="1000" fill="hold"/>
                                        <p:tgtEl>
                                          <p:spTgt spid="4">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4">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9B4512-EB56-4D38-85AD-035C23A47121}"/>
              </a:ext>
            </a:extLst>
          </p:cNvPr>
          <p:cNvSpPr>
            <a:spLocks noGrp="1"/>
          </p:cNvSpPr>
          <p:nvPr>
            <p:ph type="title"/>
          </p:nvPr>
        </p:nvSpPr>
        <p:spPr>
          <a:solidFill>
            <a:srgbClr val="002060"/>
          </a:solidFill>
        </p:spPr>
        <p:txBody>
          <a:bodyPr>
            <a:normAutofit fontScale="90000"/>
          </a:bodyPr>
          <a:lstStyle/>
          <a:p>
            <a:r>
              <a:rPr lang="en-GB" dirty="0">
                <a:solidFill>
                  <a:schemeClr val="bg1"/>
                </a:solidFill>
              </a:rPr>
              <a:t>Extrinsic factors which can result in Harm, or Risk of Harm to a vulnerable person</a:t>
            </a:r>
          </a:p>
        </p:txBody>
      </p:sp>
      <p:sp>
        <p:nvSpPr>
          <p:cNvPr id="4" name="Content Placeholder 3">
            <a:extLst>
              <a:ext uri="{FF2B5EF4-FFF2-40B4-BE49-F238E27FC236}">
                <a16:creationId xmlns:a16="http://schemas.microsoft.com/office/drawing/2014/main" id="{29B2424E-FF1B-4963-B988-336FD07EED80}"/>
              </a:ext>
            </a:extLst>
          </p:cNvPr>
          <p:cNvSpPr txBox="1">
            <a:spLocks noGrp="1"/>
          </p:cNvSpPr>
          <p:nvPr>
            <p:ph idx="1"/>
          </p:nvPr>
        </p:nvSpPr>
        <p:spPr>
          <a:xfrm>
            <a:off x="838201" y="1446213"/>
            <a:ext cx="9994900" cy="2066207"/>
          </a:xfrm>
          <a:prstGeom prst="rect">
            <a:avLst/>
          </a:prstGeom>
          <a:noFill/>
        </p:spPr>
        <p:txBody>
          <a:bodyPr wrap="square">
            <a:spAutoFit/>
          </a:bodyPr>
          <a:lstStyle/>
          <a:p>
            <a:pPr algn="ctr"/>
            <a:endParaRPr lang="en-GB" sz="2400" b="1" dirty="0"/>
          </a:p>
          <a:p>
            <a:pPr marL="0" indent="0" algn="ctr">
              <a:buNone/>
            </a:pPr>
            <a:r>
              <a:rPr lang="en-GB" sz="2400" b="1" dirty="0"/>
              <a:t>A person is vulnerable if, as a result of their situation or circumstances, they are unable to take care of or protect themselves or others from harm or exploitation</a:t>
            </a:r>
            <a:r>
              <a:rPr lang="en-GB" sz="2400" dirty="0"/>
              <a:t>.</a:t>
            </a:r>
            <a:endParaRPr lang="en-GB" sz="2400" b="1" dirty="0"/>
          </a:p>
          <a:p>
            <a:pPr marL="0" indent="0" algn="ctr">
              <a:buNone/>
            </a:pPr>
            <a:endParaRPr lang="en-GB" sz="2800" b="1" dirty="0"/>
          </a:p>
        </p:txBody>
      </p:sp>
      <p:pic>
        <p:nvPicPr>
          <p:cNvPr id="5" name="Picture 2" descr="https://www.college.police.uk/What-we-do/Development/Police-Transformation-Fund/PublishingImages/vulnerability_620x45px.jpg">
            <a:extLst>
              <a:ext uri="{FF2B5EF4-FFF2-40B4-BE49-F238E27FC236}">
                <a16:creationId xmlns:a16="http://schemas.microsoft.com/office/drawing/2014/main" id="{93C223A2-DFA8-488D-A492-35030BC65BC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16001" y="4443195"/>
            <a:ext cx="10337798" cy="12337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72545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solidFill>
            <a:srgbClr val="002060"/>
          </a:solidFill>
        </p:spPr>
        <p:txBody>
          <a:bodyPr>
            <a:normAutofit fontScale="90000"/>
          </a:bodyPr>
          <a:lstStyle/>
          <a:p>
            <a:r>
              <a:rPr lang="en-GB" dirty="0">
                <a:solidFill>
                  <a:schemeClr val="bg1"/>
                </a:solidFill>
              </a:rPr>
              <a:t>Task - </a:t>
            </a:r>
            <a:r>
              <a:rPr lang="en-GB" b="1" dirty="0">
                <a:solidFill>
                  <a:schemeClr val="bg1"/>
                </a:solidFill>
              </a:rPr>
              <a:t>An Aid to understanding vulnerability</a:t>
            </a:r>
          </a:p>
        </p:txBody>
      </p:sp>
      <p:graphicFrame>
        <p:nvGraphicFramePr>
          <p:cNvPr id="3" name="Object 2"/>
          <p:cNvGraphicFramePr>
            <a:graphicFrameLocks noChangeAspect="1"/>
          </p:cNvGraphicFramePr>
          <p:nvPr/>
        </p:nvGraphicFramePr>
        <p:xfrm>
          <a:off x="4723990" y="1494325"/>
          <a:ext cx="6629809" cy="4832415"/>
        </p:xfrm>
        <a:graphic>
          <a:graphicData uri="http://schemas.openxmlformats.org/presentationml/2006/ole">
            <mc:AlternateContent xmlns:mc="http://schemas.openxmlformats.org/markup-compatibility/2006">
              <mc:Choice xmlns:v="urn:schemas-microsoft-com:vml" Requires="v">
                <p:oleObj name="Document" r:id="rId3" imgW="8862510" imgH="6575143" progId="Word.Document.12">
                  <p:embed/>
                </p:oleObj>
              </mc:Choice>
              <mc:Fallback>
                <p:oleObj name="Document" r:id="rId3" imgW="8862510" imgH="6575143" progId="Word.Document.12">
                  <p:embed/>
                  <p:pic>
                    <p:nvPicPr>
                      <p:cNvPr id="3" name="Object 2"/>
                      <p:cNvPicPr/>
                      <p:nvPr/>
                    </p:nvPicPr>
                    <p:blipFill>
                      <a:blip r:embed="rId4"/>
                      <a:stretch>
                        <a:fillRect/>
                      </a:stretch>
                    </p:blipFill>
                    <p:spPr>
                      <a:xfrm>
                        <a:off x="4723990" y="1494325"/>
                        <a:ext cx="6629809" cy="4832415"/>
                      </a:xfrm>
                      <a:prstGeom prst="rect">
                        <a:avLst/>
                      </a:prstGeom>
                    </p:spPr>
                  </p:pic>
                </p:oleObj>
              </mc:Fallback>
            </mc:AlternateContent>
          </a:graphicData>
        </a:graphic>
      </p:graphicFrame>
      <p:sp>
        <p:nvSpPr>
          <p:cNvPr id="4" name="TextBox 3">
            <a:extLst>
              <a:ext uri="{FF2B5EF4-FFF2-40B4-BE49-F238E27FC236}">
                <a16:creationId xmlns:a16="http://schemas.microsoft.com/office/drawing/2014/main" id="{866141E4-8805-4881-BA2B-6439F6BED684}"/>
              </a:ext>
            </a:extLst>
          </p:cNvPr>
          <p:cNvSpPr txBox="1"/>
          <p:nvPr/>
        </p:nvSpPr>
        <p:spPr>
          <a:xfrm>
            <a:off x="342900" y="1440934"/>
            <a:ext cx="3695700" cy="646331"/>
          </a:xfrm>
          <a:prstGeom prst="rect">
            <a:avLst/>
          </a:prstGeom>
          <a:noFill/>
        </p:spPr>
        <p:txBody>
          <a:bodyPr wrap="square" rtlCol="0">
            <a:spAutoFit/>
          </a:bodyPr>
          <a:lstStyle/>
          <a:p>
            <a:r>
              <a:rPr lang="en-GB" dirty="0"/>
              <a:t>Identify which are  </a:t>
            </a:r>
            <a:r>
              <a:rPr lang="en-GB" b="1" dirty="0">
                <a:solidFill>
                  <a:srgbClr val="7030A0"/>
                </a:solidFill>
              </a:rPr>
              <a:t>PERSONAL</a:t>
            </a:r>
            <a:r>
              <a:rPr lang="en-GB" dirty="0"/>
              <a:t> factors and which are </a:t>
            </a:r>
            <a:r>
              <a:rPr lang="en-GB" b="1" dirty="0">
                <a:solidFill>
                  <a:srgbClr val="00B0F0"/>
                </a:solidFill>
              </a:rPr>
              <a:t>SITUATIONAL</a:t>
            </a:r>
            <a:r>
              <a:rPr lang="en-GB" dirty="0"/>
              <a:t> factors</a:t>
            </a:r>
          </a:p>
        </p:txBody>
      </p:sp>
    </p:spTree>
    <p:extLst>
      <p:ext uri="{BB962C8B-B14F-4D97-AF65-F5344CB8AC3E}">
        <p14:creationId xmlns:p14="http://schemas.microsoft.com/office/powerpoint/2010/main" val="123621612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E1988-401B-4B6D-A1E2-93BF45E4D9F3}"/>
              </a:ext>
            </a:extLst>
          </p:cNvPr>
          <p:cNvSpPr>
            <a:spLocks noGrp="1"/>
          </p:cNvSpPr>
          <p:nvPr>
            <p:ph type="title"/>
          </p:nvPr>
        </p:nvSpPr>
        <p:spPr>
          <a:solidFill>
            <a:srgbClr val="002060"/>
          </a:solidFill>
        </p:spPr>
        <p:txBody>
          <a:bodyPr>
            <a:normAutofit fontScale="90000"/>
          </a:bodyPr>
          <a:lstStyle/>
          <a:p>
            <a:r>
              <a:rPr lang="en-GB" dirty="0">
                <a:solidFill>
                  <a:schemeClr val="bg1"/>
                </a:solidFill>
              </a:rPr>
              <a:t>Understanding personal &amp; situational factors</a:t>
            </a:r>
          </a:p>
        </p:txBody>
      </p:sp>
      <p:pic>
        <p:nvPicPr>
          <p:cNvPr id="4" name="Content Placeholder 3">
            <a:extLst>
              <a:ext uri="{FF2B5EF4-FFF2-40B4-BE49-F238E27FC236}">
                <a16:creationId xmlns:a16="http://schemas.microsoft.com/office/drawing/2014/main" id="{C4564D37-6785-4271-B94C-2FCBED2F4F04}"/>
              </a:ext>
            </a:extLst>
          </p:cNvPr>
          <p:cNvPicPr>
            <a:picLocks noGrp="1" noChangeAspect="1"/>
          </p:cNvPicPr>
          <p:nvPr>
            <p:ph idx="1"/>
          </p:nvPr>
        </p:nvPicPr>
        <p:blipFill>
          <a:blip r:embed="rId3"/>
          <a:stretch>
            <a:fillRect/>
          </a:stretch>
        </p:blipFill>
        <p:spPr>
          <a:xfrm>
            <a:off x="1820431" y="1420875"/>
            <a:ext cx="8662039" cy="4877520"/>
          </a:xfrm>
          <a:prstGeom prst="rect">
            <a:avLst/>
          </a:prstGeom>
        </p:spPr>
      </p:pic>
    </p:spTree>
    <p:extLst>
      <p:ext uri="{BB962C8B-B14F-4D97-AF65-F5344CB8AC3E}">
        <p14:creationId xmlns:p14="http://schemas.microsoft.com/office/powerpoint/2010/main" val="130230371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709E37-9466-4F96-BA97-FAB52731999B}"/>
              </a:ext>
            </a:extLst>
          </p:cNvPr>
          <p:cNvSpPr>
            <a:spLocks noGrp="1"/>
          </p:cNvSpPr>
          <p:nvPr>
            <p:ph type="title"/>
          </p:nvPr>
        </p:nvSpPr>
        <p:spPr>
          <a:solidFill>
            <a:srgbClr val="002060"/>
          </a:solidFill>
        </p:spPr>
        <p:txBody>
          <a:bodyPr/>
          <a:lstStyle/>
          <a:p>
            <a:r>
              <a:rPr lang="en-GB" dirty="0">
                <a:solidFill>
                  <a:schemeClr val="bg1"/>
                </a:solidFill>
              </a:rPr>
              <a:t> Risk</a:t>
            </a:r>
            <a:r>
              <a:rPr lang="en-GB" dirty="0"/>
              <a:t>?</a:t>
            </a:r>
          </a:p>
        </p:txBody>
      </p:sp>
      <p:sp>
        <p:nvSpPr>
          <p:cNvPr id="3" name="Content Placeholder 2">
            <a:extLst>
              <a:ext uri="{FF2B5EF4-FFF2-40B4-BE49-F238E27FC236}">
                <a16:creationId xmlns:a16="http://schemas.microsoft.com/office/drawing/2014/main" id="{502D2021-766F-45D7-96C4-090169253869}"/>
              </a:ext>
            </a:extLst>
          </p:cNvPr>
          <p:cNvSpPr>
            <a:spLocks noGrp="1"/>
          </p:cNvSpPr>
          <p:nvPr>
            <p:ph idx="1"/>
          </p:nvPr>
        </p:nvSpPr>
        <p:spPr/>
        <p:txBody>
          <a:bodyPr/>
          <a:lstStyle/>
          <a:p>
            <a:pPr marL="0" indent="0">
              <a:buNone/>
            </a:pPr>
            <a:endParaRPr lang="en-GB" dirty="0"/>
          </a:p>
          <a:p>
            <a:pPr marL="0" indent="0">
              <a:buNone/>
            </a:pPr>
            <a:r>
              <a:rPr lang="en-GB" dirty="0"/>
              <a:t>What do we mean by ‘Risk’?</a:t>
            </a:r>
          </a:p>
        </p:txBody>
      </p:sp>
      <p:pic>
        <p:nvPicPr>
          <p:cNvPr id="4" name="Picture 3">
            <a:extLst>
              <a:ext uri="{FF2B5EF4-FFF2-40B4-BE49-F238E27FC236}">
                <a16:creationId xmlns:a16="http://schemas.microsoft.com/office/drawing/2014/main" id="{2859DF46-F81F-4C9C-B70A-3AC86241C298}"/>
              </a:ext>
            </a:extLst>
          </p:cNvPr>
          <p:cNvPicPr>
            <a:picLocks noChangeAspect="1"/>
          </p:cNvPicPr>
          <p:nvPr/>
        </p:nvPicPr>
        <p:blipFill>
          <a:blip r:embed="rId3"/>
          <a:stretch>
            <a:fillRect/>
          </a:stretch>
        </p:blipFill>
        <p:spPr>
          <a:xfrm>
            <a:off x="6745357" y="2659569"/>
            <a:ext cx="4352220" cy="3261643"/>
          </a:xfrm>
          <a:prstGeom prst="rect">
            <a:avLst/>
          </a:prstGeom>
        </p:spPr>
      </p:pic>
    </p:spTree>
    <p:extLst>
      <p:ext uri="{BB962C8B-B14F-4D97-AF65-F5344CB8AC3E}">
        <p14:creationId xmlns:p14="http://schemas.microsoft.com/office/powerpoint/2010/main" val="209753262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E9AB565-4EDE-4B61-A3F0-5B1E5E83B2AC}"/>
              </a:ext>
            </a:extLst>
          </p:cNvPr>
          <p:cNvSpPr>
            <a:spLocks noGrp="1"/>
          </p:cNvSpPr>
          <p:nvPr>
            <p:ph sz="half" idx="1"/>
          </p:nvPr>
        </p:nvSpPr>
        <p:spPr/>
        <p:txBody>
          <a:bodyPr>
            <a:normAutofit fontScale="92500" lnSpcReduction="20000"/>
          </a:bodyPr>
          <a:lstStyle/>
          <a:p>
            <a:pPr marL="0" indent="0" algn="ctr">
              <a:buNone/>
            </a:pPr>
            <a:r>
              <a:rPr lang="en-GB" dirty="0"/>
              <a:t>Oxford Dictionary:</a:t>
            </a:r>
          </a:p>
          <a:p>
            <a:pPr marL="0" indent="0">
              <a:buNone/>
            </a:pPr>
            <a:endParaRPr lang="en-GB" dirty="0"/>
          </a:p>
          <a:p>
            <a:pPr marL="0" indent="0">
              <a:buNone/>
            </a:pPr>
            <a:r>
              <a:rPr lang="en-GB" i="1" dirty="0">
                <a:solidFill>
                  <a:srgbClr val="00B0F0"/>
                </a:solidFill>
              </a:rPr>
              <a:t>Noun</a:t>
            </a:r>
            <a:r>
              <a:rPr lang="en-GB" dirty="0">
                <a:solidFill>
                  <a:srgbClr val="00B0F0"/>
                </a:solidFill>
              </a:rPr>
              <a:t> : a situation involving exposure to danger</a:t>
            </a:r>
          </a:p>
          <a:p>
            <a:pPr marL="0" indent="0">
              <a:buNone/>
            </a:pPr>
            <a:r>
              <a:rPr lang="en-GB" i="1" dirty="0">
                <a:solidFill>
                  <a:srgbClr val="0070C0"/>
                </a:solidFill>
              </a:rPr>
              <a:t>Verb</a:t>
            </a:r>
            <a:r>
              <a:rPr lang="en-GB" dirty="0">
                <a:solidFill>
                  <a:srgbClr val="0070C0"/>
                </a:solidFill>
              </a:rPr>
              <a:t>: expose someone or some thing valued to danger, harm or loss</a:t>
            </a:r>
          </a:p>
          <a:p>
            <a:pPr marL="0" indent="0">
              <a:buNone/>
            </a:pPr>
            <a:endParaRPr lang="en-GB" dirty="0"/>
          </a:p>
          <a:p>
            <a:pPr marL="0" indent="0">
              <a:buNone/>
            </a:pPr>
            <a:r>
              <a:rPr lang="en-GB" dirty="0"/>
              <a:t>From the Italian ‘</a:t>
            </a:r>
            <a:r>
              <a:rPr lang="en-GB" i="1" dirty="0" err="1"/>
              <a:t>risco</a:t>
            </a:r>
            <a:r>
              <a:rPr lang="en-GB" dirty="0"/>
              <a:t>’ meaning danger (17</a:t>
            </a:r>
            <a:r>
              <a:rPr lang="en-GB" baseline="30000" dirty="0"/>
              <a:t>th</a:t>
            </a:r>
            <a:r>
              <a:rPr lang="en-GB" dirty="0"/>
              <a:t> Century)</a:t>
            </a:r>
          </a:p>
        </p:txBody>
      </p:sp>
      <p:sp>
        <p:nvSpPr>
          <p:cNvPr id="3" name="Content Placeholder 2">
            <a:extLst>
              <a:ext uri="{FF2B5EF4-FFF2-40B4-BE49-F238E27FC236}">
                <a16:creationId xmlns:a16="http://schemas.microsoft.com/office/drawing/2014/main" id="{22A273B3-5AF9-4447-9CE6-20E48EC7EF9A}"/>
              </a:ext>
            </a:extLst>
          </p:cNvPr>
          <p:cNvSpPr>
            <a:spLocks noGrp="1"/>
          </p:cNvSpPr>
          <p:nvPr>
            <p:ph sz="half" idx="2"/>
          </p:nvPr>
        </p:nvSpPr>
        <p:spPr/>
        <p:txBody>
          <a:bodyPr>
            <a:normAutofit fontScale="92500" lnSpcReduction="20000"/>
          </a:bodyPr>
          <a:lstStyle/>
          <a:p>
            <a:pPr marL="0" indent="0" algn="ctr">
              <a:buNone/>
            </a:pPr>
            <a:r>
              <a:rPr lang="en-GB" dirty="0"/>
              <a:t>Cambridge Dictionary:</a:t>
            </a:r>
          </a:p>
          <a:p>
            <a:pPr marL="0" indent="0">
              <a:buNone/>
            </a:pPr>
            <a:endParaRPr lang="en-GB" dirty="0"/>
          </a:p>
          <a:p>
            <a:pPr marL="0" indent="0">
              <a:buNone/>
            </a:pPr>
            <a:r>
              <a:rPr lang="en-GB" i="1" dirty="0">
                <a:solidFill>
                  <a:srgbClr val="00B050"/>
                </a:solidFill>
              </a:rPr>
              <a:t>Noun</a:t>
            </a:r>
            <a:r>
              <a:rPr lang="en-GB" dirty="0">
                <a:solidFill>
                  <a:srgbClr val="00B050"/>
                </a:solidFill>
              </a:rPr>
              <a:t>: the possibility of something bad happening</a:t>
            </a:r>
          </a:p>
          <a:p>
            <a:pPr marL="0" indent="0">
              <a:buNone/>
            </a:pPr>
            <a:r>
              <a:rPr lang="en-GB" i="1" dirty="0">
                <a:solidFill>
                  <a:srgbClr val="92D050"/>
                </a:solidFill>
              </a:rPr>
              <a:t>Verb</a:t>
            </a:r>
            <a:r>
              <a:rPr lang="en-GB" dirty="0">
                <a:solidFill>
                  <a:srgbClr val="92D050"/>
                </a:solidFill>
              </a:rPr>
              <a:t>: to do something although  there is a chance of a bad result</a:t>
            </a:r>
          </a:p>
        </p:txBody>
      </p:sp>
      <p:sp>
        <p:nvSpPr>
          <p:cNvPr id="4" name="Title 3">
            <a:extLst>
              <a:ext uri="{FF2B5EF4-FFF2-40B4-BE49-F238E27FC236}">
                <a16:creationId xmlns:a16="http://schemas.microsoft.com/office/drawing/2014/main" id="{F6F6FDDE-B26E-47D1-9554-DD3083BF5DC7}"/>
              </a:ext>
            </a:extLst>
          </p:cNvPr>
          <p:cNvSpPr>
            <a:spLocks noGrp="1"/>
          </p:cNvSpPr>
          <p:nvPr>
            <p:ph type="title"/>
          </p:nvPr>
        </p:nvSpPr>
        <p:spPr>
          <a:solidFill>
            <a:srgbClr val="002060"/>
          </a:solidFill>
        </p:spPr>
        <p:txBody>
          <a:bodyPr/>
          <a:lstStyle/>
          <a:p>
            <a:r>
              <a:rPr lang="en-GB" dirty="0">
                <a:solidFill>
                  <a:schemeClr val="bg1"/>
                </a:solidFill>
              </a:rPr>
              <a:t>Definition of Risk</a:t>
            </a:r>
          </a:p>
        </p:txBody>
      </p:sp>
      <p:pic>
        <p:nvPicPr>
          <p:cNvPr id="5" name="Picture 4">
            <a:extLst>
              <a:ext uri="{FF2B5EF4-FFF2-40B4-BE49-F238E27FC236}">
                <a16:creationId xmlns:a16="http://schemas.microsoft.com/office/drawing/2014/main" id="{28F4D22F-08A4-8DEE-819C-C340500194C4}"/>
              </a:ext>
            </a:extLst>
          </p:cNvPr>
          <p:cNvPicPr>
            <a:picLocks noChangeAspect="1"/>
          </p:cNvPicPr>
          <p:nvPr/>
        </p:nvPicPr>
        <p:blipFill>
          <a:blip r:embed="rId2"/>
          <a:stretch>
            <a:fillRect/>
          </a:stretch>
        </p:blipFill>
        <p:spPr>
          <a:xfrm>
            <a:off x="7518400" y="4057304"/>
            <a:ext cx="2743200" cy="1714500"/>
          </a:xfrm>
          <a:prstGeom prst="rect">
            <a:avLst/>
          </a:prstGeom>
        </p:spPr>
      </p:pic>
    </p:spTree>
    <p:extLst>
      <p:ext uri="{BB962C8B-B14F-4D97-AF65-F5344CB8AC3E}">
        <p14:creationId xmlns:p14="http://schemas.microsoft.com/office/powerpoint/2010/main" val="9316456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Effect transition="in" filter="fade">
                                      <p:cBhvr>
                                        <p:cTn id="7" dur="1000"/>
                                        <p:tgtEl>
                                          <p:spTgt spid="2">
                                            <p:txEl>
                                              <p:pRg st="0" end="0"/>
                                            </p:txEl>
                                          </p:spTgt>
                                        </p:tgtEl>
                                      </p:cBhvr>
                                    </p:animEffect>
                                    <p:anim calcmode="lin" valueType="num">
                                      <p:cBhvr>
                                        <p:cTn id="8" dur="1000" fill="hold"/>
                                        <p:tgtEl>
                                          <p:spTgt spid="2">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2">
                                            <p:txEl>
                                              <p:pRg st="2" end="2"/>
                                            </p:txEl>
                                          </p:spTgt>
                                        </p:tgtEl>
                                        <p:attrNameLst>
                                          <p:attrName>style.visibility</p:attrName>
                                        </p:attrNameLst>
                                      </p:cBhvr>
                                      <p:to>
                                        <p:strVal val="visible"/>
                                      </p:to>
                                    </p:set>
                                    <p:animEffect transition="in" filter="fade">
                                      <p:cBhvr>
                                        <p:cTn id="14" dur="1000"/>
                                        <p:tgtEl>
                                          <p:spTgt spid="2">
                                            <p:txEl>
                                              <p:pRg st="2" end="2"/>
                                            </p:txEl>
                                          </p:spTgt>
                                        </p:tgtEl>
                                      </p:cBhvr>
                                    </p:animEffect>
                                    <p:anim calcmode="lin" valueType="num">
                                      <p:cBhvr>
                                        <p:cTn id="15" dur="1000" fill="hold"/>
                                        <p:tgtEl>
                                          <p:spTgt spid="2">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2">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2">
                                            <p:txEl>
                                              <p:pRg st="3" end="3"/>
                                            </p:txEl>
                                          </p:spTgt>
                                        </p:tgtEl>
                                        <p:attrNameLst>
                                          <p:attrName>style.visibility</p:attrName>
                                        </p:attrNameLst>
                                      </p:cBhvr>
                                      <p:to>
                                        <p:strVal val="visible"/>
                                      </p:to>
                                    </p:set>
                                    <p:animEffect transition="in" filter="fade">
                                      <p:cBhvr>
                                        <p:cTn id="21" dur="1000"/>
                                        <p:tgtEl>
                                          <p:spTgt spid="2">
                                            <p:txEl>
                                              <p:pRg st="3" end="3"/>
                                            </p:txEl>
                                          </p:spTgt>
                                        </p:tgtEl>
                                      </p:cBhvr>
                                    </p:animEffect>
                                    <p:anim calcmode="lin" valueType="num">
                                      <p:cBhvr>
                                        <p:cTn id="22" dur="1000" fill="hold"/>
                                        <p:tgtEl>
                                          <p:spTgt spid="2">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2">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2">
                                            <p:txEl>
                                              <p:pRg st="5" end="5"/>
                                            </p:txEl>
                                          </p:spTgt>
                                        </p:tgtEl>
                                        <p:attrNameLst>
                                          <p:attrName>style.visibility</p:attrName>
                                        </p:attrNameLst>
                                      </p:cBhvr>
                                      <p:to>
                                        <p:strVal val="visible"/>
                                      </p:to>
                                    </p:set>
                                    <p:animEffect transition="in" filter="fade">
                                      <p:cBhvr>
                                        <p:cTn id="28" dur="1000"/>
                                        <p:tgtEl>
                                          <p:spTgt spid="2">
                                            <p:txEl>
                                              <p:pRg st="5" end="5"/>
                                            </p:txEl>
                                          </p:spTgt>
                                        </p:tgtEl>
                                      </p:cBhvr>
                                    </p:animEffect>
                                    <p:anim calcmode="lin" valueType="num">
                                      <p:cBhvr>
                                        <p:cTn id="29" dur="1000" fill="hold"/>
                                        <p:tgtEl>
                                          <p:spTgt spid="2">
                                            <p:txEl>
                                              <p:pRg st="5" end="5"/>
                                            </p:txEl>
                                          </p:spTgt>
                                        </p:tgtEl>
                                        <p:attrNameLst>
                                          <p:attrName>ppt_x</p:attrName>
                                        </p:attrNameLst>
                                      </p:cBhvr>
                                      <p:tavLst>
                                        <p:tav tm="0">
                                          <p:val>
                                            <p:strVal val="#ppt_x"/>
                                          </p:val>
                                        </p:tav>
                                        <p:tav tm="100000">
                                          <p:val>
                                            <p:strVal val="#ppt_x"/>
                                          </p:val>
                                        </p:tav>
                                      </p:tavLst>
                                    </p:anim>
                                    <p:anim calcmode="lin" valueType="num">
                                      <p:cBhvr>
                                        <p:cTn id="30" dur="1000" fill="hold"/>
                                        <p:tgtEl>
                                          <p:spTgt spid="2">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0" end="0"/>
                                            </p:txEl>
                                          </p:spTgt>
                                        </p:tgtEl>
                                        <p:attrNameLst>
                                          <p:attrName>style.visibility</p:attrName>
                                        </p:attrNameLst>
                                      </p:cBhvr>
                                      <p:to>
                                        <p:strVal val="visible"/>
                                      </p:to>
                                    </p:set>
                                    <p:animEffect transition="in" filter="fade">
                                      <p:cBhvr>
                                        <p:cTn id="35" dur="1000"/>
                                        <p:tgtEl>
                                          <p:spTgt spid="3">
                                            <p:txEl>
                                              <p:pRg st="0" end="0"/>
                                            </p:txEl>
                                          </p:spTgt>
                                        </p:tgtEl>
                                      </p:cBhvr>
                                    </p:animEffect>
                                    <p:anim calcmode="lin" valueType="num">
                                      <p:cBhvr>
                                        <p:cTn id="36"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2" end="2"/>
                                            </p:txEl>
                                          </p:spTgt>
                                        </p:tgtEl>
                                        <p:attrNameLst>
                                          <p:attrName>style.visibility</p:attrName>
                                        </p:attrNameLst>
                                      </p:cBhvr>
                                      <p:to>
                                        <p:strVal val="visible"/>
                                      </p:to>
                                    </p:set>
                                    <p:animEffect transition="in" filter="fade">
                                      <p:cBhvr>
                                        <p:cTn id="42" dur="1000"/>
                                        <p:tgtEl>
                                          <p:spTgt spid="3">
                                            <p:txEl>
                                              <p:pRg st="2" end="2"/>
                                            </p:txEl>
                                          </p:spTgt>
                                        </p:tgtEl>
                                      </p:cBhvr>
                                    </p:animEffect>
                                    <p:anim calcmode="lin" valueType="num">
                                      <p:cBhvr>
                                        <p:cTn id="43"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3" end="3"/>
                                            </p:txEl>
                                          </p:spTgt>
                                        </p:tgtEl>
                                        <p:attrNameLst>
                                          <p:attrName>style.visibility</p:attrName>
                                        </p:attrNameLst>
                                      </p:cBhvr>
                                      <p:to>
                                        <p:strVal val="visible"/>
                                      </p:to>
                                    </p:set>
                                    <p:animEffect transition="in" filter="fade">
                                      <p:cBhvr>
                                        <p:cTn id="49" dur="1000"/>
                                        <p:tgtEl>
                                          <p:spTgt spid="3">
                                            <p:txEl>
                                              <p:pRg st="3" end="3"/>
                                            </p:txEl>
                                          </p:spTgt>
                                        </p:tgtEl>
                                      </p:cBhvr>
                                    </p:animEffect>
                                    <p:anim calcmode="lin" valueType="num">
                                      <p:cBhvr>
                                        <p:cTn id="5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build="p"/>
      <p:bldP spid="3" grpId="0" uiExpand="1"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C0FC8-240B-4EE1-9C5D-33ED575DC826}"/>
              </a:ext>
            </a:extLst>
          </p:cNvPr>
          <p:cNvSpPr>
            <a:spLocks noGrp="1"/>
          </p:cNvSpPr>
          <p:nvPr>
            <p:ph type="title"/>
          </p:nvPr>
        </p:nvSpPr>
        <p:spPr>
          <a:solidFill>
            <a:srgbClr val="002060"/>
          </a:solidFill>
        </p:spPr>
        <p:txBody>
          <a:bodyPr/>
          <a:lstStyle/>
          <a:p>
            <a:r>
              <a:rPr lang="en-GB" dirty="0">
                <a:solidFill>
                  <a:schemeClr val="bg1"/>
                </a:solidFill>
              </a:rPr>
              <a:t>What is  ‘Risk Assessment’?</a:t>
            </a:r>
          </a:p>
        </p:txBody>
      </p:sp>
      <p:sp>
        <p:nvSpPr>
          <p:cNvPr id="3" name="Content Placeholder 2">
            <a:extLst>
              <a:ext uri="{FF2B5EF4-FFF2-40B4-BE49-F238E27FC236}">
                <a16:creationId xmlns:a16="http://schemas.microsoft.com/office/drawing/2014/main" id="{F311E11E-5277-4FC3-9F35-6BE368484C57}"/>
              </a:ext>
            </a:extLst>
          </p:cNvPr>
          <p:cNvSpPr>
            <a:spLocks noGrp="1"/>
          </p:cNvSpPr>
          <p:nvPr>
            <p:ph idx="1"/>
          </p:nvPr>
        </p:nvSpPr>
        <p:spPr/>
        <p:txBody>
          <a:bodyPr/>
          <a:lstStyle/>
          <a:p>
            <a:pPr marL="0" indent="0" algn="ctr">
              <a:buNone/>
            </a:pPr>
            <a:r>
              <a:rPr lang="en-GB" dirty="0"/>
              <a:t>‘Risk assessment is the process of estimating and regularly reviewing the likelihood and nature of a risk posed’</a:t>
            </a:r>
          </a:p>
          <a:p>
            <a:pPr marL="0" indent="0" algn="ctr">
              <a:buNone/>
            </a:pPr>
            <a:r>
              <a:rPr lang="en-GB" sz="2000" dirty="0"/>
              <a:t>(College of Policing, APP)</a:t>
            </a:r>
          </a:p>
        </p:txBody>
      </p:sp>
      <p:pic>
        <p:nvPicPr>
          <p:cNvPr id="4" name="Picture 3">
            <a:extLst>
              <a:ext uri="{FF2B5EF4-FFF2-40B4-BE49-F238E27FC236}">
                <a16:creationId xmlns:a16="http://schemas.microsoft.com/office/drawing/2014/main" id="{F1F5DE69-7035-D36C-E7D9-285979E5AA02}"/>
              </a:ext>
            </a:extLst>
          </p:cNvPr>
          <p:cNvPicPr>
            <a:picLocks noChangeAspect="1"/>
          </p:cNvPicPr>
          <p:nvPr/>
        </p:nvPicPr>
        <p:blipFill>
          <a:blip r:embed="rId2"/>
          <a:stretch>
            <a:fillRect/>
          </a:stretch>
        </p:blipFill>
        <p:spPr>
          <a:xfrm>
            <a:off x="4287408" y="3105778"/>
            <a:ext cx="3617183" cy="2411455"/>
          </a:xfrm>
          <a:prstGeom prst="rect">
            <a:avLst/>
          </a:prstGeom>
        </p:spPr>
      </p:pic>
    </p:spTree>
    <p:extLst>
      <p:ext uri="{BB962C8B-B14F-4D97-AF65-F5344CB8AC3E}">
        <p14:creationId xmlns:p14="http://schemas.microsoft.com/office/powerpoint/2010/main" val="198136965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C4B15E-114B-4F59-A33D-E6054923B571}"/>
              </a:ext>
            </a:extLst>
          </p:cNvPr>
          <p:cNvSpPr>
            <a:spLocks noGrp="1"/>
          </p:cNvSpPr>
          <p:nvPr>
            <p:ph type="title"/>
          </p:nvPr>
        </p:nvSpPr>
        <p:spPr>
          <a:solidFill>
            <a:srgbClr val="002060"/>
          </a:solidFill>
        </p:spPr>
        <p:txBody>
          <a:bodyPr>
            <a:normAutofit/>
          </a:bodyPr>
          <a:lstStyle/>
          <a:p>
            <a:r>
              <a:rPr lang="en-GB" dirty="0">
                <a:solidFill>
                  <a:schemeClr val="bg1"/>
                </a:solidFill>
              </a:rPr>
              <a:t>The 3 Approaches to Risk Assessment (R.A.)</a:t>
            </a:r>
          </a:p>
        </p:txBody>
      </p:sp>
      <p:sp>
        <p:nvSpPr>
          <p:cNvPr id="3" name="Content Placeholder 2">
            <a:extLst>
              <a:ext uri="{FF2B5EF4-FFF2-40B4-BE49-F238E27FC236}">
                <a16:creationId xmlns:a16="http://schemas.microsoft.com/office/drawing/2014/main" id="{3C96EF32-6CB5-4C16-A4E8-F77A9101A4FD}"/>
              </a:ext>
            </a:extLst>
          </p:cNvPr>
          <p:cNvSpPr>
            <a:spLocks noGrp="1"/>
          </p:cNvSpPr>
          <p:nvPr>
            <p:ph idx="1"/>
          </p:nvPr>
        </p:nvSpPr>
        <p:spPr/>
        <p:txBody>
          <a:bodyPr/>
          <a:lstStyle/>
          <a:p>
            <a:pPr marL="0" indent="0">
              <a:buNone/>
            </a:pPr>
            <a:r>
              <a:rPr lang="en-GB" dirty="0"/>
              <a:t>There are 3 recognised approaches to R.A:</a:t>
            </a:r>
          </a:p>
          <a:p>
            <a:pPr marL="742950" indent="-742950">
              <a:buAutoNum type="arabicPeriod"/>
            </a:pPr>
            <a:r>
              <a:rPr lang="en-GB" dirty="0"/>
              <a:t>Unstructured clinical judgement</a:t>
            </a:r>
          </a:p>
          <a:p>
            <a:pPr marL="742950" indent="-742950">
              <a:buAutoNum type="arabicPeriod"/>
            </a:pPr>
            <a:r>
              <a:rPr lang="en-GB" dirty="0"/>
              <a:t>Actuarial</a:t>
            </a:r>
          </a:p>
          <a:p>
            <a:pPr marL="742950" indent="-742950">
              <a:buAutoNum type="arabicPeriod"/>
            </a:pPr>
            <a:r>
              <a:rPr lang="en-GB" dirty="0"/>
              <a:t>Structured professional judgement</a:t>
            </a:r>
          </a:p>
        </p:txBody>
      </p:sp>
      <p:pic>
        <p:nvPicPr>
          <p:cNvPr id="4" name="Picture 3">
            <a:extLst>
              <a:ext uri="{FF2B5EF4-FFF2-40B4-BE49-F238E27FC236}">
                <a16:creationId xmlns:a16="http://schemas.microsoft.com/office/drawing/2014/main" id="{416C5611-5B84-4E2A-8138-D10934FB68ED}"/>
              </a:ext>
            </a:extLst>
          </p:cNvPr>
          <p:cNvPicPr>
            <a:picLocks noChangeAspect="1"/>
          </p:cNvPicPr>
          <p:nvPr/>
        </p:nvPicPr>
        <p:blipFill>
          <a:blip r:embed="rId3"/>
          <a:stretch>
            <a:fillRect/>
          </a:stretch>
        </p:blipFill>
        <p:spPr>
          <a:xfrm>
            <a:off x="8148295" y="3214271"/>
            <a:ext cx="3720755" cy="2485525"/>
          </a:xfrm>
          <a:prstGeom prst="rect">
            <a:avLst/>
          </a:prstGeom>
        </p:spPr>
      </p:pic>
      <p:pic>
        <p:nvPicPr>
          <p:cNvPr id="5" name="Picture 4">
            <a:extLst>
              <a:ext uri="{FF2B5EF4-FFF2-40B4-BE49-F238E27FC236}">
                <a16:creationId xmlns:a16="http://schemas.microsoft.com/office/drawing/2014/main" id="{4C3659A8-CDDD-4362-A81D-C6069AAFF476}"/>
              </a:ext>
            </a:extLst>
          </p:cNvPr>
          <p:cNvPicPr>
            <a:picLocks noChangeAspect="1"/>
          </p:cNvPicPr>
          <p:nvPr/>
        </p:nvPicPr>
        <p:blipFill>
          <a:blip r:embed="rId4"/>
          <a:stretch>
            <a:fillRect/>
          </a:stretch>
        </p:blipFill>
        <p:spPr>
          <a:xfrm>
            <a:off x="8722797" y="1600201"/>
            <a:ext cx="2571750" cy="1714500"/>
          </a:xfrm>
          <a:prstGeom prst="rect">
            <a:avLst/>
          </a:prstGeom>
        </p:spPr>
      </p:pic>
    </p:spTree>
    <p:extLst>
      <p:ext uri="{BB962C8B-B14F-4D97-AF65-F5344CB8AC3E}">
        <p14:creationId xmlns:p14="http://schemas.microsoft.com/office/powerpoint/2010/main" val="69074591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FFAA5D2-2B01-44B2-9C28-EE84BD7C63D2}"/>
              </a:ext>
            </a:extLst>
          </p:cNvPr>
          <p:cNvSpPr>
            <a:spLocks noGrp="1"/>
          </p:cNvSpPr>
          <p:nvPr>
            <p:ph sz="half" idx="1"/>
          </p:nvPr>
        </p:nvSpPr>
        <p:spPr/>
        <p:txBody>
          <a:bodyPr>
            <a:normAutofit fontScale="92500" lnSpcReduction="10000"/>
          </a:bodyPr>
          <a:lstStyle/>
          <a:p>
            <a:pPr marL="0" indent="0" algn="ctr">
              <a:buNone/>
            </a:pPr>
            <a:r>
              <a:rPr lang="en-GB" sz="3200" dirty="0">
                <a:solidFill>
                  <a:srgbClr val="0070C0"/>
                </a:solidFill>
              </a:rPr>
              <a:t>Unstructured Clinical judgement</a:t>
            </a:r>
          </a:p>
          <a:p>
            <a:r>
              <a:rPr lang="en-GB" dirty="0">
                <a:solidFill>
                  <a:srgbClr val="00B0F0"/>
                </a:solidFill>
              </a:rPr>
              <a:t>The grading of risk is based solely on the assessor’s opinion.</a:t>
            </a:r>
          </a:p>
          <a:p>
            <a:r>
              <a:rPr lang="en-GB" dirty="0">
                <a:solidFill>
                  <a:srgbClr val="00B0F0"/>
                </a:solidFill>
              </a:rPr>
              <a:t>This approach is flexible – but prone to assessor’s personal biases</a:t>
            </a:r>
          </a:p>
          <a:p>
            <a:r>
              <a:rPr lang="en-GB" dirty="0">
                <a:solidFill>
                  <a:srgbClr val="00B0F0"/>
                </a:solidFill>
              </a:rPr>
              <a:t>Lacks accountability – recognised as least accurate</a:t>
            </a:r>
          </a:p>
        </p:txBody>
      </p:sp>
      <p:pic>
        <p:nvPicPr>
          <p:cNvPr id="5" name="Content Placeholder 4">
            <a:extLst>
              <a:ext uri="{FF2B5EF4-FFF2-40B4-BE49-F238E27FC236}">
                <a16:creationId xmlns:a16="http://schemas.microsoft.com/office/drawing/2014/main" id="{0D751EAC-B061-4FF1-B1D9-601C18B0CA5F}"/>
              </a:ext>
            </a:extLst>
          </p:cNvPr>
          <p:cNvPicPr>
            <a:picLocks noGrp="1" noChangeAspect="1"/>
          </p:cNvPicPr>
          <p:nvPr>
            <p:ph sz="half" idx="2"/>
          </p:nvPr>
        </p:nvPicPr>
        <p:blipFill>
          <a:blip r:embed="rId2"/>
          <a:stretch>
            <a:fillRect/>
          </a:stretch>
        </p:blipFill>
        <p:spPr>
          <a:xfrm>
            <a:off x="6977516" y="2294148"/>
            <a:ext cx="3852815" cy="2497477"/>
          </a:xfrm>
          <a:prstGeom prst="rect">
            <a:avLst/>
          </a:prstGeom>
        </p:spPr>
      </p:pic>
      <p:sp>
        <p:nvSpPr>
          <p:cNvPr id="4" name="Title 3">
            <a:extLst>
              <a:ext uri="{FF2B5EF4-FFF2-40B4-BE49-F238E27FC236}">
                <a16:creationId xmlns:a16="http://schemas.microsoft.com/office/drawing/2014/main" id="{C727FBCB-F331-4A54-B78F-FAB3EDC09C31}"/>
              </a:ext>
            </a:extLst>
          </p:cNvPr>
          <p:cNvSpPr>
            <a:spLocks noGrp="1"/>
          </p:cNvSpPr>
          <p:nvPr>
            <p:ph type="title"/>
          </p:nvPr>
        </p:nvSpPr>
        <p:spPr>
          <a:solidFill>
            <a:srgbClr val="002060"/>
          </a:solidFill>
        </p:spPr>
        <p:txBody>
          <a:bodyPr/>
          <a:lstStyle/>
          <a:p>
            <a:r>
              <a:rPr lang="en-GB" dirty="0">
                <a:solidFill>
                  <a:schemeClr val="bg1"/>
                </a:solidFill>
              </a:rPr>
              <a:t>Unstructured Clinical Judgement</a:t>
            </a:r>
          </a:p>
        </p:txBody>
      </p:sp>
    </p:spTree>
    <p:extLst>
      <p:ext uri="{BB962C8B-B14F-4D97-AF65-F5344CB8AC3E}">
        <p14:creationId xmlns:p14="http://schemas.microsoft.com/office/powerpoint/2010/main" val="16417960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35796723-1079-4373-8054-4E580AE937E9}"/>
              </a:ext>
            </a:extLst>
          </p:cNvPr>
          <p:cNvSpPr>
            <a:spLocks noGrp="1"/>
          </p:cNvSpPr>
          <p:nvPr>
            <p:ph sz="half" idx="1"/>
          </p:nvPr>
        </p:nvSpPr>
        <p:spPr/>
        <p:txBody>
          <a:bodyPr>
            <a:normAutofit lnSpcReduction="10000"/>
          </a:bodyPr>
          <a:lstStyle/>
          <a:p>
            <a:pPr marL="0" indent="0" algn="ctr">
              <a:buNone/>
            </a:pPr>
            <a:r>
              <a:rPr lang="en-GB" sz="3200" b="1" dirty="0">
                <a:solidFill>
                  <a:srgbClr val="00B0F0"/>
                </a:solidFill>
              </a:rPr>
              <a:t>Actuarial</a:t>
            </a:r>
          </a:p>
          <a:p>
            <a:r>
              <a:rPr lang="en-GB" dirty="0">
                <a:solidFill>
                  <a:srgbClr val="0070C0"/>
                </a:solidFill>
              </a:rPr>
              <a:t>Based solely on mathematical modelling of risk factors</a:t>
            </a:r>
          </a:p>
          <a:p>
            <a:r>
              <a:rPr lang="en-GB" dirty="0">
                <a:solidFill>
                  <a:srgbClr val="0070C0"/>
                </a:solidFill>
              </a:rPr>
              <a:t>Approach is used to make one-time predictions of the likelihood of abuse recurring</a:t>
            </a:r>
          </a:p>
          <a:p>
            <a:r>
              <a:rPr lang="en-GB" dirty="0">
                <a:solidFill>
                  <a:srgbClr val="0070C0"/>
                </a:solidFill>
              </a:rPr>
              <a:t>More accurate than unstructured judgement</a:t>
            </a:r>
          </a:p>
          <a:p>
            <a:r>
              <a:rPr lang="en-GB" dirty="0">
                <a:solidFill>
                  <a:srgbClr val="0070C0"/>
                </a:solidFill>
              </a:rPr>
              <a:t>Inflexible </a:t>
            </a:r>
          </a:p>
        </p:txBody>
      </p:sp>
      <p:pic>
        <p:nvPicPr>
          <p:cNvPr id="5" name="Content Placeholder 4">
            <a:extLst>
              <a:ext uri="{FF2B5EF4-FFF2-40B4-BE49-F238E27FC236}">
                <a16:creationId xmlns:a16="http://schemas.microsoft.com/office/drawing/2014/main" id="{82315CA6-56D5-46B2-A619-E6A4A61EA5F5}"/>
              </a:ext>
            </a:extLst>
          </p:cNvPr>
          <p:cNvPicPr>
            <a:picLocks noGrp="1" noChangeAspect="1"/>
          </p:cNvPicPr>
          <p:nvPr>
            <p:ph sz="half" idx="2"/>
          </p:nvPr>
        </p:nvPicPr>
        <p:blipFill>
          <a:blip r:embed="rId2"/>
          <a:stretch>
            <a:fillRect/>
          </a:stretch>
        </p:blipFill>
        <p:spPr>
          <a:xfrm>
            <a:off x="6172199" y="2120342"/>
            <a:ext cx="5181600" cy="3314228"/>
          </a:xfrm>
          <a:prstGeom prst="rect">
            <a:avLst/>
          </a:prstGeom>
        </p:spPr>
      </p:pic>
      <p:sp>
        <p:nvSpPr>
          <p:cNvPr id="4" name="Title 3">
            <a:extLst>
              <a:ext uri="{FF2B5EF4-FFF2-40B4-BE49-F238E27FC236}">
                <a16:creationId xmlns:a16="http://schemas.microsoft.com/office/drawing/2014/main" id="{24283A85-08A7-4F30-9A7C-9B33AE5BE36B}"/>
              </a:ext>
            </a:extLst>
          </p:cNvPr>
          <p:cNvSpPr>
            <a:spLocks noGrp="1"/>
          </p:cNvSpPr>
          <p:nvPr>
            <p:ph type="title"/>
          </p:nvPr>
        </p:nvSpPr>
        <p:spPr>
          <a:solidFill>
            <a:srgbClr val="002060"/>
          </a:solidFill>
        </p:spPr>
        <p:txBody>
          <a:bodyPr/>
          <a:lstStyle/>
          <a:p>
            <a:r>
              <a:rPr lang="en-GB" dirty="0">
                <a:solidFill>
                  <a:schemeClr val="bg1"/>
                </a:solidFill>
              </a:rPr>
              <a:t>Actuarial</a:t>
            </a:r>
          </a:p>
        </p:txBody>
      </p:sp>
    </p:spTree>
    <p:extLst>
      <p:ext uri="{BB962C8B-B14F-4D97-AF65-F5344CB8AC3E}">
        <p14:creationId xmlns:p14="http://schemas.microsoft.com/office/powerpoint/2010/main" val="23652287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BF2D72B5-3492-419B-A258-D6BEE2EDB5BD}"/>
              </a:ext>
            </a:extLst>
          </p:cNvPr>
          <p:cNvSpPr>
            <a:spLocks noGrp="1"/>
          </p:cNvSpPr>
          <p:nvPr>
            <p:ph sz="half" idx="1"/>
          </p:nvPr>
        </p:nvSpPr>
        <p:spPr/>
        <p:txBody>
          <a:bodyPr>
            <a:normAutofit fontScale="85000" lnSpcReduction="20000"/>
          </a:bodyPr>
          <a:lstStyle/>
          <a:p>
            <a:pPr marL="0" indent="0" algn="ctr">
              <a:buNone/>
            </a:pPr>
            <a:r>
              <a:rPr lang="en-GB" sz="3200" b="1" dirty="0">
                <a:solidFill>
                  <a:srgbClr val="002060"/>
                </a:solidFill>
              </a:rPr>
              <a:t>Structured Professional Judgement</a:t>
            </a:r>
          </a:p>
          <a:p>
            <a:r>
              <a:rPr lang="en-GB" dirty="0">
                <a:solidFill>
                  <a:srgbClr val="0070C0"/>
                </a:solidFill>
              </a:rPr>
              <a:t>Responsibility for grading risk rests with assessor </a:t>
            </a:r>
          </a:p>
          <a:p>
            <a:r>
              <a:rPr lang="en-GB" dirty="0">
                <a:solidFill>
                  <a:srgbClr val="0070C0"/>
                </a:solidFill>
              </a:rPr>
              <a:t>Judgement guided by a structured tool that includes relevant risk factors</a:t>
            </a:r>
          </a:p>
          <a:p>
            <a:r>
              <a:rPr lang="en-GB" dirty="0">
                <a:solidFill>
                  <a:srgbClr val="0070C0"/>
                </a:solidFill>
              </a:rPr>
              <a:t>Combines accountability and flexibility</a:t>
            </a:r>
          </a:p>
          <a:p>
            <a:r>
              <a:rPr lang="en-GB" dirty="0">
                <a:solidFill>
                  <a:srgbClr val="0070C0"/>
                </a:solidFill>
              </a:rPr>
              <a:t>Most commonly used R.A. in England &amp; Wales</a:t>
            </a:r>
          </a:p>
          <a:p>
            <a:endParaRPr lang="en-GB" dirty="0"/>
          </a:p>
        </p:txBody>
      </p:sp>
      <p:sp>
        <p:nvSpPr>
          <p:cNvPr id="3" name="Content Placeholder 2">
            <a:extLst>
              <a:ext uri="{FF2B5EF4-FFF2-40B4-BE49-F238E27FC236}">
                <a16:creationId xmlns:a16="http://schemas.microsoft.com/office/drawing/2014/main" id="{70146E86-48E1-45F7-ADEF-E7280F56E920}"/>
              </a:ext>
            </a:extLst>
          </p:cNvPr>
          <p:cNvSpPr>
            <a:spLocks noGrp="1"/>
          </p:cNvSpPr>
          <p:nvPr>
            <p:ph sz="half" idx="2"/>
          </p:nvPr>
        </p:nvSpPr>
        <p:spPr/>
        <p:txBody>
          <a:bodyPr>
            <a:normAutofit fontScale="85000" lnSpcReduction="20000"/>
          </a:bodyPr>
          <a:lstStyle/>
          <a:p>
            <a:r>
              <a:rPr lang="en-GB" dirty="0">
                <a:solidFill>
                  <a:srgbClr val="0070C0"/>
                </a:solidFill>
              </a:rPr>
              <a:t>Based around standard R.A. tool that involves risk identification interview with another</a:t>
            </a:r>
          </a:p>
          <a:p>
            <a:r>
              <a:rPr lang="en-GB" dirty="0">
                <a:solidFill>
                  <a:srgbClr val="0070C0"/>
                </a:solidFill>
              </a:rPr>
              <a:t>Information gleaned helps to grade level of risk – standard, medium or high</a:t>
            </a:r>
          </a:p>
          <a:p>
            <a:pPr marL="0" indent="0">
              <a:buNone/>
            </a:pPr>
            <a:endParaRPr lang="en-GB" dirty="0"/>
          </a:p>
        </p:txBody>
      </p:sp>
      <p:sp>
        <p:nvSpPr>
          <p:cNvPr id="4" name="Title 3">
            <a:extLst>
              <a:ext uri="{FF2B5EF4-FFF2-40B4-BE49-F238E27FC236}">
                <a16:creationId xmlns:a16="http://schemas.microsoft.com/office/drawing/2014/main" id="{CA5D37B9-C04B-47B7-A311-B43F765B9E82}"/>
              </a:ext>
            </a:extLst>
          </p:cNvPr>
          <p:cNvSpPr>
            <a:spLocks noGrp="1"/>
          </p:cNvSpPr>
          <p:nvPr>
            <p:ph type="title"/>
          </p:nvPr>
        </p:nvSpPr>
        <p:spPr>
          <a:solidFill>
            <a:srgbClr val="002060"/>
          </a:solidFill>
        </p:spPr>
        <p:txBody>
          <a:bodyPr/>
          <a:lstStyle/>
          <a:p>
            <a:r>
              <a:rPr lang="en-GB" dirty="0">
                <a:solidFill>
                  <a:schemeClr val="bg1"/>
                </a:solidFill>
              </a:rPr>
              <a:t>Structured Professional judgement</a:t>
            </a:r>
          </a:p>
        </p:txBody>
      </p:sp>
      <p:pic>
        <p:nvPicPr>
          <p:cNvPr id="5" name="Picture 4">
            <a:extLst>
              <a:ext uri="{FF2B5EF4-FFF2-40B4-BE49-F238E27FC236}">
                <a16:creationId xmlns:a16="http://schemas.microsoft.com/office/drawing/2014/main" id="{E245C0A3-8769-4CC4-9687-99AF13B6E318}"/>
              </a:ext>
            </a:extLst>
          </p:cNvPr>
          <p:cNvPicPr>
            <a:picLocks noChangeAspect="1"/>
          </p:cNvPicPr>
          <p:nvPr/>
        </p:nvPicPr>
        <p:blipFill>
          <a:blip r:embed="rId2"/>
          <a:stretch>
            <a:fillRect/>
          </a:stretch>
        </p:blipFill>
        <p:spPr>
          <a:xfrm>
            <a:off x="8077677" y="4006009"/>
            <a:ext cx="3606324" cy="2708976"/>
          </a:xfrm>
          <a:prstGeom prst="rect">
            <a:avLst/>
          </a:prstGeom>
        </p:spPr>
      </p:pic>
    </p:spTree>
    <p:extLst>
      <p:ext uri="{BB962C8B-B14F-4D97-AF65-F5344CB8AC3E}">
        <p14:creationId xmlns:p14="http://schemas.microsoft.com/office/powerpoint/2010/main" val="3258786192"/>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BDF1D2FF-5BC2-4C34-B60D-1CCBE75DF5DA}"/>
              </a:ext>
            </a:extLst>
          </p:cNvPr>
          <p:cNvSpPr>
            <a:spLocks noGrp="1"/>
          </p:cNvSpPr>
          <p:nvPr>
            <p:ph type="title"/>
          </p:nvPr>
        </p:nvSpPr>
        <p:spPr>
          <a:solidFill>
            <a:srgbClr val="002060"/>
          </a:solidFill>
        </p:spPr>
        <p:txBody>
          <a:bodyPr/>
          <a:lstStyle/>
          <a:p>
            <a:r>
              <a:rPr lang="en-GB" dirty="0">
                <a:solidFill>
                  <a:schemeClr val="bg1"/>
                </a:solidFill>
              </a:rPr>
              <a:t>Ten Risk Principles - CoP</a:t>
            </a:r>
          </a:p>
        </p:txBody>
      </p:sp>
      <p:sp>
        <p:nvSpPr>
          <p:cNvPr id="6" name="Content Placeholder 5">
            <a:extLst>
              <a:ext uri="{FF2B5EF4-FFF2-40B4-BE49-F238E27FC236}">
                <a16:creationId xmlns:a16="http://schemas.microsoft.com/office/drawing/2014/main" id="{40AB22EB-3522-4283-9710-F98BF610023C}"/>
              </a:ext>
            </a:extLst>
          </p:cNvPr>
          <p:cNvSpPr>
            <a:spLocks noGrp="1"/>
          </p:cNvSpPr>
          <p:nvPr>
            <p:ph idx="1"/>
          </p:nvPr>
        </p:nvSpPr>
        <p:spPr/>
        <p:txBody>
          <a:bodyPr>
            <a:normAutofit/>
          </a:bodyPr>
          <a:lstStyle/>
          <a:p>
            <a:r>
              <a:rPr lang="en-GB" dirty="0">
                <a:solidFill>
                  <a:srgbClr val="00B0F0"/>
                </a:solidFill>
              </a:rPr>
              <a:t>Police service encourages a more positive approach to risk by openly supporting decision makers and building confidence in taking risks.</a:t>
            </a:r>
          </a:p>
          <a:p>
            <a:r>
              <a:rPr lang="en-GB" dirty="0">
                <a:solidFill>
                  <a:srgbClr val="0070C0"/>
                </a:solidFill>
              </a:rPr>
              <a:t>Provide reassurance to the public and police service</a:t>
            </a:r>
          </a:p>
          <a:p>
            <a:r>
              <a:rPr lang="en-GB" dirty="0">
                <a:solidFill>
                  <a:srgbClr val="002060"/>
                </a:solidFill>
              </a:rPr>
              <a:t>NDM &amp; principles provide flexible policing environment where better equipped and supported when using professional judgement</a:t>
            </a:r>
          </a:p>
        </p:txBody>
      </p:sp>
      <p:pic>
        <p:nvPicPr>
          <p:cNvPr id="7" name="Picture 6">
            <a:extLst>
              <a:ext uri="{FF2B5EF4-FFF2-40B4-BE49-F238E27FC236}">
                <a16:creationId xmlns:a16="http://schemas.microsoft.com/office/drawing/2014/main" id="{79E3A141-5574-4121-B9B5-A8539EE6B8E9}"/>
              </a:ext>
            </a:extLst>
          </p:cNvPr>
          <p:cNvPicPr>
            <a:picLocks noChangeAspect="1"/>
          </p:cNvPicPr>
          <p:nvPr/>
        </p:nvPicPr>
        <p:blipFill>
          <a:blip r:embed="rId3"/>
          <a:stretch>
            <a:fillRect/>
          </a:stretch>
        </p:blipFill>
        <p:spPr>
          <a:xfrm rot="20352558">
            <a:off x="6130070" y="2191606"/>
            <a:ext cx="5402802" cy="3318257"/>
          </a:xfrm>
          <a:prstGeom prst="rect">
            <a:avLst/>
          </a:prstGeom>
        </p:spPr>
      </p:pic>
    </p:spTree>
    <p:extLst>
      <p:ext uri="{BB962C8B-B14F-4D97-AF65-F5344CB8AC3E}">
        <p14:creationId xmlns:p14="http://schemas.microsoft.com/office/powerpoint/2010/main" val="15608619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6">
                                            <p:txEl>
                                              <p:pRg st="2" end="2"/>
                                            </p:txEl>
                                          </p:spTgt>
                                        </p:tgtEl>
                                        <p:attrNameLst>
                                          <p:attrName>style.visibility</p:attrName>
                                        </p:attrNameLst>
                                      </p:cBhvr>
                                      <p:to>
                                        <p:strVal val="visible"/>
                                      </p:to>
                                    </p:set>
                                    <p:animEffect transition="in" filter="fade">
                                      <p:cBhvr>
                                        <p:cTn id="21" dur="1000"/>
                                        <p:tgtEl>
                                          <p:spTgt spid="6">
                                            <p:txEl>
                                              <p:pRg st="2" end="2"/>
                                            </p:txEl>
                                          </p:spTgt>
                                        </p:tgtEl>
                                      </p:cBhvr>
                                    </p:animEffect>
                                    <p:anim calcmode="lin" valueType="num">
                                      <p:cBhvr>
                                        <p:cTn id="22"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7"/>
                                        </p:tgtEl>
                                        <p:attrNameLst>
                                          <p:attrName>style.visibility</p:attrName>
                                        </p:attrNameLst>
                                      </p:cBhvr>
                                      <p:to>
                                        <p:strVal val="visible"/>
                                      </p:to>
                                    </p:set>
                                    <p:animEffect transition="in" filter="fade">
                                      <p:cBhvr>
                                        <p:cTn id="28" dur="1000"/>
                                        <p:tgtEl>
                                          <p:spTgt spid="7"/>
                                        </p:tgtEl>
                                      </p:cBhvr>
                                    </p:animEffect>
                                    <p:anim calcmode="lin" valueType="num">
                                      <p:cBhvr>
                                        <p:cTn id="29" dur="1000" fill="hold"/>
                                        <p:tgtEl>
                                          <p:spTgt spid="7"/>
                                        </p:tgtEl>
                                        <p:attrNameLst>
                                          <p:attrName>ppt_x</p:attrName>
                                        </p:attrNameLst>
                                      </p:cBhvr>
                                      <p:tavLst>
                                        <p:tav tm="0">
                                          <p:val>
                                            <p:strVal val="#ppt_x"/>
                                          </p:val>
                                        </p:tav>
                                        <p:tav tm="100000">
                                          <p:val>
                                            <p:strVal val="#ppt_x"/>
                                          </p:val>
                                        </p:tav>
                                      </p:tavLst>
                                    </p:anim>
                                    <p:anim calcmode="lin" valueType="num">
                                      <p:cBhvr>
                                        <p:cTn id="30"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C6FC622-5517-4068-A758-E505602B6C00}"/>
              </a:ext>
            </a:extLst>
          </p:cNvPr>
          <p:cNvSpPr>
            <a:spLocks noGrp="1"/>
          </p:cNvSpPr>
          <p:nvPr>
            <p:ph sz="half" idx="1"/>
          </p:nvPr>
        </p:nvSpPr>
        <p:spPr/>
        <p:txBody>
          <a:bodyPr>
            <a:normAutofit lnSpcReduction="10000"/>
          </a:bodyPr>
          <a:lstStyle/>
          <a:p>
            <a:pPr marL="0" indent="0" algn="ctr">
              <a:buNone/>
            </a:pPr>
            <a:r>
              <a:rPr lang="en-GB" dirty="0">
                <a:solidFill>
                  <a:srgbClr val="00B0F0"/>
                </a:solidFill>
              </a:rPr>
              <a:t>‘The willingness to make decisions in conditions of uncertainty (i.e. risk taking ) is a core professional requirement of all members of the police service’.</a:t>
            </a:r>
          </a:p>
          <a:p>
            <a:pPr marL="0" indent="0" algn="ctr">
              <a:buNone/>
            </a:pPr>
            <a:endParaRPr lang="en-GB" dirty="0">
              <a:solidFill>
                <a:srgbClr val="FF00FF"/>
              </a:solidFill>
            </a:endParaRPr>
          </a:p>
          <a:p>
            <a:pPr marL="0" indent="0" algn="ctr">
              <a:buNone/>
            </a:pPr>
            <a:endParaRPr lang="en-GB" dirty="0">
              <a:solidFill>
                <a:srgbClr val="FF00FF"/>
              </a:solidFill>
            </a:endParaRPr>
          </a:p>
        </p:txBody>
      </p:sp>
      <p:sp>
        <p:nvSpPr>
          <p:cNvPr id="4" name="Content Placeholder 3">
            <a:extLst>
              <a:ext uri="{FF2B5EF4-FFF2-40B4-BE49-F238E27FC236}">
                <a16:creationId xmlns:a16="http://schemas.microsoft.com/office/drawing/2014/main" id="{6752BE3F-F26C-4401-A357-564D36C8C940}"/>
              </a:ext>
            </a:extLst>
          </p:cNvPr>
          <p:cNvSpPr>
            <a:spLocks noGrp="1"/>
          </p:cNvSpPr>
          <p:nvPr>
            <p:ph sz="half" idx="2"/>
          </p:nvPr>
        </p:nvSpPr>
        <p:spPr/>
        <p:txBody>
          <a:bodyPr>
            <a:normAutofit lnSpcReduction="10000"/>
          </a:bodyPr>
          <a:lstStyle/>
          <a:p>
            <a:endParaRPr lang="en-GB" sz="2400" dirty="0">
              <a:solidFill>
                <a:srgbClr val="002060"/>
              </a:solidFill>
            </a:endParaRPr>
          </a:p>
          <a:p>
            <a:r>
              <a:rPr lang="en-GB" sz="2400" dirty="0">
                <a:solidFill>
                  <a:srgbClr val="002060"/>
                </a:solidFill>
              </a:rPr>
              <a:t>Uncertainty is an inherent feature of operational decision making</a:t>
            </a:r>
          </a:p>
          <a:p>
            <a:r>
              <a:rPr lang="en-GB" sz="2400" dirty="0">
                <a:solidFill>
                  <a:srgbClr val="002060"/>
                </a:solidFill>
              </a:rPr>
              <a:t>Making decisions in an operational context is a form of risk taking</a:t>
            </a:r>
          </a:p>
          <a:p>
            <a:r>
              <a:rPr lang="en-GB" sz="2400" dirty="0">
                <a:solidFill>
                  <a:srgbClr val="002060"/>
                </a:solidFill>
              </a:rPr>
              <a:t>Risk taking offers the possibility of harm but also the chance of success</a:t>
            </a:r>
          </a:p>
          <a:p>
            <a:r>
              <a:rPr lang="en-GB" sz="2400" dirty="0">
                <a:solidFill>
                  <a:srgbClr val="002060"/>
                </a:solidFill>
              </a:rPr>
              <a:t>As professional risk takers , police service must be willing to take risks rather than avoid them.</a:t>
            </a:r>
          </a:p>
          <a:p>
            <a:endParaRPr lang="en-GB" dirty="0"/>
          </a:p>
        </p:txBody>
      </p:sp>
      <p:sp>
        <p:nvSpPr>
          <p:cNvPr id="2" name="Title 1">
            <a:extLst>
              <a:ext uri="{FF2B5EF4-FFF2-40B4-BE49-F238E27FC236}">
                <a16:creationId xmlns:a16="http://schemas.microsoft.com/office/drawing/2014/main" id="{4F31D4BF-8B32-4219-91F5-A531BE997A18}"/>
              </a:ext>
            </a:extLst>
          </p:cNvPr>
          <p:cNvSpPr>
            <a:spLocks noGrp="1"/>
          </p:cNvSpPr>
          <p:nvPr>
            <p:ph type="title"/>
          </p:nvPr>
        </p:nvSpPr>
        <p:spPr>
          <a:solidFill>
            <a:srgbClr val="002060"/>
          </a:solidFill>
        </p:spPr>
        <p:txBody>
          <a:bodyPr/>
          <a:lstStyle/>
          <a:p>
            <a:r>
              <a:rPr lang="en-GB" dirty="0">
                <a:solidFill>
                  <a:schemeClr val="bg1"/>
                </a:solidFill>
              </a:rPr>
              <a:t>Principle 1</a:t>
            </a:r>
          </a:p>
        </p:txBody>
      </p:sp>
      <p:pic>
        <p:nvPicPr>
          <p:cNvPr id="5" name="Picture 4">
            <a:extLst>
              <a:ext uri="{FF2B5EF4-FFF2-40B4-BE49-F238E27FC236}">
                <a16:creationId xmlns:a16="http://schemas.microsoft.com/office/drawing/2014/main" id="{4FAF3E18-40D2-42CE-B973-9E60E415A01C}"/>
              </a:ext>
            </a:extLst>
          </p:cNvPr>
          <p:cNvPicPr>
            <a:picLocks noChangeAspect="1"/>
          </p:cNvPicPr>
          <p:nvPr/>
        </p:nvPicPr>
        <p:blipFill>
          <a:blip r:embed="rId2"/>
          <a:stretch>
            <a:fillRect/>
          </a:stretch>
        </p:blipFill>
        <p:spPr>
          <a:xfrm>
            <a:off x="3044229" y="4240561"/>
            <a:ext cx="3051771" cy="2034476"/>
          </a:xfrm>
          <a:prstGeom prst="rect">
            <a:avLst/>
          </a:prstGeom>
        </p:spPr>
      </p:pic>
    </p:spTree>
    <p:extLst>
      <p:ext uri="{BB962C8B-B14F-4D97-AF65-F5344CB8AC3E}">
        <p14:creationId xmlns:p14="http://schemas.microsoft.com/office/powerpoint/2010/main" val="14233727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4">
                                            <p:txEl>
                                              <p:pRg st="1" end="1"/>
                                            </p:txEl>
                                          </p:spTgt>
                                        </p:tgtEl>
                                        <p:attrNameLst>
                                          <p:attrName>style.visibility</p:attrName>
                                        </p:attrNameLst>
                                      </p:cBhvr>
                                      <p:to>
                                        <p:strVal val="visible"/>
                                      </p:to>
                                    </p:set>
                                    <p:animEffect transition="in" filter="fade">
                                      <p:cBhvr>
                                        <p:cTn id="7" dur="1000"/>
                                        <p:tgtEl>
                                          <p:spTgt spid="4">
                                            <p:txEl>
                                              <p:pRg st="1" end="1"/>
                                            </p:txEl>
                                          </p:spTgt>
                                        </p:tgtEl>
                                      </p:cBhvr>
                                    </p:animEffect>
                                    <p:anim calcmode="lin" valueType="num">
                                      <p:cBhvr>
                                        <p:cTn id="8"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4">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2" end="2"/>
                                            </p:txEl>
                                          </p:spTgt>
                                        </p:tgtEl>
                                        <p:attrNameLst>
                                          <p:attrName>style.visibility</p:attrName>
                                        </p:attrNameLst>
                                      </p:cBhvr>
                                      <p:to>
                                        <p:strVal val="visible"/>
                                      </p:to>
                                    </p:set>
                                    <p:animEffect transition="in" filter="fade">
                                      <p:cBhvr>
                                        <p:cTn id="14" dur="1000"/>
                                        <p:tgtEl>
                                          <p:spTgt spid="4">
                                            <p:txEl>
                                              <p:pRg st="2" end="2"/>
                                            </p:txEl>
                                          </p:spTgt>
                                        </p:tgtEl>
                                      </p:cBhvr>
                                    </p:animEffect>
                                    <p:anim calcmode="lin" valueType="num">
                                      <p:cBhvr>
                                        <p:cTn id="1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Effect transition="in" filter="fade">
                                      <p:cBhvr>
                                        <p:cTn id="21" dur="1000"/>
                                        <p:tgtEl>
                                          <p:spTgt spid="4">
                                            <p:txEl>
                                              <p:pRg st="3" end="3"/>
                                            </p:txEl>
                                          </p:spTgt>
                                        </p:tgtEl>
                                      </p:cBhvr>
                                    </p:animEffect>
                                    <p:anim calcmode="lin" valueType="num">
                                      <p:cBhvr>
                                        <p:cTn id="22"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4">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4">
                                            <p:txEl>
                                              <p:pRg st="4" end="4"/>
                                            </p:txEl>
                                          </p:spTgt>
                                        </p:tgtEl>
                                        <p:attrNameLst>
                                          <p:attrName>style.visibility</p:attrName>
                                        </p:attrNameLst>
                                      </p:cBhvr>
                                      <p:to>
                                        <p:strVal val="visible"/>
                                      </p:to>
                                    </p:set>
                                    <p:animEffect transition="in" filter="fade">
                                      <p:cBhvr>
                                        <p:cTn id="28" dur="1000"/>
                                        <p:tgtEl>
                                          <p:spTgt spid="4">
                                            <p:txEl>
                                              <p:pRg st="4" end="4"/>
                                            </p:txEl>
                                          </p:spTgt>
                                        </p:tgtEl>
                                      </p:cBhvr>
                                    </p:animEffect>
                                    <p:anim calcmode="lin" valueType="num">
                                      <p:cBhvr>
                                        <p:cTn id="29"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4">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4A4536AB-3D20-4A75-B367-4F57438CAE66}"/>
              </a:ext>
            </a:extLst>
          </p:cNvPr>
          <p:cNvSpPr>
            <a:spLocks noGrp="1"/>
          </p:cNvSpPr>
          <p:nvPr>
            <p:ph sz="half" idx="1"/>
          </p:nvPr>
        </p:nvSpPr>
        <p:spPr/>
        <p:txBody>
          <a:bodyPr>
            <a:normAutofit lnSpcReduction="10000"/>
          </a:bodyPr>
          <a:lstStyle/>
          <a:p>
            <a:pPr marL="0" indent="0" algn="ctr">
              <a:buNone/>
            </a:pPr>
            <a:r>
              <a:rPr lang="en-GB" dirty="0">
                <a:solidFill>
                  <a:srgbClr val="00B0F0"/>
                </a:solidFill>
              </a:rPr>
              <a:t>‘ Maintaining or achieving safety, security and wellbeing of individuals and communities is a primary consideration in risk decision making’.</a:t>
            </a:r>
          </a:p>
        </p:txBody>
      </p:sp>
      <p:sp>
        <p:nvSpPr>
          <p:cNvPr id="3" name="Content Placeholder 2">
            <a:extLst>
              <a:ext uri="{FF2B5EF4-FFF2-40B4-BE49-F238E27FC236}">
                <a16:creationId xmlns:a16="http://schemas.microsoft.com/office/drawing/2014/main" id="{149700D6-2AB7-4723-B0BB-133ED6E9239E}"/>
              </a:ext>
            </a:extLst>
          </p:cNvPr>
          <p:cNvSpPr>
            <a:spLocks noGrp="1"/>
          </p:cNvSpPr>
          <p:nvPr>
            <p:ph sz="half" idx="2"/>
          </p:nvPr>
        </p:nvSpPr>
        <p:spPr>
          <a:xfrm>
            <a:off x="6172200" y="1377562"/>
            <a:ext cx="5181600" cy="5008723"/>
          </a:xfrm>
        </p:spPr>
        <p:txBody>
          <a:bodyPr>
            <a:normAutofit lnSpcReduction="10000"/>
          </a:bodyPr>
          <a:lstStyle/>
          <a:p>
            <a:r>
              <a:rPr lang="en-GB" dirty="0">
                <a:solidFill>
                  <a:srgbClr val="002060"/>
                </a:solidFill>
              </a:rPr>
              <a:t>The police have a duty to confront risks and make risk decisions on behalf of the community they serve</a:t>
            </a:r>
          </a:p>
          <a:p>
            <a:r>
              <a:rPr lang="en-GB" dirty="0">
                <a:solidFill>
                  <a:srgbClr val="002060"/>
                </a:solidFill>
              </a:rPr>
              <a:t>Fear of being criticised if harm results from a risk decision should not distract the police from their duty to protect the public</a:t>
            </a:r>
          </a:p>
          <a:p>
            <a:r>
              <a:rPr lang="en-GB" dirty="0">
                <a:solidFill>
                  <a:srgbClr val="002060"/>
                </a:solidFill>
              </a:rPr>
              <a:t>Although there is a duty to protect life, this duty is not an absolute</a:t>
            </a:r>
          </a:p>
        </p:txBody>
      </p:sp>
      <p:sp>
        <p:nvSpPr>
          <p:cNvPr id="4" name="Title 3">
            <a:extLst>
              <a:ext uri="{FF2B5EF4-FFF2-40B4-BE49-F238E27FC236}">
                <a16:creationId xmlns:a16="http://schemas.microsoft.com/office/drawing/2014/main" id="{14E41381-F065-4017-A559-3B94E0EF3DB4}"/>
              </a:ext>
            </a:extLst>
          </p:cNvPr>
          <p:cNvSpPr>
            <a:spLocks noGrp="1"/>
          </p:cNvSpPr>
          <p:nvPr>
            <p:ph type="title"/>
          </p:nvPr>
        </p:nvSpPr>
        <p:spPr>
          <a:solidFill>
            <a:srgbClr val="002060"/>
          </a:solidFill>
        </p:spPr>
        <p:txBody>
          <a:bodyPr/>
          <a:lstStyle/>
          <a:p>
            <a:r>
              <a:rPr lang="en-GB" dirty="0">
                <a:solidFill>
                  <a:schemeClr val="bg1"/>
                </a:solidFill>
              </a:rPr>
              <a:t>Principle 2</a:t>
            </a:r>
          </a:p>
        </p:txBody>
      </p:sp>
      <p:pic>
        <p:nvPicPr>
          <p:cNvPr id="6" name="Picture 5">
            <a:extLst>
              <a:ext uri="{FF2B5EF4-FFF2-40B4-BE49-F238E27FC236}">
                <a16:creationId xmlns:a16="http://schemas.microsoft.com/office/drawing/2014/main" id="{7ABD6E24-D56C-4D40-BD30-AAF284DFEED5}"/>
              </a:ext>
            </a:extLst>
          </p:cNvPr>
          <p:cNvPicPr>
            <a:picLocks noChangeAspect="1"/>
          </p:cNvPicPr>
          <p:nvPr/>
        </p:nvPicPr>
        <p:blipFill>
          <a:blip r:embed="rId2"/>
          <a:stretch>
            <a:fillRect/>
          </a:stretch>
        </p:blipFill>
        <p:spPr>
          <a:xfrm>
            <a:off x="2035174" y="3877919"/>
            <a:ext cx="2754539" cy="1830958"/>
          </a:xfrm>
          <a:prstGeom prst="rect">
            <a:avLst/>
          </a:prstGeom>
        </p:spPr>
      </p:pic>
    </p:spTree>
    <p:extLst>
      <p:ext uri="{BB962C8B-B14F-4D97-AF65-F5344CB8AC3E}">
        <p14:creationId xmlns:p14="http://schemas.microsoft.com/office/powerpoint/2010/main" val="6063485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CE4B48BE-4E45-4C23-B243-D6129B339B4A}"/>
              </a:ext>
            </a:extLst>
          </p:cNvPr>
          <p:cNvSpPr>
            <a:spLocks noGrp="1"/>
          </p:cNvSpPr>
          <p:nvPr>
            <p:ph sz="half" idx="1"/>
          </p:nvPr>
        </p:nvSpPr>
        <p:spPr/>
        <p:txBody>
          <a:bodyPr>
            <a:normAutofit lnSpcReduction="10000"/>
          </a:bodyPr>
          <a:lstStyle/>
          <a:p>
            <a:pPr marL="0" indent="0" algn="ctr">
              <a:buNone/>
            </a:pPr>
            <a:r>
              <a:rPr lang="en-GB" dirty="0">
                <a:solidFill>
                  <a:srgbClr val="00B0F0"/>
                </a:solidFill>
              </a:rPr>
              <a:t>‘Since good risk taking depends on quality information, the police will work with partner agencies and others to share relevant information about those who pose risk or those who are vulnerable to the risk of harm.’</a:t>
            </a:r>
          </a:p>
        </p:txBody>
      </p:sp>
      <p:sp>
        <p:nvSpPr>
          <p:cNvPr id="7" name="Content Placeholder 6">
            <a:extLst>
              <a:ext uri="{FF2B5EF4-FFF2-40B4-BE49-F238E27FC236}">
                <a16:creationId xmlns:a16="http://schemas.microsoft.com/office/drawing/2014/main" id="{5A5B65B3-0439-42FA-B049-DC9F85842BA3}"/>
              </a:ext>
            </a:extLst>
          </p:cNvPr>
          <p:cNvSpPr>
            <a:spLocks noGrp="1"/>
          </p:cNvSpPr>
          <p:nvPr>
            <p:ph sz="half" idx="2"/>
          </p:nvPr>
        </p:nvSpPr>
        <p:spPr/>
        <p:txBody>
          <a:bodyPr>
            <a:normAutofit lnSpcReduction="10000"/>
          </a:bodyPr>
          <a:lstStyle/>
          <a:p>
            <a:r>
              <a:rPr lang="en-GB" dirty="0"/>
              <a:t>Sharing information about individuals between public authorities is essential to keeping people safe</a:t>
            </a:r>
          </a:p>
          <a:p>
            <a:r>
              <a:rPr lang="en-GB" dirty="0"/>
              <a:t>All information sharing must be in accordance with legal power or duty</a:t>
            </a:r>
          </a:p>
          <a:p>
            <a:r>
              <a:rPr lang="en-GB" dirty="0"/>
              <a:t>Should be consistent with agreed guidelines</a:t>
            </a:r>
          </a:p>
        </p:txBody>
      </p:sp>
      <p:sp>
        <p:nvSpPr>
          <p:cNvPr id="5" name="Title 4">
            <a:extLst>
              <a:ext uri="{FF2B5EF4-FFF2-40B4-BE49-F238E27FC236}">
                <a16:creationId xmlns:a16="http://schemas.microsoft.com/office/drawing/2014/main" id="{9DABF7A7-8BED-4D0C-8C06-5ACFFC5B4683}"/>
              </a:ext>
            </a:extLst>
          </p:cNvPr>
          <p:cNvSpPr>
            <a:spLocks noGrp="1"/>
          </p:cNvSpPr>
          <p:nvPr>
            <p:ph type="title"/>
          </p:nvPr>
        </p:nvSpPr>
        <p:spPr>
          <a:solidFill>
            <a:srgbClr val="002060"/>
          </a:solidFill>
        </p:spPr>
        <p:txBody>
          <a:bodyPr/>
          <a:lstStyle/>
          <a:p>
            <a:r>
              <a:rPr lang="en-GB" dirty="0">
                <a:solidFill>
                  <a:schemeClr val="bg1"/>
                </a:solidFill>
              </a:rPr>
              <a:t>Principle 9</a:t>
            </a:r>
          </a:p>
        </p:txBody>
      </p:sp>
      <p:pic>
        <p:nvPicPr>
          <p:cNvPr id="8" name="Picture 7">
            <a:extLst>
              <a:ext uri="{FF2B5EF4-FFF2-40B4-BE49-F238E27FC236}">
                <a16:creationId xmlns:a16="http://schemas.microsoft.com/office/drawing/2014/main" id="{7154CAA3-2D22-4741-A57B-CEE87E90CDDD}"/>
              </a:ext>
            </a:extLst>
          </p:cNvPr>
          <p:cNvPicPr>
            <a:picLocks noChangeAspect="1"/>
          </p:cNvPicPr>
          <p:nvPr/>
        </p:nvPicPr>
        <p:blipFill>
          <a:blip r:embed="rId3"/>
          <a:stretch>
            <a:fillRect/>
          </a:stretch>
        </p:blipFill>
        <p:spPr>
          <a:xfrm>
            <a:off x="3821793" y="4329113"/>
            <a:ext cx="1790700" cy="1847850"/>
          </a:xfrm>
          <a:prstGeom prst="rect">
            <a:avLst/>
          </a:prstGeom>
        </p:spPr>
      </p:pic>
    </p:spTree>
    <p:extLst>
      <p:ext uri="{BB962C8B-B14F-4D97-AF65-F5344CB8AC3E}">
        <p14:creationId xmlns:p14="http://schemas.microsoft.com/office/powerpoint/2010/main" val="1076769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7">
                                            <p:txEl>
                                              <p:pRg st="0" end="0"/>
                                            </p:txEl>
                                          </p:spTgt>
                                        </p:tgtEl>
                                        <p:attrNameLst>
                                          <p:attrName>style.visibility</p:attrName>
                                        </p:attrNameLst>
                                      </p:cBhvr>
                                      <p:to>
                                        <p:strVal val="visible"/>
                                      </p:to>
                                    </p:set>
                                    <p:animEffect transition="in" filter="fade">
                                      <p:cBhvr>
                                        <p:cTn id="7" dur="1000"/>
                                        <p:tgtEl>
                                          <p:spTgt spid="7">
                                            <p:txEl>
                                              <p:pRg st="0" end="0"/>
                                            </p:txEl>
                                          </p:spTgt>
                                        </p:tgtEl>
                                      </p:cBhvr>
                                    </p:animEffect>
                                    <p:anim calcmode="lin" valueType="num">
                                      <p:cBhvr>
                                        <p:cTn id="8" dur="1000" fill="hold"/>
                                        <p:tgtEl>
                                          <p:spTgt spid="7">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7">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7">
                                            <p:txEl>
                                              <p:pRg st="1" end="1"/>
                                            </p:txEl>
                                          </p:spTgt>
                                        </p:tgtEl>
                                        <p:attrNameLst>
                                          <p:attrName>style.visibility</p:attrName>
                                        </p:attrNameLst>
                                      </p:cBhvr>
                                      <p:to>
                                        <p:strVal val="visible"/>
                                      </p:to>
                                    </p:set>
                                    <p:animEffect transition="in" filter="fade">
                                      <p:cBhvr>
                                        <p:cTn id="14" dur="1000"/>
                                        <p:tgtEl>
                                          <p:spTgt spid="7">
                                            <p:txEl>
                                              <p:pRg st="1" end="1"/>
                                            </p:txEl>
                                          </p:spTgt>
                                        </p:tgtEl>
                                      </p:cBhvr>
                                    </p:animEffect>
                                    <p:anim calcmode="lin" valueType="num">
                                      <p:cBhvr>
                                        <p:cTn id="15"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7">
                                            <p:txEl>
                                              <p:pRg st="2" end="2"/>
                                            </p:txEl>
                                          </p:spTgt>
                                        </p:tgtEl>
                                        <p:attrNameLst>
                                          <p:attrName>style.visibility</p:attrName>
                                        </p:attrNameLst>
                                      </p:cBhvr>
                                      <p:to>
                                        <p:strVal val="visible"/>
                                      </p:to>
                                    </p:set>
                                    <p:animEffect transition="in" filter="fade">
                                      <p:cBhvr>
                                        <p:cTn id="21" dur="1000"/>
                                        <p:tgtEl>
                                          <p:spTgt spid="7">
                                            <p:txEl>
                                              <p:pRg st="2" end="2"/>
                                            </p:txEl>
                                          </p:spTgt>
                                        </p:tgtEl>
                                      </p:cBhvr>
                                    </p:animEffect>
                                    <p:anim calcmode="lin" valueType="num">
                                      <p:cBhvr>
                                        <p:cTn id="22"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9BB638-B07F-22C9-E889-17CFCD8DC559}"/>
              </a:ext>
            </a:extLst>
          </p:cNvPr>
          <p:cNvSpPr>
            <a:spLocks noGrp="1"/>
          </p:cNvSpPr>
          <p:nvPr>
            <p:ph type="title"/>
          </p:nvPr>
        </p:nvSpPr>
        <p:spPr>
          <a:solidFill>
            <a:srgbClr val="002060"/>
          </a:solidFill>
        </p:spPr>
        <p:txBody>
          <a:bodyPr/>
          <a:lstStyle/>
          <a:p>
            <a:r>
              <a:rPr lang="en-GB" dirty="0">
                <a:solidFill>
                  <a:schemeClr val="bg1"/>
                </a:solidFill>
              </a:rPr>
              <a:t>Areas of ‘Vulnerability’ for policing</a:t>
            </a:r>
          </a:p>
        </p:txBody>
      </p:sp>
      <p:sp>
        <p:nvSpPr>
          <p:cNvPr id="3" name="Content Placeholder 2">
            <a:extLst>
              <a:ext uri="{FF2B5EF4-FFF2-40B4-BE49-F238E27FC236}">
                <a16:creationId xmlns:a16="http://schemas.microsoft.com/office/drawing/2014/main" id="{3FC11959-6653-48A1-48EC-9EABBFA3A941}"/>
              </a:ext>
            </a:extLst>
          </p:cNvPr>
          <p:cNvSpPr>
            <a:spLocks noGrp="1"/>
          </p:cNvSpPr>
          <p:nvPr>
            <p:ph sz="half" idx="1"/>
          </p:nvPr>
        </p:nvSpPr>
        <p:spPr/>
        <p:txBody>
          <a:bodyPr>
            <a:normAutofit fontScale="92500"/>
          </a:bodyPr>
          <a:lstStyle/>
          <a:p>
            <a:r>
              <a:rPr lang="en-GB" dirty="0"/>
              <a:t>Children &amp; Young persons</a:t>
            </a:r>
          </a:p>
          <a:p>
            <a:r>
              <a:rPr lang="en-GB" dirty="0"/>
              <a:t>Vulnerable Adults</a:t>
            </a:r>
          </a:p>
          <a:p>
            <a:r>
              <a:rPr lang="en-GB" dirty="0"/>
              <a:t>Domestic Abuse</a:t>
            </a:r>
          </a:p>
          <a:p>
            <a:r>
              <a:rPr lang="en-GB" dirty="0"/>
              <a:t>Violence Against Women &amp; Girls</a:t>
            </a:r>
          </a:p>
          <a:p>
            <a:r>
              <a:rPr lang="en-GB" dirty="0"/>
              <a:t>FGM</a:t>
            </a:r>
          </a:p>
          <a:p>
            <a:r>
              <a:rPr lang="en-GB" dirty="0"/>
              <a:t>HBV</a:t>
            </a:r>
          </a:p>
          <a:p>
            <a:r>
              <a:rPr lang="en-GB" dirty="0"/>
              <a:t>Modern Slavery</a:t>
            </a:r>
          </a:p>
          <a:p>
            <a:r>
              <a:rPr lang="en-GB" dirty="0"/>
              <a:t>Forced Marriage</a:t>
            </a:r>
          </a:p>
        </p:txBody>
      </p:sp>
      <p:sp>
        <p:nvSpPr>
          <p:cNvPr id="4" name="Content Placeholder 3">
            <a:extLst>
              <a:ext uri="{FF2B5EF4-FFF2-40B4-BE49-F238E27FC236}">
                <a16:creationId xmlns:a16="http://schemas.microsoft.com/office/drawing/2014/main" id="{E9808EC0-7CCB-DBBB-8056-657543FB926E}"/>
              </a:ext>
            </a:extLst>
          </p:cNvPr>
          <p:cNvSpPr>
            <a:spLocks noGrp="1"/>
          </p:cNvSpPr>
          <p:nvPr>
            <p:ph sz="half" idx="2"/>
          </p:nvPr>
        </p:nvSpPr>
        <p:spPr/>
        <p:txBody>
          <a:bodyPr>
            <a:normAutofit fontScale="92500"/>
          </a:bodyPr>
          <a:lstStyle/>
          <a:p>
            <a:r>
              <a:rPr lang="en-GB" dirty="0"/>
              <a:t>Elder Abuse</a:t>
            </a:r>
          </a:p>
          <a:p>
            <a:r>
              <a:rPr lang="en-GB" dirty="0"/>
              <a:t>Street Gangs</a:t>
            </a:r>
          </a:p>
          <a:p>
            <a:r>
              <a:rPr lang="en-GB" dirty="0"/>
              <a:t>Mental Health</a:t>
            </a:r>
          </a:p>
          <a:p>
            <a:r>
              <a:rPr lang="en-GB" dirty="0"/>
              <a:t>SoC Exploitation</a:t>
            </a:r>
          </a:p>
          <a:p>
            <a:endParaRPr lang="en-GB" dirty="0"/>
          </a:p>
        </p:txBody>
      </p:sp>
    </p:spTree>
    <p:extLst>
      <p:ext uri="{BB962C8B-B14F-4D97-AF65-F5344CB8AC3E}">
        <p14:creationId xmlns:p14="http://schemas.microsoft.com/office/powerpoint/2010/main" val="278774691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38B216-0C6E-7226-4338-B6FE49684917}"/>
              </a:ext>
            </a:extLst>
          </p:cNvPr>
          <p:cNvSpPr>
            <a:spLocks noGrp="1"/>
          </p:cNvSpPr>
          <p:nvPr>
            <p:ph type="title"/>
          </p:nvPr>
        </p:nvSpPr>
        <p:spPr>
          <a:solidFill>
            <a:srgbClr val="002060"/>
          </a:solidFill>
        </p:spPr>
        <p:txBody>
          <a:bodyPr/>
          <a:lstStyle/>
          <a:p>
            <a:r>
              <a:rPr lang="en-GB" dirty="0">
                <a:solidFill>
                  <a:schemeClr val="bg1"/>
                </a:solidFill>
              </a:rPr>
              <a:t>Leadership Challenges - 1</a:t>
            </a:r>
          </a:p>
        </p:txBody>
      </p:sp>
      <p:sp>
        <p:nvSpPr>
          <p:cNvPr id="3" name="Content Placeholder 2">
            <a:extLst>
              <a:ext uri="{FF2B5EF4-FFF2-40B4-BE49-F238E27FC236}">
                <a16:creationId xmlns:a16="http://schemas.microsoft.com/office/drawing/2014/main" id="{3501DEBC-1D08-D6AE-07DC-3F2C6DBD450D}"/>
              </a:ext>
            </a:extLst>
          </p:cNvPr>
          <p:cNvSpPr>
            <a:spLocks noGrp="1"/>
          </p:cNvSpPr>
          <p:nvPr>
            <p:ph sz="half" idx="1"/>
          </p:nvPr>
        </p:nvSpPr>
        <p:spPr/>
        <p:txBody>
          <a:bodyPr/>
          <a:lstStyle/>
          <a:p>
            <a:r>
              <a:rPr lang="en-GB" dirty="0"/>
              <a:t>What challenges does Vulnerability pose for you as a leader in Policing NOW?</a:t>
            </a:r>
          </a:p>
          <a:p>
            <a:pPr marL="0" indent="0">
              <a:buNone/>
            </a:pPr>
            <a:endParaRPr lang="en-GB" dirty="0"/>
          </a:p>
          <a:p>
            <a:r>
              <a:rPr lang="en-GB" dirty="0"/>
              <a:t>How can you mitigate these challenges?</a:t>
            </a:r>
          </a:p>
        </p:txBody>
      </p:sp>
      <p:pic>
        <p:nvPicPr>
          <p:cNvPr id="5" name="Content Placeholder 4">
            <a:extLst>
              <a:ext uri="{FF2B5EF4-FFF2-40B4-BE49-F238E27FC236}">
                <a16:creationId xmlns:a16="http://schemas.microsoft.com/office/drawing/2014/main" id="{0EFC20DE-3175-436A-E80A-7F2818BE6180}"/>
              </a:ext>
            </a:extLst>
          </p:cNvPr>
          <p:cNvPicPr>
            <a:picLocks noGrp="1" noChangeAspect="1"/>
          </p:cNvPicPr>
          <p:nvPr>
            <p:ph sz="half" idx="2"/>
          </p:nvPr>
        </p:nvPicPr>
        <p:blipFill>
          <a:blip r:embed="rId2"/>
          <a:stretch>
            <a:fillRect/>
          </a:stretch>
        </p:blipFill>
        <p:spPr>
          <a:xfrm>
            <a:off x="6197602" y="2244745"/>
            <a:ext cx="5559425" cy="2699951"/>
          </a:xfrm>
          <a:prstGeom prst="rect">
            <a:avLst/>
          </a:prstGeom>
        </p:spPr>
      </p:pic>
    </p:spTree>
    <p:extLst>
      <p:ext uri="{BB962C8B-B14F-4D97-AF65-F5344CB8AC3E}">
        <p14:creationId xmlns:p14="http://schemas.microsoft.com/office/powerpoint/2010/main" val="37094370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9600BB-C51F-9974-3CB6-E2D78F6BBC85}"/>
              </a:ext>
            </a:extLst>
          </p:cNvPr>
          <p:cNvSpPr>
            <a:spLocks noGrp="1"/>
          </p:cNvSpPr>
          <p:nvPr>
            <p:ph type="title"/>
          </p:nvPr>
        </p:nvSpPr>
        <p:spPr>
          <a:solidFill>
            <a:srgbClr val="002060"/>
          </a:solidFill>
        </p:spPr>
        <p:txBody>
          <a:bodyPr/>
          <a:lstStyle/>
          <a:p>
            <a:r>
              <a:rPr lang="en-GB" dirty="0">
                <a:solidFill>
                  <a:schemeClr val="bg1"/>
                </a:solidFill>
              </a:rPr>
              <a:t>Leadership challenges - 2</a:t>
            </a:r>
          </a:p>
        </p:txBody>
      </p:sp>
      <p:sp>
        <p:nvSpPr>
          <p:cNvPr id="3" name="Content Placeholder 2">
            <a:extLst>
              <a:ext uri="{FF2B5EF4-FFF2-40B4-BE49-F238E27FC236}">
                <a16:creationId xmlns:a16="http://schemas.microsoft.com/office/drawing/2014/main" id="{D8BE5476-56ED-77F9-EEB4-2DD6F16851F1}"/>
              </a:ext>
            </a:extLst>
          </p:cNvPr>
          <p:cNvSpPr>
            <a:spLocks noGrp="1"/>
          </p:cNvSpPr>
          <p:nvPr>
            <p:ph sz="half" idx="1"/>
          </p:nvPr>
        </p:nvSpPr>
        <p:spPr/>
        <p:txBody>
          <a:bodyPr/>
          <a:lstStyle/>
          <a:p>
            <a:r>
              <a:rPr lang="en-GB" dirty="0"/>
              <a:t>What challenges will Vulnerability pose for you in the future?</a:t>
            </a:r>
          </a:p>
          <a:p>
            <a:endParaRPr lang="en-GB" dirty="0"/>
          </a:p>
          <a:p>
            <a:r>
              <a:rPr lang="en-GB" dirty="0"/>
              <a:t>What does policing need to do now so as to mitigate in the future?</a:t>
            </a:r>
          </a:p>
          <a:p>
            <a:endParaRPr lang="en-GB" dirty="0"/>
          </a:p>
        </p:txBody>
      </p:sp>
      <p:pic>
        <p:nvPicPr>
          <p:cNvPr id="5" name="Content Placeholder 4">
            <a:extLst>
              <a:ext uri="{FF2B5EF4-FFF2-40B4-BE49-F238E27FC236}">
                <a16:creationId xmlns:a16="http://schemas.microsoft.com/office/drawing/2014/main" id="{F5A30078-9878-66D5-CC5E-B9CFF790B46E}"/>
              </a:ext>
            </a:extLst>
          </p:cNvPr>
          <p:cNvPicPr>
            <a:picLocks noGrp="1" noChangeAspect="1"/>
          </p:cNvPicPr>
          <p:nvPr>
            <p:ph sz="half" idx="2"/>
          </p:nvPr>
        </p:nvPicPr>
        <p:blipFill>
          <a:blip r:embed="rId2"/>
          <a:stretch>
            <a:fillRect/>
          </a:stretch>
        </p:blipFill>
        <p:spPr>
          <a:xfrm>
            <a:off x="7032109" y="2031111"/>
            <a:ext cx="3883025" cy="2795778"/>
          </a:xfrm>
          <a:prstGeom prst="rect">
            <a:avLst/>
          </a:prstGeom>
        </p:spPr>
      </p:pic>
    </p:spTree>
    <p:extLst>
      <p:ext uri="{BB962C8B-B14F-4D97-AF65-F5344CB8AC3E}">
        <p14:creationId xmlns:p14="http://schemas.microsoft.com/office/powerpoint/2010/main" val="14330458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912EE-276F-0834-CC70-045DAA308D52}"/>
              </a:ext>
            </a:extLst>
          </p:cNvPr>
          <p:cNvSpPr>
            <a:spLocks noGrp="1"/>
          </p:cNvSpPr>
          <p:nvPr>
            <p:ph type="title"/>
          </p:nvPr>
        </p:nvSpPr>
        <p:spPr>
          <a:solidFill>
            <a:srgbClr val="002060"/>
          </a:solidFill>
        </p:spPr>
        <p:txBody>
          <a:bodyPr/>
          <a:lstStyle/>
          <a:p>
            <a:r>
              <a:rPr lang="en-GB" dirty="0">
                <a:solidFill>
                  <a:schemeClr val="bg1"/>
                </a:solidFill>
              </a:rPr>
              <a:t>Additional Resources</a:t>
            </a:r>
          </a:p>
        </p:txBody>
      </p:sp>
      <p:sp>
        <p:nvSpPr>
          <p:cNvPr id="3" name="Content Placeholder 2">
            <a:extLst>
              <a:ext uri="{FF2B5EF4-FFF2-40B4-BE49-F238E27FC236}">
                <a16:creationId xmlns:a16="http://schemas.microsoft.com/office/drawing/2014/main" id="{8533A6A5-D556-C9D6-B690-867F7F430E58}"/>
              </a:ext>
            </a:extLst>
          </p:cNvPr>
          <p:cNvSpPr>
            <a:spLocks noGrp="1"/>
          </p:cNvSpPr>
          <p:nvPr>
            <p:ph idx="1"/>
          </p:nvPr>
        </p:nvSpPr>
        <p:spPr/>
        <p:txBody>
          <a:bodyPr/>
          <a:lstStyle/>
          <a:p>
            <a:r>
              <a:rPr lang="en-GB" dirty="0"/>
              <a:t>National Vulnerable Persons action plan – </a:t>
            </a:r>
            <a:r>
              <a:rPr lang="en-GB" dirty="0">
                <a:hlinkClick r:id="rId2"/>
              </a:rPr>
              <a:t>https://www.vkpp.org.uk/assets/Files/NVAP-with-Interim-Measures-v3.4-External-FINAL1.pdf</a:t>
            </a:r>
            <a:endParaRPr lang="en-GB" dirty="0"/>
          </a:p>
          <a:p>
            <a:r>
              <a:rPr lang="en-GB" dirty="0"/>
              <a:t>College of Policing 10 Principles of Risk</a:t>
            </a:r>
          </a:p>
          <a:p>
            <a:r>
              <a:rPr lang="en-GB" dirty="0">
                <a:hlinkClick r:id="rId3"/>
              </a:rPr>
              <a:t>https://www.college.police.uk/app/risk/risk</a:t>
            </a:r>
            <a:endParaRPr lang="en-GB" dirty="0"/>
          </a:p>
          <a:p>
            <a:endParaRPr lang="en-GB" dirty="0"/>
          </a:p>
          <a:p>
            <a:endParaRPr lang="en-GB" dirty="0"/>
          </a:p>
          <a:p>
            <a:endParaRPr lang="en-GB" dirty="0"/>
          </a:p>
        </p:txBody>
      </p:sp>
    </p:spTree>
    <p:extLst>
      <p:ext uri="{BB962C8B-B14F-4D97-AF65-F5344CB8AC3E}">
        <p14:creationId xmlns:p14="http://schemas.microsoft.com/office/powerpoint/2010/main" val="3635195494"/>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5D7C4F-2371-4021-AFD6-46B3F392E5C5}"/>
              </a:ext>
            </a:extLst>
          </p:cNvPr>
          <p:cNvSpPr>
            <a:spLocks noGrp="1"/>
          </p:cNvSpPr>
          <p:nvPr>
            <p:ph type="title"/>
          </p:nvPr>
        </p:nvSpPr>
        <p:spPr/>
        <p:txBody>
          <a:bodyPr/>
          <a:lstStyle/>
          <a:p>
            <a:r>
              <a:rPr lang="en-GB" dirty="0"/>
              <a:t>Questions/concerns?</a:t>
            </a:r>
          </a:p>
        </p:txBody>
      </p:sp>
      <p:pic>
        <p:nvPicPr>
          <p:cNvPr id="4" name="Content Placeholder 3">
            <a:extLst>
              <a:ext uri="{FF2B5EF4-FFF2-40B4-BE49-F238E27FC236}">
                <a16:creationId xmlns:a16="http://schemas.microsoft.com/office/drawing/2014/main" id="{A5F4C11E-FFFB-4BEA-89BE-4FA20D4DAFF6}"/>
              </a:ext>
            </a:extLst>
          </p:cNvPr>
          <p:cNvPicPr>
            <a:picLocks noGrp="1" noChangeAspect="1"/>
          </p:cNvPicPr>
          <p:nvPr>
            <p:ph idx="1"/>
          </p:nvPr>
        </p:nvPicPr>
        <p:blipFill>
          <a:blip r:embed="rId2"/>
          <a:stretch>
            <a:fillRect/>
          </a:stretch>
        </p:blipFill>
        <p:spPr>
          <a:xfrm>
            <a:off x="3651077" y="1733308"/>
            <a:ext cx="4889846" cy="3114884"/>
          </a:xfrm>
          <a:prstGeom prst="rect">
            <a:avLst/>
          </a:prstGeom>
        </p:spPr>
      </p:pic>
    </p:spTree>
    <p:extLst>
      <p:ext uri="{BB962C8B-B14F-4D97-AF65-F5344CB8AC3E}">
        <p14:creationId xmlns:p14="http://schemas.microsoft.com/office/powerpoint/2010/main" val="2141641234"/>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460</TotalTime>
  <Words>7365</Words>
  <Application>Microsoft Office PowerPoint</Application>
  <PresentationFormat>Widescreen</PresentationFormat>
  <Paragraphs>615</Paragraphs>
  <Slides>46</Slides>
  <Notes>33</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1</vt:i4>
      </vt:variant>
      <vt:variant>
        <vt:lpstr>Slide Titles</vt:lpstr>
      </vt:variant>
      <vt:variant>
        <vt:i4>46</vt:i4>
      </vt:variant>
    </vt:vector>
  </HeadingPairs>
  <TitlesOfParts>
    <vt:vector size="52" baseType="lpstr">
      <vt:lpstr>Arial</vt:lpstr>
      <vt:lpstr>Calibri</vt:lpstr>
      <vt:lpstr>Gotham</vt:lpstr>
      <vt:lpstr>Myriad Pro</vt:lpstr>
      <vt:lpstr>Theme1.thmx first page pp</vt:lpstr>
      <vt:lpstr>Document</vt:lpstr>
      <vt:lpstr> MSc Policing (Operational &amp; Strategic Leadership)  Policing Vulnerability   </vt:lpstr>
      <vt:lpstr>Lesson </vt:lpstr>
      <vt:lpstr>Questions</vt:lpstr>
      <vt:lpstr>Vulnerability is NOT….</vt:lpstr>
      <vt:lpstr>Vulnerability</vt:lpstr>
      <vt:lpstr>Task</vt:lpstr>
      <vt:lpstr>Vulnerability</vt:lpstr>
      <vt:lpstr> Vulnerability</vt:lpstr>
      <vt:lpstr>Policing Vulnerability</vt:lpstr>
      <vt:lpstr>Policing vulnerability</vt:lpstr>
      <vt:lpstr>Policing vulnerability</vt:lpstr>
      <vt:lpstr>Risk Assessment tools</vt:lpstr>
      <vt:lpstr>THRIVE &amp; THRIVE+</vt:lpstr>
      <vt:lpstr>The Policing Vision 2025</vt:lpstr>
      <vt:lpstr>National Vulnerability Action Plan</vt:lpstr>
      <vt:lpstr>Perennial issues in policing vulnerability</vt:lpstr>
      <vt:lpstr>Defining Vulnerability</vt:lpstr>
      <vt:lpstr>Academic Definitions</vt:lpstr>
      <vt:lpstr>Defining Vulnerability</vt:lpstr>
      <vt:lpstr>Vulnerability – College of Policing</vt:lpstr>
      <vt:lpstr>Defining Vulnerability</vt:lpstr>
      <vt:lpstr>Vulnerability</vt:lpstr>
      <vt:lpstr>HMICFRS – PEEL Inspections</vt:lpstr>
      <vt:lpstr>The Personal Aspect of Vulnerability</vt:lpstr>
      <vt:lpstr>The Personal Aspect of Vulnerability</vt:lpstr>
      <vt:lpstr>Task</vt:lpstr>
      <vt:lpstr> Concepts and Theories of How a Person Becomes a Victim </vt:lpstr>
      <vt:lpstr>Extrinsic factors which can result in Harm, or Risk of Harm to a vulnerable person</vt:lpstr>
      <vt:lpstr>Task - An Aid to understanding vulnerability</vt:lpstr>
      <vt:lpstr>Understanding personal &amp; situational factors</vt:lpstr>
      <vt:lpstr> Risk?</vt:lpstr>
      <vt:lpstr>Definition of Risk</vt:lpstr>
      <vt:lpstr>What is  ‘Risk Assessment’?</vt:lpstr>
      <vt:lpstr>The 3 Approaches to Risk Assessment (R.A.)</vt:lpstr>
      <vt:lpstr>Unstructured Clinical Judgement</vt:lpstr>
      <vt:lpstr>Actuarial</vt:lpstr>
      <vt:lpstr>Structured Professional judgement</vt:lpstr>
      <vt:lpstr>Ten Risk Principles - CoP</vt:lpstr>
      <vt:lpstr>Principle 1</vt:lpstr>
      <vt:lpstr>Principle 2</vt:lpstr>
      <vt:lpstr>Principle 9</vt:lpstr>
      <vt:lpstr>Areas of ‘Vulnerability’ for policing</vt:lpstr>
      <vt:lpstr>Leadership Challenges - 1</vt:lpstr>
      <vt:lpstr>Leadership challenges - 2</vt:lpstr>
      <vt:lpstr>Additional Resources</vt:lpstr>
      <vt:lpstr>Questions/concerns?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BSc Professional Investigation 13.10.2021 Induction</dc:title>
  <dc:creator>Alison</dc:creator>
  <cp:lastModifiedBy>Ali COOKE</cp:lastModifiedBy>
  <cp:revision>15</cp:revision>
  <dcterms:created xsi:type="dcterms:W3CDTF">2021-10-13T07:56:41Z</dcterms:created>
  <dcterms:modified xsi:type="dcterms:W3CDTF">2024-06-11T14:32:43Z</dcterms:modified>
</cp:coreProperties>
</file>