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2" r:id="rId1"/>
  </p:sldMasterIdLst>
  <p:notesMasterIdLst>
    <p:notesMasterId r:id="rId41"/>
  </p:notesMasterIdLst>
  <p:sldIdLst>
    <p:sldId id="256" r:id="rId2"/>
    <p:sldId id="257" r:id="rId3"/>
    <p:sldId id="258" r:id="rId4"/>
    <p:sldId id="259" r:id="rId5"/>
    <p:sldId id="293" r:id="rId6"/>
    <p:sldId id="264" r:id="rId7"/>
    <p:sldId id="265" r:id="rId8"/>
    <p:sldId id="266" r:id="rId9"/>
    <p:sldId id="267" r:id="rId10"/>
    <p:sldId id="268" r:id="rId11"/>
    <p:sldId id="269" r:id="rId12"/>
    <p:sldId id="278" r:id="rId13"/>
    <p:sldId id="292" r:id="rId14"/>
    <p:sldId id="294" r:id="rId15"/>
    <p:sldId id="295" r:id="rId16"/>
    <p:sldId id="296" r:id="rId17"/>
    <p:sldId id="261" r:id="rId18"/>
    <p:sldId id="262" r:id="rId19"/>
    <p:sldId id="288" r:id="rId20"/>
    <p:sldId id="270" r:id="rId21"/>
    <p:sldId id="271" r:id="rId22"/>
    <p:sldId id="272" r:id="rId23"/>
    <p:sldId id="285" r:id="rId24"/>
    <p:sldId id="273" r:id="rId25"/>
    <p:sldId id="274" r:id="rId26"/>
    <p:sldId id="290" r:id="rId27"/>
    <p:sldId id="275" r:id="rId28"/>
    <p:sldId id="276" r:id="rId29"/>
    <p:sldId id="279" r:id="rId30"/>
    <p:sldId id="277" r:id="rId31"/>
    <p:sldId id="260" r:id="rId32"/>
    <p:sldId id="289" r:id="rId33"/>
    <p:sldId id="282" r:id="rId34"/>
    <p:sldId id="281" r:id="rId35"/>
    <p:sldId id="283" r:id="rId36"/>
    <p:sldId id="284" r:id="rId37"/>
    <p:sldId id="286" r:id="rId38"/>
    <p:sldId id="287" r:id="rId39"/>
    <p:sldId id="280" r:id="rId4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04" autoAdjust="0"/>
    <p:restoredTop sz="94660"/>
  </p:normalViewPr>
  <p:slideViewPr>
    <p:cSldViewPr snapToGrid="0">
      <p:cViewPr varScale="1">
        <p:scale>
          <a:sx n="81" d="100"/>
          <a:sy n="81" d="100"/>
        </p:scale>
        <p:origin x="78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C:\Users\Christian%20Parry\Documents\Uni\2nd%20Year\Project\Spreadsheets\Lap%20times.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C:\Users\Christian%20Parry\Documents\Uni\2nd%20Year\Project\mass%20sweep%20harewood.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C:\Users\Christian%20Parry\Documents\Uni\2nd%20Year\Project\Spreadsheets\Lap%20times.xlsx" TargetMode="External"/><Relationship Id="rId2" Type="http://schemas.microsoft.com/office/2011/relationships/chartColorStyle" Target="colors4.xml"/><Relationship Id="rId1" Type="http://schemas.microsoft.com/office/2011/relationships/chartStyle" Target="style4.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r>
              <a:rPr lang="en-US" dirty="0"/>
              <a:t>AERO SWEEPS</a:t>
            </a:r>
          </a:p>
        </c:rich>
      </c:tx>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stacked"/>
        <c:varyColors val="0"/>
        <c:ser>
          <c:idx val="0"/>
          <c:order val="0"/>
          <c:tx>
            <c:strRef>
              <c:f>Sheet1!$B$1</c:f>
              <c:strCache>
                <c:ptCount val="1"/>
                <c:pt idx="0">
                  <c:v>LAP TIME</c:v>
                </c:pt>
              </c:strCache>
            </c:strRef>
          </c:tx>
          <c:spPr>
            <a:solidFill>
              <a:schemeClr val="accent1"/>
            </a:solidFill>
            <a:ln>
              <a:noFill/>
            </a:ln>
            <a:effectLst/>
          </c:spPr>
          <c:invertIfNegative val="0"/>
          <c:cat>
            <c:numRef>
              <c:f>Sheet1!$A$2:$A$22</c:f>
              <c:numCache>
                <c:formatCode>General</c:formatCode>
                <c:ptCount val="21"/>
                <c:pt idx="0">
                  <c:v>90</c:v>
                </c:pt>
                <c:pt idx="1">
                  <c:v>91</c:v>
                </c:pt>
                <c:pt idx="2">
                  <c:v>92</c:v>
                </c:pt>
                <c:pt idx="3">
                  <c:v>93</c:v>
                </c:pt>
                <c:pt idx="4">
                  <c:v>94</c:v>
                </c:pt>
                <c:pt idx="5">
                  <c:v>95</c:v>
                </c:pt>
                <c:pt idx="6">
                  <c:v>96</c:v>
                </c:pt>
                <c:pt idx="7">
                  <c:v>97</c:v>
                </c:pt>
                <c:pt idx="8">
                  <c:v>98</c:v>
                </c:pt>
                <c:pt idx="9">
                  <c:v>99</c:v>
                </c:pt>
                <c:pt idx="10">
                  <c:v>100</c:v>
                </c:pt>
                <c:pt idx="11">
                  <c:v>101</c:v>
                </c:pt>
                <c:pt idx="12">
                  <c:v>102</c:v>
                </c:pt>
                <c:pt idx="13">
                  <c:v>103</c:v>
                </c:pt>
                <c:pt idx="14">
                  <c:v>104</c:v>
                </c:pt>
                <c:pt idx="15">
                  <c:v>105</c:v>
                </c:pt>
                <c:pt idx="16">
                  <c:v>106</c:v>
                </c:pt>
                <c:pt idx="17">
                  <c:v>107</c:v>
                </c:pt>
                <c:pt idx="18">
                  <c:v>108</c:v>
                </c:pt>
                <c:pt idx="19">
                  <c:v>109</c:v>
                </c:pt>
                <c:pt idx="20">
                  <c:v>110</c:v>
                </c:pt>
              </c:numCache>
            </c:numRef>
          </c:cat>
          <c:val>
            <c:numRef>
              <c:f>Sheet1!$B$2:$B$22</c:f>
              <c:numCache>
                <c:formatCode>General</c:formatCode>
                <c:ptCount val="21"/>
                <c:pt idx="0">
                  <c:v>50.4</c:v>
                </c:pt>
                <c:pt idx="1">
                  <c:v>50.3</c:v>
                </c:pt>
                <c:pt idx="2">
                  <c:v>50.2</c:v>
                </c:pt>
                <c:pt idx="3">
                  <c:v>50</c:v>
                </c:pt>
                <c:pt idx="4">
                  <c:v>50</c:v>
                </c:pt>
                <c:pt idx="5">
                  <c:v>49.9</c:v>
                </c:pt>
                <c:pt idx="6">
                  <c:v>49.7</c:v>
                </c:pt>
                <c:pt idx="7">
                  <c:v>49.5</c:v>
                </c:pt>
                <c:pt idx="8">
                  <c:v>49.3</c:v>
                </c:pt>
                <c:pt idx="9">
                  <c:v>49.2</c:v>
                </c:pt>
                <c:pt idx="10">
                  <c:v>49</c:v>
                </c:pt>
                <c:pt idx="11">
                  <c:v>48.8</c:v>
                </c:pt>
                <c:pt idx="12">
                  <c:v>48.6</c:v>
                </c:pt>
                <c:pt idx="13">
                  <c:v>48.3</c:v>
                </c:pt>
                <c:pt idx="14">
                  <c:v>48.1</c:v>
                </c:pt>
                <c:pt idx="15">
                  <c:v>48</c:v>
                </c:pt>
                <c:pt idx="16">
                  <c:v>48</c:v>
                </c:pt>
                <c:pt idx="17">
                  <c:v>47.9</c:v>
                </c:pt>
                <c:pt idx="18">
                  <c:v>47.8</c:v>
                </c:pt>
                <c:pt idx="19">
                  <c:v>47.7</c:v>
                </c:pt>
                <c:pt idx="20">
                  <c:v>47.5</c:v>
                </c:pt>
              </c:numCache>
            </c:numRef>
          </c:val>
          <c:extLst>
            <c:ext xmlns:c16="http://schemas.microsoft.com/office/drawing/2014/chart" uri="{C3380CC4-5D6E-409C-BE32-E72D297353CC}">
              <c16:uniqueId val="{00000000-26D6-4F76-AAE5-2B115909160B}"/>
            </c:ext>
          </c:extLst>
        </c:ser>
        <c:dLbls>
          <c:showLegendKey val="0"/>
          <c:showVal val="0"/>
          <c:showCatName val="0"/>
          <c:showSerName val="0"/>
          <c:showPercent val="0"/>
          <c:showBubbleSize val="0"/>
        </c:dLbls>
        <c:gapWidth val="150"/>
        <c:overlap val="100"/>
        <c:axId val="355008584"/>
        <c:axId val="354999072"/>
      </c:barChart>
      <c:catAx>
        <c:axId val="355008584"/>
        <c:scaling>
          <c:orientation val="minMax"/>
        </c:scaling>
        <c:delete val="0"/>
        <c:axPos val="b"/>
        <c:title>
          <c:tx>
            <c:rich>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AERO</a:t>
                </a:r>
                <a:r>
                  <a:rPr lang="en-GB" baseline="0" dirty="0"/>
                  <a:t> SCALE %</a:t>
                </a:r>
                <a:endParaRPr lang="en-GB" dirty="0"/>
              </a:p>
            </c:rich>
          </c:tx>
          <c:overlay val="0"/>
          <c:spPr>
            <a:noFill/>
            <a:ln>
              <a:noFill/>
            </a:ln>
            <a:effectLst/>
          </c:spPr>
          <c:txPr>
            <a:bodyPr rot="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54999072"/>
        <c:crosses val="autoZero"/>
        <c:auto val="1"/>
        <c:lblAlgn val="ctr"/>
        <c:lblOffset val="100"/>
        <c:noMultiLvlLbl val="0"/>
      </c:catAx>
      <c:valAx>
        <c:axId val="354999072"/>
        <c:scaling>
          <c:orientation val="minMax"/>
        </c:scaling>
        <c:delete val="0"/>
        <c:axPos val="l"/>
        <c:majorGridlines>
          <c:spPr>
            <a:ln w="9525" cap="flat" cmpd="sng" algn="ctr">
              <a:solidFill>
                <a:schemeClr val="tx1">
                  <a:lumMod val="15000"/>
                  <a:lumOff val="85000"/>
                </a:schemeClr>
              </a:solidFill>
              <a:round/>
            </a:ln>
            <a:effectLst/>
          </c:spPr>
        </c:majorGridlines>
        <c:title>
          <c:tx>
            <c:rich>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r>
                  <a:rPr lang="en-GB" dirty="0"/>
                  <a:t>LAP TIME (SECONDS)</a:t>
                </a:r>
              </a:p>
            </c:rich>
          </c:tx>
          <c:overlay val="0"/>
          <c:spPr>
            <a:noFill/>
            <a:ln>
              <a:noFill/>
            </a:ln>
            <a:effectLst/>
          </c:spPr>
          <c:txPr>
            <a:bodyPr rot="-5400000" spcFirstLastPara="1" vertOverflow="ellipsis" vert="horz" wrap="square" anchor="ctr" anchorCtr="1"/>
            <a:lstStyle/>
            <a:p>
              <a:pPr>
                <a:defRPr sz="1330" b="0" i="0" u="none" strike="noStrike" kern="1200"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55008584"/>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ndard"/>
        <c:varyColors val="0"/>
        <c:ser>
          <c:idx val="0"/>
          <c:order val="0"/>
          <c:tx>
            <c:strRef>
              <c:f>Sheet1!$C$5</c:f>
              <c:strCache>
                <c:ptCount val="1"/>
                <c:pt idx="0">
                  <c:v>Time around Pembrey:</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cat>
            <c:strRef>
              <c:f>Sheet1!$B$6:$B$20</c:f>
              <c:strCache>
                <c:ptCount val="15"/>
                <c:pt idx="0">
                  <c:v>Base formula E car:</c:v>
                </c:pt>
                <c:pt idx="1">
                  <c:v>AWD and 600kg:</c:v>
                </c:pt>
                <c:pt idx="2">
                  <c:v>Emrax motors x 2/RWD</c:v>
                </c:pt>
                <c:pt idx="3">
                  <c:v>F2 Tyres/1 gear</c:v>
                </c:pt>
                <c:pt idx="4">
                  <c:v>F2 Tyres/5 gears</c:v>
                </c:pt>
                <c:pt idx="5">
                  <c:v>Weight sweeps: 600kg</c:v>
                </c:pt>
                <c:pt idx="6">
                  <c:v>700kg</c:v>
                </c:pt>
                <c:pt idx="7">
                  <c:v>800kg</c:v>
                </c:pt>
                <c:pt idx="8">
                  <c:v>900kg</c:v>
                </c:pt>
                <c:pt idx="9">
                  <c:v>1000kg</c:v>
                </c:pt>
                <c:pt idx="10">
                  <c:v>1100kg</c:v>
                </c:pt>
                <c:pt idx="11">
                  <c:v>1200kg</c:v>
                </c:pt>
                <c:pt idx="12">
                  <c:v>∆ Drag and aero</c:v>
                </c:pt>
                <c:pt idx="13">
                  <c:v>∆ Gear ratio</c:v>
                </c:pt>
                <c:pt idx="14">
                  <c:v>∆ Aero wing position </c:v>
                </c:pt>
              </c:strCache>
            </c:strRef>
          </c:cat>
          <c:val>
            <c:numRef>
              <c:f>Sheet1!$C$6:$C$20</c:f>
              <c:numCache>
                <c:formatCode>General</c:formatCode>
                <c:ptCount val="15"/>
                <c:pt idx="0">
                  <c:v>58.686999999999998</c:v>
                </c:pt>
                <c:pt idx="1">
                  <c:v>50.124000000000002</c:v>
                </c:pt>
                <c:pt idx="2">
                  <c:v>48.817999999999998</c:v>
                </c:pt>
                <c:pt idx="3">
                  <c:v>43.844000000000001</c:v>
                </c:pt>
                <c:pt idx="4">
                  <c:v>43.244</c:v>
                </c:pt>
                <c:pt idx="5">
                  <c:v>43.177</c:v>
                </c:pt>
                <c:pt idx="6">
                  <c:v>44.993000000000002</c:v>
                </c:pt>
                <c:pt idx="7">
                  <c:v>46.131</c:v>
                </c:pt>
                <c:pt idx="8">
                  <c:v>48.841999999999999</c:v>
                </c:pt>
                <c:pt idx="9">
                  <c:v>50.482999999999997</c:v>
                </c:pt>
                <c:pt idx="10">
                  <c:v>51.226999999999997</c:v>
                </c:pt>
                <c:pt idx="11">
                  <c:v>51.747</c:v>
                </c:pt>
                <c:pt idx="12">
                  <c:v>47.5</c:v>
                </c:pt>
                <c:pt idx="13">
                  <c:v>47.238</c:v>
                </c:pt>
                <c:pt idx="14">
                  <c:v>46.8</c:v>
                </c:pt>
              </c:numCache>
            </c:numRef>
          </c:val>
          <c:smooth val="0"/>
          <c:extLst>
            <c:ext xmlns:c16="http://schemas.microsoft.com/office/drawing/2014/chart" uri="{C3380CC4-5D6E-409C-BE32-E72D297353CC}">
              <c16:uniqueId val="{00000000-D1C4-4A84-B74F-47A6A6DBBBF2}"/>
            </c:ext>
          </c:extLst>
        </c:ser>
        <c:dLbls>
          <c:showLegendKey val="0"/>
          <c:showVal val="0"/>
          <c:showCatName val="0"/>
          <c:showSerName val="0"/>
          <c:showPercent val="0"/>
          <c:showBubbleSize val="0"/>
        </c:dLbls>
        <c:smooth val="0"/>
        <c:axId val="679988912"/>
        <c:axId val="679988256"/>
      </c:lineChart>
      <c:catAx>
        <c:axId val="679988912"/>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GB"/>
                  <a:t>Changes to model</a:t>
                </a:r>
              </a:p>
            </c:rich>
          </c:tx>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79988256"/>
        <c:crosses val="autoZero"/>
        <c:auto val="1"/>
        <c:lblAlgn val="ctr"/>
        <c:lblOffset val="100"/>
        <c:noMultiLvlLbl val="0"/>
      </c:catAx>
      <c:valAx>
        <c:axId val="679988256"/>
        <c:scaling>
          <c:orientation val="minMax"/>
          <c:max val="60"/>
          <c:min val="40"/>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GB"/>
                  <a:t>Time (sec)</a:t>
                </a:r>
              </a:p>
            </c:rich>
          </c:tx>
          <c:overlay val="0"/>
          <c:spPr>
            <a:noFill/>
            <a:ln>
              <a:noFill/>
            </a:ln>
            <a:effectLst/>
          </c:spPr>
          <c:txPr>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7998891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2000" b="0" i="0" u="none" strike="noStrike" kern="1200" cap="none" spc="0" normalizeH="0" baseline="0">
                <a:solidFill>
                  <a:schemeClr val="tx1">
                    <a:lumMod val="65000"/>
                    <a:lumOff val="35000"/>
                  </a:schemeClr>
                </a:solidFill>
                <a:latin typeface="+mj-lt"/>
                <a:ea typeface="+mj-ea"/>
                <a:cs typeface="+mj-cs"/>
              </a:defRPr>
            </a:pPr>
            <a:r>
              <a:rPr lang="en-US"/>
              <a:t>Mass Sweep (Harewood)</a:t>
            </a:r>
          </a:p>
        </c:rich>
      </c:tx>
      <c:overlay val="0"/>
      <c:spPr>
        <a:noFill/>
        <a:ln>
          <a:noFill/>
        </a:ln>
        <a:effectLst/>
      </c:spPr>
      <c:txPr>
        <a:bodyPr rot="0" spcFirstLastPara="1" vertOverflow="ellipsis" vert="horz" wrap="square" anchor="ctr" anchorCtr="1"/>
        <a:lstStyle/>
        <a:p>
          <a:pPr>
            <a:defRPr sz="2000" b="0" i="0" u="none" strike="noStrike" kern="1200" cap="none" spc="0" normalizeH="0" baseline="0">
              <a:solidFill>
                <a:schemeClr val="tx1">
                  <a:lumMod val="65000"/>
                  <a:lumOff val="35000"/>
                </a:schemeClr>
              </a:solidFill>
              <a:latin typeface="+mj-lt"/>
              <a:ea typeface="+mj-ea"/>
              <a:cs typeface="+mj-cs"/>
            </a:defRPr>
          </a:pPr>
          <a:endParaRPr lang="en-US"/>
        </a:p>
      </c:txPr>
    </c:title>
    <c:autoTitleDeleted val="0"/>
    <c:plotArea>
      <c:layout/>
      <c:barChart>
        <c:barDir val="col"/>
        <c:grouping val="stacked"/>
        <c:varyColors val="0"/>
        <c:ser>
          <c:idx val="0"/>
          <c:order val="0"/>
          <c:tx>
            <c:v>Time (Seconds)</c:v>
          </c:tx>
          <c:spPr>
            <a:solidFill>
              <a:schemeClr val="accent1"/>
            </a:solidFill>
            <a:ln>
              <a:noFill/>
            </a:ln>
            <a:effectLst/>
          </c:spPr>
          <c:invertIfNegative val="0"/>
          <c:cat>
            <c:numRef>
              <c:f>Sheet1!$A$4:$A$10</c:f>
              <c:numCache>
                <c:formatCode>General</c:formatCode>
                <c:ptCount val="7"/>
                <c:pt idx="0">
                  <c:v>600</c:v>
                </c:pt>
                <c:pt idx="1">
                  <c:v>700</c:v>
                </c:pt>
                <c:pt idx="2">
                  <c:v>800</c:v>
                </c:pt>
                <c:pt idx="3">
                  <c:v>900</c:v>
                </c:pt>
                <c:pt idx="4">
                  <c:v>1000</c:v>
                </c:pt>
                <c:pt idx="5">
                  <c:v>1100</c:v>
                </c:pt>
                <c:pt idx="6">
                  <c:v>1200</c:v>
                </c:pt>
              </c:numCache>
            </c:numRef>
          </c:cat>
          <c:val>
            <c:numRef>
              <c:f>Sheet1!$E$4:$E$10</c:f>
              <c:numCache>
                <c:formatCode>General</c:formatCode>
                <c:ptCount val="7"/>
                <c:pt idx="0">
                  <c:v>45.766666666666673</c:v>
                </c:pt>
                <c:pt idx="1">
                  <c:v>46.800000000000004</c:v>
                </c:pt>
                <c:pt idx="2">
                  <c:v>47.633333333333326</c:v>
                </c:pt>
                <c:pt idx="3">
                  <c:v>48.266666666666673</c:v>
                </c:pt>
                <c:pt idx="4">
                  <c:v>48.800000000000004</c:v>
                </c:pt>
                <c:pt idx="5">
                  <c:v>48.6</c:v>
                </c:pt>
                <c:pt idx="6">
                  <c:v>49.300000000000004</c:v>
                </c:pt>
              </c:numCache>
            </c:numRef>
          </c:val>
          <c:extLst>
            <c:ext xmlns:c16="http://schemas.microsoft.com/office/drawing/2014/chart" uri="{C3380CC4-5D6E-409C-BE32-E72D297353CC}">
              <c16:uniqueId val="{00000000-28D6-4A2A-A13F-31B69E480D50}"/>
            </c:ext>
          </c:extLst>
        </c:ser>
        <c:dLbls>
          <c:showLegendKey val="0"/>
          <c:showVal val="0"/>
          <c:showCatName val="0"/>
          <c:showSerName val="0"/>
          <c:showPercent val="0"/>
          <c:showBubbleSize val="0"/>
        </c:dLbls>
        <c:gapWidth val="150"/>
        <c:overlap val="100"/>
        <c:axId val="675545448"/>
        <c:axId val="675542168"/>
      </c:barChart>
      <c:catAx>
        <c:axId val="675545448"/>
        <c:scaling>
          <c:orientation val="minMax"/>
        </c:scaling>
        <c:delete val="0"/>
        <c:axPos val="b"/>
        <c:title>
          <c:tx>
            <c:rich>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Mass (KG)</a:t>
                </a:r>
              </a:p>
            </c:rich>
          </c:tx>
          <c:layout>
            <c:manualLayout>
              <c:xMode val="edge"/>
              <c:yMode val="edge"/>
              <c:x val="0.48636074885757791"/>
              <c:y val="0.93884442666675305"/>
            </c:manualLayout>
          </c:layout>
          <c:overlay val="0"/>
          <c:spPr>
            <a:noFill/>
            <a:ln>
              <a:noFill/>
            </a:ln>
            <a:effectLst/>
          </c:spPr>
          <c:txPr>
            <a:bodyPr rot="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tx1">
                    <a:lumMod val="65000"/>
                    <a:lumOff val="35000"/>
                  </a:schemeClr>
                </a:solidFill>
                <a:latin typeface="+mn-lt"/>
                <a:ea typeface="+mn-ea"/>
                <a:cs typeface="+mn-cs"/>
              </a:defRPr>
            </a:pPr>
            <a:endParaRPr lang="en-US"/>
          </a:p>
        </c:txPr>
        <c:crossAx val="675542168"/>
        <c:crosses val="autoZero"/>
        <c:auto val="1"/>
        <c:lblAlgn val="ctr"/>
        <c:lblOffset val="100"/>
        <c:noMultiLvlLbl val="0"/>
      </c:catAx>
      <c:valAx>
        <c:axId val="675542168"/>
        <c:scaling>
          <c:orientation val="minMax"/>
          <c:max val="49.5"/>
          <c:min val="45"/>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title>
          <c:tx>
            <c:rich>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r>
                  <a:rPr lang="en-GB"/>
                  <a:t>Laptime (Seconds)</a:t>
                </a:r>
              </a:p>
            </c:rich>
          </c:tx>
          <c:overlay val="0"/>
          <c:spPr>
            <a:noFill/>
            <a:ln>
              <a:noFill/>
            </a:ln>
            <a:effectLst/>
          </c:spPr>
          <c:txPr>
            <a:bodyPr rot="-5400000" spcFirstLastPara="1" vertOverflow="ellipsis" vert="horz" wrap="square" anchor="ctr" anchorCtr="1"/>
            <a:lstStyle/>
            <a:p>
              <a:pPr>
                <a:defRPr sz="900" b="0" i="0" u="none" strike="noStrike" kern="1200" cap="all" baseline="0">
                  <a:solidFill>
                    <a:schemeClr val="tx1">
                      <a:lumMod val="65000"/>
                      <a:lumOff val="3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675545448"/>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overlay val="0"/>
      <c:spPr>
        <a:noFill/>
        <a:ln>
          <a:noFill/>
        </a:ln>
        <a:effectLst/>
      </c:spPr>
      <c:txPr>
        <a:bodyPr rot="0" spcFirstLastPara="1" vertOverflow="ellipsis" vert="horz" wrap="square" anchor="ctr" anchorCtr="1"/>
        <a:lstStyle/>
        <a:p>
          <a:pPr>
            <a:defRPr sz="2128" b="1" i="0" u="none" strike="noStrike" kern="1200" spc="100" baseline="0">
              <a:solidFill>
                <a:schemeClr val="lt1">
                  <a:lumMod val="95000"/>
                </a:schemeClr>
              </a:solidFill>
              <a:effectLst>
                <a:outerShdw blurRad="50800" dist="38100" dir="5400000" algn="t" rotWithShape="0">
                  <a:prstClr val="black">
                    <a:alpha val="40000"/>
                  </a:prstClr>
                </a:outerShdw>
              </a:effectLst>
              <a:latin typeface="+mn-lt"/>
              <a:ea typeface="+mn-ea"/>
              <a:cs typeface="+mn-cs"/>
            </a:defRPr>
          </a:pPr>
          <a:endParaRPr lang="en-US"/>
        </a:p>
      </c:txPr>
    </c:title>
    <c:autoTitleDeleted val="0"/>
    <c:plotArea>
      <c:layout/>
      <c:lineChart>
        <c:grouping val="standard"/>
        <c:varyColors val="0"/>
        <c:ser>
          <c:idx val="0"/>
          <c:order val="0"/>
          <c:tx>
            <c:strRef>
              <c:f>Sheet1!$I$5</c:f>
              <c:strCache>
                <c:ptCount val="1"/>
                <c:pt idx="0">
                  <c:v>Time around Harewood:</c:v>
                </c:pt>
              </c:strCache>
            </c:strRef>
          </c:tx>
          <c:spPr>
            <a:ln w="34925" cap="rnd">
              <a:solidFill>
                <a:schemeClr val="accent1"/>
              </a:solidFill>
              <a:round/>
            </a:ln>
            <a:effectLst>
              <a:outerShdw blurRad="57150" dist="19050" dir="5400000" algn="ctr" rotWithShape="0">
                <a:srgbClr val="000000">
                  <a:alpha val="63000"/>
                </a:srgbClr>
              </a:outerShdw>
            </a:effectLst>
          </c:spPr>
          <c:marker>
            <c:symbol val="none"/>
          </c:marker>
          <c:cat>
            <c:strRef>
              <c:f>Sheet1!$H$6:$H$16</c:f>
              <c:strCache>
                <c:ptCount val="11"/>
                <c:pt idx="0">
                  <c:v>First Lap</c:v>
                </c:pt>
                <c:pt idx="1">
                  <c:v>Mass sweep: Max</c:v>
                </c:pt>
                <c:pt idx="2">
                  <c:v>Mass sweep: Mid</c:v>
                </c:pt>
                <c:pt idx="3">
                  <c:v>Mass sweep: Min</c:v>
                </c:pt>
                <c:pt idx="4">
                  <c:v>∆ Motor lead in</c:v>
                </c:pt>
                <c:pt idx="5">
                  <c:v>∆ Motor x2</c:v>
                </c:pt>
                <c:pt idx="6">
                  <c:v>Final motor choice</c:v>
                </c:pt>
                <c:pt idx="7">
                  <c:v>Brakes: Min</c:v>
                </c:pt>
                <c:pt idx="8">
                  <c:v>Brakes: Mid</c:v>
                </c:pt>
                <c:pt idx="9">
                  <c:v>Brakes: Max</c:v>
                </c:pt>
                <c:pt idx="10">
                  <c:v>wheelbase/Track</c:v>
                </c:pt>
              </c:strCache>
            </c:strRef>
          </c:cat>
          <c:val>
            <c:numRef>
              <c:f>Sheet1!$I$6:$I$16</c:f>
              <c:numCache>
                <c:formatCode>General</c:formatCode>
                <c:ptCount val="11"/>
                <c:pt idx="0">
                  <c:v>49.863</c:v>
                </c:pt>
                <c:pt idx="1">
                  <c:v>49.3</c:v>
                </c:pt>
                <c:pt idx="2">
                  <c:v>48.27</c:v>
                </c:pt>
                <c:pt idx="3">
                  <c:v>45.77</c:v>
                </c:pt>
                <c:pt idx="4">
                  <c:v>46.02</c:v>
                </c:pt>
                <c:pt idx="5">
                  <c:v>46.51</c:v>
                </c:pt>
                <c:pt idx="6">
                  <c:v>45.83</c:v>
                </c:pt>
                <c:pt idx="7">
                  <c:v>47.4</c:v>
                </c:pt>
                <c:pt idx="8">
                  <c:v>46.32</c:v>
                </c:pt>
                <c:pt idx="9">
                  <c:v>45.89</c:v>
                </c:pt>
                <c:pt idx="10">
                  <c:v>45.79</c:v>
                </c:pt>
              </c:numCache>
            </c:numRef>
          </c:val>
          <c:smooth val="0"/>
          <c:extLst>
            <c:ext xmlns:c16="http://schemas.microsoft.com/office/drawing/2014/chart" uri="{C3380CC4-5D6E-409C-BE32-E72D297353CC}">
              <c16:uniqueId val="{00000000-5ADE-447E-93E0-4E3376662769}"/>
            </c:ext>
          </c:extLst>
        </c:ser>
        <c:dLbls>
          <c:showLegendKey val="0"/>
          <c:showVal val="0"/>
          <c:showCatName val="0"/>
          <c:showSerName val="0"/>
          <c:showPercent val="0"/>
          <c:showBubbleSize val="0"/>
        </c:dLbls>
        <c:smooth val="0"/>
        <c:axId val="679988912"/>
        <c:axId val="679988256"/>
      </c:lineChart>
      <c:catAx>
        <c:axId val="679988912"/>
        <c:scaling>
          <c:orientation val="minMax"/>
        </c:scaling>
        <c:delete val="0"/>
        <c:axPos val="b"/>
        <c:title>
          <c:tx>
            <c:rich>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GB"/>
                  <a:t>Changes to model</a:t>
                </a:r>
              </a:p>
            </c:rich>
          </c:tx>
          <c:overlay val="0"/>
          <c:spPr>
            <a:noFill/>
            <a:ln>
              <a:noFill/>
            </a:ln>
            <a:effectLst/>
          </c:spPr>
          <c:txPr>
            <a:bodyPr rot="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w="9525" cap="flat" cmpd="sng" algn="ctr">
            <a:solidFill>
              <a:schemeClr val="lt1">
                <a:lumMod val="95000"/>
                <a:alpha val="10000"/>
              </a:schemeClr>
            </a:solidFill>
            <a:round/>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79988256"/>
        <c:crosses val="autoZero"/>
        <c:auto val="1"/>
        <c:lblAlgn val="ctr"/>
        <c:lblOffset val="100"/>
        <c:noMultiLvlLbl val="0"/>
      </c:catAx>
      <c:valAx>
        <c:axId val="679988256"/>
        <c:scaling>
          <c:orientation val="minMax"/>
          <c:max val="50"/>
          <c:min val="45"/>
        </c:scaling>
        <c:delete val="0"/>
        <c:axPos val="l"/>
        <c:majorGridlines>
          <c:spPr>
            <a:ln w="9525" cap="flat" cmpd="sng" algn="ctr">
              <a:solidFill>
                <a:schemeClr val="lt1">
                  <a:lumMod val="95000"/>
                  <a:alpha val="10000"/>
                </a:schemeClr>
              </a:solidFill>
              <a:round/>
            </a:ln>
            <a:effectLst/>
          </c:spPr>
        </c:majorGridlines>
        <c:title>
          <c:tx>
            <c:rich>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r>
                  <a:rPr lang="en-GB"/>
                  <a:t>Time (sec)</a:t>
                </a:r>
              </a:p>
            </c:rich>
          </c:tx>
          <c:overlay val="0"/>
          <c:spPr>
            <a:noFill/>
            <a:ln>
              <a:noFill/>
            </a:ln>
            <a:effectLst/>
          </c:spPr>
          <c:txPr>
            <a:bodyPr rot="-5400000" spcFirstLastPara="1" vertOverflow="ellipsis" vert="horz" wrap="square" anchor="ctr" anchorCtr="1"/>
            <a:lstStyle/>
            <a:p>
              <a:pPr>
                <a:defRPr sz="1197" b="1" i="0" u="none" strike="noStrike" kern="1200" cap="all" baseline="0">
                  <a:solidFill>
                    <a:schemeClr val="lt1">
                      <a:lumMod val="85000"/>
                    </a:schemeClr>
                  </a:solidFill>
                  <a:latin typeface="+mn-lt"/>
                  <a:ea typeface="+mn-ea"/>
                  <a:cs typeface="+mn-cs"/>
                </a:defRPr>
              </a:pPr>
              <a:endParaRPr lang="en-US"/>
            </a:p>
          </c:txPr>
        </c:title>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lt1">
                    <a:lumMod val="85000"/>
                  </a:schemeClr>
                </a:solidFill>
                <a:latin typeface="+mn-lt"/>
                <a:ea typeface="+mn-ea"/>
                <a:cs typeface="+mn-cs"/>
              </a:defRPr>
            </a:pPr>
            <a:endParaRPr lang="en-US"/>
          </a:p>
        </c:txPr>
        <c:crossAx val="679988912"/>
        <c:crosses val="autoZero"/>
        <c:crossBetween val="between"/>
      </c:valAx>
      <c:spPr>
        <a:noFill/>
        <a:ln>
          <a:noFill/>
        </a:ln>
        <a:effectLst/>
      </c:spPr>
    </c:plotArea>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97">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charts/style2.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charts/style3.xml><?xml version="1.0" encoding="utf-8"?>
<cs:chartStyle xmlns:cs="http://schemas.microsoft.com/office/drawing/2012/chartStyle" xmlns:a="http://schemas.openxmlformats.org/drawingml/2006/main" id="306">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0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charts/style4.xml><?xml version="1.0" encoding="utf-8"?>
<cs:chartStyle xmlns:cs="http://schemas.microsoft.com/office/drawing/2012/chartStyle" xmlns:a="http://schemas.openxmlformats.org/drawingml/2006/main" id="233">
  <cs:axisTitle>
    <cs:lnRef idx="0"/>
    <cs:fillRef idx="0"/>
    <cs:effectRef idx="0"/>
    <cs:fontRef idx="minor">
      <a:schemeClr val="lt1">
        <a:lumMod val="85000"/>
      </a:schemeClr>
    </cs:fontRef>
    <cs:defRPr sz="1197" b="1" kern="1200" cap="all"/>
  </cs:axisTitle>
  <cs:categoryAxis>
    <cs:lnRef idx="0"/>
    <cs:fillRef idx="0"/>
    <cs:effectRef idx="0"/>
    <cs:fontRef idx="minor">
      <a:schemeClr val="lt1">
        <a:lumMod val="85000"/>
      </a:schemeClr>
    </cs:fontRef>
    <cs:spPr>
      <a:ln w="9525" cap="flat" cmpd="sng" algn="ctr">
        <a:solidFill>
          <a:schemeClr val="lt1">
            <a:lumMod val="95000"/>
            <a:alpha val="10000"/>
          </a:schemeClr>
        </a:solidFill>
        <a:round/>
      </a:ln>
    </cs:spPr>
    <cs:defRPr sz="1197" kern="1200"/>
  </cs:categoryAxis>
  <cs:chartArea>
    <cs:lnRef idx="0"/>
    <cs:fillRef idx="0"/>
    <cs:effectRef idx="0"/>
    <cs:fontRef idx="minor">
      <a:schemeClr val="dk1"/>
    </cs:fontRef>
    <cs:spPr>
      <a:gradFill flip="none" rotWithShape="1">
        <a:gsLst>
          <a:gs pos="0">
            <a:schemeClr val="dk1">
              <a:lumMod val="65000"/>
              <a:lumOff val="35000"/>
            </a:schemeClr>
          </a:gs>
          <a:gs pos="100000">
            <a:schemeClr val="dk1">
              <a:lumMod val="85000"/>
              <a:lumOff val="15000"/>
            </a:schemeClr>
          </a:gs>
        </a:gsLst>
        <a:path path="circle">
          <a:fillToRect l="50000" t="50000" r="50000" b="50000"/>
        </a:path>
        <a:tileRect/>
      </a:gradFill>
    </cs:spPr>
    <cs:defRPr sz="1330" kern="1200"/>
  </cs:chartArea>
  <cs:dataLabel>
    <cs:lnRef idx="0"/>
    <cs:fillRef idx="0"/>
    <cs:effectRef idx="0"/>
    <cs:fontRef idx="minor">
      <a:schemeClr val="lt1">
        <a:lumMod val="85000"/>
      </a:schemeClr>
    </cs:fontRef>
    <cs:defRPr sz="1197" kern="1200"/>
  </cs:dataLabel>
  <cs:dataLabelCallout>
    <cs:lnRef idx="0"/>
    <cs:fillRef idx="0"/>
    <cs:effectRef idx="0"/>
    <cs:fontRef idx="minor">
      <a:schemeClr val="dk1">
        <a:lumMod val="65000"/>
        <a:lumOff val="35000"/>
      </a:schemeClr>
    </cs:fontRef>
    <cs:spPr>
      <a:solidFill>
        <a:schemeClr val="lt1"/>
      </a:solidFill>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tx1"/>
    </cs:fontRef>
  </cs:dataPoint>
  <cs:dataPoint3D>
    <cs:lnRef idx="0"/>
    <cs:fillRef idx="3">
      <cs:styleClr val="auto"/>
    </cs:fillRef>
    <cs:effectRef idx="3"/>
    <cs:fontRef idx="minor">
      <a:schemeClr val="tx1"/>
    </cs:fontRef>
  </cs:dataPoint3D>
  <cs:dataPointLine>
    <cs:lnRef idx="0">
      <cs:styleClr val="auto"/>
    </cs:lnRef>
    <cs:fillRef idx="3"/>
    <cs:effectRef idx="3"/>
    <cs:fontRef idx="minor">
      <a:schemeClr val="tx1"/>
    </cs:fontRef>
    <cs:spPr>
      <a:ln w="34925" cap="rnd">
        <a:solidFill>
          <a:schemeClr val="phClr"/>
        </a:solidFill>
        <a:round/>
      </a:ln>
    </cs:spPr>
  </cs:dataPointLine>
  <cs:dataPointMarker>
    <cs:lnRef idx="0">
      <cs:styleClr val="auto"/>
    </cs:lnRef>
    <cs:fillRef idx="3">
      <cs:styleClr val="auto"/>
    </cs:fillRef>
    <cs:effectRef idx="3"/>
    <cs:fontRef idx="minor">
      <a:schemeClr val="tx1"/>
    </cs:fontRef>
    <cs:spPr>
      <a:ln w="9525">
        <a:solidFill>
          <a:schemeClr val="phClr"/>
        </a:solidFill>
        <a:round/>
      </a:ln>
    </cs:spPr>
  </cs:dataPointMarker>
  <cs:dataPointMarkerLayout symbol="circle" size="6"/>
  <cs:dataPointWireframe>
    <cs:lnRef idx="0">
      <cs:styleClr val="auto"/>
    </cs:lnRef>
    <cs:fillRef idx="3"/>
    <cs:effectRef idx="3"/>
    <cs:fontRef idx="minor">
      <a:schemeClr val="tx1"/>
    </cs:fontRef>
    <cs:spPr>
      <a:ln w="9525" cap="rnd">
        <a:solidFill>
          <a:schemeClr val="phClr"/>
        </a:solidFill>
        <a:round/>
      </a:ln>
    </cs:spPr>
  </cs:dataPointWireframe>
  <cs:dataTable>
    <cs:lnRef idx="0"/>
    <cs:fillRef idx="0"/>
    <cs:effectRef idx="0"/>
    <cs:fontRef idx="minor">
      <a:schemeClr val="lt1">
        <a:lumMod val="85000"/>
      </a:schemeClr>
    </cs:fontRef>
    <cs:spPr>
      <a:ln w="9525">
        <a:solidFill>
          <a:schemeClr val="lt1">
            <a:lumMod val="95000"/>
            <a:alpha val="54000"/>
          </a:schemeClr>
        </a:solidFill>
      </a:ln>
    </cs:spPr>
    <cs:defRPr sz="1197" kern="1200"/>
  </cs:dataTable>
  <cs:downBar>
    <cs:lnRef idx="0"/>
    <cs:fillRef idx="0"/>
    <cs:effectRef idx="0"/>
    <cs:fontRef idx="minor">
      <a:schemeClr val="tx1"/>
    </cs:fontRef>
    <cs:spPr>
      <a:solidFill>
        <a:schemeClr val="dk1">
          <a:lumMod val="75000"/>
          <a:lumOff val="25000"/>
        </a:schemeClr>
      </a:solidFill>
      <a:ln w="9525">
        <a:solidFill>
          <a:schemeClr val="lt1">
            <a:lumMod val="95000"/>
            <a:alpha val="54000"/>
          </a:schemeClr>
        </a:solidFill>
      </a:ln>
    </cs:spPr>
  </cs:downBar>
  <cs:dropLine>
    <cs:lnRef idx="0"/>
    <cs:fillRef idx="0"/>
    <cs:effectRef idx="0"/>
    <cs:fontRef idx="minor">
      <a:schemeClr val="tx1"/>
    </cs:fontRef>
    <cs:spPr>
      <a:ln w="9525">
        <a:solidFill>
          <a:schemeClr val="lt1">
            <a:lumMod val="95000"/>
            <a:alpha val="54000"/>
          </a:schemeClr>
        </a:solidFill>
        <a:prstDash val="dash"/>
      </a:ln>
    </cs:spPr>
  </cs:dropLine>
  <cs:errorBar>
    <cs:lnRef idx="0"/>
    <cs:fillRef idx="0"/>
    <cs:effectRef idx="0"/>
    <cs:fontRef idx="minor">
      <a:schemeClr val="tx1"/>
    </cs:fontRef>
    <cs:spPr>
      <a:ln w="9525" cap="flat" cmpd="sng" algn="ctr">
        <a:solidFill>
          <a:schemeClr val="lt1">
            <a:lumMod val="95000"/>
          </a:schemeClr>
        </a:solidFill>
        <a:round/>
      </a:ln>
    </cs:spPr>
  </cs:errorBar>
  <cs:floor>
    <cs:lnRef idx="0"/>
    <cs:fillRef idx="0"/>
    <cs:effectRef idx="0"/>
    <cs:fontRef idx="minor">
      <a:schemeClr val="tx1"/>
    </cs:fontRef>
  </cs:floor>
  <cs:gridlineMajor>
    <cs:lnRef idx="0"/>
    <cs:fillRef idx="0"/>
    <cs:effectRef idx="0"/>
    <cs:fontRef idx="minor">
      <a:schemeClr val="tx1"/>
    </cs:fontRef>
    <cs:spPr>
      <a:ln w="9525" cap="flat" cmpd="sng" algn="ctr">
        <a:solidFill>
          <a:schemeClr val="lt1">
            <a:lumMod val="95000"/>
            <a:alpha val="10000"/>
          </a:schemeClr>
        </a:solidFill>
        <a:round/>
      </a:ln>
    </cs:spPr>
  </cs:gridlineMajor>
  <cs:gridlineMinor>
    <cs:lnRef idx="0"/>
    <cs:fillRef idx="0"/>
    <cs:effectRef idx="0"/>
    <cs:fontRef idx="minor">
      <a:schemeClr val="tx1"/>
    </cs:fontRef>
    <cs:spPr>
      <a:ln>
        <a:solidFill>
          <a:schemeClr val="lt1">
            <a:lumMod val="95000"/>
            <a:alpha val="5000"/>
          </a:schemeClr>
        </a:solidFill>
      </a:ln>
    </cs:spPr>
  </cs:gridlineMinor>
  <cs:hiLoLine>
    <cs:lnRef idx="0"/>
    <cs:fillRef idx="0"/>
    <cs:effectRef idx="0"/>
    <cs:fontRef idx="minor">
      <a:schemeClr val="tx1"/>
    </cs:fontRef>
    <cs:spPr>
      <a:ln w="9525">
        <a:solidFill>
          <a:schemeClr val="lt1">
            <a:lumMod val="95000"/>
            <a:alpha val="54000"/>
          </a:schemeClr>
        </a:solidFill>
        <a:prstDash val="dash"/>
      </a:ln>
    </cs:spPr>
  </cs:hiLoLine>
  <cs:leaderLine>
    <cs:lnRef idx="0"/>
    <cs:fillRef idx="0"/>
    <cs:effectRef idx="0"/>
    <cs:fontRef idx="minor">
      <a:schemeClr val="tx1"/>
    </cs:fontRef>
    <cs:spPr>
      <a:ln w="9525">
        <a:solidFill>
          <a:schemeClr val="lt1">
            <a:lumMod val="95000"/>
            <a:alpha val="54000"/>
          </a:schemeClr>
        </a:solidFill>
      </a:ln>
    </cs:spPr>
  </cs:leaderLine>
  <cs:legend>
    <cs:lnRef idx="0"/>
    <cs:fillRef idx="0"/>
    <cs:effectRef idx="0"/>
    <cs:fontRef idx="minor">
      <a:schemeClr val="lt1">
        <a:lumMod val="85000"/>
      </a:schemeClr>
    </cs:fontRef>
    <cs:defRPr sz="1197" kern="1200"/>
  </cs:legend>
  <cs:plotArea>
    <cs:lnRef idx="0"/>
    <cs:fillRef idx="0"/>
    <cs:effectRef idx="0"/>
    <cs:fontRef idx="minor">
      <a:schemeClr val="tx1"/>
    </cs:fontRef>
  </cs:plotArea>
  <cs:plotArea3D>
    <cs:lnRef idx="0"/>
    <cs:fillRef idx="0"/>
    <cs:effectRef idx="0"/>
    <cs:fontRef idx="minor">
      <a:schemeClr val="tx1"/>
    </cs:fontRef>
  </cs:plotArea3D>
  <cs:seriesAxis>
    <cs:lnRef idx="0"/>
    <cs:fillRef idx="0"/>
    <cs:effectRef idx="0"/>
    <cs:fontRef idx="minor">
      <a:schemeClr val="lt1">
        <a:lumMod val="85000"/>
      </a:schemeClr>
    </cs:fontRef>
    <cs:spPr>
      <a:ln w="12700" cap="flat" cmpd="sng" algn="ctr">
        <a:solidFill>
          <a:schemeClr val="lt1">
            <a:lumMod val="95000"/>
            <a:alpha val="54000"/>
          </a:schemeClr>
        </a:solidFill>
        <a:round/>
      </a:ln>
    </cs:spPr>
    <cs:defRPr sz="1197" kern="1200"/>
  </cs:seriesAxis>
  <cs:seriesLine>
    <cs:lnRef idx="0"/>
    <cs:fillRef idx="0"/>
    <cs:effectRef idx="0"/>
    <cs:fontRef idx="minor">
      <a:schemeClr val="lt1"/>
    </cs:fontRef>
    <cs:spPr>
      <a:ln w="9525" cap="flat" cmpd="sng" algn="ctr">
        <a:solidFill>
          <a:schemeClr val="lt1">
            <a:lumMod val="95000"/>
            <a:alpha val="54000"/>
          </a:schemeClr>
        </a:solidFill>
        <a:round/>
      </a:ln>
    </cs:spPr>
  </cs:seriesLine>
  <cs:title>
    <cs:lnRef idx="0"/>
    <cs:fillRef idx="0"/>
    <cs:effectRef idx="0"/>
    <cs:fontRef idx="minor">
      <a:schemeClr val="lt1">
        <a:lumMod val="95000"/>
      </a:schemeClr>
    </cs:fontRef>
    <cs:defRPr sz="2128" b="1" kern="1200" spc="100" baseline="0">
      <a:effectLst>
        <a:outerShdw blurRad="50800" dist="38100" dir="5400000" algn="t" rotWithShape="0">
          <a:prstClr val="black">
            <a:alpha val="40000"/>
          </a:prstClr>
        </a:outerShdw>
      </a:effectLst>
    </cs:defRPr>
  </cs:title>
  <cs:trendline>
    <cs:lnRef idx="0">
      <cs:styleClr val="auto"/>
    </cs:lnRef>
    <cs:fillRef idx="0"/>
    <cs:effectRef idx="0"/>
    <cs:fontRef idx="minor">
      <a:schemeClr val="tx1"/>
    </cs:fontRef>
    <cs:spPr>
      <a:ln w="19050" cap="rnd">
        <a:solidFill>
          <a:schemeClr val="phClr"/>
        </a:solidFill>
      </a:ln>
    </cs:spPr>
  </cs:trendline>
  <cs:trendlineLabel>
    <cs:lnRef idx="0"/>
    <cs:fillRef idx="0"/>
    <cs:effectRef idx="0"/>
    <cs:fontRef idx="minor">
      <a:schemeClr val="lt1">
        <a:lumMod val="85000"/>
      </a:schemeClr>
    </cs:fontRef>
    <cs:defRPr sz="1197" kern="1200"/>
  </cs:trendlineLabel>
  <cs:upBar>
    <cs:lnRef idx="0"/>
    <cs:fillRef idx="0"/>
    <cs:effectRef idx="0"/>
    <cs:fontRef idx="minor">
      <a:schemeClr val="tx1"/>
    </cs:fontRef>
    <cs:spPr>
      <a:solidFill>
        <a:schemeClr val="lt1"/>
      </a:solidFill>
      <a:ln w="9525">
        <a:solidFill>
          <a:schemeClr val="lt1">
            <a:lumMod val="95000"/>
            <a:alpha val="54000"/>
          </a:schemeClr>
        </a:solidFill>
      </a:ln>
    </cs:spPr>
  </cs:upBar>
  <cs:valueAxis>
    <cs:lnRef idx="0"/>
    <cs:fillRef idx="0"/>
    <cs:effectRef idx="0"/>
    <cs:fontRef idx="minor">
      <a:schemeClr val="lt1">
        <a:lumMod val="85000"/>
      </a:schemeClr>
    </cs:fontRef>
    <cs:defRPr sz="1197" kern="1200"/>
  </cs:valueAxis>
  <cs:wall>
    <cs:lnRef idx="0"/>
    <cs:fillRef idx="0"/>
    <cs:effectRef idx="0"/>
    <cs:fontRef idx="minor">
      <a:schemeClr val="tx1"/>
    </cs:fontRef>
  </cs:wall>
</cs:chartStyle>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ata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ata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5CB78EA-78D9-494F-B513-16B22B83BB74}"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5C6CBB2-13C3-4D9B-8F37-4B2AF2E8D89A}">
      <dgm:prSet custT="1"/>
      <dgm:spPr/>
      <dgm:t>
        <a:bodyPr/>
        <a:lstStyle/>
        <a:p>
          <a:pPr>
            <a:lnSpc>
              <a:spcPct val="100000"/>
            </a:lnSpc>
          </a:pPr>
          <a:r>
            <a:rPr lang="en-GB" sz="3200" dirty="0"/>
            <a:t>CHRISTIAN PARRY:</a:t>
          </a:r>
        </a:p>
        <a:p>
          <a:pPr>
            <a:lnSpc>
              <a:spcPct val="100000"/>
            </a:lnSpc>
          </a:pPr>
          <a:r>
            <a:rPr lang="en-US" sz="1700" dirty="0"/>
            <a:t>BPS SOFTWARE</a:t>
          </a:r>
        </a:p>
        <a:p>
          <a:pPr>
            <a:lnSpc>
              <a:spcPct val="100000"/>
            </a:lnSpc>
          </a:pPr>
          <a:r>
            <a:rPr lang="en-US" sz="1700" dirty="0"/>
            <a:t>TEST DRIVER</a:t>
          </a:r>
        </a:p>
        <a:p>
          <a:pPr>
            <a:lnSpc>
              <a:spcPct val="100000"/>
            </a:lnSpc>
          </a:pPr>
          <a:r>
            <a:rPr lang="en-US" sz="1700" dirty="0"/>
            <a:t>GROUP LEADER</a:t>
          </a:r>
        </a:p>
      </dgm:t>
    </dgm:pt>
    <dgm:pt modelId="{11881116-967E-49EE-BFF8-979E1758E73F}" type="parTrans" cxnId="{CEC5CAE3-A363-40FC-B23A-640D2F22F10A}">
      <dgm:prSet/>
      <dgm:spPr/>
      <dgm:t>
        <a:bodyPr/>
        <a:lstStyle/>
        <a:p>
          <a:endParaRPr lang="en-US"/>
        </a:p>
      </dgm:t>
    </dgm:pt>
    <dgm:pt modelId="{1562D0E4-DC93-4DCD-B1F5-1BB5F2E04BF7}" type="sibTrans" cxnId="{CEC5CAE3-A363-40FC-B23A-640D2F22F10A}">
      <dgm:prSet/>
      <dgm:spPr/>
      <dgm:t>
        <a:bodyPr/>
        <a:lstStyle/>
        <a:p>
          <a:endParaRPr lang="en-US"/>
        </a:p>
      </dgm:t>
    </dgm:pt>
    <dgm:pt modelId="{C68BAC79-8746-4B9E-9C9B-1146F95A0A5B}">
      <dgm:prSet custT="1"/>
      <dgm:spPr/>
      <dgm:t>
        <a:bodyPr/>
        <a:lstStyle/>
        <a:p>
          <a:pPr>
            <a:lnSpc>
              <a:spcPct val="100000"/>
            </a:lnSpc>
          </a:pPr>
          <a:r>
            <a:rPr lang="en-GB" sz="3200" dirty="0"/>
            <a:t>OWAIN PHILLIPS:</a:t>
          </a:r>
        </a:p>
        <a:p>
          <a:pPr>
            <a:lnSpc>
              <a:spcPct val="100000"/>
            </a:lnSpc>
          </a:pPr>
          <a:r>
            <a:rPr lang="en-GB" sz="1800" dirty="0"/>
            <a:t>OPTIMUM G LAP SIM</a:t>
          </a:r>
        </a:p>
        <a:p>
          <a:pPr>
            <a:lnSpc>
              <a:spcPct val="100000"/>
            </a:lnSpc>
          </a:pPr>
          <a:r>
            <a:rPr lang="en-GB" sz="1800" dirty="0"/>
            <a:t>RESEARCH OF INPUTS</a:t>
          </a:r>
        </a:p>
        <a:p>
          <a:pPr>
            <a:lnSpc>
              <a:spcPct val="100000"/>
            </a:lnSpc>
          </a:pPr>
          <a:r>
            <a:rPr lang="en-GB" sz="1800" dirty="0"/>
            <a:t>CALCULATIONS OF MODEL</a:t>
          </a:r>
        </a:p>
        <a:p>
          <a:pPr>
            <a:lnSpc>
              <a:spcPct val="100000"/>
            </a:lnSpc>
          </a:pPr>
          <a:endParaRPr lang="en-US" sz="1800" dirty="0"/>
        </a:p>
      </dgm:t>
    </dgm:pt>
    <dgm:pt modelId="{CAFF60CE-4F3E-463F-9F6D-74E8BF81BFA8}" type="parTrans" cxnId="{4F8228F3-48DE-446D-AC02-440E0E66DC82}">
      <dgm:prSet/>
      <dgm:spPr/>
      <dgm:t>
        <a:bodyPr/>
        <a:lstStyle/>
        <a:p>
          <a:endParaRPr lang="en-US"/>
        </a:p>
      </dgm:t>
    </dgm:pt>
    <dgm:pt modelId="{7F900A27-68BC-4A92-B644-392F6D7265DE}" type="sibTrans" cxnId="{4F8228F3-48DE-446D-AC02-440E0E66DC82}">
      <dgm:prSet/>
      <dgm:spPr/>
      <dgm:t>
        <a:bodyPr/>
        <a:lstStyle/>
        <a:p>
          <a:endParaRPr lang="en-US"/>
        </a:p>
      </dgm:t>
    </dgm:pt>
    <dgm:pt modelId="{5673C4FE-DD19-4D42-8A87-A0DC4F08E307}" type="pres">
      <dgm:prSet presAssocID="{E5CB78EA-78D9-494F-B513-16B22B83BB74}" presName="root" presStyleCnt="0">
        <dgm:presLayoutVars>
          <dgm:dir/>
          <dgm:resizeHandles val="exact"/>
        </dgm:presLayoutVars>
      </dgm:prSet>
      <dgm:spPr/>
    </dgm:pt>
    <dgm:pt modelId="{440630A2-1920-4EDC-9469-99B9B7D52B80}" type="pres">
      <dgm:prSet presAssocID="{A5C6CBB2-13C3-4D9B-8F37-4B2AF2E8D89A}" presName="compNode" presStyleCnt="0"/>
      <dgm:spPr/>
    </dgm:pt>
    <dgm:pt modelId="{E4162442-420D-4006-B6C1-CB5CF23DA845}" type="pres">
      <dgm:prSet presAssocID="{A5C6CBB2-13C3-4D9B-8F37-4B2AF2E8D89A}" presName="bgRect" presStyleLbl="bgShp" presStyleIdx="0" presStyleCnt="2"/>
      <dgm:spPr/>
    </dgm:pt>
    <dgm:pt modelId="{B935E52D-D029-4D69-852A-0BC992386A18}" type="pres">
      <dgm:prSet presAssocID="{A5C6CBB2-13C3-4D9B-8F37-4B2AF2E8D89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Car"/>
        </a:ext>
      </dgm:extLst>
    </dgm:pt>
    <dgm:pt modelId="{08035B9C-298E-4A1F-AFDB-E3236D694772}" type="pres">
      <dgm:prSet presAssocID="{A5C6CBB2-13C3-4D9B-8F37-4B2AF2E8D89A}" presName="spaceRect" presStyleCnt="0"/>
      <dgm:spPr/>
    </dgm:pt>
    <dgm:pt modelId="{E5434148-FF64-4863-82CF-108FF18E0F9A}" type="pres">
      <dgm:prSet presAssocID="{A5C6CBB2-13C3-4D9B-8F37-4B2AF2E8D89A}" presName="parTx" presStyleLbl="revTx" presStyleIdx="0" presStyleCnt="2">
        <dgm:presLayoutVars>
          <dgm:chMax val="0"/>
          <dgm:chPref val="0"/>
        </dgm:presLayoutVars>
      </dgm:prSet>
      <dgm:spPr/>
    </dgm:pt>
    <dgm:pt modelId="{164CE2D8-CA8D-40F3-B19B-3866D9DB2152}" type="pres">
      <dgm:prSet presAssocID="{1562D0E4-DC93-4DCD-B1F5-1BB5F2E04BF7}" presName="sibTrans" presStyleCnt="0"/>
      <dgm:spPr/>
    </dgm:pt>
    <dgm:pt modelId="{25FF51E4-FFE9-472A-A6C2-1B459A8451CA}" type="pres">
      <dgm:prSet presAssocID="{C68BAC79-8746-4B9E-9C9B-1146F95A0A5B}" presName="compNode" presStyleCnt="0"/>
      <dgm:spPr/>
    </dgm:pt>
    <dgm:pt modelId="{E98ACB57-472D-4D50-9D78-63E7F9CBCB91}" type="pres">
      <dgm:prSet presAssocID="{C68BAC79-8746-4B9E-9C9B-1146F95A0A5B}" presName="bgRect" presStyleLbl="bgShp" presStyleIdx="1" presStyleCnt="2"/>
      <dgm:spPr/>
    </dgm:pt>
    <dgm:pt modelId="{869B568B-4A7C-40C8-A258-0481EBBC41CC}" type="pres">
      <dgm:prSet presAssocID="{C68BAC79-8746-4B9E-9C9B-1146F95A0A5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eckmark"/>
        </a:ext>
      </dgm:extLst>
    </dgm:pt>
    <dgm:pt modelId="{BD6826EA-8F84-47AC-A7A4-DB057602BFF1}" type="pres">
      <dgm:prSet presAssocID="{C68BAC79-8746-4B9E-9C9B-1146F95A0A5B}" presName="spaceRect" presStyleCnt="0"/>
      <dgm:spPr/>
    </dgm:pt>
    <dgm:pt modelId="{9E590103-9592-4BF4-8F82-694E1E181C02}" type="pres">
      <dgm:prSet presAssocID="{C68BAC79-8746-4B9E-9C9B-1146F95A0A5B}" presName="parTx" presStyleLbl="revTx" presStyleIdx="1" presStyleCnt="2">
        <dgm:presLayoutVars>
          <dgm:chMax val="0"/>
          <dgm:chPref val="0"/>
        </dgm:presLayoutVars>
      </dgm:prSet>
      <dgm:spPr/>
    </dgm:pt>
  </dgm:ptLst>
  <dgm:cxnLst>
    <dgm:cxn modelId="{C93EF85B-EA21-4BA8-8A59-B12009677B93}" type="presOf" srcId="{E5CB78EA-78D9-494F-B513-16B22B83BB74}" destId="{5673C4FE-DD19-4D42-8A87-A0DC4F08E307}" srcOrd="0" destOrd="0" presId="urn:microsoft.com/office/officeart/2018/2/layout/IconVerticalSolidList"/>
    <dgm:cxn modelId="{F3D694D3-BDA4-45B8-B76C-C1365BD88385}" type="presOf" srcId="{A5C6CBB2-13C3-4D9B-8F37-4B2AF2E8D89A}" destId="{E5434148-FF64-4863-82CF-108FF18E0F9A}" srcOrd="0" destOrd="0" presId="urn:microsoft.com/office/officeart/2018/2/layout/IconVerticalSolidList"/>
    <dgm:cxn modelId="{CEC5CAE3-A363-40FC-B23A-640D2F22F10A}" srcId="{E5CB78EA-78D9-494F-B513-16B22B83BB74}" destId="{A5C6CBB2-13C3-4D9B-8F37-4B2AF2E8D89A}" srcOrd="0" destOrd="0" parTransId="{11881116-967E-49EE-BFF8-979E1758E73F}" sibTransId="{1562D0E4-DC93-4DCD-B1F5-1BB5F2E04BF7}"/>
    <dgm:cxn modelId="{984F64EB-EB60-4203-B002-A54FDEDB2217}" type="presOf" srcId="{C68BAC79-8746-4B9E-9C9B-1146F95A0A5B}" destId="{9E590103-9592-4BF4-8F82-694E1E181C02}" srcOrd="0" destOrd="0" presId="urn:microsoft.com/office/officeart/2018/2/layout/IconVerticalSolidList"/>
    <dgm:cxn modelId="{4F8228F3-48DE-446D-AC02-440E0E66DC82}" srcId="{E5CB78EA-78D9-494F-B513-16B22B83BB74}" destId="{C68BAC79-8746-4B9E-9C9B-1146F95A0A5B}" srcOrd="1" destOrd="0" parTransId="{CAFF60CE-4F3E-463F-9F6D-74E8BF81BFA8}" sibTransId="{7F900A27-68BC-4A92-B644-392F6D7265DE}"/>
    <dgm:cxn modelId="{9806F2DC-CE38-481D-BA2E-546EBE33CBC2}" type="presParOf" srcId="{5673C4FE-DD19-4D42-8A87-A0DC4F08E307}" destId="{440630A2-1920-4EDC-9469-99B9B7D52B80}" srcOrd="0" destOrd="0" presId="urn:microsoft.com/office/officeart/2018/2/layout/IconVerticalSolidList"/>
    <dgm:cxn modelId="{D83E66DC-93D7-40E9-9F0D-EDBB9D74A9FF}" type="presParOf" srcId="{440630A2-1920-4EDC-9469-99B9B7D52B80}" destId="{E4162442-420D-4006-B6C1-CB5CF23DA845}" srcOrd="0" destOrd="0" presId="urn:microsoft.com/office/officeart/2018/2/layout/IconVerticalSolidList"/>
    <dgm:cxn modelId="{7C71E2EA-6372-4208-8485-C28DDA6A7592}" type="presParOf" srcId="{440630A2-1920-4EDC-9469-99B9B7D52B80}" destId="{B935E52D-D029-4D69-852A-0BC992386A18}" srcOrd="1" destOrd="0" presId="urn:microsoft.com/office/officeart/2018/2/layout/IconVerticalSolidList"/>
    <dgm:cxn modelId="{B9F5DD87-99F1-455B-B4E0-DF4C04A1190B}" type="presParOf" srcId="{440630A2-1920-4EDC-9469-99B9B7D52B80}" destId="{08035B9C-298E-4A1F-AFDB-E3236D694772}" srcOrd="2" destOrd="0" presId="urn:microsoft.com/office/officeart/2018/2/layout/IconVerticalSolidList"/>
    <dgm:cxn modelId="{8D8FA70D-733E-4587-9E9A-33C5498A7800}" type="presParOf" srcId="{440630A2-1920-4EDC-9469-99B9B7D52B80}" destId="{E5434148-FF64-4863-82CF-108FF18E0F9A}" srcOrd="3" destOrd="0" presId="urn:microsoft.com/office/officeart/2018/2/layout/IconVerticalSolidList"/>
    <dgm:cxn modelId="{7D04D903-FD03-471B-ADDA-958C67A93CCB}" type="presParOf" srcId="{5673C4FE-DD19-4D42-8A87-A0DC4F08E307}" destId="{164CE2D8-CA8D-40F3-B19B-3866D9DB2152}" srcOrd="1" destOrd="0" presId="urn:microsoft.com/office/officeart/2018/2/layout/IconVerticalSolidList"/>
    <dgm:cxn modelId="{D274ED91-CDC3-4C26-B972-AFA8617EC90E}" type="presParOf" srcId="{5673C4FE-DD19-4D42-8A87-A0DC4F08E307}" destId="{25FF51E4-FFE9-472A-A6C2-1B459A8451CA}" srcOrd="2" destOrd="0" presId="urn:microsoft.com/office/officeart/2018/2/layout/IconVerticalSolidList"/>
    <dgm:cxn modelId="{EC5B4806-7ADE-4E8F-AA37-DFA2A01D0B20}" type="presParOf" srcId="{25FF51E4-FFE9-472A-A6C2-1B459A8451CA}" destId="{E98ACB57-472D-4D50-9D78-63E7F9CBCB91}" srcOrd="0" destOrd="0" presId="urn:microsoft.com/office/officeart/2018/2/layout/IconVerticalSolidList"/>
    <dgm:cxn modelId="{39F7E3F4-0199-4929-A3F0-49D6CA043230}" type="presParOf" srcId="{25FF51E4-FFE9-472A-A6C2-1B459A8451CA}" destId="{869B568B-4A7C-40C8-A258-0481EBBC41CC}" srcOrd="1" destOrd="0" presId="urn:microsoft.com/office/officeart/2018/2/layout/IconVerticalSolidList"/>
    <dgm:cxn modelId="{482EE2AF-CD5F-457C-81B8-A47B9A493433}" type="presParOf" srcId="{25FF51E4-FFE9-472A-A6C2-1B459A8451CA}" destId="{BD6826EA-8F84-47AC-A7A4-DB057602BFF1}" srcOrd="2" destOrd="0" presId="urn:microsoft.com/office/officeart/2018/2/layout/IconVerticalSolidList"/>
    <dgm:cxn modelId="{F2B8FFA8-0AB5-44C1-AB82-13B1596D4A38}" type="presParOf" srcId="{25FF51E4-FFE9-472A-A6C2-1B459A8451CA}" destId="{9E590103-9592-4BF4-8F82-694E1E181C02}"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38D9F8-08C7-46E6-8CA3-829AFD6A281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F1535CFE-BD37-4540-BE8A-C1EFD0B6D2BF}">
      <dgm:prSet/>
      <dgm:spPr/>
      <dgm:t>
        <a:bodyPr/>
        <a:lstStyle/>
        <a:p>
          <a:r>
            <a:rPr lang="en-GB"/>
            <a:t>OPTIMUM G LAP SIMULATOR</a:t>
          </a:r>
          <a:endParaRPr lang="en-US"/>
        </a:p>
      </dgm:t>
    </dgm:pt>
    <dgm:pt modelId="{C7182230-06FC-458F-82E4-1DA432A640A2}" type="parTrans" cxnId="{7CFF6A24-0E57-4A6D-AD0A-EFD82AE8A8D6}">
      <dgm:prSet/>
      <dgm:spPr/>
      <dgm:t>
        <a:bodyPr/>
        <a:lstStyle/>
        <a:p>
          <a:endParaRPr lang="en-US"/>
        </a:p>
      </dgm:t>
    </dgm:pt>
    <dgm:pt modelId="{8A234430-B3A3-48D4-8737-177C27463526}" type="sibTrans" cxnId="{7CFF6A24-0E57-4A6D-AD0A-EFD82AE8A8D6}">
      <dgm:prSet/>
      <dgm:spPr/>
      <dgm:t>
        <a:bodyPr/>
        <a:lstStyle/>
        <a:p>
          <a:endParaRPr lang="en-US"/>
        </a:p>
      </dgm:t>
    </dgm:pt>
    <dgm:pt modelId="{EDA29A71-9A31-4BBD-BD4F-12BE23A9279C}">
      <dgm:prSet/>
      <dgm:spPr/>
      <dgm:t>
        <a:bodyPr/>
        <a:lstStyle/>
        <a:p>
          <a:r>
            <a:rPr lang="en-GB"/>
            <a:t>BASE PERFORMANCE SIMULATOR</a:t>
          </a:r>
          <a:endParaRPr lang="en-US"/>
        </a:p>
      </dgm:t>
    </dgm:pt>
    <dgm:pt modelId="{1E442D48-30AC-400A-A80D-FDDD532C7E94}" type="parTrans" cxnId="{A5DF5E58-22EF-4D25-996C-1344306960E4}">
      <dgm:prSet/>
      <dgm:spPr/>
      <dgm:t>
        <a:bodyPr/>
        <a:lstStyle/>
        <a:p>
          <a:endParaRPr lang="en-US"/>
        </a:p>
      </dgm:t>
    </dgm:pt>
    <dgm:pt modelId="{C46ED26D-D7AB-45F0-807E-8A7586A1E3E1}" type="sibTrans" cxnId="{A5DF5E58-22EF-4D25-996C-1344306960E4}">
      <dgm:prSet/>
      <dgm:spPr/>
      <dgm:t>
        <a:bodyPr/>
        <a:lstStyle/>
        <a:p>
          <a:endParaRPr lang="en-US"/>
        </a:p>
      </dgm:t>
    </dgm:pt>
    <dgm:pt modelId="{A925DB36-B44D-49F9-8208-67AEBAD77BAB}">
      <dgm:prSet/>
      <dgm:spPr/>
      <dgm:t>
        <a:bodyPr/>
        <a:lstStyle/>
        <a:p>
          <a:r>
            <a:rPr lang="en-GB"/>
            <a:t>INTEGRATION OF AERO, POWERTRAIN, CHASSIS AND SUSPENSION</a:t>
          </a:r>
          <a:endParaRPr lang="en-US"/>
        </a:p>
      </dgm:t>
    </dgm:pt>
    <dgm:pt modelId="{11DDC9DD-5F77-4683-A96A-B211BC5E797E}" type="parTrans" cxnId="{D63C0805-4111-4516-9496-B949129E23ED}">
      <dgm:prSet/>
      <dgm:spPr/>
      <dgm:t>
        <a:bodyPr/>
        <a:lstStyle/>
        <a:p>
          <a:endParaRPr lang="en-US"/>
        </a:p>
      </dgm:t>
    </dgm:pt>
    <dgm:pt modelId="{6D1D318F-0D87-430A-88E4-7B5BC1D30DC6}" type="sibTrans" cxnId="{D63C0805-4111-4516-9496-B949129E23ED}">
      <dgm:prSet/>
      <dgm:spPr/>
      <dgm:t>
        <a:bodyPr/>
        <a:lstStyle/>
        <a:p>
          <a:endParaRPr lang="en-US"/>
        </a:p>
      </dgm:t>
    </dgm:pt>
    <dgm:pt modelId="{11E52F74-D7F2-4F0A-B066-2581CB0F0140}" type="pres">
      <dgm:prSet presAssocID="{6338D9F8-08C7-46E6-8CA3-829AFD6A2817}" presName="root" presStyleCnt="0">
        <dgm:presLayoutVars>
          <dgm:dir/>
          <dgm:resizeHandles val="exact"/>
        </dgm:presLayoutVars>
      </dgm:prSet>
      <dgm:spPr/>
    </dgm:pt>
    <dgm:pt modelId="{18C00E7F-3CB7-468B-86E3-4B87BB183198}" type="pres">
      <dgm:prSet presAssocID="{F1535CFE-BD37-4540-BE8A-C1EFD0B6D2BF}" presName="compNode" presStyleCnt="0"/>
      <dgm:spPr/>
    </dgm:pt>
    <dgm:pt modelId="{F54E70F6-84CF-4F94-A77A-C293EDA691DF}" type="pres">
      <dgm:prSet presAssocID="{F1535CFE-BD37-4540-BE8A-C1EFD0B6D2BF}" presName="bgRect" presStyleLbl="bgShp" presStyleIdx="0" presStyleCnt="3"/>
      <dgm:spPr/>
    </dgm:pt>
    <dgm:pt modelId="{BBB654EE-F866-4758-9575-C28C0A6BC276}" type="pres">
      <dgm:prSet presAssocID="{F1535CFE-BD37-4540-BE8A-C1EFD0B6D2BF}"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Gauge"/>
        </a:ext>
      </dgm:extLst>
    </dgm:pt>
    <dgm:pt modelId="{15C35F1B-E5DB-4FA1-BA34-3EB06D596165}" type="pres">
      <dgm:prSet presAssocID="{F1535CFE-BD37-4540-BE8A-C1EFD0B6D2BF}" presName="spaceRect" presStyleCnt="0"/>
      <dgm:spPr/>
    </dgm:pt>
    <dgm:pt modelId="{5B58D87A-2B6D-41BB-988A-D7F7EF7C6C31}" type="pres">
      <dgm:prSet presAssocID="{F1535CFE-BD37-4540-BE8A-C1EFD0B6D2BF}" presName="parTx" presStyleLbl="revTx" presStyleIdx="0" presStyleCnt="3">
        <dgm:presLayoutVars>
          <dgm:chMax val="0"/>
          <dgm:chPref val="0"/>
        </dgm:presLayoutVars>
      </dgm:prSet>
      <dgm:spPr/>
    </dgm:pt>
    <dgm:pt modelId="{CED20392-3876-4270-86EE-7128C7ED8A72}" type="pres">
      <dgm:prSet presAssocID="{8A234430-B3A3-48D4-8737-177C27463526}" presName="sibTrans" presStyleCnt="0"/>
      <dgm:spPr/>
    </dgm:pt>
    <dgm:pt modelId="{2E74A5FA-5EA4-40FC-A438-EF1B9173033F}" type="pres">
      <dgm:prSet presAssocID="{EDA29A71-9A31-4BBD-BD4F-12BE23A9279C}" presName="compNode" presStyleCnt="0"/>
      <dgm:spPr/>
    </dgm:pt>
    <dgm:pt modelId="{DCF8C2C3-5731-45F5-B968-32228D11D763}" type="pres">
      <dgm:prSet presAssocID="{EDA29A71-9A31-4BBD-BD4F-12BE23A9279C}" presName="bgRect" presStyleLbl="bgShp" presStyleIdx="1" presStyleCnt="3"/>
      <dgm:spPr/>
    </dgm:pt>
    <dgm:pt modelId="{D630974C-318E-4ED9-B911-C56C5A3C9665}" type="pres">
      <dgm:prSet presAssocID="{EDA29A71-9A31-4BBD-BD4F-12BE23A9279C}" presName="iconRect" presStyleLbl="node1" presStyleIdx="1" presStyleCnt="3"/>
      <dgm:spPr>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Stopwatch"/>
        </a:ext>
      </dgm:extLst>
    </dgm:pt>
    <dgm:pt modelId="{178B59E4-D2CD-4229-980E-45EB4E10B9DA}" type="pres">
      <dgm:prSet presAssocID="{EDA29A71-9A31-4BBD-BD4F-12BE23A9279C}" presName="spaceRect" presStyleCnt="0"/>
      <dgm:spPr/>
    </dgm:pt>
    <dgm:pt modelId="{C9CD7716-AC4B-4F57-8E4B-DC8B06F4B17B}" type="pres">
      <dgm:prSet presAssocID="{EDA29A71-9A31-4BBD-BD4F-12BE23A9279C}" presName="parTx" presStyleLbl="revTx" presStyleIdx="1" presStyleCnt="3">
        <dgm:presLayoutVars>
          <dgm:chMax val="0"/>
          <dgm:chPref val="0"/>
        </dgm:presLayoutVars>
      </dgm:prSet>
      <dgm:spPr/>
    </dgm:pt>
    <dgm:pt modelId="{E4D8C2A3-C3F5-4AE6-9650-09F488146AE4}" type="pres">
      <dgm:prSet presAssocID="{C46ED26D-D7AB-45F0-807E-8A7586A1E3E1}" presName="sibTrans" presStyleCnt="0"/>
      <dgm:spPr/>
    </dgm:pt>
    <dgm:pt modelId="{44631D30-A819-43A0-B7AB-D92E5D94D43D}" type="pres">
      <dgm:prSet presAssocID="{A925DB36-B44D-49F9-8208-67AEBAD77BAB}" presName="compNode" presStyleCnt="0"/>
      <dgm:spPr/>
    </dgm:pt>
    <dgm:pt modelId="{973B2706-6F13-4FBA-8210-B155B2555598}" type="pres">
      <dgm:prSet presAssocID="{A925DB36-B44D-49F9-8208-67AEBAD77BAB}" presName="bgRect" presStyleLbl="bgShp" presStyleIdx="2" presStyleCnt="3"/>
      <dgm:spPr/>
    </dgm:pt>
    <dgm:pt modelId="{0BE7739B-2D66-4FC3-9F36-2907413B26CC}" type="pres">
      <dgm:prSet presAssocID="{A925DB36-B44D-49F9-8208-67AEBAD77BAB}"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96C276E9-9F20-4B95-BF91-533752353C61}" type="pres">
      <dgm:prSet presAssocID="{A925DB36-B44D-49F9-8208-67AEBAD77BAB}" presName="spaceRect" presStyleCnt="0"/>
      <dgm:spPr/>
    </dgm:pt>
    <dgm:pt modelId="{0F9A278E-DB4B-48F2-B1F8-34D1A9A27EC9}" type="pres">
      <dgm:prSet presAssocID="{A925DB36-B44D-49F9-8208-67AEBAD77BAB}" presName="parTx" presStyleLbl="revTx" presStyleIdx="2" presStyleCnt="3">
        <dgm:presLayoutVars>
          <dgm:chMax val="0"/>
          <dgm:chPref val="0"/>
        </dgm:presLayoutVars>
      </dgm:prSet>
      <dgm:spPr/>
    </dgm:pt>
  </dgm:ptLst>
  <dgm:cxnLst>
    <dgm:cxn modelId="{D63C0805-4111-4516-9496-B949129E23ED}" srcId="{6338D9F8-08C7-46E6-8CA3-829AFD6A2817}" destId="{A925DB36-B44D-49F9-8208-67AEBAD77BAB}" srcOrd="2" destOrd="0" parTransId="{11DDC9DD-5F77-4683-A96A-B211BC5E797E}" sibTransId="{6D1D318F-0D87-430A-88E4-7B5BC1D30DC6}"/>
    <dgm:cxn modelId="{B299EB07-F868-4C06-AC98-B071BD1E3F76}" type="presOf" srcId="{F1535CFE-BD37-4540-BE8A-C1EFD0B6D2BF}" destId="{5B58D87A-2B6D-41BB-988A-D7F7EF7C6C31}" srcOrd="0" destOrd="0" presId="urn:microsoft.com/office/officeart/2018/2/layout/IconVerticalSolidList"/>
    <dgm:cxn modelId="{7CFF6A24-0E57-4A6D-AD0A-EFD82AE8A8D6}" srcId="{6338D9F8-08C7-46E6-8CA3-829AFD6A2817}" destId="{F1535CFE-BD37-4540-BE8A-C1EFD0B6D2BF}" srcOrd="0" destOrd="0" parTransId="{C7182230-06FC-458F-82E4-1DA432A640A2}" sibTransId="{8A234430-B3A3-48D4-8737-177C27463526}"/>
    <dgm:cxn modelId="{A5DF5E58-22EF-4D25-996C-1344306960E4}" srcId="{6338D9F8-08C7-46E6-8CA3-829AFD6A2817}" destId="{EDA29A71-9A31-4BBD-BD4F-12BE23A9279C}" srcOrd="1" destOrd="0" parTransId="{1E442D48-30AC-400A-A80D-FDDD532C7E94}" sibTransId="{C46ED26D-D7AB-45F0-807E-8A7586A1E3E1}"/>
    <dgm:cxn modelId="{5AB6D2A5-FA39-4266-8213-720A9854D036}" type="presOf" srcId="{EDA29A71-9A31-4BBD-BD4F-12BE23A9279C}" destId="{C9CD7716-AC4B-4F57-8E4B-DC8B06F4B17B}" srcOrd="0" destOrd="0" presId="urn:microsoft.com/office/officeart/2018/2/layout/IconVerticalSolidList"/>
    <dgm:cxn modelId="{13E278E4-5906-4151-BDC4-792BC6994FDF}" type="presOf" srcId="{A925DB36-B44D-49F9-8208-67AEBAD77BAB}" destId="{0F9A278E-DB4B-48F2-B1F8-34D1A9A27EC9}" srcOrd="0" destOrd="0" presId="urn:microsoft.com/office/officeart/2018/2/layout/IconVerticalSolidList"/>
    <dgm:cxn modelId="{0458E2EE-1AC5-432E-9D97-58DFE19B6BED}" type="presOf" srcId="{6338D9F8-08C7-46E6-8CA3-829AFD6A2817}" destId="{11E52F74-D7F2-4F0A-B066-2581CB0F0140}" srcOrd="0" destOrd="0" presId="urn:microsoft.com/office/officeart/2018/2/layout/IconVerticalSolidList"/>
    <dgm:cxn modelId="{12DF1763-3253-40D2-9CF9-236FC8590356}" type="presParOf" srcId="{11E52F74-D7F2-4F0A-B066-2581CB0F0140}" destId="{18C00E7F-3CB7-468B-86E3-4B87BB183198}" srcOrd="0" destOrd="0" presId="urn:microsoft.com/office/officeart/2018/2/layout/IconVerticalSolidList"/>
    <dgm:cxn modelId="{80AEF3B0-E8A4-4CE3-8A66-A3158EC108A2}" type="presParOf" srcId="{18C00E7F-3CB7-468B-86E3-4B87BB183198}" destId="{F54E70F6-84CF-4F94-A77A-C293EDA691DF}" srcOrd="0" destOrd="0" presId="urn:microsoft.com/office/officeart/2018/2/layout/IconVerticalSolidList"/>
    <dgm:cxn modelId="{2F285BB1-6425-4AF8-BE79-14DE7522A900}" type="presParOf" srcId="{18C00E7F-3CB7-468B-86E3-4B87BB183198}" destId="{BBB654EE-F866-4758-9575-C28C0A6BC276}" srcOrd="1" destOrd="0" presId="urn:microsoft.com/office/officeart/2018/2/layout/IconVerticalSolidList"/>
    <dgm:cxn modelId="{035F0CA0-191E-44F0-B7EA-8E3A0072DDB8}" type="presParOf" srcId="{18C00E7F-3CB7-468B-86E3-4B87BB183198}" destId="{15C35F1B-E5DB-4FA1-BA34-3EB06D596165}" srcOrd="2" destOrd="0" presId="urn:microsoft.com/office/officeart/2018/2/layout/IconVerticalSolidList"/>
    <dgm:cxn modelId="{9E0B4748-157F-4676-BF4E-BBFB7D55FFBB}" type="presParOf" srcId="{18C00E7F-3CB7-468B-86E3-4B87BB183198}" destId="{5B58D87A-2B6D-41BB-988A-D7F7EF7C6C31}" srcOrd="3" destOrd="0" presId="urn:microsoft.com/office/officeart/2018/2/layout/IconVerticalSolidList"/>
    <dgm:cxn modelId="{379D2441-10AC-48E0-AD29-BB2A59CD757A}" type="presParOf" srcId="{11E52F74-D7F2-4F0A-B066-2581CB0F0140}" destId="{CED20392-3876-4270-86EE-7128C7ED8A72}" srcOrd="1" destOrd="0" presId="urn:microsoft.com/office/officeart/2018/2/layout/IconVerticalSolidList"/>
    <dgm:cxn modelId="{06D976DF-1980-4544-9BA9-93DA1F3F4494}" type="presParOf" srcId="{11E52F74-D7F2-4F0A-B066-2581CB0F0140}" destId="{2E74A5FA-5EA4-40FC-A438-EF1B9173033F}" srcOrd="2" destOrd="0" presId="urn:microsoft.com/office/officeart/2018/2/layout/IconVerticalSolidList"/>
    <dgm:cxn modelId="{A149BC42-DE3C-417E-8D9B-2BF809632CE4}" type="presParOf" srcId="{2E74A5FA-5EA4-40FC-A438-EF1B9173033F}" destId="{DCF8C2C3-5731-45F5-B968-32228D11D763}" srcOrd="0" destOrd="0" presId="urn:microsoft.com/office/officeart/2018/2/layout/IconVerticalSolidList"/>
    <dgm:cxn modelId="{0798C712-C6CD-409B-A4F0-9597838B74D9}" type="presParOf" srcId="{2E74A5FA-5EA4-40FC-A438-EF1B9173033F}" destId="{D630974C-318E-4ED9-B911-C56C5A3C9665}" srcOrd="1" destOrd="0" presId="urn:microsoft.com/office/officeart/2018/2/layout/IconVerticalSolidList"/>
    <dgm:cxn modelId="{713B2203-ECA4-41E3-80E2-BADD66449497}" type="presParOf" srcId="{2E74A5FA-5EA4-40FC-A438-EF1B9173033F}" destId="{178B59E4-D2CD-4229-980E-45EB4E10B9DA}" srcOrd="2" destOrd="0" presId="urn:microsoft.com/office/officeart/2018/2/layout/IconVerticalSolidList"/>
    <dgm:cxn modelId="{B996030D-72B6-4924-9250-2E29CA86B630}" type="presParOf" srcId="{2E74A5FA-5EA4-40FC-A438-EF1B9173033F}" destId="{C9CD7716-AC4B-4F57-8E4B-DC8B06F4B17B}" srcOrd="3" destOrd="0" presId="urn:microsoft.com/office/officeart/2018/2/layout/IconVerticalSolidList"/>
    <dgm:cxn modelId="{D802CF3D-18F4-477D-A9F0-71D4558147D0}" type="presParOf" srcId="{11E52F74-D7F2-4F0A-B066-2581CB0F0140}" destId="{E4D8C2A3-C3F5-4AE6-9650-09F488146AE4}" srcOrd="3" destOrd="0" presId="urn:microsoft.com/office/officeart/2018/2/layout/IconVerticalSolidList"/>
    <dgm:cxn modelId="{3C278020-3774-498A-8FE5-8018F24A3334}" type="presParOf" srcId="{11E52F74-D7F2-4F0A-B066-2581CB0F0140}" destId="{44631D30-A819-43A0-B7AB-D92E5D94D43D}" srcOrd="4" destOrd="0" presId="urn:microsoft.com/office/officeart/2018/2/layout/IconVerticalSolidList"/>
    <dgm:cxn modelId="{CEB2628E-B366-4507-BAE6-1AE03B6281F9}" type="presParOf" srcId="{44631D30-A819-43A0-B7AB-D92E5D94D43D}" destId="{973B2706-6F13-4FBA-8210-B155B2555598}" srcOrd="0" destOrd="0" presId="urn:microsoft.com/office/officeart/2018/2/layout/IconVerticalSolidList"/>
    <dgm:cxn modelId="{9B95B307-2240-4DFE-8AE1-DFA84644F03E}" type="presParOf" srcId="{44631D30-A819-43A0-B7AB-D92E5D94D43D}" destId="{0BE7739B-2D66-4FC3-9F36-2907413B26CC}" srcOrd="1" destOrd="0" presId="urn:microsoft.com/office/officeart/2018/2/layout/IconVerticalSolidList"/>
    <dgm:cxn modelId="{3B2992C3-4289-49B4-8805-D9A1D20E716D}" type="presParOf" srcId="{44631D30-A819-43A0-B7AB-D92E5D94D43D}" destId="{96C276E9-9F20-4B95-BF91-533752353C61}" srcOrd="2" destOrd="0" presId="urn:microsoft.com/office/officeart/2018/2/layout/IconVerticalSolidList"/>
    <dgm:cxn modelId="{820AFB30-6790-4318-8C41-6B7F9E9A7F1C}" type="presParOf" srcId="{44631D30-A819-43A0-B7AB-D92E5D94D43D}" destId="{0F9A278E-DB4B-48F2-B1F8-34D1A9A27EC9}"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34CDA2-3EC9-4553-9F9A-4284AD65922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48141BD-FA70-4006-B1DB-85A507AAAA94}">
      <dgm:prSet/>
      <dgm:spPr/>
      <dgm:t>
        <a:bodyPr/>
        <a:lstStyle/>
        <a:p>
          <a:r>
            <a:rPr lang="en-GB"/>
            <a:t>POINT MASS MODEL</a:t>
          </a:r>
          <a:endParaRPr lang="en-US"/>
        </a:p>
      </dgm:t>
    </dgm:pt>
    <dgm:pt modelId="{DA577183-46A1-417A-A136-C0DB2630791F}" type="parTrans" cxnId="{31D40007-F457-467F-80F1-13C3B3644989}">
      <dgm:prSet/>
      <dgm:spPr/>
      <dgm:t>
        <a:bodyPr/>
        <a:lstStyle/>
        <a:p>
          <a:endParaRPr lang="en-US"/>
        </a:p>
      </dgm:t>
    </dgm:pt>
    <dgm:pt modelId="{3A9E12D1-A014-45DC-8F3D-805EB92F383F}" type="sibTrans" cxnId="{31D40007-F457-467F-80F1-13C3B3644989}">
      <dgm:prSet/>
      <dgm:spPr/>
      <dgm:t>
        <a:bodyPr/>
        <a:lstStyle/>
        <a:p>
          <a:endParaRPr lang="en-US"/>
        </a:p>
      </dgm:t>
    </dgm:pt>
    <dgm:pt modelId="{32F22C9B-1886-48F7-BD73-2DD1EE49B5D6}">
      <dgm:prSet/>
      <dgm:spPr/>
      <dgm:t>
        <a:bodyPr/>
        <a:lstStyle/>
        <a:p>
          <a:r>
            <a:rPr lang="en-GB"/>
            <a:t>PEMBREY RACE CIRCUIT</a:t>
          </a:r>
          <a:endParaRPr lang="en-US"/>
        </a:p>
      </dgm:t>
    </dgm:pt>
    <dgm:pt modelId="{2DC56E57-E8B0-447A-9F96-010AD520A5AF}" type="parTrans" cxnId="{13BC443B-D93D-4938-B91A-84D8EC605605}">
      <dgm:prSet/>
      <dgm:spPr/>
      <dgm:t>
        <a:bodyPr/>
        <a:lstStyle/>
        <a:p>
          <a:endParaRPr lang="en-US"/>
        </a:p>
      </dgm:t>
    </dgm:pt>
    <dgm:pt modelId="{23555B0F-BBD9-411F-8CD8-A99B57648414}" type="sibTrans" cxnId="{13BC443B-D93D-4938-B91A-84D8EC605605}">
      <dgm:prSet/>
      <dgm:spPr/>
      <dgm:t>
        <a:bodyPr/>
        <a:lstStyle/>
        <a:p>
          <a:endParaRPr lang="en-US"/>
        </a:p>
      </dgm:t>
    </dgm:pt>
    <dgm:pt modelId="{20ED27D6-5528-4A75-A8C1-EB5644B83B2D}">
      <dgm:prSet/>
      <dgm:spPr/>
      <dgm:t>
        <a:bodyPr/>
        <a:lstStyle/>
        <a:p>
          <a:r>
            <a:rPr lang="en-GB"/>
            <a:t>BATCH SIMULATION SWEEPS</a:t>
          </a:r>
          <a:endParaRPr lang="en-US"/>
        </a:p>
      </dgm:t>
    </dgm:pt>
    <dgm:pt modelId="{9183212F-D059-481F-9656-125E2B2D2E26}" type="parTrans" cxnId="{0CB5D682-E3C0-4282-843D-ACBB063BF7F6}">
      <dgm:prSet/>
      <dgm:spPr/>
      <dgm:t>
        <a:bodyPr/>
        <a:lstStyle/>
        <a:p>
          <a:endParaRPr lang="en-US"/>
        </a:p>
      </dgm:t>
    </dgm:pt>
    <dgm:pt modelId="{7F40C178-431F-4DA4-A4BF-DA2FCE352F60}" type="sibTrans" cxnId="{0CB5D682-E3C0-4282-843D-ACBB063BF7F6}">
      <dgm:prSet/>
      <dgm:spPr/>
      <dgm:t>
        <a:bodyPr/>
        <a:lstStyle/>
        <a:p>
          <a:endParaRPr lang="en-US"/>
        </a:p>
      </dgm:t>
    </dgm:pt>
    <dgm:pt modelId="{E91CCEE2-A6E7-4924-9832-7C7DD792B7C7}" type="pres">
      <dgm:prSet presAssocID="{7C34CDA2-3EC9-4553-9F9A-4284AD659221}" presName="root" presStyleCnt="0">
        <dgm:presLayoutVars>
          <dgm:dir/>
          <dgm:resizeHandles val="exact"/>
        </dgm:presLayoutVars>
      </dgm:prSet>
      <dgm:spPr/>
    </dgm:pt>
    <dgm:pt modelId="{1F6AA3F2-DF97-49EF-842A-09620EFE47FF}" type="pres">
      <dgm:prSet presAssocID="{048141BD-FA70-4006-B1DB-85A507AAAA94}" presName="compNode" presStyleCnt="0"/>
      <dgm:spPr/>
    </dgm:pt>
    <dgm:pt modelId="{65976FEE-CF49-406E-83E6-D57AAD6608DA}" type="pres">
      <dgm:prSet presAssocID="{048141BD-FA70-4006-B1DB-85A507AAAA94}" presName="bgRect" presStyleLbl="bgShp" presStyleIdx="0" presStyleCnt="3"/>
      <dgm:spPr/>
    </dgm:pt>
    <dgm:pt modelId="{9B64C9D0-8F13-44B8-82D3-1B2FCD21D50B}" type="pres">
      <dgm:prSet presAssocID="{048141BD-FA70-4006-B1DB-85A507AAAA94}"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a:noFill/>
        </a:ln>
      </dgm:spPr>
      <dgm:extLst>
        <a:ext uri="{E40237B7-FDA0-4F09-8148-C483321AD2D9}">
          <dgm14:cNvPr xmlns:dgm14="http://schemas.microsoft.com/office/drawing/2010/diagram" id="0" name="" descr="Scale"/>
        </a:ext>
      </dgm:extLst>
    </dgm:pt>
    <dgm:pt modelId="{98C7B4F5-5173-45E4-890A-943CBA48A0E9}" type="pres">
      <dgm:prSet presAssocID="{048141BD-FA70-4006-B1DB-85A507AAAA94}" presName="spaceRect" presStyleCnt="0"/>
      <dgm:spPr/>
    </dgm:pt>
    <dgm:pt modelId="{59E63A67-F135-4274-94F2-B8E180E58D6E}" type="pres">
      <dgm:prSet presAssocID="{048141BD-FA70-4006-B1DB-85A507AAAA94}" presName="parTx" presStyleLbl="revTx" presStyleIdx="0" presStyleCnt="3">
        <dgm:presLayoutVars>
          <dgm:chMax val="0"/>
          <dgm:chPref val="0"/>
        </dgm:presLayoutVars>
      </dgm:prSet>
      <dgm:spPr/>
    </dgm:pt>
    <dgm:pt modelId="{D25EBA3F-5261-431C-B802-6641CAADCA22}" type="pres">
      <dgm:prSet presAssocID="{3A9E12D1-A014-45DC-8F3D-805EB92F383F}" presName="sibTrans" presStyleCnt="0"/>
      <dgm:spPr/>
    </dgm:pt>
    <dgm:pt modelId="{E7104435-87EB-4471-9369-662815D88663}" type="pres">
      <dgm:prSet presAssocID="{32F22C9B-1886-48F7-BD73-2DD1EE49B5D6}" presName="compNode" presStyleCnt="0"/>
      <dgm:spPr/>
    </dgm:pt>
    <dgm:pt modelId="{69911397-59D0-4608-8240-E131CC47AA1D}" type="pres">
      <dgm:prSet presAssocID="{32F22C9B-1886-48F7-BD73-2DD1EE49B5D6}" presName="bgRect" presStyleLbl="bgShp" presStyleIdx="1" presStyleCnt="3"/>
      <dgm:spPr/>
    </dgm:pt>
    <dgm:pt modelId="{ABB6ADE4-3339-42D5-A9A9-C0B08F5E3080}" type="pres">
      <dgm:prSet presAssocID="{32F22C9B-1886-48F7-BD73-2DD1EE49B5D6}"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a:noFill/>
        </a:ln>
      </dgm:spPr>
      <dgm:extLst>
        <a:ext uri="{E40237B7-FDA0-4F09-8148-C483321AD2D9}">
          <dgm14:cNvPr xmlns:dgm14="http://schemas.microsoft.com/office/drawing/2010/diagram" id="0" name="" descr="Arrow circle"/>
        </a:ext>
      </dgm:extLst>
    </dgm:pt>
    <dgm:pt modelId="{C3D0B630-A32A-46DF-902B-3B707785A1E3}" type="pres">
      <dgm:prSet presAssocID="{32F22C9B-1886-48F7-BD73-2DD1EE49B5D6}" presName="spaceRect" presStyleCnt="0"/>
      <dgm:spPr/>
    </dgm:pt>
    <dgm:pt modelId="{7C79D40C-14D5-4B62-8EC2-EAAD91A128D3}" type="pres">
      <dgm:prSet presAssocID="{32F22C9B-1886-48F7-BD73-2DD1EE49B5D6}" presName="parTx" presStyleLbl="revTx" presStyleIdx="1" presStyleCnt="3">
        <dgm:presLayoutVars>
          <dgm:chMax val="0"/>
          <dgm:chPref val="0"/>
        </dgm:presLayoutVars>
      </dgm:prSet>
      <dgm:spPr/>
    </dgm:pt>
    <dgm:pt modelId="{0E65D02F-F3CC-48D2-972C-673F6A72E3DD}" type="pres">
      <dgm:prSet presAssocID="{23555B0F-BBD9-411F-8CD8-A99B57648414}" presName="sibTrans" presStyleCnt="0"/>
      <dgm:spPr/>
    </dgm:pt>
    <dgm:pt modelId="{352F2E88-DA32-48F8-BFAF-9D3A9ABD3576}" type="pres">
      <dgm:prSet presAssocID="{20ED27D6-5528-4A75-A8C1-EB5644B83B2D}" presName="compNode" presStyleCnt="0"/>
      <dgm:spPr/>
    </dgm:pt>
    <dgm:pt modelId="{1401D1A2-6F95-435A-9677-67D5FED02572}" type="pres">
      <dgm:prSet presAssocID="{20ED27D6-5528-4A75-A8C1-EB5644B83B2D}" presName="bgRect" presStyleLbl="bgShp" presStyleIdx="2" presStyleCnt="3"/>
      <dgm:spPr/>
    </dgm:pt>
    <dgm:pt modelId="{F85FAEB9-F75A-4D0A-B4C2-E51D14472A1A}" type="pres">
      <dgm:prSet presAssocID="{20ED27D6-5528-4A75-A8C1-EB5644B83B2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ears"/>
        </a:ext>
      </dgm:extLst>
    </dgm:pt>
    <dgm:pt modelId="{FF9BB454-825C-489B-83B3-3525662E268D}" type="pres">
      <dgm:prSet presAssocID="{20ED27D6-5528-4A75-A8C1-EB5644B83B2D}" presName="spaceRect" presStyleCnt="0"/>
      <dgm:spPr/>
    </dgm:pt>
    <dgm:pt modelId="{5FA6910F-DE2F-4FCB-B593-FED669BA2D51}" type="pres">
      <dgm:prSet presAssocID="{20ED27D6-5528-4A75-A8C1-EB5644B83B2D}" presName="parTx" presStyleLbl="revTx" presStyleIdx="2" presStyleCnt="3">
        <dgm:presLayoutVars>
          <dgm:chMax val="0"/>
          <dgm:chPref val="0"/>
        </dgm:presLayoutVars>
      </dgm:prSet>
      <dgm:spPr/>
    </dgm:pt>
  </dgm:ptLst>
  <dgm:cxnLst>
    <dgm:cxn modelId="{31D40007-F457-467F-80F1-13C3B3644989}" srcId="{7C34CDA2-3EC9-4553-9F9A-4284AD659221}" destId="{048141BD-FA70-4006-B1DB-85A507AAAA94}" srcOrd="0" destOrd="0" parTransId="{DA577183-46A1-417A-A136-C0DB2630791F}" sibTransId="{3A9E12D1-A014-45DC-8F3D-805EB92F383F}"/>
    <dgm:cxn modelId="{F346E009-75BC-4166-883E-59B9D3BF8511}" type="presOf" srcId="{20ED27D6-5528-4A75-A8C1-EB5644B83B2D}" destId="{5FA6910F-DE2F-4FCB-B593-FED669BA2D51}" srcOrd="0" destOrd="0" presId="urn:microsoft.com/office/officeart/2018/2/layout/IconVerticalSolidList"/>
    <dgm:cxn modelId="{17C58315-F477-44FD-A08B-5E6B96A6CEE2}" type="presOf" srcId="{7C34CDA2-3EC9-4553-9F9A-4284AD659221}" destId="{E91CCEE2-A6E7-4924-9832-7C7DD792B7C7}" srcOrd="0" destOrd="0" presId="urn:microsoft.com/office/officeart/2018/2/layout/IconVerticalSolidList"/>
    <dgm:cxn modelId="{CB02F539-7DD1-4A9E-AD95-FEB66B1E3378}" type="presOf" srcId="{048141BD-FA70-4006-B1DB-85A507AAAA94}" destId="{59E63A67-F135-4274-94F2-B8E180E58D6E}" srcOrd="0" destOrd="0" presId="urn:microsoft.com/office/officeart/2018/2/layout/IconVerticalSolidList"/>
    <dgm:cxn modelId="{13BC443B-D93D-4938-B91A-84D8EC605605}" srcId="{7C34CDA2-3EC9-4553-9F9A-4284AD659221}" destId="{32F22C9B-1886-48F7-BD73-2DD1EE49B5D6}" srcOrd="1" destOrd="0" parTransId="{2DC56E57-E8B0-447A-9F96-010AD520A5AF}" sibTransId="{23555B0F-BBD9-411F-8CD8-A99B57648414}"/>
    <dgm:cxn modelId="{3013707D-6A05-46CA-B887-184A56ECDE6B}" type="presOf" srcId="{32F22C9B-1886-48F7-BD73-2DD1EE49B5D6}" destId="{7C79D40C-14D5-4B62-8EC2-EAAD91A128D3}" srcOrd="0" destOrd="0" presId="urn:microsoft.com/office/officeart/2018/2/layout/IconVerticalSolidList"/>
    <dgm:cxn modelId="{0CB5D682-E3C0-4282-843D-ACBB063BF7F6}" srcId="{7C34CDA2-3EC9-4553-9F9A-4284AD659221}" destId="{20ED27D6-5528-4A75-A8C1-EB5644B83B2D}" srcOrd="2" destOrd="0" parTransId="{9183212F-D059-481F-9656-125E2B2D2E26}" sibTransId="{7F40C178-431F-4DA4-A4BF-DA2FCE352F60}"/>
    <dgm:cxn modelId="{1A5EDD42-CF52-4AF4-8E4A-0BFDE9F00341}" type="presParOf" srcId="{E91CCEE2-A6E7-4924-9832-7C7DD792B7C7}" destId="{1F6AA3F2-DF97-49EF-842A-09620EFE47FF}" srcOrd="0" destOrd="0" presId="urn:microsoft.com/office/officeart/2018/2/layout/IconVerticalSolidList"/>
    <dgm:cxn modelId="{8D78FA04-3A82-4506-86CF-98E39DCDC2DE}" type="presParOf" srcId="{1F6AA3F2-DF97-49EF-842A-09620EFE47FF}" destId="{65976FEE-CF49-406E-83E6-D57AAD6608DA}" srcOrd="0" destOrd="0" presId="urn:microsoft.com/office/officeart/2018/2/layout/IconVerticalSolidList"/>
    <dgm:cxn modelId="{0E89092C-DD9F-4625-B831-B1C0A15CDD66}" type="presParOf" srcId="{1F6AA3F2-DF97-49EF-842A-09620EFE47FF}" destId="{9B64C9D0-8F13-44B8-82D3-1B2FCD21D50B}" srcOrd="1" destOrd="0" presId="urn:microsoft.com/office/officeart/2018/2/layout/IconVerticalSolidList"/>
    <dgm:cxn modelId="{97DAD576-756E-42B9-B527-12C063190FDB}" type="presParOf" srcId="{1F6AA3F2-DF97-49EF-842A-09620EFE47FF}" destId="{98C7B4F5-5173-45E4-890A-943CBA48A0E9}" srcOrd="2" destOrd="0" presId="urn:microsoft.com/office/officeart/2018/2/layout/IconVerticalSolidList"/>
    <dgm:cxn modelId="{D5E36C12-039A-48EE-9F70-102C8FAEF4CB}" type="presParOf" srcId="{1F6AA3F2-DF97-49EF-842A-09620EFE47FF}" destId="{59E63A67-F135-4274-94F2-B8E180E58D6E}" srcOrd="3" destOrd="0" presId="urn:microsoft.com/office/officeart/2018/2/layout/IconVerticalSolidList"/>
    <dgm:cxn modelId="{D0805F8D-DBA7-42C4-A1F5-5F3ECA8A5D2D}" type="presParOf" srcId="{E91CCEE2-A6E7-4924-9832-7C7DD792B7C7}" destId="{D25EBA3F-5261-431C-B802-6641CAADCA22}" srcOrd="1" destOrd="0" presId="urn:microsoft.com/office/officeart/2018/2/layout/IconVerticalSolidList"/>
    <dgm:cxn modelId="{3D99110C-FF89-4C4F-82AF-9C67965EC4FA}" type="presParOf" srcId="{E91CCEE2-A6E7-4924-9832-7C7DD792B7C7}" destId="{E7104435-87EB-4471-9369-662815D88663}" srcOrd="2" destOrd="0" presId="urn:microsoft.com/office/officeart/2018/2/layout/IconVerticalSolidList"/>
    <dgm:cxn modelId="{1CFC9D85-613C-4F96-B17F-7961E217C4E3}" type="presParOf" srcId="{E7104435-87EB-4471-9369-662815D88663}" destId="{69911397-59D0-4608-8240-E131CC47AA1D}" srcOrd="0" destOrd="0" presId="urn:microsoft.com/office/officeart/2018/2/layout/IconVerticalSolidList"/>
    <dgm:cxn modelId="{E9D4A8DF-8D9A-45A0-9FD0-1329AC076405}" type="presParOf" srcId="{E7104435-87EB-4471-9369-662815D88663}" destId="{ABB6ADE4-3339-42D5-A9A9-C0B08F5E3080}" srcOrd="1" destOrd="0" presId="urn:microsoft.com/office/officeart/2018/2/layout/IconVerticalSolidList"/>
    <dgm:cxn modelId="{3E262015-F73F-41F1-B599-6108F352DD14}" type="presParOf" srcId="{E7104435-87EB-4471-9369-662815D88663}" destId="{C3D0B630-A32A-46DF-902B-3B707785A1E3}" srcOrd="2" destOrd="0" presId="urn:microsoft.com/office/officeart/2018/2/layout/IconVerticalSolidList"/>
    <dgm:cxn modelId="{16F71088-F875-48E9-A0BA-37CEB76DD2C6}" type="presParOf" srcId="{E7104435-87EB-4471-9369-662815D88663}" destId="{7C79D40C-14D5-4B62-8EC2-EAAD91A128D3}" srcOrd="3" destOrd="0" presId="urn:microsoft.com/office/officeart/2018/2/layout/IconVerticalSolidList"/>
    <dgm:cxn modelId="{C992D0E3-5C58-4038-9AC5-CA232FE5F6AA}" type="presParOf" srcId="{E91CCEE2-A6E7-4924-9832-7C7DD792B7C7}" destId="{0E65D02F-F3CC-48D2-972C-673F6A72E3DD}" srcOrd="3" destOrd="0" presId="urn:microsoft.com/office/officeart/2018/2/layout/IconVerticalSolidList"/>
    <dgm:cxn modelId="{D19E6A0F-6A0C-4C52-BDDA-284AEFD27897}" type="presParOf" srcId="{E91CCEE2-A6E7-4924-9832-7C7DD792B7C7}" destId="{352F2E88-DA32-48F8-BFAF-9D3A9ABD3576}" srcOrd="4" destOrd="0" presId="urn:microsoft.com/office/officeart/2018/2/layout/IconVerticalSolidList"/>
    <dgm:cxn modelId="{012DD195-2FEA-4B99-9A09-A4B9F4D482DC}" type="presParOf" srcId="{352F2E88-DA32-48F8-BFAF-9D3A9ABD3576}" destId="{1401D1A2-6F95-435A-9677-67D5FED02572}" srcOrd="0" destOrd="0" presId="urn:microsoft.com/office/officeart/2018/2/layout/IconVerticalSolidList"/>
    <dgm:cxn modelId="{E6C97311-C126-42C2-8171-403B64F1B5C1}" type="presParOf" srcId="{352F2E88-DA32-48F8-BFAF-9D3A9ABD3576}" destId="{F85FAEB9-F75A-4D0A-B4C2-E51D14472A1A}" srcOrd="1" destOrd="0" presId="urn:microsoft.com/office/officeart/2018/2/layout/IconVerticalSolidList"/>
    <dgm:cxn modelId="{6B973BF0-0747-4926-86E5-ACBCF9786B7B}" type="presParOf" srcId="{352F2E88-DA32-48F8-BFAF-9D3A9ABD3576}" destId="{FF9BB454-825C-489B-83B3-3525662E268D}" srcOrd="2" destOrd="0" presId="urn:microsoft.com/office/officeart/2018/2/layout/IconVerticalSolidList"/>
    <dgm:cxn modelId="{14D603FE-9320-48C6-A072-CC8D49FC9D30}" type="presParOf" srcId="{352F2E88-DA32-48F8-BFAF-9D3A9ABD3576}" destId="{5FA6910F-DE2F-4FCB-B593-FED669BA2D51}"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162442-420D-4006-B6C1-CB5CF23DA845}">
      <dsp:nvSpPr>
        <dsp:cNvPr id="0" name=""/>
        <dsp:cNvSpPr/>
      </dsp:nvSpPr>
      <dsp:spPr>
        <a:xfrm>
          <a:off x="0" y="597000"/>
          <a:ext cx="6261100" cy="19815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35E52D-D029-4D69-852A-0BC992386A18}">
      <dsp:nvSpPr>
        <dsp:cNvPr id="0" name=""/>
        <dsp:cNvSpPr/>
      </dsp:nvSpPr>
      <dsp:spPr>
        <a:xfrm>
          <a:off x="599408" y="1042841"/>
          <a:ext cx="1090898" cy="10898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434148-FF64-4863-82CF-108FF18E0F9A}">
      <dsp:nvSpPr>
        <dsp:cNvPr id="0" name=""/>
        <dsp:cNvSpPr/>
      </dsp:nvSpPr>
      <dsp:spPr>
        <a:xfrm>
          <a:off x="2289715" y="597000"/>
          <a:ext cx="3966906" cy="1983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915" tIns="209915" rIns="209915" bIns="209915" numCol="1" spcCol="1270" anchor="ctr" anchorCtr="0">
          <a:noAutofit/>
        </a:bodyPr>
        <a:lstStyle/>
        <a:p>
          <a:pPr marL="0" lvl="0" indent="0" algn="l" defTabSz="1422400">
            <a:lnSpc>
              <a:spcPct val="100000"/>
            </a:lnSpc>
            <a:spcBef>
              <a:spcPct val="0"/>
            </a:spcBef>
            <a:spcAft>
              <a:spcPct val="35000"/>
            </a:spcAft>
            <a:buNone/>
          </a:pPr>
          <a:r>
            <a:rPr lang="en-GB" sz="3200" kern="1200" dirty="0"/>
            <a:t>CHRISTIAN PARRY:</a:t>
          </a:r>
        </a:p>
        <a:p>
          <a:pPr marL="0" lvl="0" indent="0" algn="l" defTabSz="1422400">
            <a:lnSpc>
              <a:spcPct val="100000"/>
            </a:lnSpc>
            <a:spcBef>
              <a:spcPct val="0"/>
            </a:spcBef>
            <a:spcAft>
              <a:spcPct val="35000"/>
            </a:spcAft>
            <a:buNone/>
          </a:pPr>
          <a:r>
            <a:rPr lang="en-US" sz="1700" kern="1200" dirty="0"/>
            <a:t>BPS SOFTWARE</a:t>
          </a:r>
        </a:p>
        <a:p>
          <a:pPr marL="0" lvl="0" indent="0" algn="l" defTabSz="1422400">
            <a:lnSpc>
              <a:spcPct val="100000"/>
            </a:lnSpc>
            <a:spcBef>
              <a:spcPct val="0"/>
            </a:spcBef>
            <a:spcAft>
              <a:spcPct val="35000"/>
            </a:spcAft>
            <a:buNone/>
          </a:pPr>
          <a:r>
            <a:rPr lang="en-US" sz="1700" kern="1200" dirty="0"/>
            <a:t>TEST DRIVER</a:t>
          </a:r>
        </a:p>
        <a:p>
          <a:pPr marL="0" lvl="0" indent="0" algn="l" defTabSz="1422400">
            <a:lnSpc>
              <a:spcPct val="100000"/>
            </a:lnSpc>
            <a:spcBef>
              <a:spcPct val="0"/>
            </a:spcBef>
            <a:spcAft>
              <a:spcPct val="35000"/>
            </a:spcAft>
            <a:buNone/>
          </a:pPr>
          <a:r>
            <a:rPr lang="en-US" sz="1700" kern="1200" dirty="0"/>
            <a:t>GROUP LEADER</a:t>
          </a:r>
        </a:p>
      </dsp:txBody>
      <dsp:txXfrm>
        <a:off x="2289715" y="597000"/>
        <a:ext cx="3966906" cy="1983452"/>
      </dsp:txXfrm>
    </dsp:sp>
    <dsp:sp modelId="{E98ACB57-472D-4D50-9D78-63E7F9CBCB91}">
      <dsp:nvSpPr>
        <dsp:cNvPr id="0" name=""/>
        <dsp:cNvSpPr/>
      </dsp:nvSpPr>
      <dsp:spPr>
        <a:xfrm>
          <a:off x="0" y="2998021"/>
          <a:ext cx="6261100" cy="198151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9B568B-4A7C-40C8-A258-0481EBBC41CC}">
      <dsp:nvSpPr>
        <dsp:cNvPr id="0" name=""/>
        <dsp:cNvSpPr/>
      </dsp:nvSpPr>
      <dsp:spPr>
        <a:xfrm>
          <a:off x="599408" y="3443862"/>
          <a:ext cx="1090898" cy="10898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E590103-9592-4BF4-8F82-694E1E181C02}">
      <dsp:nvSpPr>
        <dsp:cNvPr id="0" name=""/>
        <dsp:cNvSpPr/>
      </dsp:nvSpPr>
      <dsp:spPr>
        <a:xfrm>
          <a:off x="2289715" y="2998021"/>
          <a:ext cx="3966906" cy="19834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915" tIns="209915" rIns="209915" bIns="209915" numCol="1" spcCol="1270" anchor="ctr" anchorCtr="0">
          <a:noAutofit/>
        </a:bodyPr>
        <a:lstStyle/>
        <a:p>
          <a:pPr marL="0" lvl="0" indent="0" algn="l" defTabSz="1422400">
            <a:lnSpc>
              <a:spcPct val="100000"/>
            </a:lnSpc>
            <a:spcBef>
              <a:spcPct val="0"/>
            </a:spcBef>
            <a:spcAft>
              <a:spcPct val="35000"/>
            </a:spcAft>
            <a:buNone/>
          </a:pPr>
          <a:r>
            <a:rPr lang="en-GB" sz="3200" kern="1200" dirty="0"/>
            <a:t>OWAIN PHILLIPS:</a:t>
          </a:r>
        </a:p>
        <a:p>
          <a:pPr marL="0" lvl="0" indent="0" algn="l" defTabSz="1422400">
            <a:lnSpc>
              <a:spcPct val="100000"/>
            </a:lnSpc>
            <a:spcBef>
              <a:spcPct val="0"/>
            </a:spcBef>
            <a:spcAft>
              <a:spcPct val="35000"/>
            </a:spcAft>
            <a:buNone/>
          </a:pPr>
          <a:r>
            <a:rPr lang="en-GB" sz="1800" kern="1200" dirty="0"/>
            <a:t>OPTIMUM G LAP SIM</a:t>
          </a:r>
        </a:p>
        <a:p>
          <a:pPr marL="0" lvl="0" indent="0" algn="l" defTabSz="1422400">
            <a:lnSpc>
              <a:spcPct val="100000"/>
            </a:lnSpc>
            <a:spcBef>
              <a:spcPct val="0"/>
            </a:spcBef>
            <a:spcAft>
              <a:spcPct val="35000"/>
            </a:spcAft>
            <a:buNone/>
          </a:pPr>
          <a:r>
            <a:rPr lang="en-GB" sz="1800" kern="1200" dirty="0"/>
            <a:t>RESEARCH OF INPUTS</a:t>
          </a:r>
        </a:p>
        <a:p>
          <a:pPr marL="0" lvl="0" indent="0" algn="l" defTabSz="1422400">
            <a:lnSpc>
              <a:spcPct val="100000"/>
            </a:lnSpc>
            <a:spcBef>
              <a:spcPct val="0"/>
            </a:spcBef>
            <a:spcAft>
              <a:spcPct val="35000"/>
            </a:spcAft>
            <a:buNone/>
          </a:pPr>
          <a:r>
            <a:rPr lang="en-GB" sz="1800" kern="1200" dirty="0"/>
            <a:t>CALCULATIONS OF MODEL</a:t>
          </a:r>
        </a:p>
        <a:p>
          <a:pPr marL="0" lvl="0" indent="0" algn="l" defTabSz="1422400">
            <a:lnSpc>
              <a:spcPct val="100000"/>
            </a:lnSpc>
            <a:spcBef>
              <a:spcPct val="0"/>
            </a:spcBef>
            <a:spcAft>
              <a:spcPct val="35000"/>
            </a:spcAft>
            <a:buNone/>
          </a:pPr>
          <a:endParaRPr lang="en-US" sz="1800" kern="1200" dirty="0"/>
        </a:p>
      </dsp:txBody>
      <dsp:txXfrm>
        <a:off x="2289715" y="2998021"/>
        <a:ext cx="3966906" cy="198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4E70F6-84CF-4F94-A77A-C293EDA691DF}">
      <dsp:nvSpPr>
        <dsp:cNvPr id="0" name=""/>
        <dsp:cNvSpPr/>
      </dsp:nvSpPr>
      <dsp:spPr>
        <a:xfrm>
          <a:off x="0" y="680"/>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B654EE-F866-4758-9575-C28C0A6BC276}">
      <dsp:nvSpPr>
        <dsp:cNvPr id="0" name=""/>
        <dsp:cNvSpPr/>
      </dsp:nvSpPr>
      <dsp:spPr>
        <a:xfrm>
          <a:off x="482021" y="359209"/>
          <a:ext cx="876403" cy="8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58D87A-2B6D-41BB-988A-D7F7EF7C6C31}">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OPTIMUM G LAP SIMULATOR</a:t>
          </a:r>
          <a:endParaRPr lang="en-US" sz="2500" kern="1200"/>
        </a:p>
      </dsp:txBody>
      <dsp:txXfrm>
        <a:off x="1840447" y="680"/>
        <a:ext cx="4420652" cy="1593460"/>
      </dsp:txXfrm>
    </dsp:sp>
    <dsp:sp modelId="{DCF8C2C3-5731-45F5-B968-32228D11D763}">
      <dsp:nvSpPr>
        <dsp:cNvPr id="0" name=""/>
        <dsp:cNvSpPr/>
      </dsp:nvSpPr>
      <dsp:spPr>
        <a:xfrm>
          <a:off x="0" y="1992507"/>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30974C-318E-4ED9-B911-C56C5A3C9665}">
      <dsp:nvSpPr>
        <dsp:cNvPr id="0" name=""/>
        <dsp:cNvSpPr/>
      </dsp:nvSpPr>
      <dsp:spPr>
        <a:xfrm>
          <a:off x="482021" y="2351035"/>
          <a:ext cx="876403" cy="876403"/>
        </a:xfrm>
        <a:prstGeom prst="rect">
          <a:avLst/>
        </a:prstGeom>
        <a:blipFill>
          <a:blip xmlns:r="http://schemas.openxmlformats.org/officeDocument/2006/relationships" r:embed="rId3">
            <a:extLs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9CD7716-AC4B-4F57-8E4B-DC8B06F4B17B}">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BASE PERFORMANCE SIMULATOR</a:t>
          </a:r>
          <a:endParaRPr lang="en-US" sz="2500" kern="1200"/>
        </a:p>
      </dsp:txBody>
      <dsp:txXfrm>
        <a:off x="1840447" y="1992507"/>
        <a:ext cx="4420652" cy="1593460"/>
      </dsp:txXfrm>
    </dsp:sp>
    <dsp:sp modelId="{973B2706-6F13-4FBA-8210-B155B2555598}">
      <dsp:nvSpPr>
        <dsp:cNvPr id="0" name=""/>
        <dsp:cNvSpPr/>
      </dsp:nvSpPr>
      <dsp:spPr>
        <a:xfrm>
          <a:off x="0" y="3984333"/>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E7739B-2D66-4FC3-9F36-2907413B26CC}">
      <dsp:nvSpPr>
        <dsp:cNvPr id="0" name=""/>
        <dsp:cNvSpPr/>
      </dsp:nvSpPr>
      <dsp:spPr>
        <a:xfrm>
          <a:off x="482021" y="4342861"/>
          <a:ext cx="876403" cy="8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9A278E-DB4B-48F2-B1F8-34D1A9A27EC9}">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INTEGRATION OF AERO, POWERTRAIN, CHASSIS AND SUSPENSION</a:t>
          </a:r>
          <a:endParaRPr lang="en-US" sz="2500" kern="1200"/>
        </a:p>
      </dsp:txBody>
      <dsp:txXfrm>
        <a:off x="1840447" y="3984333"/>
        <a:ext cx="4420652" cy="15934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76FEE-CF49-406E-83E6-D57AAD6608DA}">
      <dsp:nvSpPr>
        <dsp:cNvPr id="0" name=""/>
        <dsp:cNvSpPr/>
      </dsp:nvSpPr>
      <dsp:spPr>
        <a:xfrm>
          <a:off x="0" y="680"/>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4C9D0-8F13-44B8-82D3-1B2FCD21D50B}">
      <dsp:nvSpPr>
        <dsp:cNvPr id="0" name=""/>
        <dsp:cNvSpPr/>
      </dsp:nvSpPr>
      <dsp:spPr>
        <a:xfrm>
          <a:off x="482021" y="359209"/>
          <a:ext cx="876403" cy="8764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9E63A67-F135-4274-94F2-B8E180E58D6E}">
      <dsp:nvSpPr>
        <dsp:cNvPr id="0" name=""/>
        <dsp:cNvSpPr/>
      </dsp:nvSpPr>
      <dsp:spPr>
        <a:xfrm>
          <a:off x="1840447" y="680"/>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POINT MASS MODEL</a:t>
          </a:r>
          <a:endParaRPr lang="en-US" sz="2500" kern="1200"/>
        </a:p>
      </dsp:txBody>
      <dsp:txXfrm>
        <a:off x="1840447" y="680"/>
        <a:ext cx="4420652" cy="1593460"/>
      </dsp:txXfrm>
    </dsp:sp>
    <dsp:sp modelId="{69911397-59D0-4608-8240-E131CC47AA1D}">
      <dsp:nvSpPr>
        <dsp:cNvPr id="0" name=""/>
        <dsp:cNvSpPr/>
      </dsp:nvSpPr>
      <dsp:spPr>
        <a:xfrm>
          <a:off x="0" y="1992507"/>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BB6ADE4-3339-42D5-A9A9-C0B08F5E3080}">
      <dsp:nvSpPr>
        <dsp:cNvPr id="0" name=""/>
        <dsp:cNvSpPr/>
      </dsp:nvSpPr>
      <dsp:spPr>
        <a:xfrm>
          <a:off x="482021" y="2351035"/>
          <a:ext cx="876403" cy="8764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rcRect/>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79D40C-14D5-4B62-8EC2-EAAD91A128D3}">
      <dsp:nvSpPr>
        <dsp:cNvPr id="0" name=""/>
        <dsp:cNvSpPr/>
      </dsp:nvSpPr>
      <dsp:spPr>
        <a:xfrm>
          <a:off x="1840447" y="1992507"/>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PEMBREY RACE CIRCUIT</a:t>
          </a:r>
          <a:endParaRPr lang="en-US" sz="2500" kern="1200"/>
        </a:p>
      </dsp:txBody>
      <dsp:txXfrm>
        <a:off x="1840447" y="1992507"/>
        <a:ext cx="4420652" cy="1593460"/>
      </dsp:txXfrm>
    </dsp:sp>
    <dsp:sp modelId="{1401D1A2-6F95-435A-9677-67D5FED02572}">
      <dsp:nvSpPr>
        <dsp:cNvPr id="0" name=""/>
        <dsp:cNvSpPr/>
      </dsp:nvSpPr>
      <dsp:spPr>
        <a:xfrm>
          <a:off x="0" y="3984333"/>
          <a:ext cx="6261100" cy="159346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85FAEB9-F75A-4D0A-B4C2-E51D14472A1A}">
      <dsp:nvSpPr>
        <dsp:cNvPr id="0" name=""/>
        <dsp:cNvSpPr/>
      </dsp:nvSpPr>
      <dsp:spPr>
        <a:xfrm>
          <a:off x="482021" y="4342861"/>
          <a:ext cx="876403" cy="8764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FA6910F-DE2F-4FCB-B593-FED669BA2D51}">
      <dsp:nvSpPr>
        <dsp:cNvPr id="0" name=""/>
        <dsp:cNvSpPr/>
      </dsp:nvSpPr>
      <dsp:spPr>
        <a:xfrm>
          <a:off x="1840447" y="3984333"/>
          <a:ext cx="4420652" cy="15934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641" tIns="168641" rIns="168641" bIns="168641" numCol="1" spcCol="1270" anchor="ctr" anchorCtr="0">
          <a:noAutofit/>
        </a:bodyPr>
        <a:lstStyle/>
        <a:p>
          <a:pPr marL="0" lvl="0" indent="0" algn="l" defTabSz="1111250">
            <a:lnSpc>
              <a:spcPct val="90000"/>
            </a:lnSpc>
            <a:spcBef>
              <a:spcPct val="0"/>
            </a:spcBef>
            <a:spcAft>
              <a:spcPct val="35000"/>
            </a:spcAft>
            <a:buNone/>
          </a:pPr>
          <a:r>
            <a:rPr lang="en-GB" sz="2500" kern="1200"/>
            <a:t>BATCH SIMULATION SWEEPS</a:t>
          </a:r>
          <a:endParaRPr lang="en-US" sz="2500" kern="1200"/>
        </a:p>
      </dsp:txBody>
      <dsp:txXfrm>
        <a:off x="1840447" y="3984333"/>
        <a:ext cx="4420652" cy="159346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75C7FB-2CF3-4A30-AA39-760896221B05}" type="datetimeFigureOut">
              <a:rPr lang="en-GB" smtClean="0"/>
              <a:t>25/03/2020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50A2C5-D1CE-4AEC-809E-36D9E73D9344}" type="slidenum">
              <a:rPr lang="en-GB" smtClean="0"/>
              <a:t>‹#›</a:t>
            </a:fld>
            <a:endParaRPr lang="en-GB"/>
          </a:p>
        </p:txBody>
      </p:sp>
    </p:spTree>
    <p:extLst>
      <p:ext uri="{BB962C8B-B14F-4D97-AF65-F5344CB8AC3E}">
        <p14:creationId xmlns:p14="http://schemas.microsoft.com/office/powerpoint/2010/main" val="35513415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PARRY DRIVE CONSISTENT</a:t>
            </a:r>
          </a:p>
        </p:txBody>
      </p:sp>
      <p:sp>
        <p:nvSpPr>
          <p:cNvPr id="4" name="Slide Number Placeholder 3"/>
          <p:cNvSpPr>
            <a:spLocks noGrp="1"/>
          </p:cNvSpPr>
          <p:nvPr>
            <p:ph type="sldNum" sz="quarter" idx="5"/>
          </p:nvPr>
        </p:nvSpPr>
        <p:spPr/>
        <p:txBody>
          <a:bodyPr/>
          <a:lstStyle/>
          <a:p>
            <a:fld id="{F050A2C5-D1CE-4AEC-809E-36D9E73D9344}" type="slidenum">
              <a:rPr lang="en-GB" smtClean="0"/>
              <a:t>2</a:t>
            </a:fld>
            <a:endParaRPr lang="en-GB"/>
          </a:p>
        </p:txBody>
      </p:sp>
    </p:spTree>
    <p:extLst>
      <p:ext uri="{BB962C8B-B14F-4D97-AF65-F5344CB8AC3E}">
        <p14:creationId xmlns:p14="http://schemas.microsoft.com/office/powerpoint/2010/main" val="2116791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 OF PROJECT PRODUCE FULLY FUNCTIONING SIM MODEL TO AID DECISIONS WITHIN GROUPS</a:t>
            </a:r>
          </a:p>
          <a:p>
            <a:endParaRPr lang="en-GB" dirty="0"/>
          </a:p>
          <a:p>
            <a:r>
              <a:rPr lang="en-GB" dirty="0"/>
              <a:t>WE INTEGRATE ALL DATA GIVEN BY GROUPS TO PRODUCE A REALISTIC MODEL</a:t>
            </a:r>
          </a:p>
          <a:p>
            <a:endParaRPr lang="en-GB" dirty="0"/>
          </a:p>
          <a:p>
            <a:r>
              <a:rPr lang="en-GB" dirty="0"/>
              <a:t>GIVES GOOD INDICATION OF PERFORMANCE AND AREAS TO FOCUS ON</a:t>
            </a:r>
          </a:p>
          <a:p>
            <a:endParaRPr lang="en-GB" dirty="0"/>
          </a:p>
          <a:p>
            <a:r>
              <a:rPr lang="en-GB" dirty="0"/>
              <a:t>WE USE OP G, BPS TO CREATE SIMULATIONS</a:t>
            </a:r>
          </a:p>
          <a:p>
            <a:endParaRPr lang="en-GB" dirty="0"/>
          </a:p>
        </p:txBody>
      </p:sp>
      <p:sp>
        <p:nvSpPr>
          <p:cNvPr id="4" name="Slide Number Placeholder 3"/>
          <p:cNvSpPr>
            <a:spLocks noGrp="1"/>
          </p:cNvSpPr>
          <p:nvPr>
            <p:ph type="sldNum" sz="quarter" idx="5"/>
          </p:nvPr>
        </p:nvSpPr>
        <p:spPr/>
        <p:txBody>
          <a:bodyPr/>
          <a:lstStyle/>
          <a:p>
            <a:fld id="{F050A2C5-D1CE-4AEC-809E-36D9E73D9344}" type="slidenum">
              <a:rPr lang="en-GB" smtClean="0"/>
              <a:t>3</a:t>
            </a:fld>
            <a:endParaRPr lang="en-GB"/>
          </a:p>
        </p:txBody>
      </p:sp>
    </p:spTree>
    <p:extLst>
      <p:ext uri="{BB962C8B-B14F-4D97-AF65-F5344CB8AC3E}">
        <p14:creationId xmlns:p14="http://schemas.microsoft.com/office/powerpoint/2010/main" val="20236406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MASS ALL ROUND SINGLE POINT SO NOT VERY REALISTIC</a:t>
            </a:r>
          </a:p>
          <a:p>
            <a:endParaRPr lang="en-GB" dirty="0"/>
          </a:p>
          <a:p>
            <a:r>
              <a:rPr lang="en-GB" dirty="0"/>
              <a:t>F1 CAR SIMILAR TO DESIRED POWER/WEIGHT</a:t>
            </a:r>
          </a:p>
          <a:p>
            <a:endParaRPr lang="en-GB" dirty="0"/>
          </a:p>
          <a:p>
            <a:r>
              <a:rPr lang="en-GB" dirty="0"/>
              <a:t>EXPERIMENT WITH INPUTS TO LEARN WHAT STUFF DOES</a:t>
            </a:r>
          </a:p>
          <a:p>
            <a:endParaRPr lang="en-GB" dirty="0"/>
          </a:p>
          <a:p>
            <a:r>
              <a:rPr lang="en-GB" dirty="0"/>
              <a:t>TRIED CREATING SHELSLEY WALSH, BUT NO ELEVATION</a:t>
            </a:r>
          </a:p>
          <a:p>
            <a:endParaRPr lang="en-GB" dirty="0"/>
          </a:p>
          <a:p>
            <a:r>
              <a:rPr lang="en-GB" dirty="0"/>
              <a:t>PEMBREY WELL KNOWN FOR BENCHMARK TIMES, LAP DATA ALREADY ON BPS</a:t>
            </a:r>
          </a:p>
          <a:p>
            <a:endParaRPr lang="en-GB" dirty="0"/>
          </a:p>
          <a:p>
            <a:r>
              <a:rPr lang="en-GB" dirty="0"/>
              <a:t>SWEEPS ALLOW BIG RANGE OF DATA IN SMALL INCRAMENTS CHANGING 1 VARIABLE</a:t>
            </a:r>
          </a:p>
        </p:txBody>
      </p:sp>
      <p:sp>
        <p:nvSpPr>
          <p:cNvPr id="4" name="Slide Number Placeholder 3"/>
          <p:cNvSpPr>
            <a:spLocks noGrp="1"/>
          </p:cNvSpPr>
          <p:nvPr>
            <p:ph type="sldNum" sz="quarter" idx="5"/>
          </p:nvPr>
        </p:nvSpPr>
        <p:spPr/>
        <p:txBody>
          <a:bodyPr/>
          <a:lstStyle/>
          <a:p>
            <a:fld id="{F050A2C5-D1CE-4AEC-809E-36D9E73D9344}" type="slidenum">
              <a:rPr lang="en-GB" smtClean="0"/>
              <a:t>4</a:t>
            </a:fld>
            <a:endParaRPr lang="en-GB"/>
          </a:p>
        </p:txBody>
      </p:sp>
    </p:spTree>
    <p:extLst>
      <p:ext uri="{BB962C8B-B14F-4D97-AF65-F5344CB8AC3E}">
        <p14:creationId xmlns:p14="http://schemas.microsoft.com/office/powerpoint/2010/main" val="7363996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MASS UP 15% AND DOWN 15% IN 5% INCRAMENTS</a:t>
            </a:r>
          </a:p>
        </p:txBody>
      </p:sp>
      <p:sp>
        <p:nvSpPr>
          <p:cNvPr id="4" name="Slide Number Placeholder 3"/>
          <p:cNvSpPr>
            <a:spLocks noGrp="1"/>
          </p:cNvSpPr>
          <p:nvPr>
            <p:ph type="sldNum" sz="quarter" idx="5"/>
          </p:nvPr>
        </p:nvSpPr>
        <p:spPr/>
        <p:txBody>
          <a:bodyPr/>
          <a:lstStyle/>
          <a:p>
            <a:fld id="{F050A2C5-D1CE-4AEC-809E-36D9E73D9344}" type="slidenum">
              <a:rPr lang="en-GB" smtClean="0"/>
              <a:t>6</a:t>
            </a:fld>
            <a:endParaRPr lang="en-GB"/>
          </a:p>
        </p:txBody>
      </p:sp>
    </p:spTree>
    <p:extLst>
      <p:ext uri="{BB962C8B-B14F-4D97-AF65-F5344CB8AC3E}">
        <p14:creationId xmlns:p14="http://schemas.microsoft.com/office/powerpoint/2010/main" val="36750801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UP AND 15% DOWN. TYRE DATA LIMITED SO USE SCALING INSTEAD</a:t>
            </a:r>
          </a:p>
        </p:txBody>
      </p:sp>
      <p:sp>
        <p:nvSpPr>
          <p:cNvPr id="4" name="Slide Number Placeholder 3"/>
          <p:cNvSpPr>
            <a:spLocks noGrp="1"/>
          </p:cNvSpPr>
          <p:nvPr>
            <p:ph type="sldNum" sz="quarter" idx="5"/>
          </p:nvPr>
        </p:nvSpPr>
        <p:spPr/>
        <p:txBody>
          <a:bodyPr/>
          <a:lstStyle/>
          <a:p>
            <a:fld id="{F050A2C5-D1CE-4AEC-809E-36D9E73D9344}" type="slidenum">
              <a:rPr lang="en-GB" smtClean="0"/>
              <a:t>7</a:t>
            </a:fld>
            <a:endParaRPr lang="en-GB"/>
          </a:p>
        </p:txBody>
      </p:sp>
    </p:spTree>
    <p:extLst>
      <p:ext uri="{BB962C8B-B14F-4D97-AF65-F5344CB8AC3E}">
        <p14:creationId xmlns:p14="http://schemas.microsoft.com/office/powerpoint/2010/main" val="3714109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UP AND 15% DOWN, KEPT F1 POWRETRAIN FOR SIMPLICITY</a:t>
            </a:r>
          </a:p>
        </p:txBody>
      </p:sp>
      <p:sp>
        <p:nvSpPr>
          <p:cNvPr id="4" name="Slide Number Placeholder 3"/>
          <p:cNvSpPr>
            <a:spLocks noGrp="1"/>
          </p:cNvSpPr>
          <p:nvPr>
            <p:ph type="sldNum" sz="quarter" idx="5"/>
          </p:nvPr>
        </p:nvSpPr>
        <p:spPr/>
        <p:txBody>
          <a:bodyPr/>
          <a:lstStyle/>
          <a:p>
            <a:fld id="{F050A2C5-D1CE-4AEC-809E-36D9E73D9344}" type="slidenum">
              <a:rPr lang="en-GB" smtClean="0"/>
              <a:t>8</a:t>
            </a:fld>
            <a:endParaRPr lang="en-GB"/>
          </a:p>
        </p:txBody>
      </p:sp>
    </p:spTree>
    <p:extLst>
      <p:ext uri="{BB962C8B-B14F-4D97-AF65-F5344CB8AC3E}">
        <p14:creationId xmlns:p14="http://schemas.microsoft.com/office/powerpoint/2010/main" val="27087502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 15%, DOWN 15% IN DRAG</a:t>
            </a:r>
          </a:p>
        </p:txBody>
      </p:sp>
      <p:sp>
        <p:nvSpPr>
          <p:cNvPr id="4" name="Slide Number Placeholder 3"/>
          <p:cNvSpPr>
            <a:spLocks noGrp="1"/>
          </p:cNvSpPr>
          <p:nvPr>
            <p:ph type="sldNum" sz="quarter" idx="5"/>
          </p:nvPr>
        </p:nvSpPr>
        <p:spPr/>
        <p:txBody>
          <a:bodyPr/>
          <a:lstStyle/>
          <a:p>
            <a:fld id="{F050A2C5-D1CE-4AEC-809E-36D9E73D9344}" type="slidenum">
              <a:rPr lang="en-GB" smtClean="0"/>
              <a:t>9</a:t>
            </a:fld>
            <a:endParaRPr lang="en-GB"/>
          </a:p>
        </p:txBody>
      </p:sp>
    </p:spTree>
    <p:extLst>
      <p:ext uri="{BB962C8B-B14F-4D97-AF65-F5344CB8AC3E}">
        <p14:creationId xmlns:p14="http://schemas.microsoft.com/office/powerpoint/2010/main" val="12939865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UP 15%, DOWN 15%</a:t>
            </a:r>
          </a:p>
        </p:txBody>
      </p:sp>
      <p:sp>
        <p:nvSpPr>
          <p:cNvPr id="4" name="Slide Number Placeholder 3"/>
          <p:cNvSpPr>
            <a:spLocks noGrp="1"/>
          </p:cNvSpPr>
          <p:nvPr>
            <p:ph type="sldNum" sz="quarter" idx="5"/>
          </p:nvPr>
        </p:nvSpPr>
        <p:spPr/>
        <p:txBody>
          <a:bodyPr/>
          <a:lstStyle/>
          <a:p>
            <a:fld id="{F050A2C5-D1CE-4AEC-809E-36D9E73D9344}" type="slidenum">
              <a:rPr lang="en-GB" smtClean="0"/>
              <a:t>10</a:t>
            </a:fld>
            <a:endParaRPr lang="en-GB"/>
          </a:p>
        </p:txBody>
      </p:sp>
    </p:spTree>
    <p:extLst>
      <p:ext uri="{BB962C8B-B14F-4D97-AF65-F5344CB8AC3E}">
        <p14:creationId xmlns:p14="http://schemas.microsoft.com/office/powerpoint/2010/main" val="31041034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IDEA OF SPEED OF CAR</a:t>
            </a:r>
          </a:p>
          <a:p>
            <a:endParaRPr lang="en-GB" dirty="0"/>
          </a:p>
          <a:p>
            <a:r>
              <a:rPr lang="en-GB" dirty="0"/>
              <a:t>ALL SWEEPS ALLOW AREA TO BE FOCUSSED ON LIKE MASS, BIG IMPACT</a:t>
            </a:r>
          </a:p>
        </p:txBody>
      </p:sp>
      <p:sp>
        <p:nvSpPr>
          <p:cNvPr id="4" name="Slide Number Placeholder 3"/>
          <p:cNvSpPr>
            <a:spLocks noGrp="1"/>
          </p:cNvSpPr>
          <p:nvPr>
            <p:ph type="sldNum" sz="quarter" idx="5"/>
          </p:nvPr>
        </p:nvSpPr>
        <p:spPr/>
        <p:txBody>
          <a:bodyPr/>
          <a:lstStyle/>
          <a:p>
            <a:fld id="{F050A2C5-D1CE-4AEC-809E-36D9E73D9344}" type="slidenum">
              <a:rPr lang="en-GB" smtClean="0"/>
              <a:t>11</a:t>
            </a:fld>
            <a:endParaRPr lang="en-GB"/>
          </a:p>
        </p:txBody>
      </p:sp>
    </p:spTree>
    <p:extLst>
      <p:ext uri="{BB962C8B-B14F-4D97-AF65-F5344CB8AC3E}">
        <p14:creationId xmlns:p14="http://schemas.microsoft.com/office/powerpoint/2010/main" val="32966206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 G QUITE LIMITED IN TERMS OF DETAIL.</a:t>
            </a:r>
          </a:p>
          <a:p>
            <a:endParaRPr lang="en-GB" dirty="0"/>
          </a:p>
          <a:p>
            <a:r>
              <a:rPr lang="en-GB" dirty="0"/>
              <a:t>FOR MORE DETAIL MUST USE BPS</a:t>
            </a:r>
          </a:p>
        </p:txBody>
      </p:sp>
      <p:sp>
        <p:nvSpPr>
          <p:cNvPr id="4" name="Slide Number Placeholder 3"/>
          <p:cNvSpPr>
            <a:spLocks noGrp="1"/>
          </p:cNvSpPr>
          <p:nvPr>
            <p:ph type="sldNum" sz="quarter" idx="5"/>
          </p:nvPr>
        </p:nvSpPr>
        <p:spPr/>
        <p:txBody>
          <a:bodyPr/>
          <a:lstStyle/>
          <a:p>
            <a:fld id="{F050A2C5-D1CE-4AEC-809E-36D9E73D9344}" type="slidenum">
              <a:rPr lang="en-GB" smtClean="0"/>
              <a:t>12</a:t>
            </a:fld>
            <a:endParaRPr lang="en-GB"/>
          </a:p>
        </p:txBody>
      </p:sp>
    </p:spTree>
    <p:extLst>
      <p:ext uri="{BB962C8B-B14F-4D97-AF65-F5344CB8AC3E}">
        <p14:creationId xmlns:p14="http://schemas.microsoft.com/office/powerpoint/2010/main" val="192087935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element of the model that I was in charge of was setting initial gear ratios, I did this quite crudely to begin with before we were given properly calculated ratios from the powertrain group. The target top speed was roughly 145mph so I went into the gears file of the model and set a few different ratios based off of my own understanding. </a:t>
            </a:r>
            <a:r>
              <a:rPr lang="en-GB" sz="1200" kern="1200">
                <a:solidFill>
                  <a:schemeClr val="tx1"/>
                </a:solidFill>
                <a:effectLst/>
                <a:latin typeface="+mn-lt"/>
                <a:ea typeface="+mn-ea"/>
                <a:cs typeface="+mn-cs"/>
              </a:rPr>
              <a:t>We then did some on track testing using redline of each gear to see which ratio was most appropriate.</a:t>
            </a:r>
            <a:endParaRPr lang="en-GB"/>
          </a:p>
        </p:txBody>
      </p:sp>
      <p:sp>
        <p:nvSpPr>
          <p:cNvPr id="4" name="Slide Number Placeholder 3"/>
          <p:cNvSpPr>
            <a:spLocks noGrp="1"/>
          </p:cNvSpPr>
          <p:nvPr>
            <p:ph type="sldNum" sz="quarter" idx="5"/>
          </p:nvPr>
        </p:nvSpPr>
        <p:spPr/>
        <p:txBody>
          <a:bodyPr/>
          <a:lstStyle/>
          <a:p>
            <a:fld id="{6987F7EC-D5EC-4FD5-A824-CD51C0708FE2}" type="slidenum">
              <a:rPr lang="en-GB" smtClean="0"/>
              <a:t>13</a:t>
            </a:fld>
            <a:endParaRPr lang="en-GB"/>
          </a:p>
        </p:txBody>
      </p:sp>
    </p:spTree>
    <p:extLst>
      <p:ext uri="{BB962C8B-B14F-4D97-AF65-F5344CB8AC3E}">
        <p14:creationId xmlns:p14="http://schemas.microsoft.com/office/powerpoint/2010/main" val="3908673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had to </a:t>
            </a:r>
            <a:r>
              <a:rPr lang="en-GB" sz="1200" kern="1200" dirty="0">
                <a:solidFill>
                  <a:schemeClr val="tx1"/>
                </a:solidFill>
                <a:effectLst/>
                <a:latin typeface="+mn-lt"/>
                <a:ea typeface="+mn-ea"/>
                <a:cs typeface="+mn-cs"/>
              </a:rPr>
              <a:t>create an excel spreadsheet which converted the X,Y,Z coordinates from the suspension file into the wingeo3 coordinates because they were not the same parameters as each other. First of all the units in Wingeo3 are millimetres, whereas in the suspension file they are in metres, this was an easy enough conversion to do. While in Wingeo3, the coordinate system is X=fore-aft, Y=horizontal position and Z=vertical position, the system is different in the </a:t>
            </a:r>
            <a:r>
              <a:rPr lang="en-GB" sz="1200" kern="1200" dirty="0" err="1">
                <a:solidFill>
                  <a:schemeClr val="tx1"/>
                </a:solidFill>
                <a:effectLst/>
                <a:latin typeface="+mn-lt"/>
                <a:ea typeface="+mn-ea"/>
                <a:cs typeface="+mn-cs"/>
              </a:rPr>
              <a:t>Rfactor</a:t>
            </a:r>
            <a:r>
              <a:rPr lang="en-GB" sz="1200" kern="1200" dirty="0">
                <a:solidFill>
                  <a:schemeClr val="tx1"/>
                </a:solidFill>
                <a:effectLst/>
                <a:latin typeface="+mn-lt"/>
                <a:ea typeface="+mn-ea"/>
                <a:cs typeface="+mn-cs"/>
              </a:rPr>
              <a:t> suspension file with X=horizontal position, Y=vertical position and Z=fore-aft.</a:t>
            </a:r>
            <a:endParaRPr lang="en-GB" dirty="0"/>
          </a:p>
        </p:txBody>
      </p:sp>
      <p:sp>
        <p:nvSpPr>
          <p:cNvPr id="4" name="Slide Number Placeholder 3"/>
          <p:cNvSpPr>
            <a:spLocks noGrp="1"/>
          </p:cNvSpPr>
          <p:nvPr>
            <p:ph type="sldNum" sz="quarter" idx="5"/>
          </p:nvPr>
        </p:nvSpPr>
        <p:spPr/>
        <p:txBody>
          <a:bodyPr/>
          <a:lstStyle/>
          <a:p>
            <a:fld id="{6987F7EC-D5EC-4FD5-A824-CD51C0708FE2}" type="slidenum">
              <a:rPr lang="en-GB" smtClean="0"/>
              <a:t>14</a:t>
            </a:fld>
            <a:endParaRPr lang="en-GB"/>
          </a:p>
        </p:txBody>
      </p:sp>
    </p:spTree>
    <p:extLst>
      <p:ext uri="{BB962C8B-B14F-4D97-AF65-F5344CB8AC3E}">
        <p14:creationId xmlns:p14="http://schemas.microsoft.com/office/powerpoint/2010/main" val="31740250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 faced some issues when trying to input the data into the Wingeo3 software as I accidently selected the wrong base file, so all units were in inches whereas I expected them to be mm. Once I had corrected this issue I was able to start creating the suspension map based from the default Formula E model. The suspension type was pushrod double A-arm. </a:t>
            </a:r>
          </a:p>
          <a:p>
            <a:endParaRPr lang="en-GB" dirty="0"/>
          </a:p>
        </p:txBody>
      </p:sp>
      <p:sp>
        <p:nvSpPr>
          <p:cNvPr id="4" name="Slide Number Placeholder 3"/>
          <p:cNvSpPr>
            <a:spLocks noGrp="1"/>
          </p:cNvSpPr>
          <p:nvPr>
            <p:ph type="sldNum" sz="quarter" idx="5"/>
          </p:nvPr>
        </p:nvSpPr>
        <p:spPr/>
        <p:txBody>
          <a:bodyPr/>
          <a:lstStyle/>
          <a:p>
            <a:fld id="{6987F7EC-D5EC-4FD5-A824-CD51C0708FE2}" type="slidenum">
              <a:rPr lang="en-GB" smtClean="0"/>
              <a:t>15</a:t>
            </a:fld>
            <a:endParaRPr lang="en-GB"/>
          </a:p>
        </p:txBody>
      </p:sp>
    </p:spTree>
    <p:extLst>
      <p:ext uri="{BB962C8B-B14F-4D97-AF65-F5344CB8AC3E}">
        <p14:creationId xmlns:p14="http://schemas.microsoft.com/office/powerpoint/2010/main" val="1701678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4 vehicle inputs,       rest are animations</a:t>
            </a:r>
          </a:p>
        </p:txBody>
      </p:sp>
      <p:sp>
        <p:nvSpPr>
          <p:cNvPr id="4" name="Slide Number Placeholder 3"/>
          <p:cNvSpPr>
            <a:spLocks noGrp="1"/>
          </p:cNvSpPr>
          <p:nvPr>
            <p:ph type="sldNum" sz="quarter" idx="5"/>
          </p:nvPr>
        </p:nvSpPr>
        <p:spPr/>
        <p:txBody>
          <a:bodyPr/>
          <a:lstStyle/>
          <a:p>
            <a:fld id="{F050A2C5-D1CE-4AEC-809E-36D9E73D9344}" type="slidenum">
              <a:rPr lang="en-GB" smtClean="0"/>
              <a:t>17</a:t>
            </a:fld>
            <a:endParaRPr lang="en-GB"/>
          </a:p>
        </p:txBody>
      </p:sp>
    </p:spTree>
    <p:extLst>
      <p:ext uri="{BB962C8B-B14F-4D97-AF65-F5344CB8AC3E}">
        <p14:creationId xmlns:p14="http://schemas.microsoft.com/office/powerpoint/2010/main" val="40204025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Physics editor,    excel didn’t work,      compression is braking effect when lifting</a:t>
            </a:r>
          </a:p>
        </p:txBody>
      </p:sp>
      <p:sp>
        <p:nvSpPr>
          <p:cNvPr id="4" name="Slide Number Placeholder 3"/>
          <p:cNvSpPr>
            <a:spLocks noGrp="1"/>
          </p:cNvSpPr>
          <p:nvPr>
            <p:ph type="sldNum" sz="quarter" idx="5"/>
          </p:nvPr>
        </p:nvSpPr>
        <p:spPr/>
        <p:txBody>
          <a:bodyPr/>
          <a:lstStyle/>
          <a:p>
            <a:fld id="{F050A2C5-D1CE-4AEC-809E-36D9E73D9344}" type="slidenum">
              <a:rPr lang="en-GB" smtClean="0"/>
              <a:t>18</a:t>
            </a:fld>
            <a:endParaRPr lang="en-GB"/>
          </a:p>
        </p:txBody>
      </p:sp>
    </p:spTree>
    <p:extLst>
      <p:ext uri="{BB962C8B-B14F-4D97-AF65-F5344CB8AC3E}">
        <p14:creationId xmlns:p14="http://schemas.microsoft.com/office/powerpoint/2010/main" val="8354047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Reference points on a 2d image ,      co-ordinates</a:t>
            </a:r>
          </a:p>
        </p:txBody>
      </p:sp>
      <p:sp>
        <p:nvSpPr>
          <p:cNvPr id="4" name="Slide Number Placeholder 3"/>
          <p:cNvSpPr>
            <a:spLocks noGrp="1"/>
          </p:cNvSpPr>
          <p:nvPr>
            <p:ph type="sldNum" sz="quarter" idx="5"/>
          </p:nvPr>
        </p:nvSpPr>
        <p:spPr/>
        <p:txBody>
          <a:bodyPr/>
          <a:lstStyle/>
          <a:p>
            <a:fld id="{F050A2C5-D1CE-4AEC-809E-36D9E73D9344}" type="slidenum">
              <a:rPr lang="en-GB" smtClean="0"/>
              <a:t>20</a:t>
            </a:fld>
            <a:endParaRPr lang="en-GB"/>
          </a:p>
        </p:txBody>
      </p:sp>
    </p:spTree>
    <p:extLst>
      <p:ext uri="{BB962C8B-B14F-4D97-AF65-F5344CB8AC3E}">
        <p14:creationId xmlns:p14="http://schemas.microsoft.com/office/powerpoint/2010/main" val="13763132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Currently GP2 tyre data</a:t>
            </a:r>
          </a:p>
        </p:txBody>
      </p:sp>
      <p:sp>
        <p:nvSpPr>
          <p:cNvPr id="4" name="Slide Number Placeholder 3"/>
          <p:cNvSpPr>
            <a:spLocks noGrp="1"/>
          </p:cNvSpPr>
          <p:nvPr>
            <p:ph type="sldNum" sz="quarter" idx="5"/>
          </p:nvPr>
        </p:nvSpPr>
        <p:spPr/>
        <p:txBody>
          <a:bodyPr/>
          <a:lstStyle/>
          <a:p>
            <a:fld id="{F050A2C5-D1CE-4AEC-809E-36D9E73D9344}" type="slidenum">
              <a:rPr lang="en-GB" smtClean="0"/>
              <a:t>21</a:t>
            </a:fld>
            <a:endParaRPr lang="en-GB"/>
          </a:p>
        </p:txBody>
      </p:sp>
    </p:spTree>
    <p:extLst>
      <p:ext uri="{BB962C8B-B14F-4D97-AF65-F5344CB8AC3E}">
        <p14:creationId xmlns:p14="http://schemas.microsoft.com/office/powerpoint/2010/main" val="9458651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Everything 0,     lift is negative </a:t>
            </a:r>
          </a:p>
        </p:txBody>
      </p:sp>
      <p:sp>
        <p:nvSpPr>
          <p:cNvPr id="4" name="Slide Number Placeholder 3"/>
          <p:cNvSpPr>
            <a:spLocks noGrp="1"/>
          </p:cNvSpPr>
          <p:nvPr>
            <p:ph type="sldNum" sz="quarter" idx="5"/>
          </p:nvPr>
        </p:nvSpPr>
        <p:spPr/>
        <p:txBody>
          <a:bodyPr/>
          <a:lstStyle/>
          <a:p>
            <a:fld id="{F050A2C5-D1CE-4AEC-809E-36D9E73D9344}" type="slidenum">
              <a:rPr lang="en-GB" smtClean="0"/>
              <a:t>22</a:t>
            </a:fld>
            <a:endParaRPr lang="en-GB"/>
          </a:p>
        </p:txBody>
      </p:sp>
    </p:spTree>
    <p:extLst>
      <p:ext uri="{BB962C8B-B14F-4D97-AF65-F5344CB8AC3E}">
        <p14:creationId xmlns:p14="http://schemas.microsoft.com/office/powerpoint/2010/main" val="38255716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False readings,     creating lift not downforce,    due to wing locations</a:t>
            </a:r>
          </a:p>
        </p:txBody>
      </p:sp>
      <p:sp>
        <p:nvSpPr>
          <p:cNvPr id="4" name="Slide Number Placeholder 3"/>
          <p:cNvSpPr>
            <a:spLocks noGrp="1"/>
          </p:cNvSpPr>
          <p:nvPr>
            <p:ph type="sldNum" sz="quarter" idx="5"/>
          </p:nvPr>
        </p:nvSpPr>
        <p:spPr/>
        <p:txBody>
          <a:bodyPr/>
          <a:lstStyle/>
          <a:p>
            <a:fld id="{F050A2C5-D1CE-4AEC-809E-36D9E73D9344}" type="slidenum">
              <a:rPr lang="en-GB" smtClean="0"/>
              <a:t>24</a:t>
            </a:fld>
            <a:endParaRPr lang="en-GB"/>
          </a:p>
        </p:txBody>
      </p:sp>
    </p:spTree>
    <p:extLst>
      <p:ext uri="{BB962C8B-B14F-4D97-AF65-F5344CB8AC3E}">
        <p14:creationId xmlns:p14="http://schemas.microsoft.com/office/powerpoint/2010/main" val="106141604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Similar to estimates, will be trying new aero models in the future</a:t>
            </a:r>
          </a:p>
        </p:txBody>
      </p:sp>
      <p:sp>
        <p:nvSpPr>
          <p:cNvPr id="4" name="Slide Number Placeholder 3"/>
          <p:cNvSpPr>
            <a:spLocks noGrp="1"/>
          </p:cNvSpPr>
          <p:nvPr>
            <p:ph type="sldNum" sz="quarter" idx="5"/>
          </p:nvPr>
        </p:nvSpPr>
        <p:spPr/>
        <p:txBody>
          <a:bodyPr/>
          <a:lstStyle/>
          <a:p>
            <a:fld id="{F050A2C5-D1CE-4AEC-809E-36D9E73D9344}" type="slidenum">
              <a:rPr lang="en-GB" smtClean="0"/>
              <a:t>25</a:t>
            </a:fld>
            <a:endParaRPr lang="en-GB"/>
          </a:p>
        </p:txBody>
      </p:sp>
    </p:spTree>
    <p:extLst>
      <p:ext uri="{BB962C8B-B14F-4D97-AF65-F5344CB8AC3E}">
        <p14:creationId xmlns:p14="http://schemas.microsoft.com/office/powerpoint/2010/main" val="39825796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Found out difference was due to aero group using a different aero package, which obviously has reduced downforce.</a:t>
            </a:r>
          </a:p>
        </p:txBody>
      </p:sp>
      <p:sp>
        <p:nvSpPr>
          <p:cNvPr id="4" name="Slide Number Placeholder 3"/>
          <p:cNvSpPr>
            <a:spLocks noGrp="1"/>
          </p:cNvSpPr>
          <p:nvPr>
            <p:ph type="sldNum" sz="quarter" idx="5"/>
          </p:nvPr>
        </p:nvSpPr>
        <p:spPr/>
        <p:txBody>
          <a:bodyPr/>
          <a:lstStyle/>
          <a:p>
            <a:fld id="{F050A2C5-D1CE-4AEC-809E-36D9E73D9344}" type="slidenum">
              <a:rPr lang="en-GB" smtClean="0"/>
              <a:t>26</a:t>
            </a:fld>
            <a:endParaRPr lang="en-GB"/>
          </a:p>
        </p:txBody>
      </p:sp>
    </p:spTree>
    <p:extLst>
      <p:ext uri="{BB962C8B-B14F-4D97-AF65-F5344CB8AC3E}">
        <p14:creationId xmlns:p14="http://schemas.microsoft.com/office/powerpoint/2010/main" val="332716449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Evaluate whether changes were working,    g force in final corner</a:t>
            </a:r>
          </a:p>
        </p:txBody>
      </p:sp>
      <p:sp>
        <p:nvSpPr>
          <p:cNvPr id="4" name="Slide Number Placeholder 3"/>
          <p:cNvSpPr>
            <a:spLocks noGrp="1"/>
          </p:cNvSpPr>
          <p:nvPr>
            <p:ph type="sldNum" sz="quarter" idx="5"/>
          </p:nvPr>
        </p:nvSpPr>
        <p:spPr/>
        <p:txBody>
          <a:bodyPr/>
          <a:lstStyle/>
          <a:p>
            <a:fld id="{F050A2C5-D1CE-4AEC-809E-36D9E73D9344}" type="slidenum">
              <a:rPr lang="en-GB" smtClean="0"/>
              <a:t>27</a:t>
            </a:fld>
            <a:endParaRPr lang="en-GB"/>
          </a:p>
        </p:txBody>
      </p:sp>
    </p:spTree>
    <p:extLst>
      <p:ext uri="{BB962C8B-B14F-4D97-AF65-F5344CB8AC3E}">
        <p14:creationId xmlns:p14="http://schemas.microsoft.com/office/powerpoint/2010/main" val="88928682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9" name="Rectangle 8"/>
          <p:cNvSpPr/>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80322" y="2733709"/>
            <a:ext cx="8144134" cy="1373070"/>
          </a:xfrm>
        </p:spPr>
        <p:txBody>
          <a:bodyPr anchor="b">
            <a:noAutofit/>
          </a:bodyPr>
          <a:lstStyle>
            <a:lvl1pPr algn="r">
              <a:defRPr sz="5400"/>
            </a:lvl1pPr>
          </a:lstStyle>
          <a:p>
            <a:r>
              <a:rPr lang="en-US"/>
              <a:t>Click to edit Master title style</a:t>
            </a:r>
            <a:endParaRPr lang="en-US" dirty="0"/>
          </a:p>
        </p:txBody>
      </p:sp>
      <p:sp>
        <p:nvSpPr>
          <p:cNvPr id="3" name="Subtitle 2"/>
          <p:cNvSpPr>
            <a:spLocks noGrp="1"/>
          </p:cNvSpPr>
          <p:nvPr>
            <p:ph type="subTitle" idx="1"/>
          </p:nvPr>
        </p:nvSpPr>
        <p:spPr>
          <a:xfrm>
            <a:off x="680322" y="4394039"/>
            <a:ext cx="8144134" cy="1117687"/>
          </a:xfrm>
        </p:spPr>
        <p:txBody>
          <a:bodyPr>
            <a:normAutofit/>
          </a:bodyPr>
          <a:lstStyle>
            <a:lvl1pPr marL="0" indent="0" algn="r">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8D38747-4367-4BD2-8D51-C97E202738E2}"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255346" y="2750337"/>
            <a:ext cx="1171888" cy="1356442"/>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4243073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52288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4086907"/>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4" y="4087901"/>
            <a:ext cx="1602997" cy="144270"/>
          </a:xfrm>
          <a:prstGeom prst="rect">
            <a:avLst/>
          </a:prstGeom>
        </p:spPr>
      </p:pic>
      <p:sp>
        <p:nvSpPr>
          <p:cNvPr id="9" name="Rectangle 8"/>
          <p:cNvSpPr/>
          <p:nvPr/>
        </p:nvSpPr>
        <p:spPr bwMode="ltGray">
          <a:xfrm>
            <a:off x="-2" y="2726267"/>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5" y="2726267"/>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2869895"/>
            <a:ext cx="9613860" cy="1090788"/>
          </a:xfrm>
        </p:spPr>
        <p:txBody>
          <a:bodyPr anchor="ctr">
            <a:normAutofit/>
          </a:bodyPr>
          <a:lstStyle>
            <a:lvl1pPr algn="r">
              <a:defRPr sz="3600"/>
            </a:lvl1pPr>
          </a:lstStyle>
          <a:p>
            <a:r>
              <a:rPr lang="en-US"/>
              <a:t>Click to edit Master title style</a:t>
            </a:r>
            <a:endParaRPr lang="en-US" dirty="0"/>
          </a:p>
        </p:txBody>
      </p:sp>
      <p:sp>
        <p:nvSpPr>
          <p:cNvPr id="3" name="Text Placeholder 2"/>
          <p:cNvSpPr>
            <a:spLocks noGrp="1"/>
          </p:cNvSpPr>
          <p:nvPr>
            <p:ph type="body" idx="1"/>
          </p:nvPr>
        </p:nvSpPr>
        <p:spPr>
          <a:xfrm>
            <a:off x="680322" y="4232171"/>
            <a:ext cx="9613860" cy="1704017"/>
          </a:xfrm>
        </p:spPr>
        <p:txBody>
          <a:bodyPr>
            <a:normAutofit/>
          </a:bodyPr>
          <a:lstStyle>
            <a:lvl1pPr marL="0" indent="0" algn="r">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AE507A8-A5CF-4D38-AB86-7EDDA87A85D4}"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729455" y="2869895"/>
            <a:ext cx="1154151" cy="1090789"/>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29829501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0320" y="2336873"/>
            <a:ext cx="46983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594123" y="2336873"/>
            <a:ext cx="4700058" cy="35993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27986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1" name="Picture 10"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2" name="Rectangle 11"/>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753229"/>
            <a:ext cx="9613863" cy="1080937"/>
          </a:xfrm>
        </p:spPr>
        <p:txBody>
          <a:bodyPr/>
          <a:lstStyle/>
          <a:p>
            <a:r>
              <a:rPr lang="en-US"/>
              <a:t>Click to edit Master title style</a:t>
            </a:r>
            <a:endParaRPr lang="en-US" dirty="0"/>
          </a:p>
        </p:txBody>
      </p:sp>
      <p:sp>
        <p:nvSpPr>
          <p:cNvPr id="3" name="Text Placeholder 2"/>
          <p:cNvSpPr>
            <a:spLocks noGrp="1"/>
          </p:cNvSpPr>
          <p:nvPr>
            <p:ph type="body" idx="1"/>
          </p:nvPr>
        </p:nvSpPr>
        <p:spPr>
          <a:xfrm>
            <a:off x="906350" y="2336873"/>
            <a:ext cx="4472327" cy="69313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0322" y="3030008"/>
            <a:ext cx="4698355"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820154" y="2336873"/>
            <a:ext cx="4474028" cy="692076"/>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594123" y="3030008"/>
            <a:ext cx="4700059" cy="290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3/25/2020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953139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7" name="Picture 6"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8" name="Rectangle 7"/>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3/25/2020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575489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HD-ShadowShor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6" name="Rectangle 5"/>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E68812DA-F765-4142-A6A3-A8ED7235E082}" type="datetime1">
              <a:rPr lang="en-US" smtClean="0"/>
              <a:t>3/25/2020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34088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1" y="753227"/>
            <a:ext cx="9613859" cy="1080940"/>
          </a:xfrm>
        </p:spPr>
        <p:txBody>
          <a:bodyPr anchor="ct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a:xfrm>
            <a:off x="4685846" y="2336873"/>
            <a:ext cx="5608336" cy="359931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0322" y="2336872"/>
            <a:ext cx="3790078" cy="359931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607660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0" name="Rectangle 9"/>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3" y="753228"/>
            <a:ext cx="9613857" cy="1080938"/>
          </a:xfrm>
        </p:spPr>
        <p:txBody>
          <a:bodyPr anchor="ctr">
            <a:normAutofit/>
          </a:bodyPr>
          <a:lstStyle>
            <a:lvl1pP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4868333" y="2336874"/>
            <a:ext cx="5425849" cy="3599312"/>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23" y="2336873"/>
            <a:ext cx="3876256" cy="3599315"/>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3/25/2020</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33897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4711616"/>
            <a:ext cx="9613859" cy="453051"/>
          </a:xfrm>
        </p:spPr>
        <p:txBody>
          <a:bodyPr anchor="b">
            <a:normAutofit/>
          </a:bodyPr>
          <a:lstStyle>
            <a:lvl1pPr>
              <a:defRPr sz="24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0322" y="609597"/>
            <a:ext cx="9613859" cy="3589575"/>
          </a:xfrm>
          <a:noFill/>
          <a:ln>
            <a:noFill/>
          </a:ln>
          <a:effectLst>
            <a:outerShdw blurRad="76200" dist="63500" dir="5040000" algn="tl" rotWithShape="0">
              <a:srgbClr val="000000">
                <a:alpha val="41000"/>
              </a:srgb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0319" y="5169583"/>
            <a:ext cx="9613862" cy="62297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309"/>
            <a:ext cx="1154151" cy="109078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6890860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9" name="Picture 8"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0" name="Rectangle 9"/>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22" y="609597"/>
            <a:ext cx="9613858" cy="3592750"/>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2" y="4711615"/>
            <a:ext cx="9613859" cy="1090789"/>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11615"/>
            <a:ext cx="1154151" cy="109078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50135837"/>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3" name="Picture 12"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4" name="Rectangle 13"/>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127856" y="609598"/>
            <a:ext cx="8718877" cy="3036061"/>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402288" y="3653379"/>
            <a:ext cx="815657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680322" y="4711615"/>
            <a:ext cx="9613859" cy="1090789"/>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3A98EE3D-8CD1-4C3F-BD1C-C98C9596463C}" type="slidenum">
              <a:rPr lang="en-US" smtClean="0"/>
              <a:t>‹#›</a:t>
            </a:fld>
            <a:endParaRPr lang="en-US" dirty="0"/>
          </a:p>
        </p:txBody>
      </p:sp>
      <p:sp>
        <p:nvSpPr>
          <p:cNvPr id="16" name="TextBox 15"/>
          <p:cNvSpPr txBox="1"/>
          <p:nvPr/>
        </p:nvSpPr>
        <p:spPr>
          <a:xfrm>
            <a:off x="583572" y="74811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7200" dirty="0">
                <a:solidFill>
                  <a:schemeClr val="tx1"/>
                </a:solidFill>
                <a:effectLst/>
              </a:rPr>
              <a:t>“</a:t>
            </a:r>
          </a:p>
        </p:txBody>
      </p:sp>
      <p:sp>
        <p:nvSpPr>
          <p:cNvPr id="17" name="TextBox 16"/>
          <p:cNvSpPr txBox="1"/>
          <p:nvPr/>
        </p:nvSpPr>
        <p:spPr>
          <a:xfrm>
            <a:off x="9662809" y="303352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7200" dirty="0">
                <a:solidFill>
                  <a:schemeClr val="tx1"/>
                </a:solidFill>
                <a:effectLst/>
              </a:rPr>
              <a:t>”</a:t>
            </a:r>
          </a:p>
        </p:txBody>
      </p:sp>
    </p:spTree>
    <p:extLst>
      <p:ext uri="{BB962C8B-B14F-4D97-AF65-F5344CB8AC3E}">
        <p14:creationId xmlns:p14="http://schemas.microsoft.com/office/powerpoint/2010/main" val="3339385572"/>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9" name="Picture 8"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5928628"/>
            <a:ext cx="10437812" cy="321164"/>
          </a:xfrm>
          <a:prstGeom prst="rect">
            <a:avLst/>
          </a:prstGeom>
        </p:spPr>
      </p:pic>
      <p:pic>
        <p:nvPicPr>
          <p:cNvPr id="10" name="Picture 9"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5929622"/>
            <a:ext cx="1602997" cy="144270"/>
          </a:xfrm>
          <a:prstGeom prst="rect">
            <a:avLst/>
          </a:prstGeom>
        </p:spPr>
      </p:pic>
      <p:sp>
        <p:nvSpPr>
          <p:cNvPr id="11" name="Rectangle 10"/>
          <p:cNvSpPr/>
          <p:nvPr/>
        </p:nvSpPr>
        <p:spPr bwMode="ltGray">
          <a:xfrm>
            <a:off x="0" y="4567988"/>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p:cNvSpPr/>
          <p:nvPr/>
        </p:nvSpPr>
        <p:spPr>
          <a:xfrm>
            <a:off x="10585827" y="4567988"/>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80319" y="4711615"/>
            <a:ext cx="9613862" cy="5885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0320" y="5300149"/>
            <a:ext cx="9613862" cy="50225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73ED0CC-082F-4160-86E5-0D6041F12778}"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a:xfrm>
            <a:off x="10729455" y="4709925"/>
            <a:ext cx="1154151" cy="1090789"/>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8815145"/>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4" name="Picture 13"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6" name="Rectangle 15"/>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Rectangle 16"/>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Title 1"/>
          <p:cNvSpPr>
            <a:spLocks noGrp="1"/>
          </p:cNvSpPr>
          <p:nvPr>
            <p:ph type="title"/>
          </p:nvPr>
        </p:nvSpPr>
        <p:spPr>
          <a:xfrm>
            <a:off x="669222" y="753228"/>
            <a:ext cx="9624960" cy="1080938"/>
          </a:xfrm>
        </p:spPr>
        <p:txBody>
          <a:bodyPr/>
          <a:lstStyle/>
          <a:p>
            <a:r>
              <a:rPr lang="en-US"/>
              <a:t>Click to edit Master title style</a:t>
            </a:r>
            <a:endParaRPr lang="en-US" dirty="0"/>
          </a:p>
        </p:txBody>
      </p:sp>
      <p:sp>
        <p:nvSpPr>
          <p:cNvPr id="7" name="Text Placeholder 2"/>
          <p:cNvSpPr>
            <a:spLocks noGrp="1"/>
          </p:cNvSpPr>
          <p:nvPr>
            <p:ph type="body" idx="1"/>
          </p:nvPr>
        </p:nvSpPr>
        <p:spPr>
          <a:xfrm>
            <a:off x="660946" y="2336873"/>
            <a:ext cx="3070034"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0322" y="3022673"/>
            <a:ext cx="3049702"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3956025" y="233687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3945470" y="3022673"/>
            <a:ext cx="3063240"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224156" y="2336873"/>
            <a:ext cx="307002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224156" y="3022673"/>
            <a:ext cx="3070025" cy="291351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3/25/2020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444657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5" name="Picture 14"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16" name="Picture 15"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17" name="Rectangle 16"/>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Rectangle 17"/>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Title 1"/>
          <p:cNvSpPr>
            <a:spLocks noGrp="1"/>
          </p:cNvSpPr>
          <p:nvPr>
            <p:ph type="title"/>
          </p:nvPr>
        </p:nvSpPr>
        <p:spPr>
          <a:xfrm>
            <a:off x="680322" y="753228"/>
            <a:ext cx="9613860" cy="1080938"/>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0318" y="4297503"/>
            <a:ext cx="30497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0318" y="2336873"/>
            <a:ext cx="30497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0318" y="4873765"/>
            <a:ext cx="3049705"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3945471" y="4297503"/>
            <a:ext cx="3063240"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3945470" y="2336873"/>
            <a:ext cx="3063240"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944117" y="4873764"/>
            <a:ext cx="3067297"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230678" y="4297503"/>
            <a:ext cx="3063505" cy="576262"/>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230677" y="2336873"/>
            <a:ext cx="3063505"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230553" y="4873762"/>
            <a:ext cx="3067563" cy="106242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73ED0CC-082F-4160-86E5-0D6041F12778}" type="datetime1">
              <a:rPr lang="en-US" smtClean="0"/>
              <a:t>3/25/2020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0418052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HD-ShadowLong.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 y="1970240"/>
            <a:ext cx="10437812" cy="321164"/>
          </a:xfrm>
          <a:prstGeom prst="rect">
            <a:avLst/>
          </a:prstGeom>
        </p:spPr>
      </p:pic>
      <p:pic>
        <p:nvPicPr>
          <p:cNvPr id="8" name="Picture 7" descr="HD-ShadowShort.png"/>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585826" y="1971234"/>
            <a:ext cx="1602997" cy="144270"/>
          </a:xfrm>
          <a:prstGeom prst="rect">
            <a:avLst/>
          </a:prstGeom>
        </p:spPr>
      </p:pic>
      <p:sp>
        <p:nvSpPr>
          <p:cNvPr id="9" name="Rectangle 8"/>
          <p:cNvSpPr/>
          <p:nvPr/>
        </p:nvSpPr>
        <p:spPr bwMode="ltGray">
          <a:xfrm>
            <a:off x="0" y="609600"/>
            <a:ext cx="10437812"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0585827" y="609600"/>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4083149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p:nvPr/>
        </p:nvSpPr>
        <p:spPr bwMode="ltGray">
          <a:xfrm rot="5400000">
            <a:off x="8116207" y="1869395"/>
            <a:ext cx="5106988"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rot="5400000">
            <a:off x="9868202" y="5372403"/>
            <a:ext cx="1602997" cy="1368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10129231" y="609597"/>
            <a:ext cx="1073802" cy="435376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0322" y="609597"/>
            <a:ext cx="8870004" cy="53265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807126" y="5936187"/>
            <a:ext cx="2743200" cy="365125"/>
          </a:xfrm>
        </p:spPr>
        <p:txBody>
          <a:bodyPr/>
          <a:lstStyle/>
          <a:p>
            <a:fld id="{8452596F-08A7-4B70-989A-F2B1CF31E66B}" type="datetime1">
              <a:rPr lang="en-US" smtClean="0"/>
              <a:t>3/25/2020</a:t>
            </a:fld>
            <a:endParaRPr lang="en-US" dirty="0"/>
          </a:p>
        </p:txBody>
      </p:sp>
      <p:sp>
        <p:nvSpPr>
          <p:cNvPr id="5" name="Footer Placeholder 4"/>
          <p:cNvSpPr>
            <a:spLocks noGrp="1"/>
          </p:cNvSpPr>
          <p:nvPr>
            <p:ph type="ftr" sz="quarter" idx="11"/>
          </p:nvPr>
        </p:nvSpPr>
        <p:spPr>
          <a:xfrm>
            <a:off x="680321" y="5936188"/>
            <a:ext cx="6126805" cy="365125"/>
          </a:xfrm>
        </p:spPr>
        <p:txBody>
          <a:bodyPr/>
          <a:lstStyle/>
          <a:p>
            <a:endParaRPr lang="en-US" dirty="0"/>
          </a:p>
        </p:txBody>
      </p:sp>
      <p:sp>
        <p:nvSpPr>
          <p:cNvPr id="6" name="Slide Number Placeholder 5"/>
          <p:cNvSpPr>
            <a:spLocks noGrp="1"/>
          </p:cNvSpPr>
          <p:nvPr>
            <p:ph type="sldNum" sz="quarter" idx="12"/>
          </p:nvPr>
        </p:nvSpPr>
        <p:spPr>
          <a:xfrm>
            <a:off x="10097550" y="5398633"/>
            <a:ext cx="1154151" cy="1090789"/>
          </a:xfrm>
        </p:spPr>
        <p:txBody>
          <a:bodyPr anchor="t"/>
          <a:lstStyle>
            <a:lvl1pPr algn="ctr">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5240887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6" descr="hashOverlay-FullResolve.png"/>
          <p:cNvPicPr>
            <a:picLocks noChangeAspect="1"/>
          </p:cNvPicPr>
          <p:nvPr/>
        </p:nvPicPr>
        <p:blipFill>
          <a:blip r:embed="rId19">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Placeholder 1"/>
          <p:cNvSpPr>
            <a:spLocks noGrp="1"/>
          </p:cNvSpPr>
          <p:nvPr>
            <p:ph type="title"/>
          </p:nvPr>
        </p:nvSpPr>
        <p:spPr>
          <a:xfrm>
            <a:off x="680321" y="753228"/>
            <a:ext cx="9613861" cy="108093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0321" y="2336873"/>
            <a:ext cx="9613861" cy="359931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0981" y="5936187"/>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73ED0CC-082F-4160-86E5-0D6041F12778}" type="datetime1">
              <a:rPr lang="en-US" smtClean="0"/>
              <a:t>3/25/2020</a:t>
            </a:fld>
            <a:endParaRPr lang="en-US" dirty="0"/>
          </a:p>
        </p:txBody>
      </p:sp>
      <p:sp>
        <p:nvSpPr>
          <p:cNvPr id="5" name="Footer Placeholder 4"/>
          <p:cNvSpPr>
            <a:spLocks noGrp="1"/>
          </p:cNvSpPr>
          <p:nvPr>
            <p:ph type="ftr" sz="quarter" idx="3"/>
          </p:nvPr>
        </p:nvSpPr>
        <p:spPr>
          <a:xfrm>
            <a:off x="680321" y="5936188"/>
            <a:ext cx="687066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729455" y="753227"/>
            <a:ext cx="1154151" cy="1090789"/>
          </a:xfrm>
          <a:prstGeom prst="rect">
            <a:avLst/>
          </a:prstGeom>
        </p:spPr>
        <p:txBody>
          <a:bodyPr vert="horz" lIns="91440" tIns="45720" rIns="91440" bIns="45720" rtlCol="0" anchor="ctr"/>
          <a:lstStyle>
            <a:lvl1pPr algn="l">
              <a:defRPr sz="360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285659380"/>
      </p:ext>
    </p:extLst>
  </p:cSld>
  <p:clrMap bg1="dk1" tx1="lt1" bg2="dk2" tx2="lt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 id="2147483745" r:id="rId13"/>
    <p:sldLayoutId id="2147483746" r:id="rId14"/>
    <p:sldLayoutId id="2147483747" r:id="rId15"/>
    <p:sldLayoutId id="2147483748" r:id="rId16"/>
    <p:sldLayoutId id="2147483749" r:id="rId17"/>
  </p:sldLayoutIdLst>
  <p:hf sldNum="0" hdr="0" ftr="0" dt="0"/>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png"/><Relationship Id="rId7" Type="http://schemas.openxmlformats.org/officeDocument/2006/relationships/diagramQuickStyle" Target="../diagrams/quickStyle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2.png"/><Relationship Id="rId9" Type="http://schemas.microsoft.com/office/2007/relationships/diagramDrawing" Target="../diagrams/drawing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png"/><Relationship Id="rId7" Type="http://schemas.openxmlformats.org/officeDocument/2006/relationships/diagramQuickStyle" Target="../diagrams/quickStyle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png"/><Relationship Id="rId7" Type="http://schemas.openxmlformats.org/officeDocument/2006/relationships/diagramQuickStyle" Target="../diagrams/quickStyle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png"/><Relationship Id="rId9" Type="http://schemas.microsoft.com/office/2007/relationships/diagramDrawing" Target="../diagrams/drawing3.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32.png"/><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3.png"/></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image" Target="../media/image35.png"/><Relationship Id="rId4" Type="http://schemas.openxmlformats.org/officeDocument/2006/relationships/image" Target="../media/image2.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image" Target="../media/image36.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37.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38.png"/><Relationship Id="rId4" Type="http://schemas.openxmlformats.org/officeDocument/2006/relationships/image" Target="../media/image2.png"/></Relationships>
</file>

<file path=ppt/slides/_rels/slide2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0.xml"/><Relationship Id="rId1" Type="http://schemas.openxmlformats.org/officeDocument/2006/relationships/slideLayout" Target="../slideLayouts/slideLayout2.xml"/><Relationship Id="rId5" Type="http://schemas.openxmlformats.org/officeDocument/2006/relationships/image" Target="../media/image39.png"/><Relationship Id="rId4" Type="http://schemas.openxmlformats.org/officeDocument/2006/relationships/image" Target="../media/image2.png"/></Relationships>
</file>

<file path=ppt/slides/_rels/slide2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2.xml"/><Relationship Id="rId1" Type="http://schemas.openxmlformats.org/officeDocument/2006/relationships/slideLayout" Target="../slideLayouts/slideLayout2.xml"/><Relationship Id="rId5" Type="http://schemas.openxmlformats.org/officeDocument/2006/relationships/image" Target="../media/image40.png"/><Relationship Id="rId4" Type="http://schemas.openxmlformats.org/officeDocument/2006/relationships/image" Target="../media/image2.png"/></Relationships>
</file>

<file path=ppt/slides/_rels/slide2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1.png"/></Relationships>
</file>

<file path=ppt/slides/_rels/slide29.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2.png"/></Relationships>
</file>

<file path=ppt/slides/_rels/slide31.xml.rels><?xml version="1.0" encoding="UTF-8" standalone="yes"?>
<Relationships xmlns="http://schemas.openxmlformats.org/package/2006/relationships"><Relationship Id="rId2" Type="http://schemas.openxmlformats.org/officeDocument/2006/relationships/hyperlink" Target="https://www.youtube.com/watch?v=lC9wXvOXIpU"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www.youtube.com/watch?v=H4LsB5bDSl8&amp;t="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hyperlink" Target="https://www.youtube.com/watch?v=AtwH7Ji9DRk" TargetMode="External"/></Relationships>
</file>

<file path=ppt/slides/_rels/slide3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chart" Target="../charts/chart3.xml"/><Relationship Id="rId4" Type="http://schemas.openxmlformats.org/officeDocument/2006/relationships/image" Target="../media/image3.png"/></Relationships>
</file>

<file path=ppt/slides/_rels/slide3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2" Type="http://schemas.openxmlformats.org/officeDocument/2006/relationships/chart" Target="../charts/chart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hyperlink" Target="https://optimumg.com/" TargetMode="External"/><Relationship Id="rId2" Type="http://schemas.openxmlformats.org/officeDocument/2006/relationships/hyperlink" Target="http://yoss.free.fr/rfactornfr/Modding_Tutorial_Website/PhysicsGlossary.shtml" TargetMode="External"/><Relationship Id="rId1" Type="http://schemas.openxmlformats.org/officeDocument/2006/relationships/slideLayout" Target="../slideLayouts/slideLayout2.xml"/><Relationship Id="rId4" Type="http://schemas.openxmlformats.org/officeDocument/2006/relationships/hyperlink" Target="https://www.youtube.com/watch?v=H4LsB5bDSl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11" name="Picture 1">
            <a:extLst>
              <a:ext uri="{FF2B5EF4-FFF2-40B4-BE49-F238E27FC236}">
                <a16:creationId xmlns:a16="http://schemas.microsoft.com/office/drawing/2014/main" id="{33367AF6-7BC2-4810-A217-FFC98A33D477}"/>
              </a:ext>
            </a:extLst>
          </p:cNvPr>
          <p:cNvPicPr>
            <a:picLocks noChangeAspect="1"/>
          </p:cNvPicPr>
          <p:nvPr/>
        </p:nvPicPr>
        <p:blipFill rotWithShape="1">
          <a:blip r:embed="rId3"/>
          <a:srcRect t="25000"/>
          <a:stretch/>
        </p:blipFill>
        <p:spPr>
          <a:xfrm>
            <a:off x="20" y="10"/>
            <a:ext cx="12191980" cy="6857990"/>
          </a:xfrm>
          <a:prstGeom prst="rect">
            <a:avLst/>
          </a:prstGeom>
        </p:spPr>
      </p:pic>
      <p:sp>
        <p:nvSpPr>
          <p:cNvPr id="5" name="Rectangle 4">
            <a:extLst>
              <a:ext uri="{FF2B5EF4-FFF2-40B4-BE49-F238E27FC236}">
                <a16:creationId xmlns:a16="http://schemas.microsoft.com/office/drawing/2014/main" id="{46FC2A36-1AD7-47C2-9263-17638EBC1978}"/>
              </a:ext>
            </a:extLst>
          </p:cNvPr>
          <p:cNvSpPr/>
          <p:nvPr/>
        </p:nvSpPr>
        <p:spPr>
          <a:xfrm>
            <a:off x="2052917" y="2875002"/>
            <a:ext cx="8086165" cy="1107996"/>
          </a:xfrm>
          <a:prstGeom prst="rect">
            <a:avLst/>
          </a:prstGeom>
          <a:noFill/>
        </p:spPr>
        <p:txBody>
          <a:bodyPr wrap="square" lIns="91440" tIns="45720" rIns="91440" bIns="45720">
            <a:spAutoFit/>
          </a:bodyPr>
          <a:lstStyle/>
          <a:p>
            <a:pPr algn="ctr"/>
            <a:r>
              <a:rPr lang="en-US" sz="6600" b="1" dirty="0">
                <a:ln w="12700">
                  <a:solidFill>
                    <a:srgbClr val="FF0000"/>
                  </a:solidFill>
                  <a:prstDash val="solid"/>
                </a:ln>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lin ang="16200000" scaled="1"/>
                  <a:tileRect/>
                </a:gradFill>
                <a:latin typeface="3ds" panose="02000503020000020004" pitchFamily="2" charset="0"/>
              </a:rPr>
              <a:t>GROUP PROJECT</a:t>
            </a:r>
            <a:endParaRPr lang="en-US" sz="6600" b="1" cap="none" spc="0" dirty="0">
              <a:ln w="12700">
                <a:solidFill>
                  <a:srgbClr val="FF0000"/>
                </a:solidFill>
                <a:prstDash val="solid"/>
              </a:ln>
              <a:gradFill flip="none" rotWithShape="1">
                <a:gsLst>
                  <a:gs pos="0">
                    <a:srgbClr val="FF0000">
                      <a:shade val="30000"/>
                      <a:satMod val="115000"/>
                    </a:srgbClr>
                  </a:gs>
                  <a:gs pos="50000">
                    <a:srgbClr val="FF0000">
                      <a:shade val="67500"/>
                      <a:satMod val="115000"/>
                    </a:srgbClr>
                  </a:gs>
                  <a:gs pos="100000">
                    <a:srgbClr val="FF0000">
                      <a:shade val="100000"/>
                      <a:satMod val="115000"/>
                    </a:srgbClr>
                  </a:gs>
                </a:gsLst>
                <a:lin ang="16200000" scaled="1"/>
                <a:tileRect/>
              </a:gradFill>
              <a:effectLst/>
              <a:latin typeface="3ds" panose="02000503020000020004" pitchFamily="2" charset="0"/>
            </a:endParaRPr>
          </a:p>
        </p:txBody>
      </p:sp>
    </p:spTree>
    <p:extLst>
      <p:ext uri="{BB962C8B-B14F-4D97-AF65-F5344CB8AC3E}">
        <p14:creationId xmlns:p14="http://schemas.microsoft.com/office/powerpoint/2010/main" val="635858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9" name="Picture 28">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1" name="Rectangle 30">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3" name="Picture 32">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35" name="Rectangle 34">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4A9E29E-D853-4FF0-8B73-A4CE86DADF43}"/>
              </a:ext>
            </a:extLst>
          </p:cNvPr>
          <p:cNvSpPr>
            <a:spLocks noGrp="1"/>
          </p:cNvSpPr>
          <p:nvPr>
            <p:ph type="title"/>
          </p:nvPr>
        </p:nvSpPr>
        <p:spPr>
          <a:xfrm>
            <a:off x="680321" y="2063262"/>
            <a:ext cx="3739279" cy="2661052"/>
          </a:xfrm>
        </p:spPr>
        <p:txBody>
          <a:bodyPr>
            <a:normAutofit/>
          </a:bodyPr>
          <a:lstStyle/>
          <a:p>
            <a:pPr algn="r"/>
            <a:r>
              <a:rPr lang="en-GB" sz="4400"/>
              <a:t>SIMULATION GROUP</a:t>
            </a:r>
          </a:p>
        </p:txBody>
      </p:sp>
      <p:graphicFrame>
        <p:nvGraphicFramePr>
          <p:cNvPr id="5" name="Content Placeholder 2">
            <a:extLst>
              <a:ext uri="{FF2B5EF4-FFF2-40B4-BE49-F238E27FC236}">
                <a16:creationId xmlns:a16="http://schemas.microsoft.com/office/drawing/2014/main" id="{707F74E4-5E9A-4C37-AF0C-8BEA30F497E4}"/>
              </a:ext>
            </a:extLst>
          </p:cNvPr>
          <p:cNvGraphicFramePr>
            <a:graphicFrameLocks noGrp="1"/>
          </p:cNvGraphicFramePr>
          <p:nvPr>
            <p:ph idx="1"/>
            <p:extLst>
              <p:ext uri="{D42A27DB-BD31-4B8C-83A1-F6EECF244321}">
                <p14:modId xmlns:p14="http://schemas.microsoft.com/office/powerpoint/2010/main" val="2406570494"/>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74591949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501A84-CB0C-482E-A98A-7E869028DF74}"/>
              </a:ext>
            </a:extLst>
          </p:cNvPr>
          <p:cNvSpPr>
            <a:spLocks noGrp="1"/>
          </p:cNvSpPr>
          <p:nvPr>
            <p:ph type="title"/>
          </p:nvPr>
        </p:nvSpPr>
        <p:spPr>
          <a:xfrm>
            <a:off x="680321" y="2063262"/>
            <a:ext cx="3739279" cy="2661052"/>
          </a:xfrm>
        </p:spPr>
        <p:txBody>
          <a:bodyPr>
            <a:normAutofit/>
          </a:bodyPr>
          <a:lstStyle/>
          <a:p>
            <a:pPr algn="r"/>
            <a:r>
              <a:rPr lang="en-GB" sz="4400"/>
              <a:t>INRODUCTION</a:t>
            </a:r>
          </a:p>
        </p:txBody>
      </p:sp>
      <p:graphicFrame>
        <p:nvGraphicFramePr>
          <p:cNvPr id="5" name="Content Placeholder 2">
            <a:extLst>
              <a:ext uri="{FF2B5EF4-FFF2-40B4-BE49-F238E27FC236}">
                <a16:creationId xmlns:a16="http://schemas.microsoft.com/office/drawing/2014/main" id="{888441E1-9127-47F2-8D73-FC8348C91FAF}"/>
              </a:ext>
            </a:extLst>
          </p:cNvPr>
          <p:cNvGraphicFramePr>
            <a:graphicFrameLocks noGrp="1"/>
          </p:cNvGraphicFramePr>
          <p:nvPr>
            <p:ph idx="1"/>
            <p:extLst>
              <p:ext uri="{D42A27DB-BD31-4B8C-83A1-F6EECF244321}">
                <p14:modId xmlns:p14="http://schemas.microsoft.com/office/powerpoint/2010/main" val="2264085928"/>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42703195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2A773CA-28F4-49C2-BFA3-49A5867C7A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5D7C72BA-4476-4E4B-BC37-9A75FD0C59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Rectangle 13">
            <a:extLst>
              <a:ext uri="{FF2B5EF4-FFF2-40B4-BE49-F238E27FC236}">
                <a16:creationId xmlns:a16="http://schemas.microsoft.com/office/drawing/2014/main" id="{3009A16D-868B-4145-BBC6-555098537E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a:extLst>
              <a:ext uri="{FF2B5EF4-FFF2-40B4-BE49-F238E27FC236}">
                <a16:creationId xmlns:a16="http://schemas.microsoft.com/office/drawing/2014/main" id="{3992EB33-38E1-4175-8EE2-9BB8CC159C7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8" name="Rectangle 17">
            <a:extLst>
              <a:ext uri="{FF2B5EF4-FFF2-40B4-BE49-F238E27FC236}">
                <a16:creationId xmlns:a16="http://schemas.microsoft.com/office/drawing/2014/main" id="{2DCAE5CF-5D29-4779-83E1-BDB64E4F3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C30F5B5-FFA0-4D36-AF7D-F9CDE04937D5}"/>
              </a:ext>
            </a:extLst>
          </p:cNvPr>
          <p:cNvSpPr>
            <a:spLocks noGrp="1"/>
          </p:cNvSpPr>
          <p:nvPr>
            <p:ph type="title"/>
          </p:nvPr>
        </p:nvSpPr>
        <p:spPr>
          <a:xfrm>
            <a:off x="680321" y="2063262"/>
            <a:ext cx="3739279" cy="2661052"/>
          </a:xfrm>
        </p:spPr>
        <p:txBody>
          <a:bodyPr>
            <a:normAutofit/>
          </a:bodyPr>
          <a:lstStyle/>
          <a:p>
            <a:pPr algn="r"/>
            <a:r>
              <a:rPr lang="en-GB" sz="4400"/>
              <a:t>OPTIMUM G LAP SIMULATIONS</a:t>
            </a:r>
          </a:p>
        </p:txBody>
      </p:sp>
      <p:graphicFrame>
        <p:nvGraphicFramePr>
          <p:cNvPr id="5" name="Content Placeholder 2">
            <a:extLst>
              <a:ext uri="{FF2B5EF4-FFF2-40B4-BE49-F238E27FC236}">
                <a16:creationId xmlns:a16="http://schemas.microsoft.com/office/drawing/2014/main" id="{689917B5-158A-40BA-B39F-EDA6E3DBCC24}"/>
              </a:ext>
            </a:extLst>
          </p:cNvPr>
          <p:cNvGraphicFramePr>
            <a:graphicFrameLocks noGrp="1"/>
          </p:cNvGraphicFramePr>
          <p:nvPr>
            <p:ph idx="1"/>
            <p:extLst>
              <p:ext uri="{D42A27DB-BD31-4B8C-83A1-F6EECF244321}">
                <p14:modId xmlns:p14="http://schemas.microsoft.com/office/powerpoint/2010/main" val="3680785932"/>
              </p:ext>
            </p:extLst>
          </p:nvPr>
        </p:nvGraphicFramePr>
        <p:xfrm>
          <a:off x="5284788" y="639763"/>
          <a:ext cx="6261100" cy="557847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5780855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AC3E6C53-102E-4ACA-BCBB-3CC973B9948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9" name="Picture 8">
            <a:extLst>
              <a:ext uri="{FF2B5EF4-FFF2-40B4-BE49-F238E27FC236}">
                <a16:creationId xmlns:a16="http://schemas.microsoft.com/office/drawing/2014/main" id="{17B2B42C-0777-4D6E-9432-535281803A8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11" name="Picture 10">
            <a:extLst>
              <a:ext uri="{FF2B5EF4-FFF2-40B4-BE49-F238E27FC236}">
                <a16:creationId xmlns:a16="http://schemas.microsoft.com/office/drawing/2014/main" id="{EFEAAB60-93E2-4DC6-99AC-939637BCE8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13" name="Rectangle 12">
            <a:extLst>
              <a:ext uri="{FF2B5EF4-FFF2-40B4-BE49-F238E27FC236}">
                <a16:creationId xmlns:a16="http://schemas.microsoft.com/office/drawing/2014/main" id="{7EF5ECB8-D49C-48FB-A93E-88EB2FFDFD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411B77A2-BD5C-432D-B52E-C12612C74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7" name="Rectangle 16">
            <a:extLst>
              <a:ext uri="{FF2B5EF4-FFF2-40B4-BE49-F238E27FC236}">
                <a16:creationId xmlns:a16="http://schemas.microsoft.com/office/drawing/2014/main" id="{B2E911EF-80F5-4781-A4DF-44EFAF242F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B0A2A734-17E4-44D5-9630-D54D6AF746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1" name="Rectangle 20">
            <a:extLst>
              <a:ext uri="{FF2B5EF4-FFF2-40B4-BE49-F238E27FC236}">
                <a16:creationId xmlns:a16="http://schemas.microsoft.com/office/drawing/2014/main" id="{EFFB5C33-24B2-4764-BDBD-4C10A21DB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88808" y="0"/>
            <a:ext cx="340319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3" name="Picture 22">
            <a:extLst>
              <a:ext uri="{FF2B5EF4-FFF2-40B4-BE49-F238E27FC236}">
                <a16:creationId xmlns:a16="http://schemas.microsoft.com/office/drawing/2014/main" id="{FEB601E2-EFED-4313-BEE4-9E27B94FC6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242852"/>
            <a:ext cx="9110541" cy="246557"/>
          </a:xfrm>
          <a:prstGeom prst="rect">
            <a:avLst/>
          </a:prstGeom>
        </p:spPr>
      </p:pic>
      <p:sp>
        <p:nvSpPr>
          <p:cNvPr id="25" name="Rectangle 24">
            <a:extLst>
              <a:ext uri="{FF2B5EF4-FFF2-40B4-BE49-F238E27FC236}">
                <a16:creationId xmlns:a16="http://schemas.microsoft.com/office/drawing/2014/main" id="{1425DB5A-CEE1-4EE1-8C4A-689E49D354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0078"/>
            <a:ext cx="9110542" cy="1660332"/>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AF1B9F7-47BF-4E1B-A70C-37133529EDE0}"/>
              </a:ext>
            </a:extLst>
          </p:cNvPr>
          <p:cNvSpPr>
            <a:spLocks noGrp="1"/>
          </p:cNvSpPr>
          <p:nvPr>
            <p:ph type="title"/>
          </p:nvPr>
        </p:nvSpPr>
        <p:spPr>
          <a:xfrm>
            <a:off x="303512" y="2474904"/>
            <a:ext cx="8503515" cy="1660332"/>
          </a:xfrm>
        </p:spPr>
        <p:txBody>
          <a:bodyPr vert="horz" lIns="91440" tIns="45720" rIns="91440" bIns="45720" rtlCol="0" anchor="b">
            <a:normAutofit/>
          </a:bodyPr>
          <a:lstStyle/>
          <a:p>
            <a:pPr algn="r"/>
            <a:r>
              <a:rPr lang="en-US" sz="8800" b="1" dirty="0">
                <a:ln w="6600">
                  <a:solidFill>
                    <a:schemeClr val="accent2"/>
                  </a:solidFill>
                  <a:prstDash val="solid"/>
                </a:ln>
                <a:solidFill>
                  <a:srgbClr val="FFFFFF"/>
                </a:solidFill>
                <a:effectLst>
                  <a:outerShdw dist="38100" dir="2700000" algn="tl" rotWithShape="0">
                    <a:schemeClr val="accent2"/>
                  </a:outerShdw>
                </a:effectLst>
              </a:rPr>
              <a:t>OWAIN PHILLIPS</a:t>
            </a:r>
          </a:p>
        </p:txBody>
      </p:sp>
    </p:spTree>
    <p:extLst>
      <p:ext uri="{BB962C8B-B14F-4D97-AF65-F5344CB8AC3E}">
        <p14:creationId xmlns:p14="http://schemas.microsoft.com/office/powerpoint/2010/main" val="4244820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 name="Picture 18" descr="A screenshot of a computer&#10;&#10;Description automatically generated">
            <a:extLst>
              <a:ext uri="{FF2B5EF4-FFF2-40B4-BE49-F238E27FC236}">
                <a16:creationId xmlns:a16="http://schemas.microsoft.com/office/drawing/2014/main" id="{3F24A1AF-BEF6-43BF-B33C-163BE2203D9B}"/>
              </a:ext>
            </a:extLst>
          </p:cNvPr>
          <p:cNvPicPr>
            <a:picLocks noChangeAspect="1"/>
          </p:cNvPicPr>
          <p:nvPr/>
        </p:nvPicPr>
        <p:blipFill rotWithShape="1">
          <a:blip r:embed="rId3">
            <a:extLst>
              <a:ext uri="{28A0092B-C50C-407E-A947-70E740481C1C}">
                <a14:useLocalDpi xmlns:a14="http://schemas.microsoft.com/office/drawing/2010/main" val="0"/>
              </a:ext>
            </a:extLst>
          </a:blip>
          <a:srcRect l="29476" t="23848" r="924" b="19543"/>
          <a:stretch/>
        </p:blipFill>
        <p:spPr>
          <a:xfrm>
            <a:off x="0" y="609600"/>
            <a:ext cx="12197627" cy="5577840"/>
          </a:xfrm>
          <a:prstGeom prst="rect">
            <a:avLst/>
          </a:prstGeom>
        </p:spPr>
      </p:pic>
    </p:spTree>
    <p:extLst>
      <p:ext uri="{BB962C8B-B14F-4D97-AF65-F5344CB8AC3E}">
        <p14:creationId xmlns:p14="http://schemas.microsoft.com/office/powerpoint/2010/main" val="2635531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AB53B-E822-451B-AAE3-175A3ECD8827}"/>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FB666E7D-2E1E-479E-B6E1-775ABD4EB7B7}"/>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9659" t="23996" r="187" b="18412"/>
          <a:stretch/>
        </p:blipFill>
        <p:spPr>
          <a:xfrm>
            <a:off x="0" y="599440"/>
            <a:ext cx="12195390" cy="5628640"/>
          </a:xfrm>
        </p:spPr>
      </p:pic>
    </p:spTree>
    <p:extLst>
      <p:ext uri="{BB962C8B-B14F-4D97-AF65-F5344CB8AC3E}">
        <p14:creationId xmlns:p14="http://schemas.microsoft.com/office/powerpoint/2010/main" val="74343072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04F6E-0966-45D3-9FEA-8C48E50E2615}"/>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CB065BE6-ED7D-4F4F-9964-CA1DE1AB540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9646" t="24106" r="604" b="18650"/>
          <a:stretch/>
        </p:blipFill>
        <p:spPr>
          <a:xfrm>
            <a:off x="0" y="619760"/>
            <a:ext cx="12176314" cy="5618480"/>
          </a:xfrm>
        </p:spPr>
      </p:pic>
    </p:spTree>
    <p:extLst>
      <p:ext uri="{BB962C8B-B14F-4D97-AF65-F5344CB8AC3E}">
        <p14:creationId xmlns:p14="http://schemas.microsoft.com/office/powerpoint/2010/main" val="5964613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BBF47-2255-42E4-BEE3-E9CB196A6AD5}"/>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1A74D856-5A7C-40AA-BB15-9715C71152F6}"/>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31086" t="23839" r="842" b="18767"/>
          <a:stretch/>
        </p:blipFill>
        <p:spPr>
          <a:xfrm>
            <a:off x="0" y="589280"/>
            <a:ext cx="12192000" cy="5779555"/>
          </a:xfrm>
        </p:spPr>
      </p:pic>
    </p:spTree>
    <p:extLst>
      <p:ext uri="{BB962C8B-B14F-4D97-AF65-F5344CB8AC3E}">
        <p14:creationId xmlns:p14="http://schemas.microsoft.com/office/powerpoint/2010/main" val="21376746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0AEAF0-D55E-41B9-A11A-0EB973138FBA}"/>
              </a:ext>
            </a:extLst>
          </p:cNvPr>
          <p:cNvSpPr>
            <a:spLocks noGrp="1"/>
          </p:cNvSpPr>
          <p:nvPr>
            <p:ph type="title"/>
          </p:nvPr>
        </p:nvSpPr>
        <p:spPr/>
        <p:txBody>
          <a:bodyPr/>
          <a:lstStyle/>
          <a:p>
            <a:endParaRPr lang="en-GB"/>
          </a:p>
        </p:txBody>
      </p:sp>
      <p:pic>
        <p:nvPicPr>
          <p:cNvPr id="5" name="Content Placeholder 4" descr="A screenshot of a computer&#10;&#10;Description automatically generated">
            <a:extLst>
              <a:ext uri="{FF2B5EF4-FFF2-40B4-BE49-F238E27FC236}">
                <a16:creationId xmlns:a16="http://schemas.microsoft.com/office/drawing/2014/main" id="{BC418AB0-8BA4-455A-BEDD-BEA64C3A6A12}"/>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9734" t="23467" r="876" b="17431"/>
          <a:stretch/>
        </p:blipFill>
        <p:spPr>
          <a:xfrm>
            <a:off x="0" y="573754"/>
            <a:ext cx="12192000" cy="5838421"/>
          </a:xfrm>
        </p:spPr>
      </p:pic>
    </p:spTree>
    <p:extLst>
      <p:ext uri="{BB962C8B-B14F-4D97-AF65-F5344CB8AC3E}">
        <p14:creationId xmlns:p14="http://schemas.microsoft.com/office/powerpoint/2010/main" val="30330839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222C8B-0874-4125-9221-806BCED6602D}"/>
              </a:ext>
            </a:extLst>
          </p:cNvPr>
          <p:cNvSpPr>
            <a:spLocks noGrp="1"/>
          </p:cNvSpPr>
          <p:nvPr>
            <p:ph type="title"/>
          </p:nvPr>
        </p:nvSpPr>
        <p:spPr/>
        <p:txBody>
          <a:bodyPr/>
          <a:lstStyle/>
          <a:p>
            <a:endParaRPr lang="en-GB"/>
          </a:p>
        </p:txBody>
      </p:sp>
      <p:pic>
        <p:nvPicPr>
          <p:cNvPr id="5" name="Content Placeholder 4" descr="A screenshot of a cell phone&#10;&#10;Description automatically generated">
            <a:extLst>
              <a:ext uri="{FF2B5EF4-FFF2-40B4-BE49-F238E27FC236}">
                <a16:creationId xmlns:a16="http://schemas.microsoft.com/office/drawing/2014/main" id="{50F4BE1F-4BC6-4106-A7FB-44EE52C0789B}"/>
              </a:ext>
            </a:extLst>
          </p:cNvPr>
          <p:cNvPicPr>
            <a:picLocks noGrp="1" noChangeAspect="1"/>
          </p:cNvPicPr>
          <p:nvPr>
            <p:ph idx="1"/>
          </p:nvPr>
        </p:nvPicPr>
        <p:blipFill rotWithShape="1">
          <a:blip r:embed="rId3">
            <a:extLst>
              <a:ext uri="{28A0092B-C50C-407E-A947-70E740481C1C}">
                <a14:useLocalDpi xmlns:a14="http://schemas.microsoft.com/office/drawing/2010/main" val="0"/>
              </a:ext>
            </a:extLst>
          </a:blip>
          <a:srcRect l="29497" t="23938" r="494" b="17055"/>
          <a:stretch/>
        </p:blipFill>
        <p:spPr>
          <a:xfrm>
            <a:off x="0" y="590668"/>
            <a:ext cx="12192000" cy="5777322"/>
          </a:xfrm>
        </p:spPr>
      </p:pic>
    </p:spTree>
    <p:extLst>
      <p:ext uri="{BB962C8B-B14F-4D97-AF65-F5344CB8AC3E}">
        <p14:creationId xmlns:p14="http://schemas.microsoft.com/office/powerpoint/2010/main" val="14789670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4B3DE4-B764-4CE0-BAA5-0FB3D8165E3E}"/>
              </a:ext>
            </a:extLst>
          </p:cNvPr>
          <p:cNvSpPr>
            <a:spLocks noGrp="1"/>
          </p:cNvSpPr>
          <p:nvPr>
            <p:ph type="title"/>
          </p:nvPr>
        </p:nvSpPr>
        <p:spPr>
          <a:xfrm>
            <a:off x="680321" y="753228"/>
            <a:ext cx="9613861" cy="1080938"/>
          </a:xfrm>
        </p:spPr>
        <p:txBody>
          <a:bodyPr/>
          <a:lstStyle/>
          <a:p>
            <a:endParaRPr lang="en-GB"/>
          </a:p>
        </p:txBody>
      </p:sp>
      <p:sp>
        <p:nvSpPr>
          <p:cNvPr id="3" name="Content Placeholder 2">
            <a:extLst>
              <a:ext uri="{FF2B5EF4-FFF2-40B4-BE49-F238E27FC236}">
                <a16:creationId xmlns:a16="http://schemas.microsoft.com/office/drawing/2014/main" id="{C2F1B9FA-803C-4FBD-9F83-2850CA481DB5}"/>
              </a:ext>
            </a:extLst>
          </p:cNvPr>
          <p:cNvSpPr>
            <a:spLocks noGrp="1"/>
          </p:cNvSpPr>
          <p:nvPr>
            <p:ph idx="1"/>
          </p:nvPr>
        </p:nvSpPr>
        <p:spPr>
          <a:xfrm>
            <a:off x="680321" y="2336873"/>
            <a:ext cx="9613861" cy="3599316"/>
          </a:xfrm>
        </p:spPr>
        <p:txBody>
          <a:bodyPr/>
          <a:lstStyle/>
          <a:p>
            <a:endParaRPr lang="en-GB"/>
          </a:p>
        </p:txBody>
      </p:sp>
      <p:pic>
        <p:nvPicPr>
          <p:cNvPr id="4" name="Picture 3">
            <a:extLst>
              <a:ext uri="{FF2B5EF4-FFF2-40B4-BE49-F238E27FC236}">
                <a16:creationId xmlns:a16="http://schemas.microsoft.com/office/drawing/2014/main" id="{8D72C4F2-A66D-4D49-9F7E-6889B6137564}"/>
              </a:ext>
            </a:extLst>
          </p:cNvPr>
          <p:cNvPicPr>
            <a:picLocks noChangeAspect="1"/>
          </p:cNvPicPr>
          <p:nvPr/>
        </p:nvPicPr>
        <p:blipFill rotWithShape="1">
          <a:blip r:embed="rId3"/>
          <a:srcRect l="28250" t="13441" r="28167" b="9334"/>
          <a:stretch/>
        </p:blipFill>
        <p:spPr>
          <a:xfrm>
            <a:off x="0" y="584756"/>
            <a:ext cx="12192000" cy="6033061"/>
          </a:xfrm>
          <a:prstGeom prst="rect">
            <a:avLst/>
          </a:prstGeom>
        </p:spPr>
      </p:pic>
    </p:spTree>
    <p:extLst>
      <p:ext uri="{BB962C8B-B14F-4D97-AF65-F5344CB8AC3E}">
        <p14:creationId xmlns:p14="http://schemas.microsoft.com/office/powerpoint/2010/main" val="1258679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C5603-C680-429D-AA21-F034E749A31F}"/>
              </a:ext>
            </a:extLst>
          </p:cNvPr>
          <p:cNvSpPr>
            <a:spLocks noGrp="1"/>
          </p:cNvSpPr>
          <p:nvPr>
            <p:ph type="title"/>
          </p:nvPr>
        </p:nvSpPr>
        <p:spPr/>
        <p:txBody>
          <a:bodyPr/>
          <a:lstStyle/>
          <a:p>
            <a:r>
              <a:rPr lang="en-GB" dirty="0"/>
              <a:t>Gear Ratios</a:t>
            </a:r>
          </a:p>
        </p:txBody>
      </p:sp>
      <p:pic>
        <p:nvPicPr>
          <p:cNvPr id="4" name="Content Placeholder 3">
            <a:extLst>
              <a:ext uri="{FF2B5EF4-FFF2-40B4-BE49-F238E27FC236}">
                <a16:creationId xmlns:a16="http://schemas.microsoft.com/office/drawing/2014/main" id="{ECE3CF35-A87C-4786-BFDC-AFDBA06597E3}"/>
              </a:ext>
            </a:extLst>
          </p:cNvPr>
          <p:cNvPicPr>
            <a:picLocks noGrp="1" noChangeAspect="1"/>
          </p:cNvPicPr>
          <p:nvPr>
            <p:ph idx="1"/>
          </p:nvPr>
        </p:nvPicPr>
        <p:blipFill>
          <a:blip r:embed="rId3"/>
          <a:stretch>
            <a:fillRect/>
          </a:stretch>
        </p:blipFill>
        <p:spPr>
          <a:xfrm>
            <a:off x="6444343" y="1027906"/>
            <a:ext cx="5334000" cy="4191000"/>
          </a:xfrm>
          <a:prstGeom prst="rect">
            <a:avLst/>
          </a:prstGeom>
        </p:spPr>
      </p:pic>
      <p:sp>
        <p:nvSpPr>
          <p:cNvPr id="5" name="TextBox 4">
            <a:extLst>
              <a:ext uri="{FF2B5EF4-FFF2-40B4-BE49-F238E27FC236}">
                <a16:creationId xmlns:a16="http://schemas.microsoft.com/office/drawing/2014/main" id="{E286E652-6FAF-47E8-AB7B-0761369281C3}"/>
              </a:ext>
            </a:extLst>
          </p:cNvPr>
          <p:cNvSpPr txBox="1"/>
          <p:nvPr/>
        </p:nvSpPr>
        <p:spPr>
          <a:xfrm>
            <a:off x="649514" y="2002972"/>
            <a:ext cx="5446486"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To set the gear ratios I just edited the gears file within the Formula E model</a:t>
            </a:r>
          </a:p>
          <a:p>
            <a:endParaRPr lang="en-GB" sz="2800" dirty="0"/>
          </a:p>
          <a:p>
            <a:pPr marL="285750" indent="-285750">
              <a:buFont typeface="Arial" panose="020B0604020202020204" pitchFamily="34" charset="0"/>
              <a:buChar char="•"/>
            </a:pPr>
            <a:r>
              <a:rPr lang="en-GB" sz="2800" dirty="0"/>
              <a:t>The final decided setup was single speed setup with final drive ratio of 1.8:1</a:t>
            </a:r>
          </a:p>
        </p:txBody>
      </p:sp>
    </p:spTree>
    <p:extLst>
      <p:ext uri="{BB962C8B-B14F-4D97-AF65-F5344CB8AC3E}">
        <p14:creationId xmlns:p14="http://schemas.microsoft.com/office/powerpoint/2010/main" val="1037427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AFB984-86B3-4B27-A26E-52F31A8D1434}"/>
              </a:ext>
            </a:extLst>
          </p:cNvPr>
          <p:cNvSpPr>
            <a:spLocks noGrp="1"/>
          </p:cNvSpPr>
          <p:nvPr>
            <p:ph type="title"/>
          </p:nvPr>
        </p:nvSpPr>
        <p:spPr/>
        <p:txBody>
          <a:bodyPr/>
          <a:lstStyle/>
          <a:p>
            <a:r>
              <a:rPr lang="en-GB" dirty="0"/>
              <a:t>Suspension</a:t>
            </a:r>
          </a:p>
        </p:txBody>
      </p:sp>
      <p:sp>
        <p:nvSpPr>
          <p:cNvPr id="3" name="Content Placeholder 2">
            <a:extLst>
              <a:ext uri="{FF2B5EF4-FFF2-40B4-BE49-F238E27FC236}">
                <a16:creationId xmlns:a16="http://schemas.microsoft.com/office/drawing/2014/main" id="{42354853-40A9-44ED-A2DA-3416E1200EA4}"/>
              </a:ext>
            </a:extLst>
          </p:cNvPr>
          <p:cNvSpPr>
            <a:spLocks noGrp="1"/>
          </p:cNvSpPr>
          <p:nvPr>
            <p:ph idx="1"/>
          </p:nvPr>
        </p:nvSpPr>
        <p:spPr/>
        <p:txBody>
          <a:bodyPr/>
          <a:lstStyle/>
          <a:p>
            <a:r>
              <a:rPr lang="en-GB" dirty="0"/>
              <a:t>The suspension was a key part to model into the car as it was the final part before the model was completely functioning</a:t>
            </a:r>
          </a:p>
          <a:p>
            <a:endParaRPr lang="en-GB" dirty="0"/>
          </a:p>
          <a:p>
            <a:r>
              <a:rPr lang="en-GB" dirty="0"/>
              <a:t>I had to convert all units and coordinates from </a:t>
            </a:r>
            <a:r>
              <a:rPr lang="en-GB" dirty="0" err="1"/>
              <a:t>Rfactor</a:t>
            </a:r>
            <a:r>
              <a:rPr lang="en-GB" dirty="0"/>
              <a:t> to Wingeo3 to create a map of the current suspension</a:t>
            </a:r>
          </a:p>
        </p:txBody>
      </p:sp>
      <p:pic>
        <p:nvPicPr>
          <p:cNvPr id="4" name="Picture 3">
            <a:extLst>
              <a:ext uri="{FF2B5EF4-FFF2-40B4-BE49-F238E27FC236}">
                <a16:creationId xmlns:a16="http://schemas.microsoft.com/office/drawing/2014/main" id="{56475BB3-A53A-421F-B572-7CD02BE95302}"/>
              </a:ext>
            </a:extLst>
          </p:cNvPr>
          <p:cNvPicPr>
            <a:picLocks noChangeAspect="1"/>
          </p:cNvPicPr>
          <p:nvPr/>
        </p:nvPicPr>
        <p:blipFill rotWithShape="1">
          <a:blip r:embed="rId3"/>
          <a:srcRect l="1666" t="20458" r="18810" b="51816"/>
          <a:stretch/>
        </p:blipFill>
        <p:spPr>
          <a:xfrm>
            <a:off x="268514" y="4294482"/>
            <a:ext cx="11654971" cy="2198393"/>
          </a:xfrm>
          <a:prstGeom prst="rect">
            <a:avLst/>
          </a:prstGeom>
        </p:spPr>
      </p:pic>
    </p:spTree>
    <p:extLst>
      <p:ext uri="{BB962C8B-B14F-4D97-AF65-F5344CB8AC3E}">
        <p14:creationId xmlns:p14="http://schemas.microsoft.com/office/powerpoint/2010/main" val="10548514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2E58D-1556-4A0D-BDC3-0ED099797618}"/>
              </a:ext>
            </a:extLst>
          </p:cNvPr>
          <p:cNvSpPr>
            <a:spLocks noGrp="1"/>
          </p:cNvSpPr>
          <p:nvPr>
            <p:ph type="title"/>
          </p:nvPr>
        </p:nvSpPr>
        <p:spPr/>
        <p:txBody>
          <a:bodyPr/>
          <a:lstStyle/>
          <a:p>
            <a:r>
              <a:rPr lang="en-GB" dirty="0"/>
              <a:t>Suspension</a:t>
            </a:r>
          </a:p>
        </p:txBody>
      </p:sp>
      <p:pic>
        <p:nvPicPr>
          <p:cNvPr id="4" name="Content Placeholder 3">
            <a:extLst>
              <a:ext uri="{FF2B5EF4-FFF2-40B4-BE49-F238E27FC236}">
                <a16:creationId xmlns:a16="http://schemas.microsoft.com/office/drawing/2014/main" id="{DEFBB09E-B7C4-440C-8276-963581DFB6AF}"/>
              </a:ext>
            </a:extLst>
          </p:cNvPr>
          <p:cNvPicPr>
            <a:picLocks noGrp="1" noChangeAspect="1"/>
          </p:cNvPicPr>
          <p:nvPr>
            <p:ph idx="1"/>
          </p:nvPr>
        </p:nvPicPr>
        <p:blipFill rotWithShape="1">
          <a:blip r:embed="rId3"/>
          <a:srcRect l="7753" t="19420" r="8110" b="11200"/>
          <a:stretch/>
        </p:blipFill>
        <p:spPr>
          <a:xfrm>
            <a:off x="4398282" y="2742747"/>
            <a:ext cx="6850743" cy="3018971"/>
          </a:xfrm>
          <a:prstGeom prst="rect">
            <a:avLst/>
          </a:prstGeom>
        </p:spPr>
      </p:pic>
      <p:sp>
        <p:nvSpPr>
          <p:cNvPr id="5" name="TextBox 4">
            <a:extLst>
              <a:ext uri="{FF2B5EF4-FFF2-40B4-BE49-F238E27FC236}">
                <a16:creationId xmlns:a16="http://schemas.microsoft.com/office/drawing/2014/main" id="{4953A9E0-2BD8-4423-9292-E2D5494AC63B}"/>
              </a:ext>
            </a:extLst>
          </p:cNvPr>
          <p:cNvSpPr txBox="1"/>
          <p:nvPr/>
        </p:nvSpPr>
        <p:spPr>
          <a:xfrm>
            <a:off x="529318" y="2519363"/>
            <a:ext cx="3468914" cy="3108543"/>
          </a:xfrm>
          <a:prstGeom prst="rect">
            <a:avLst/>
          </a:prstGeom>
          <a:noFill/>
        </p:spPr>
        <p:txBody>
          <a:bodyPr wrap="square" rtlCol="0">
            <a:spAutoFit/>
          </a:bodyPr>
          <a:lstStyle/>
          <a:p>
            <a:pPr marL="285750" indent="-285750">
              <a:buFont typeface="Arial" panose="020B0604020202020204" pitchFamily="34" charset="0"/>
              <a:buChar char="•"/>
            </a:pPr>
            <a:r>
              <a:rPr lang="en-GB" sz="2800" dirty="0"/>
              <a:t>The suspension map would allow to more easily interpret what the chassis and suspension group were altering with their own design</a:t>
            </a:r>
          </a:p>
        </p:txBody>
      </p:sp>
    </p:spTree>
    <p:extLst>
      <p:ext uri="{BB962C8B-B14F-4D97-AF65-F5344CB8AC3E}">
        <p14:creationId xmlns:p14="http://schemas.microsoft.com/office/powerpoint/2010/main" val="2288981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 name="Rectangle 12">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7" name="Rectangle 16">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Rectangle 3">
            <a:extLst>
              <a:ext uri="{FF2B5EF4-FFF2-40B4-BE49-F238E27FC236}">
                <a16:creationId xmlns:a16="http://schemas.microsoft.com/office/drawing/2014/main" id="{1F89B44E-8749-4567-BAF0-08A96CFE773D}"/>
              </a:ext>
            </a:extLst>
          </p:cNvPr>
          <p:cNvSpPr/>
          <p:nvPr/>
        </p:nvSpPr>
        <p:spPr>
          <a:xfrm>
            <a:off x="-643468" y="1802445"/>
            <a:ext cx="5473023" cy="3298758"/>
          </a:xfrm>
          <a:prstGeom prst="rect">
            <a:avLst/>
          </a:prstGeom>
        </p:spPr>
        <p:txBody>
          <a:bodyPr vert="horz" lIns="91440" tIns="45720" rIns="91440" bIns="45720" rtlCol="0" anchor="ctr">
            <a:normAutofit/>
          </a:bodyPr>
          <a:lstStyle/>
          <a:p>
            <a:pPr algn="r" defTabSz="914400">
              <a:lnSpc>
                <a:spcPct val="90000"/>
              </a:lnSpc>
              <a:spcBef>
                <a:spcPct val="0"/>
              </a:spcBef>
              <a:spcAft>
                <a:spcPts val="600"/>
              </a:spcAft>
            </a:pPr>
            <a:r>
              <a:rPr lang="en-US" sz="7500" b="1" cap="none" spc="0" dirty="0">
                <a:ln w="6600">
                  <a:solidFill>
                    <a:schemeClr val="accent2"/>
                  </a:solidFill>
                  <a:prstDash val="solid"/>
                </a:ln>
                <a:solidFill>
                  <a:srgbClr val="FFFFFF"/>
                </a:solidFill>
                <a:effectLst>
                  <a:outerShdw dist="38100" dir="2700000" algn="tl" rotWithShape="0">
                    <a:schemeClr val="accent2"/>
                  </a:outerShdw>
                </a:effectLst>
                <a:latin typeface="+mj-lt"/>
                <a:ea typeface="+mj-ea"/>
                <a:cs typeface="+mj-cs"/>
              </a:rPr>
              <a:t>CHRISTIAN PARRY</a:t>
            </a:r>
          </a:p>
        </p:txBody>
      </p:sp>
      <p:sp>
        <p:nvSpPr>
          <p:cNvPr id="3" name="Content Placeholder 2">
            <a:extLst>
              <a:ext uri="{FF2B5EF4-FFF2-40B4-BE49-F238E27FC236}">
                <a16:creationId xmlns:a16="http://schemas.microsoft.com/office/drawing/2014/main" id="{DFD121BA-8D6F-4BDD-B428-F26F4A0F71E8}"/>
              </a:ext>
            </a:extLst>
          </p:cNvPr>
          <p:cNvSpPr>
            <a:spLocks noGrp="1"/>
          </p:cNvSpPr>
          <p:nvPr>
            <p:ph idx="1"/>
          </p:nvPr>
        </p:nvSpPr>
        <p:spPr>
          <a:xfrm>
            <a:off x="5287995" y="661106"/>
            <a:ext cx="6257362" cy="5503101"/>
          </a:xfrm>
        </p:spPr>
        <p:txBody>
          <a:bodyPr vert="horz" lIns="91440" tIns="45720" rIns="91440" bIns="45720" rtlCol="0" anchor="ctr">
            <a:normAutofit/>
          </a:bodyPr>
          <a:lstStyle/>
          <a:p>
            <a:endParaRPr lang="en-US" sz="2000">
              <a:solidFill>
                <a:srgbClr val="FFFFFF"/>
              </a:solidFill>
            </a:endParaRPr>
          </a:p>
        </p:txBody>
      </p:sp>
    </p:spTree>
    <p:extLst>
      <p:ext uri="{BB962C8B-B14F-4D97-AF65-F5344CB8AC3E}">
        <p14:creationId xmlns:p14="http://schemas.microsoft.com/office/powerpoint/2010/main" val="3145000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94FBF58-80FC-4505-A9B4-75BA482FB746}"/>
              </a:ext>
            </a:extLst>
          </p:cNvPr>
          <p:cNvSpPr>
            <a:spLocks noGrp="1"/>
          </p:cNvSpPr>
          <p:nvPr>
            <p:ph type="title"/>
          </p:nvPr>
        </p:nvSpPr>
        <p:spPr>
          <a:xfrm>
            <a:off x="680321" y="2063262"/>
            <a:ext cx="3739279" cy="2661052"/>
          </a:xfrm>
        </p:spPr>
        <p:txBody>
          <a:bodyPr>
            <a:normAutofit/>
          </a:bodyPr>
          <a:lstStyle/>
          <a:p>
            <a:pPr algn="r"/>
            <a:r>
              <a:rPr lang="en-GB" sz="4400" dirty="0">
                <a:solidFill>
                  <a:srgbClr val="FFFFFF"/>
                </a:solidFill>
              </a:rPr>
              <a:t>STRUCTURE OF A BPS MODEL</a:t>
            </a:r>
          </a:p>
        </p:txBody>
      </p:sp>
      <p:sp>
        <p:nvSpPr>
          <p:cNvPr id="4" name="Rectangle: Rounded Corners 3">
            <a:extLst>
              <a:ext uri="{FF2B5EF4-FFF2-40B4-BE49-F238E27FC236}">
                <a16:creationId xmlns:a16="http://schemas.microsoft.com/office/drawing/2014/main" id="{FB7805AB-CF1B-4B8B-BDDE-3C98C30A8428}"/>
              </a:ext>
            </a:extLst>
          </p:cNvPr>
          <p:cNvSpPr/>
          <p:nvPr/>
        </p:nvSpPr>
        <p:spPr>
          <a:xfrm>
            <a:off x="7776107" y="2971800"/>
            <a:ext cx="914400" cy="914400"/>
          </a:xfrm>
          <a:prstGeom prst="round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HDV FILE</a:t>
            </a:r>
          </a:p>
        </p:txBody>
      </p:sp>
      <p:sp>
        <p:nvSpPr>
          <p:cNvPr id="5" name="Oval 4">
            <a:extLst>
              <a:ext uri="{FF2B5EF4-FFF2-40B4-BE49-F238E27FC236}">
                <a16:creationId xmlns:a16="http://schemas.microsoft.com/office/drawing/2014/main" id="{0C592C05-9AE8-4748-A90F-16192384F6B9}"/>
              </a:ext>
            </a:extLst>
          </p:cNvPr>
          <p:cNvSpPr/>
          <p:nvPr/>
        </p:nvSpPr>
        <p:spPr>
          <a:xfrm>
            <a:off x="7395652" y="1585029"/>
            <a:ext cx="1675310" cy="1096453"/>
          </a:xfrm>
          <a:prstGeom prst="ellipse">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ENGINE DATA</a:t>
            </a:r>
          </a:p>
        </p:txBody>
      </p:sp>
      <p:sp>
        <p:nvSpPr>
          <p:cNvPr id="13" name="Oval 12">
            <a:extLst>
              <a:ext uri="{FF2B5EF4-FFF2-40B4-BE49-F238E27FC236}">
                <a16:creationId xmlns:a16="http://schemas.microsoft.com/office/drawing/2014/main" id="{E15AC366-AFBC-4E89-AC8F-433593A5625F}"/>
              </a:ext>
            </a:extLst>
          </p:cNvPr>
          <p:cNvSpPr/>
          <p:nvPr/>
        </p:nvSpPr>
        <p:spPr>
          <a:xfrm>
            <a:off x="9147212" y="2830929"/>
            <a:ext cx="2079812" cy="1196142"/>
          </a:xfrm>
          <a:prstGeom prst="ellipse">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TYRE  DATA</a:t>
            </a:r>
          </a:p>
        </p:txBody>
      </p:sp>
      <p:sp>
        <p:nvSpPr>
          <p:cNvPr id="15" name="Oval 14">
            <a:extLst>
              <a:ext uri="{FF2B5EF4-FFF2-40B4-BE49-F238E27FC236}">
                <a16:creationId xmlns:a16="http://schemas.microsoft.com/office/drawing/2014/main" id="{49C4B652-7650-4402-85CE-5EF3FABF902E}"/>
              </a:ext>
            </a:extLst>
          </p:cNvPr>
          <p:cNvSpPr/>
          <p:nvPr/>
        </p:nvSpPr>
        <p:spPr>
          <a:xfrm>
            <a:off x="5259126" y="2830929"/>
            <a:ext cx="2079812" cy="1196142"/>
          </a:xfrm>
          <a:prstGeom prst="ellipse">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SUSPENSION DATA</a:t>
            </a:r>
          </a:p>
        </p:txBody>
      </p:sp>
      <p:sp>
        <p:nvSpPr>
          <p:cNvPr id="18" name="Oval 17">
            <a:extLst>
              <a:ext uri="{FF2B5EF4-FFF2-40B4-BE49-F238E27FC236}">
                <a16:creationId xmlns:a16="http://schemas.microsoft.com/office/drawing/2014/main" id="{C3A0F62D-4660-4081-B809-527F0741EC96}"/>
              </a:ext>
            </a:extLst>
          </p:cNvPr>
          <p:cNvSpPr/>
          <p:nvPr/>
        </p:nvSpPr>
        <p:spPr>
          <a:xfrm>
            <a:off x="7395652" y="4227892"/>
            <a:ext cx="1675310" cy="987497"/>
          </a:xfrm>
          <a:prstGeom prst="ellipse">
            <a:avLst/>
          </a:prstGeom>
          <a:solidFill>
            <a:schemeClr val="tx1">
              <a:lumMod val="6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GEAR RATIOS</a:t>
            </a:r>
          </a:p>
        </p:txBody>
      </p:sp>
      <p:cxnSp>
        <p:nvCxnSpPr>
          <p:cNvPr id="7" name="Straight Arrow Connector 6">
            <a:extLst>
              <a:ext uri="{FF2B5EF4-FFF2-40B4-BE49-F238E27FC236}">
                <a16:creationId xmlns:a16="http://schemas.microsoft.com/office/drawing/2014/main" id="{A3BE36F7-D11C-4A2F-87BA-0CF63555804C}"/>
              </a:ext>
            </a:extLst>
          </p:cNvPr>
          <p:cNvCxnSpPr>
            <a:cxnSpLocks/>
          </p:cNvCxnSpPr>
          <p:nvPr/>
        </p:nvCxnSpPr>
        <p:spPr>
          <a:xfrm flipH="1">
            <a:off x="8240446" y="2535289"/>
            <a:ext cx="5258" cy="461682"/>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C50E2308-5CE5-4011-9F79-8ADBECC527E9}"/>
              </a:ext>
            </a:extLst>
          </p:cNvPr>
          <p:cNvCxnSpPr>
            <a:cxnSpLocks/>
            <a:endCxn id="4" idx="2"/>
          </p:cNvCxnSpPr>
          <p:nvPr/>
        </p:nvCxnSpPr>
        <p:spPr>
          <a:xfrm flipH="1" flipV="1">
            <a:off x="8233307" y="3886200"/>
            <a:ext cx="19244" cy="49582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94702BC-C837-45FF-9EEB-D3BE2E37E658}"/>
              </a:ext>
            </a:extLst>
          </p:cNvPr>
          <p:cNvCxnSpPr>
            <a:cxnSpLocks/>
            <a:endCxn id="4" idx="1"/>
          </p:cNvCxnSpPr>
          <p:nvPr/>
        </p:nvCxnSpPr>
        <p:spPr>
          <a:xfrm>
            <a:off x="7100047" y="3429000"/>
            <a:ext cx="676060" cy="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4F977182-EDE8-4450-9821-AAADEAA68DF0}"/>
              </a:ext>
            </a:extLst>
          </p:cNvPr>
          <p:cNvCxnSpPr>
            <a:cxnSpLocks/>
            <a:endCxn id="4" idx="3"/>
          </p:cNvCxnSpPr>
          <p:nvPr/>
        </p:nvCxnSpPr>
        <p:spPr>
          <a:xfrm flipH="1">
            <a:off x="8690507" y="3429000"/>
            <a:ext cx="749108" cy="0"/>
          </a:xfrm>
          <a:prstGeom prst="straightConnector1">
            <a:avLst/>
          </a:prstGeom>
          <a:ln w="5715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346564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62FA8BA-7400-4589-9B2E-276223387402}"/>
              </a:ext>
            </a:extLst>
          </p:cNvPr>
          <p:cNvSpPr>
            <a:spLocks noGrp="1"/>
          </p:cNvSpPr>
          <p:nvPr>
            <p:ph type="title"/>
          </p:nvPr>
        </p:nvSpPr>
        <p:spPr>
          <a:xfrm>
            <a:off x="-5472" y="2078517"/>
            <a:ext cx="3739279" cy="2661052"/>
          </a:xfrm>
        </p:spPr>
        <p:txBody>
          <a:bodyPr>
            <a:normAutofit/>
          </a:bodyPr>
          <a:lstStyle/>
          <a:p>
            <a:pPr algn="r"/>
            <a:r>
              <a:rPr lang="en-GB" sz="4400" dirty="0">
                <a:solidFill>
                  <a:srgbClr val="FFFFFF"/>
                </a:solidFill>
              </a:rPr>
              <a:t>ENGINE DATA</a:t>
            </a:r>
          </a:p>
        </p:txBody>
      </p:sp>
      <p:pic>
        <p:nvPicPr>
          <p:cNvPr id="4" name="Content Placeholder 3">
            <a:extLst>
              <a:ext uri="{FF2B5EF4-FFF2-40B4-BE49-F238E27FC236}">
                <a16:creationId xmlns:a16="http://schemas.microsoft.com/office/drawing/2014/main" id="{76B25C52-9C1A-42E1-BE9E-0C37CE471AEE}"/>
              </a:ext>
            </a:extLst>
          </p:cNvPr>
          <p:cNvPicPr>
            <a:picLocks noGrp="1" noChangeAspect="1"/>
          </p:cNvPicPr>
          <p:nvPr>
            <p:ph idx="1"/>
          </p:nvPr>
        </p:nvPicPr>
        <p:blipFill rotWithShape="1">
          <a:blip r:embed="rId5"/>
          <a:srcRect t="10062" b="6821"/>
          <a:stretch/>
        </p:blipFill>
        <p:spPr>
          <a:xfrm>
            <a:off x="3820403" y="923924"/>
            <a:ext cx="8368421" cy="5035095"/>
          </a:xfrm>
          <a:prstGeom prst="rect">
            <a:avLst/>
          </a:prstGeom>
        </p:spPr>
      </p:pic>
    </p:spTree>
    <p:extLst>
      <p:ext uri="{BB962C8B-B14F-4D97-AF65-F5344CB8AC3E}">
        <p14:creationId xmlns:p14="http://schemas.microsoft.com/office/powerpoint/2010/main" val="34998731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38DC02A-9AD0-4900-A15D-A6C204D413E8}"/>
              </a:ext>
            </a:extLst>
          </p:cNvPr>
          <p:cNvSpPr>
            <a:spLocks noGrp="1"/>
          </p:cNvSpPr>
          <p:nvPr>
            <p:ph type="title"/>
          </p:nvPr>
        </p:nvSpPr>
        <p:spPr>
          <a:xfrm>
            <a:off x="680321" y="2063262"/>
            <a:ext cx="3739279" cy="2661052"/>
          </a:xfrm>
        </p:spPr>
        <p:txBody>
          <a:bodyPr>
            <a:normAutofit/>
          </a:bodyPr>
          <a:lstStyle/>
          <a:p>
            <a:pPr algn="r"/>
            <a:r>
              <a:rPr lang="en-GB" sz="4400" dirty="0">
                <a:solidFill>
                  <a:srgbClr val="FFFFFF"/>
                </a:solidFill>
              </a:rPr>
              <a:t>Engine data</a:t>
            </a:r>
          </a:p>
        </p:txBody>
      </p:sp>
      <p:sp>
        <p:nvSpPr>
          <p:cNvPr id="3" name="Content Placeholder 2">
            <a:extLst>
              <a:ext uri="{FF2B5EF4-FFF2-40B4-BE49-F238E27FC236}">
                <a16:creationId xmlns:a16="http://schemas.microsoft.com/office/drawing/2014/main" id="{2A0564C9-90F0-40DC-96A0-C056AE9447B9}"/>
              </a:ext>
            </a:extLst>
          </p:cNvPr>
          <p:cNvSpPr>
            <a:spLocks noGrp="1"/>
          </p:cNvSpPr>
          <p:nvPr>
            <p:ph idx="1"/>
          </p:nvPr>
        </p:nvSpPr>
        <p:spPr>
          <a:xfrm>
            <a:off x="5287995" y="661106"/>
            <a:ext cx="6257362" cy="5503101"/>
          </a:xfrm>
        </p:spPr>
        <p:txBody>
          <a:bodyPr anchor="ctr">
            <a:normAutofit/>
          </a:bodyPr>
          <a:lstStyle/>
          <a:p>
            <a:endParaRPr lang="en-GB" sz="2000">
              <a:solidFill>
                <a:srgbClr val="FFFFFF"/>
              </a:solidFill>
            </a:endParaRPr>
          </a:p>
        </p:txBody>
      </p:sp>
      <p:pic>
        <p:nvPicPr>
          <p:cNvPr id="11" name="Picture 10">
            <a:extLst>
              <a:ext uri="{FF2B5EF4-FFF2-40B4-BE49-F238E27FC236}">
                <a16:creationId xmlns:a16="http://schemas.microsoft.com/office/drawing/2014/main" id="{287C0D45-0F5D-4AF6-9C87-03A9F9D1640F}"/>
              </a:ext>
            </a:extLst>
          </p:cNvPr>
          <p:cNvPicPr/>
          <p:nvPr/>
        </p:nvPicPr>
        <p:blipFill rotWithShape="1">
          <a:blip r:embed="rId4"/>
          <a:srcRect l="4546" t="14449" r="33879" b="10122"/>
          <a:stretch/>
        </p:blipFill>
        <p:spPr bwMode="auto">
          <a:xfrm>
            <a:off x="4410075" y="845026"/>
            <a:ext cx="7778749" cy="5167948"/>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1130907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52DF25F-EE28-4AF8-8BFC-D9987D0859BD}"/>
              </a:ext>
            </a:extLst>
          </p:cNvPr>
          <p:cNvSpPr>
            <a:spLocks noGrp="1"/>
          </p:cNvSpPr>
          <p:nvPr>
            <p:ph type="title"/>
          </p:nvPr>
        </p:nvSpPr>
        <p:spPr>
          <a:xfrm>
            <a:off x="680321" y="2063262"/>
            <a:ext cx="3739279" cy="2661052"/>
          </a:xfrm>
        </p:spPr>
        <p:txBody>
          <a:bodyPr>
            <a:normAutofit/>
          </a:bodyPr>
          <a:lstStyle/>
          <a:p>
            <a:pPr algn="r"/>
            <a:r>
              <a:rPr lang="en-GB" sz="4400" dirty="0">
                <a:solidFill>
                  <a:srgbClr val="FFFFFF"/>
                </a:solidFill>
              </a:rPr>
              <a:t>SUSPENSION DATA</a:t>
            </a:r>
          </a:p>
        </p:txBody>
      </p:sp>
      <p:pic>
        <p:nvPicPr>
          <p:cNvPr id="4" name="Content Placeholder 3">
            <a:extLst>
              <a:ext uri="{FF2B5EF4-FFF2-40B4-BE49-F238E27FC236}">
                <a16:creationId xmlns:a16="http://schemas.microsoft.com/office/drawing/2014/main" id="{D377C903-A76E-458D-878B-322B18D9DE34}"/>
              </a:ext>
            </a:extLst>
          </p:cNvPr>
          <p:cNvPicPr>
            <a:picLocks noGrp="1" noChangeAspect="1"/>
          </p:cNvPicPr>
          <p:nvPr>
            <p:ph idx="1"/>
          </p:nvPr>
        </p:nvPicPr>
        <p:blipFill rotWithShape="1">
          <a:blip r:embed="rId5"/>
          <a:srcRect l="29147" t="19735" r="33511" b="8974"/>
          <a:stretch/>
        </p:blipFill>
        <p:spPr>
          <a:xfrm>
            <a:off x="5815880" y="699406"/>
            <a:ext cx="5126440" cy="5505350"/>
          </a:xfrm>
          <a:prstGeom prst="rect">
            <a:avLst/>
          </a:prstGeom>
        </p:spPr>
      </p:pic>
    </p:spTree>
    <p:extLst>
      <p:ext uri="{BB962C8B-B14F-4D97-AF65-F5344CB8AC3E}">
        <p14:creationId xmlns:p14="http://schemas.microsoft.com/office/powerpoint/2010/main" val="1690324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A9B92B00-7FAA-4D60-ADB9-4CEAFB77E9E7}"/>
              </a:ext>
            </a:extLst>
          </p:cNvPr>
          <p:cNvSpPr>
            <a:spLocks noGrp="1"/>
          </p:cNvSpPr>
          <p:nvPr>
            <p:ph type="title"/>
          </p:nvPr>
        </p:nvSpPr>
        <p:spPr>
          <a:xfrm>
            <a:off x="-538879" y="2012779"/>
            <a:ext cx="3739279" cy="2661052"/>
          </a:xfrm>
        </p:spPr>
        <p:txBody>
          <a:bodyPr>
            <a:normAutofit/>
          </a:bodyPr>
          <a:lstStyle/>
          <a:p>
            <a:pPr algn="r"/>
            <a:r>
              <a:rPr lang="en-GB" sz="4400" dirty="0">
                <a:solidFill>
                  <a:srgbClr val="FFFFFF"/>
                </a:solidFill>
              </a:rPr>
              <a:t>TYRE DATA</a:t>
            </a:r>
          </a:p>
        </p:txBody>
      </p:sp>
      <p:pic>
        <p:nvPicPr>
          <p:cNvPr id="4" name="Content Placeholder 3">
            <a:extLst>
              <a:ext uri="{FF2B5EF4-FFF2-40B4-BE49-F238E27FC236}">
                <a16:creationId xmlns:a16="http://schemas.microsoft.com/office/drawing/2014/main" id="{27FD0101-FC8E-4BE9-8E15-DDF7601EF305}"/>
              </a:ext>
            </a:extLst>
          </p:cNvPr>
          <p:cNvPicPr>
            <a:picLocks noGrp="1" noChangeAspect="1"/>
          </p:cNvPicPr>
          <p:nvPr>
            <p:ph idx="1"/>
          </p:nvPr>
        </p:nvPicPr>
        <p:blipFill rotWithShape="1">
          <a:blip r:embed="rId5"/>
          <a:srcRect t="2994" r="15327" b="8974"/>
          <a:stretch/>
        </p:blipFill>
        <p:spPr>
          <a:xfrm>
            <a:off x="3358024" y="776575"/>
            <a:ext cx="8839447" cy="5169453"/>
          </a:xfrm>
          <a:prstGeom prst="rect">
            <a:avLst/>
          </a:prstGeom>
        </p:spPr>
      </p:pic>
    </p:spTree>
    <p:extLst>
      <p:ext uri="{BB962C8B-B14F-4D97-AF65-F5344CB8AC3E}">
        <p14:creationId xmlns:p14="http://schemas.microsoft.com/office/powerpoint/2010/main" val="22330963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4590E60-8E6E-45A7-BAB7-982621B56E90}"/>
              </a:ext>
            </a:extLst>
          </p:cNvPr>
          <p:cNvSpPr>
            <a:spLocks noGrp="1"/>
          </p:cNvSpPr>
          <p:nvPr>
            <p:ph type="title"/>
          </p:nvPr>
        </p:nvSpPr>
        <p:spPr>
          <a:xfrm>
            <a:off x="680321" y="2063262"/>
            <a:ext cx="3739279" cy="2661052"/>
          </a:xfrm>
        </p:spPr>
        <p:txBody>
          <a:bodyPr>
            <a:normAutofit/>
          </a:bodyPr>
          <a:lstStyle/>
          <a:p>
            <a:pPr algn="r"/>
            <a:r>
              <a:rPr lang="en-GB" sz="4400" dirty="0">
                <a:solidFill>
                  <a:srgbClr val="FFFFFF"/>
                </a:solidFill>
              </a:rPr>
              <a:t>HDV FILE</a:t>
            </a:r>
          </a:p>
        </p:txBody>
      </p:sp>
      <p:pic>
        <p:nvPicPr>
          <p:cNvPr id="4" name="Content Placeholder 3">
            <a:extLst>
              <a:ext uri="{FF2B5EF4-FFF2-40B4-BE49-F238E27FC236}">
                <a16:creationId xmlns:a16="http://schemas.microsoft.com/office/drawing/2014/main" id="{6B5913D5-6A35-4274-934B-2426C640D9BE}"/>
              </a:ext>
            </a:extLst>
          </p:cNvPr>
          <p:cNvPicPr>
            <a:picLocks noGrp="1" noChangeAspect="1"/>
          </p:cNvPicPr>
          <p:nvPr>
            <p:ph idx="1"/>
          </p:nvPr>
        </p:nvPicPr>
        <p:blipFill rotWithShape="1">
          <a:blip r:embed="rId5"/>
          <a:srcRect t="5298" r="79295" b="9647"/>
          <a:stretch/>
        </p:blipFill>
        <p:spPr>
          <a:xfrm>
            <a:off x="7031460" y="182996"/>
            <a:ext cx="2779077" cy="6421583"/>
          </a:xfrm>
          <a:prstGeom prst="rect">
            <a:avLst/>
          </a:prstGeom>
        </p:spPr>
      </p:pic>
    </p:spTree>
    <p:extLst>
      <p:ext uri="{BB962C8B-B14F-4D97-AF65-F5344CB8AC3E}">
        <p14:creationId xmlns:p14="http://schemas.microsoft.com/office/powerpoint/2010/main" val="218185881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B428686-A3CD-4C2C-9C3C-49BA686E2FBA}"/>
              </a:ext>
            </a:extLst>
          </p:cNvPr>
          <p:cNvSpPr>
            <a:spLocks noGrp="1"/>
          </p:cNvSpPr>
          <p:nvPr>
            <p:ph type="title"/>
          </p:nvPr>
        </p:nvSpPr>
        <p:spPr>
          <a:xfrm>
            <a:off x="680321" y="2063262"/>
            <a:ext cx="3739279" cy="2661052"/>
          </a:xfrm>
        </p:spPr>
        <p:txBody>
          <a:bodyPr>
            <a:normAutofit/>
          </a:bodyPr>
          <a:lstStyle/>
          <a:p>
            <a:pPr algn="r"/>
            <a:r>
              <a:rPr lang="en-GB" sz="4400" dirty="0">
                <a:solidFill>
                  <a:srgbClr val="FFFFFF"/>
                </a:solidFill>
              </a:rPr>
              <a:t>Aero</a:t>
            </a:r>
          </a:p>
        </p:txBody>
      </p:sp>
      <p:pic>
        <p:nvPicPr>
          <p:cNvPr id="9" name="Picture 8">
            <a:extLst>
              <a:ext uri="{FF2B5EF4-FFF2-40B4-BE49-F238E27FC236}">
                <a16:creationId xmlns:a16="http://schemas.microsoft.com/office/drawing/2014/main" id="{AFF53A36-9C63-4823-8B1D-171270F92BB4}"/>
              </a:ext>
            </a:extLst>
          </p:cNvPr>
          <p:cNvPicPr/>
          <p:nvPr/>
        </p:nvPicPr>
        <p:blipFill rotWithShape="1">
          <a:blip r:embed="rId4"/>
          <a:srcRect l="3988" t="14890" r="52005" b="59819"/>
          <a:stretch/>
        </p:blipFill>
        <p:spPr bwMode="auto">
          <a:xfrm>
            <a:off x="4644527" y="2100134"/>
            <a:ext cx="7552944" cy="2587307"/>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566457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5AB1A5A-4ED5-48BC-B9F7-11CA5573A1CF}"/>
              </a:ext>
            </a:extLst>
          </p:cNvPr>
          <p:cNvSpPr>
            <a:spLocks noGrp="1"/>
          </p:cNvSpPr>
          <p:nvPr>
            <p:ph type="title"/>
          </p:nvPr>
        </p:nvSpPr>
        <p:spPr>
          <a:xfrm>
            <a:off x="680321" y="2063262"/>
            <a:ext cx="3739279" cy="2661052"/>
          </a:xfrm>
        </p:spPr>
        <p:txBody>
          <a:bodyPr>
            <a:normAutofit/>
          </a:bodyPr>
          <a:lstStyle/>
          <a:p>
            <a:pPr algn="r"/>
            <a:r>
              <a:rPr lang="en-GB" sz="4400" dirty="0">
                <a:solidFill>
                  <a:srgbClr val="FFFFFF"/>
                </a:solidFill>
              </a:rPr>
              <a:t>AERO</a:t>
            </a:r>
          </a:p>
        </p:txBody>
      </p:sp>
      <p:pic>
        <p:nvPicPr>
          <p:cNvPr id="4" name="Content Placeholder 3">
            <a:extLst>
              <a:ext uri="{FF2B5EF4-FFF2-40B4-BE49-F238E27FC236}">
                <a16:creationId xmlns:a16="http://schemas.microsoft.com/office/drawing/2014/main" id="{8FF5A0C9-42EA-4EF1-9091-DAF2E69219F9}"/>
              </a:ext>
            </a:extLst>
          </p:cNvPr>
          <p:cNvPicPr>
            <a:picLocks noGrp="1" noChangeAspect="1"/>
          </p:cNvPicPr>
          <p:nvPr>
            <p:ph idx="1"/>
          </p:nvPr>
        </p:nvPicPr>
        <p:blipFill rotWithShape="1">
          <a:blip r:embed="rId5"/>
          <a:srcRect l="1547" t="25218" r="44552" b="12729"/>
          <a:stretch/>
        </p:blipFill>
        <p:spPr>
          <a:xfrm>
            <a:off x="4623153" y="1026160"/>
            <a:ext cx="7609430" cy="4927600"/>
          </a:xfrm>
          <a:prstGeom prst="rect">
            <a:avLst/>
          </a:prstGeom>
        </p:spPr>
      </p:pic>
    </p:spTree>
    <p:extLst>
      <p:ext uri="{BB962C8B-B14F-4D97-AF65-F5344CB8AC3E}">
        <p14:creationId xmlns:p14="http://schemas.microsoft.com/office/powerpoint/2010/main" val="342372357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636738C-A7B7-4B6D-867E-BE4392269DED}"/>
              </a:ext>
            </a:extLst>
          </p:cNvPr>
          <p:cNvSpPr>
            <a:spLocks noGrp="1"/>
          </p:cNvSpPr>
          <p:nvPr>
            <p:ph type="title"/>
          </p:nvPr>
        </p:nvSpPr>
        <p:spPr>
          <a:xfrm>
            <a:off x="-1529479" y="2078517"/>
            <a:ext cx="3739279" cy="2661052"/>
          </a:xfrm>
        </p:spPr>
        <p:txBody>
          <a:bodyPr>
            <a:normAutofit/>
          </a:bodyPr>
          <a:lstStyle/>
          <a:p>
            <a:pPr algn="r"/>
            <a:r>
              <a:rPr lang="en-GB" sz="4400" dirty="0">
                <a:solidFill>
                  <a:srgbClr val="FFFFFF"/>
                </a:solidFill>
              </a:rPr>
              <a:t>AERO</a:t>
            </a:r>
          </a:p>
        </p:txBody>
      </p:sp>
      <p:pic>
        <p:nvPicPr>
          <p:cNvPr id="4" name="Content Placeholder 3">
            <a:extLst>
              <a:ext uri="{FF2B5EF4-FFF2-40B4-BE49-F238E27FC236}">
                <a16:creationId xmlns:a16="http://schemas.microsoft.com/office/drawing/2014/main" id="{023E80CE-9269-44AB-925D-966975DA26B0}"/>
              </a:ext>
            </a:extLst>
          </p:cNvPr>
          <p:cNvPicPr>
            <a:picLocks noGrp="1" noChangeAspect="1"/>
          </p:cNvPicPr>
          <p:nvPr>
            <p:ph idx="1"/>
          </p:nvPr>
        </p:nvPicPr>
        <p:blipFill rotWithShape="1">
          <a:blip r:embed="rId5"/>
          <a:srcRect l="1061" t="25218" r="44064" b="12729"/>
          <a:stretch/>
        </p:blipFill>
        <p:spPr>
          <a:xfrm>
            <a:off x="2880624" y="465918"/>
            <a:ext cx="9316847" cy="5926163"/>
          </a:xfrm>
          <a:prstGeom prst="rect">
            <a:avLst/>
          </a:prstGeom>
        </p:spPr>
      </p:pic>
    </p:spTree>
    <p:extLst>
      <p:ext uri="{BB962C8B-B14F-4D97-AF65-F5344CB8AC3E}">
        <p14:creationId xmlns:p14="http://schemas.microsoft.com/office/powerpoint/2010/main" val="421635957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3275EA7-D56C-496A-8EE1-38D2DE7B294E}"/>
              </a:ext>
            </a:extLst>
          </p:cNvPr>
          <p:cNvSpPr>
            <a:spLocks noGrp="1"/>
          </p:cNvSpPr>
          <p:nvPr>
            <p:ph type="title"/>
          </p:nvPr>
        </p:nvSpPr>
        <p:spPr>
          <a:xfrm>
            <a:off x="680321" y="2063262"/>
            <a:ext cx="3739279" cy="2661052"/>
          </a:xfrm>
        </p:spPr>
        <p:txBody>
          <a:bodyPr>
            <a:normAutofit/>
          </a:bodyPr>
          <a:lstStyle/>
          <a:p>
            <a:pPr algn="r"/>
            <a:r>
              <a:rPr lang="en-GB" sz="4400" dirty="0">
                <a:solidFill>
                  <a:srgbClr val="FFFFFF"/>
                </a:solidFill>
              </a:rPr>
              <a:t>Difference in Aero between BPS and ANSYS</a:t>
            </a:r>
          </a:p>
        </p:txBody>
      </p:sp>
      <p:graphicFrame>
        <p:nvGraphicFramePr>
          <p:cNvPr id="4" name="Content Placeholder 3">
            <a:extLst>
              <a:ext uri="{FF2B5EF4-FFF2-40B4-BE49-F238E27FC236}">
                <a16:creationId xmlns:a16="http://schemas.microsoft.com/office/drawing/2014/main" id="{5BB1174E-FBBF-47D2-B04D-1AF0045FE49D}"/>
              </a:ext>
            </a:extLst>
          </p:cNvPr>
          <p:cNvGraphicFramePr>
            <a:graphicFrameLocks noGrp="1"/>
          </p:cNvGraphicFramePr>
          <p:nvPr>
            <p:ph idx="1"/>
            <p:extLst>
              <p:ext uri="{D42A27DB-BD31-4B8C-83A1-F6EECF244321}">
                <p14:modId xmlns:p14="http://schemas.microsoft.com/office/powerpoint/2010/main" val="2826985133"/>
              </p:ext>
            </p:extLst>
          </p:nvPr>
        </p:nvGraphicFramePr>
        <p:xfrm>
          <a:off x="4772024" y="2276476"/>
          <a:ext cx="7248525" cy="1723899"/>
        </p:xfrm>
        <a:graphic>
          <a:graphicData uri="http://schemas.openxmlformats.org/drawingml/2006/table">
            <a:tbl>
              <a:tblPr firstRow="1" firstCol="1" bandRow="1">
                <a:tableStyleId>{5C22544A-7EE6-4342-B048-85BDC9FD1C3A}</a:tableStyleId>
              </a:tblPr>
              <a:tblGrid>
                <a:gridCol w="978632">
                  <a:extLst>
                    <a:ext uri="{9D8B030D-6E8A-4147-A177-3AD203B41FA5}">
                      <a16:colId xmlns:a16="http://schemas.microsoft.com/office/drawing/2014/main" val="2167689660"/>
                    </a:ext>
                  </a:extLst>
                </a:gridCol>
                <a:gridCol w="1242952">
                  <a:extLst>
                    <a:ext uri="{9D8B030D-6E8A-4147-A177-3AD203B41FA5}">
                      <a16:colId xmlns:a16="http://schemas.microsoft.com/office/drawing/2014/main" val="1881813629"/>
                    </a:ext>
                  </a:extLst>
                </a:gridCol>
                <a:gridCol w="1193493">
                  <a:extLst>
                    <a:ext uri="{9D8B030D-6E8A-4147-A177-3AD203B41FA5}">
                      <a16:colId xmlns:a16="http://schemas.microsoft.com/office/drawing/2014/main" val="1939710680"/>
                    </a:ext>
                  </a:extLst>
                </a:gridCol>
                <a:gridCol w="1514569">
                  <a:extLst>
                    <a:ext uri="{9D8B030D-6E8A-4147-A177-3AD203B41FA5}">
                      <a16:colId xmlns:a16="http://schemas.microsoft.com/office/drawing/2014/main" val="1334069490"/>
                    </a:ext>
                  </a:extLst>
                </a:gridCol>
                <a:gridCol w="1021604">
                  <a:extLst>
                    <a:ext uri="{9D8B030D-6E8A-4147-A177-3AD203B41FA5}">
                      <a16:colId xmlns:a16="http://schemas.microsoft.com/office/drawing/2014/main" val="1403878190"/>
                    </a:ext>
                  </a:extLst>
                </a:gridCol>
                <a:gridCol w="1297275">
                  <a:extLst>
                    <a:ext uri="{9D8B030D-6E8A-4147-A177-3AD203B41FA5}">
                      <a16:colId xmlns:a16="http://schemas.microsoft.com/office/drawing/2014/main" val="2410494227"/>
                    </a:ext>
                  </a:extLst>
                </a:gridCol>
              </a:tblGrid>
              <a:tr h="336559">
                <a:tc gridSpan="2">
                  <a:txBody>
                    <a:bodyPr/>
                    <a:lstStyle/>
                    <a:p>
                      <a:pPr algn="ctr">
                        <a:lnSpc>
                          <a:spcPct val="150000"/>
                        </a:lnSpc>
                        <a:spcAft>
                          <a:spcPts val="0"/>
                        </a:spcAft>
                      </a:pPr>
                      <a:r>
                        <a:rPr lang="en-GB" sz="1100" b="1" dirty="0">
                          <a:solidFill>
                            <a:schemeClr val="bg1"/>
                          </a:solidFill>
                          <a:effectLst/>
                        </a:rPr>
                        <a:t>ANSYS</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hMerge="1">
                  <a:txBody>
                    <a:bodyPr/>
                    <a:lstStyle/>
                    <a:p>
                      <a:endParaRPr lang="en-GB"/>
                    </a:p>
                  </a:txBody>
                  <a:tcPr/>
                </a:tc>
                <a:tc gridSpan="2">
                  <a:txBody>
                    <a:bodyPr/>
                    <a:lstStyle/>
                    <a:p>
                      <a:pPr algn="ctr">
                        <a:lnSpc>
                          <a:spcPct val="150000"/>
                        </a:lnSpc>
                        <a:spcAft>
                          <a:spcPts val="0"/>
                        </a:spcAft>
                      </a:pPr>
                      <a:r>
                        <a:rPr lang="en-GB" sz="1100" b="1" dirty="0">
                          <a:solidFill>
                            <a:schemeClr val="bg1"/>
                          </a:solidFill>
                          <a:effectLst/>
                        </a:rPr>
                        <a:t>Base Performance</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hMerge="1">
                  <a:txBody>
                    <a:bodyPr/>
                    <a:lstStyle/>
                    <a:p>
                      <a:endParaRPr lang="en-GB"/>
                    </a:p>
                  </a:txBody>
                  <a:tcPr/>
                </a:tc>
                <a:tc gridSpan="2">
                  <a:txBody>
                    <a:bodyPr/>
                    <a:lstStyle/>
                    <a:p>
                      <a:pPr algn="ctr">
                        <a:lnSpc>
                          <a:spcPct val="150000"/>
                        </a:lnSpc>
                        <a:spcAft>
                          <a:spcPts val="0"/>
                        </a:spcAft>
                      </a:pPr>
                      <a:r>
                        <a:rPr lang="en-GB" sz="1100" b="1" dirty="0">
                          <a:solidFill>
                            <a:schemeClr val="bg1"/>
                          </a:solidFill>
                          <a:effectLst/>
                        </a:rPr>
                        <a:t>Difference:</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hMerge="1">
                  <a:txBody>
                    <a:bodyPr/>
                    <a:lstStyle/>
                    <a:p>
                      <a:endParaRPr lang="en-GB"/>
                    </a:p>
                  </a:txBody>
                  <a:tcPr/>
                </a:tc>
                <a:extLst>
                  <a:ext uri="{0D108BD9-81ED-4DB2-BD59-A6C34878D82A}">
                    <a16:rowId xmlns:a16="http://schemas.microsoft.com/office/drawing/2014/main" val="1514882764"/>
                  </a:ext>
                </a:extLst>
              </a:tr>
              <a:tr h="714222">
                <a:tc>
                  <a:txBody>
                    <a:bodyPr/>
                    <a:lstStyle/>
                    <a:p>
                      <a:pPr algn="ctr">
                        <a:lnSpc>
                          <a:spcPct val="150000"/>
                        </a:lnSpc>
                        <a:spcAft>
                          <a:spcPts val="0"/>
                        </a:spcAft>
                      </a:pPr>
                      <a:r>
                        <a:rPr lang="en-GB" sz="1100" b="1" dirty="0">
                          <a:solidFill>
                            <a:schemeClr val="bg1"/>
                          </a:solidFill>
                          <a:effectLst/>
                        </a:rPr>
                        <a:t>Speed (</a:t>
                      </a:r>
                      <a:r>
                        <a:rPr lang="en-GB" sz="1100" b="1" dirty="0" err="1">
                          <a:solidFill>
                            <a:schemeClr val="bg1"/>
                          </a:solidFill>
                          <a:effectLst/>
                        </a:rPr>
                        <a:t>ms</a:t>
                      </a:r>
                      <a:r>
                        <a:rPr lang="en-GB" sz="1100" b="1" dirty="0">
                          <a:solidFill>
                            <a:schemeClr val="bg1"/>
                          </a:solidFill>
                          <a:effectLst/>
                        </a:rPr>
                        <a:t>):</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lnSpc>
                          <a:spcPct val="150000"/>
                        </a:lnSpc>
                        <a:spcAft>
                          <a:spcPts val="0"/>
                        </a:spcAft>
                      </a:pPr>
                      <a:r>
                        <a:rPr lang="en-GB" sz="1100" b="1" dirty="0">
                          <a:solidFill>
                            <a:schemeClr val="bg1"/>
                          </a:solidFill>
                          <a:effectLst/>
                        </a:rPr>
                        <a:t>Downforce (n):</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lnSpc>
                          <a:spcPct val="150000"/>
                        </a:lnSpc>
                        <a:spcAft>
                          <a:spcPts val="0"/>
                        </a:spcAft>
                      </a:pPr>
                      <a:r>
                        <a:rPr lang="en-GB" sz="1100" b="1" dirty="0">
                          <a:solidFill>
                            <a:schemeClr val="bg1"/>
                          </a:solidFill>
                          <a:effectLst/>
                        </a:rPr>
                        <a:t>Speed (</a:t>
                      </a:r>
                      <a:r>
                        <a:rPr lang="en-GB" sz="1100" b="1" dirty="0" err="1">
                          <a:solidFill>
                            <a:schemeClr val="bg1"/>
                          </a:solidFill>
                          <a:effectLst/>
                        </a:rPr>
                        <a:t>ms</a:t>
                      </a:r>
                      <a:r>
                        <a:rPr lang="en-GB" sz="1100" b="1" dirty="0">
                          <a:solidFill>
                            <a:schemeClr val="bg1"/>
                          </a:solidFill>
                          <a:effectLst/>
                        </a:rPr>
                        <a:t>):</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spcAft>
                          <a:spcPts val="0"/>
                        </a:spcAft>
                      </a:pPr>
                      <a:r>
                        <a:rPr lang="en-GB" sz="1100" b="1" dirty="0">
                          <a:solidFill>
                            <a:schemeClr val="bg1"/>
                          </a:solidFill>
                          <a:effectLst/>
                        </a:rPr>
                        <a:t>Downforce (n):</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spcAft>
                          <a:spcPts val="0"/>
                        </a:spcAft>
                      </a:pPr>
                      <a:r>
                        <a:rPr lang="en-GB" sz="1100" b="1" dirty="0">
                          <a:solidFill>
                            <a:schemeClr val="bg1"/>
                          </a:solidFill>
                          <a:effectLst/>
                        </a:rPr>
                        <a:t>Speed (</a:t>
                      </a:r>
                      <a:r>
                        <a:rPr lang="en-GB" sz="1100" b="1" dirty="0" err="1">
                          <a:solidFill>
                            <a:schemeClr val="bg1"/>
                          </a:solidFill>
                          <a:effectLst/>
                        </a:rPr>
                        <a:t>ms</a:t>
                      </a:r>
                      <a:r>
                        <a:rPr lang="en-GB" sz="1100" b="1" dirty="0">
                          <a:solidFill>
                            <a:schemeClr val="bg1"/>
                          </a:solidFill>
                          <a:effectLst/>
                        </a:rPr>
                        <a:t>):</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lnSpc>
                          <a:spcPct val="150000"/>
                        </a:lnSpc>
                        <a:spcAft>
                          <a:spcPts val="0"/>
                        </a:spcAft>
                      </a:pPr>
                      <a:r>
                        <a:rPr lang="en-GB" sz="1100" b="1">
                          <a:solidFill>
                            <a:schemeClr val="bg1"/>
                          </a:solidFill>
                          <a:effectLst/>
                        </a:rPr>
                        <a:t>Downforce (n):</a:t>
                      </a:r>
                      <a:endParaRPr lang="en-GB" sz="1100" b="1">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2189008339"/>
                  </a:ext>
                </a:extLst>
              </a:tr>
              <a:tr h="336559">
                <a:tc>
                  <a:txBody>
                    <a:bodyPr/>
                    <a:lstStyle/>
                    <a:p>
                      <a:pPr algn="ctr">
                        <a:lnSpc>
                          <a:spcPct val="150000"/>
                        </a:lnSpc>
                        <a:spcAft>
                          <a:spcPts val="0"/>
                        </a:spcAft>
                      </a:pPr>
                      <a:r>
                        <a:rPr lang="en-GB" sz="1100" b="1" dirty="0">
                          <a:solidFill>
                            <a:schemeClr val="bg1"/>
                          </a:solidFill>
                          <a:effectLst/>
                        </a:rPr>
                        <a:t>30</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lnSpc>
                          <a:spcPct val="150000"/>
                        </a:lnSpc>
                        <a:spcAft>
                          <a:spcPts val="0"/>
                        </a:spcAft>
                      </a:pPr>
                      <a:r>
                        <a:rPr lang="en-GB" sz="1100" b="1">
                          <a:solidFill>
                            <a:schemeClr val="bg1"/>
                          </a:solidFill>
                          <a:effectLst/>
                        </a:rPr>
                        <a:t>1070</a:t>
                      </a:r>
                      <a:endParaRPr lang="en-GB" sz="1100" b="1">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lnSpc>
                          <a:spcPct val="150000"/>
                        </a:lnSpc>
                        <a:spcAft>
                          <a:spcPts val="0"/>
                        </a:spcAft>
                      </a:pPr>
                      <a:r>
                        <a:rPr lang="en-GB" sz="1100" b="1" dirty="0">
                          <a:solidFill>
                            <a:schemeClr val="bg1"/>
                          </a:solidFill>
                          <a:effectLst/>
                        </a:rPr>
                        <a:t>28.89</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spcAft>
                          <a:spcPts val="0"/>
                        </a:spcAft>
                      </a:pPr>
                      <a:r>
                        <a:rPr lang="en-GB" sz="1100" b="1" dirty="0">
                          <a:solidFill>
                            <a:schemeClr val="bg1"/>
                          </a:solidFill>
                          <a:effectLst/>
                        </a:rPr>
                        <a:t>1595</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spcAft>
                          <a:spcPts val="0"/>
                        </a:spcAft>
                      </a:pPr>
                      <a:r>
                        <a:rPr lang="en-GB" sz="1100" b="1" dirty="0">
                          <a:solidFill>
                            <a:schemeClr val="bg1"/>
                          </a:solidFill>
                          <a:effectLst/>
                        </a:rPr>
                        <a:t>-1.11</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lnSpc>
                          <a:spcPct val="150000"/>
                        </a:lnSpc>
                        <a:spcAft>
                          <a:spcPts val="0"/>
                        </a:spcAft>
                      </a:pPr>
                      <a:r>
                        <a:rPr lang="en-GB" sz="1100" b="1" dirty="0">
                          <a:solidFill>
                            <a:schemeClr val="bg1"/>
                          </a:solidFill>
                          <a:effectLst/>
                        </a:rPr>
                        <a:t>525</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840001086"/>
                  </a:ext>
                </a:extLst>
              </a:tr>
              <a:tr h="336559">
                <a:tc>
                  <a:txBody>
                    <a:bodyPr/>
                    <a:lstStyle/>
                    <a:p>
                      <a:pPr algn="ctr">
                        <a:lnSpc>
                          <a:spcPct val="150000"/>
                        </a:lnSpc>
                        <a:spcAft>
                          <a:spcPts val="0"/>
                        </a:spcAft>
                      </a:pPr>
                      <a:r>
                        <a:rPr lang="en-GB" sz="1100" b="1" dirty="0">
                          <a:solidFill>
                            <a:schemeClr val="bg1"/>
                          </a:solidFill>
                          <a:effectLst/>
                        </a:rPr>
                        <a:t>65</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lnSpc>
                          <a:spcPct val="150000"/>
                        </a:lnSpc>
                        <a:spcAft>
                          <a:spcPts val="0"/>
                        </a:spcAft>
                      </a:pPr>
                      <a:r>
                        <a:rPr lang="en-GB" sz="1100" b="1" dirty="0">
                          <a:solidFill>
                            <a:schemeClr val="bg1"/>
                          </a:solidFill>
                          <a:effectLst/>
                        </a:rPr>
                        <a:t>5000</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0000"/>
                    </a:solidFill>
                  </a:tcPr>
                </a:tc>
                <a:tc>
                  <a:txBody>
                    <a:bodyPr/>
                    <a:lstStyle/>
                    <a:p>
                      <a:pPr algn="ctr">
                        <a:lnSpc>
                          <a:spcPct val="150000"/>
                        </a:lnSpc>
                        <a:spcAft>
                          <a:spcPts val="0"/>
                        </a:spcAft>
                      </a:pPr>
                      <a:r>
                        <a:rPr lang="en-GB" sz="1100" b="1" dirty="0">
                          <a:solidFill>
                            <a:schemeClr val="bg1"/>
                          </a:solidFill>
                          <a:effectLst/>
                        </a:rPr>
                        <a:t>64.44</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spcAft>
                          <a:spcPts val="0"/>
                        </a:spcAft>
                      </a:pPr>
                      <a:r>
                        <a:rPr lang="en-GB" sz="1100" b="1" dirty="0">
                          <a:solidFill>
                            <a:schemeClr val="bg1"/>
                          </a:solidFill>
                          <a:effectLst/>
                        </a:rPr>
                        <a:t>7423</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tc>
                  <a:txBody>
                    <a:bodyPr/>
                    <a:lstStyle/>
                    <a:p>
                      <a:pPr algn="ctr">
                        <a:lnSpc>
                          <a:spcPct val="150000"/>
                        </a:lnSpc>
                        <a:spcAft>
                          <a:spcPts val="0"/>
                        </a:spcAft>
                      </a:pPr>
                      <a:r>
                        <a:rPr lang="en-GB" sz="1100" b="1" dirty="0">
                          <a:solidFill>
                            <a:schemeClr val="bg1"/>
                          </a:solidFill>
                          <a:effectLst/>
                        </a:rPr>
                        <a:t>-0.56</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tc>
                  <a:txBody>
                    <a:bodyPr/>
                    <a:lstStyle/>
                    <a:p>
                      <a:pPr algn="ctr">
                        <a:lnSpc>
                          <a:spcPct val="150000"/>
                        </a:lnSpc>
                        <a:spcAft>
                          <a:spcPts val="0"/>
                        </a:spcAft>
                      </a:pPr>
                      <a:r>
                        <a:rPr lang="en-GB" sz="1100" b="1" dirty="0">
                          <a:solidFill>
                            <a:schemeClr val="bg1"/>
                          </a:solidFill>
                          <a:effectLst/>
                        </a:rPr>
                        <a:t>2423</a:t>
                      </a:r>
                      <a:endParaRPr lang="en-GB" sz="1100" b="1" dirty="0">
                        <a:solidFill>
                          <a:schemeClr val="bg1"/>
                        </a:solidFill>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00B0F0"/>
                    </a:solidFill>
                  </a:tcPr>
                </a:tc>
                <a:extLst>
                  <a:ext uri="{0D108BD9-81ED-4DB2-BD59-A6C34878D82A}">
                    <a16:rowId xmlns:a16="http://schemas.microsoft.com/office/drawing/2014/main" val="2513250768"/>
                  </a:ext>
                </a:extLst>
              </a:tr>
            </a:tbl>
          </a:graphicData>
        </a:graphic>
      </p:graphicFrame>
    </p:spTree>
    <p:extLst>
      <p:ext uri="{BB962C8B-B14F-4D97-AF65-F5344CB8AC3E}">
        <p14:creationId xmlns:p14="http://schemas.microsoft.com/office/powerpoint/2010/main" val="248295400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9786079-1714-4F18-897A-16056564C3AA}"/>
              </a:ext>
            </a:extLst>
          </p:cNvPr>
          <p:cNvSpPr>
            <a:spLocks noGrp="1"/>
          </p:cNvSpPr>
          <p:nvPr>
            <p:ph type="title"/>
          </p:nvPr>
        </p:nvSpPr>
        <p:spPr>
          <a:xfrm>
            <a:off x="-508399" y="2643889"/>
            <a:ext cx="3739279" cy="1557032"/>
          </a:xfrm>
        </p:spPr>
        <p:txBody>
          <a:bodyPr>
            <a:normAutofit/>
          </a:bodyPr>
          <a:lstStyle/>
          <a:p>
            <a:pPr algn="r"/>
            <a:r>
              <a:rPr lang="en-GB" sz="4400" dirty="0">
                <a:solidFill>
                  <a:srgbClr val="FFFFFF"/>
                </a:solidFill>
              </a:rPr>
              <a:t>MOTEC DATA CAPTURE</a:t>
            </a:r>
          </a:p>
        </p:txBody>
      </p:sp>
      <p:pic>
        <p:nvPicPr>
          <p:cNvPr id="4" name="Content Placeholder 3">
            <a:extLst>
              <a:ext uri="{FF2B5EF4-FFF2-40B4-BE49-F238E27FC236}">
                <a16:creationId xmlns:a16="http://schemas.microsoft.com/office/drawing/2014/main" id="{9EBDBB4F-8E84-431F-9EBC-39720EDFD9DE}"/>
              </a:ext>
            </a:extLst>
          </p:cNvPr>
          <p:cNvPicPr>
            <a:picLocks noGrp="1" noChangeAspect="1"/>
          </p:cNvPicPr>
          <p:nvPr>
            <p:ph idx="1"/>
          </p:nvPr>
        </p:nvPicPr>
        <p:blipFill rotWithShape="1">
          <a:blip r:embed="rId5"/>
          <a:srcRect l="1872" t="14250" b="4725"/>
          <a:stretch/>
        </p:blipFill>
        <p:spPr>
          <a:xfrm>
            <a:off x="3230880" y="1313317"/>
            <a:ext cx="8957944" cy="4160583"/>
          </a:xfrm>
          <a:prstGeom prst="rect">
            <a:avLst/>
          </a:prstGeom>
        </p:spPr>
      </p:pic>
    </p:spTree>
    <p:extLst>
      <p:ext uri="{BB962C8B-B14F-4D97-AF65-F5344CB8AC3E}">
        <p14:creationId xmlns:p14="http://schemas.microsoft.com/office/powerpoint/2010/main" val="31228467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7" name="Rectangle 26">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F620FB8-7F91-4F52-922B-CCD54B39D4B9}"/>
              </a:ext>
            </a:extLst>
          </p:cNvPr>
          <p:cNvSpPr>
            <a:spLocks noGrp="1"/>
          </p:cNvSpPr>
          <p:nvPr>
            <p:ph type="title"/>
          </p:nvPr>
        </p:nvSpPr>
        <p:spPr>
          <a:xfrm>
            <a:off x="680321" y="753228"/>
            <a:ext cx="4136123" cy="1080938"/>
          </a:xfrm>
        </p:spPr>
        <p:txBody>
          <a:bodyPr>
            <a:normAutofit/>
          </a:bodyPr>
          <a:lstStyle/>
          <a:p>
            <a:r>
              <a:rPr lang="en-GB" sz="2400"/>
              <a:t>SECTOR TIMES</a:t>
            </a:r>
          </a:p>
        </p:txBody>
      </p:sp>
      <p:pic>
        <p:nvPicPr>
          <p:cNvPr id="29" name="Picture 28">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20" name="Content Placeholder 19">
            <a:extLst>
              <a:ext uri="{FF2B5EF4-FFF2-40B4-BE49-F238E27FC236}">
                <a16:creationId xmlns:a16="http://schemas.microsoft.com/office/drawing/2014/main" id="{E2E4E030-7622-41B8-B2FE-F280F325CE60}"/>
              </a:ext>
            </a:extLst>
          </p:cNvPr>
          <p:cNvSpPr>
            <a:spLocks noGrp="1"/>
          </p:cNvSpPr>
          <p:nvPr>
            <p:ph idx="1"/>
          </p:nvPr>
        </p:nvSpPr>
        <p:spPr>
          <a:xfrm>
            <a:off x="680321" y="2336873"/>
            <a:ext cx="4136123" cy="3599316"/>
          </a:xfrm>
        </p:spPr>
        <p:txBody>
          <a:bodyPr>
            <a:normAutofit/>
          </a:bodyPr>
          <a:lstStyle/>
          <a:p>
            <a:endParaRPr lang="en-US" sz="1800"/>
          </a:p>
        </p:txBody>
      </p:sp>
      <p:pic>
        <p:nvPicPr>
          <p:cNvPr id="4" name="Content Placeholder 3">
            <a:extLst>
              <a:ext uri="{FF2B5EF4-FFF2-40B4-BE49-F238E27FC236}">
                <a16:creationId xmlns:a16="http://schemas.microsoft.com/office/drawing/2014/main" id="{4B40A610-9F24-49AD-BA75-6ACDD0113601}"/>
              </a:ext>
            </a:extLst>
          </p:cNvPr>
          <p:cNvPicPr>
            <a:picLocks noChangeAspect="1"/>
          </p:cNvPicPr>
          <p:nvPr/>
        </p:nvPicPr>
        <p:blipFill rotWithShape="1">
          <a:blip r:embed="rId4"/>
          <a:srcRect l="1872" t="17714" r="66" b="36971"/>
          <a:stretch/>
        </p:blipFill>
        <p:spPr>
          <a:xfrm>
            <a:off x="43188" y="2563611"/>
            <a:ext cx="12102448" cy="3145840"/>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83468985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534D33-9132-4FDD-ACE2-434ACAC3A5E6}"/>
              </a:ext>
            </a:extLst>
          </p:cNvPr>
          <p:cNvSpPr>
            <a:spLocks noGrp="1"/>
          </p:cNvSpPr>
          <p:nvPr>
            <p:ph type="title"/>
          </p:nvPr>
        </p:nvSpPr>
        <p:spPr/>
        <p:txBody>
          <a:bodyPr/>
          <a:lstStyle/>
          <a:p>
            <a:r>
              <a:rPr lang="en-GB" dirty="0"/>
              <a:t>AERO SWEEPS</a:t>
            </a:r>
          </a:p>
        </p:txBody>
      </p:sp>
      <p:graphicFrame>
        <p:nvGraphicFramePr>
          <p:cNvPr id="6" name="Content Placeholder 5">
            <a:extLst>
              <a:ext uri="{FF2B5EF4-FFF2-40B4-BE49-F238E27FC236}">
                <a16:creationId xmlns:a16="http://schemas.microsoft.com/office/drawing/2014/main" id="{7C973A3A-A3CE-4490-A23D-61765DC787B2}"/>
              </a:ext>
            </a:extLst>
          </p:cNvPr>
          <p:cNvGraphicFramePr>
            <a:graphicFrameLocks noGrp="1"/>
          </p:cNvGraphicFramePr>
          <p:nvPr>
            <p:ph idx="1"/>
            <p:extLst>
              <p:ext uri="{D42A27DB-BD31-4B8C-83A1-F6EECF244321}">
                <p14:modId xmlns:p14="http://schemas.microsoft.com/office/powerpoint/2010/main" val="3194982633"/>
              </p:ext>
            </p:extLst>
          </p:nvPr>
        </p:nvGraphicFramePr>
        <p:xfrm>
          <a:off x="1009030" y="2396434"/>
          <a:ext cx="9613900" cy="3598863"/>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4398139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979F40-3A44-4CCB-9EB7-F8318BCE5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15291D39-6B03-4BB5-BFC6-CBF11E90BF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3176" y="0"/>
            <a:ext cx="12192000" cy="6858000"/>
          </a:xfrm>
          <a:prstGeom prst="rect">
            <a:avLst/>
          </a:prstGeom>
        </p:spPr>
      </p:pic>
      <p:sp>
        <p:nvSpPr>
          <p:cNvPr id="16" name="Rectangle 15">
            <a:extLst>
              <a:ext uri="{FF2B5EF4-FFF2-40B4-BE49-F238E27FC236}">
                <a16:creationId xmlns:a16="http://schemas.microsoft.com/office/drawing/2014/main" id="{AFD071FA-0514-4371-9568-86216A1F46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211DDA4-E7B5-4325-A844-B7F59B084B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20" name="Picture 19">
            <a:extLst>
              <a:ext uri="{FF2B5EF4-FFF2-40B4-BE49-F238E27FC236}">
                <a16:creationId xmlns:a16="http://schemas.microsoft.com/office/drawing/2014/main" id="{0D58E222-6309-4F79-AC20-9D3C69CD9B1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9" name="Content Placeholder 8">
            <a:extLst>
              <a:ext uri="{FF2B5EF4-FFF2-40B4-BE49-F238E27FC236}">
                <a16:creationId xmlns:a16="http://schemas.microsoft.com/office/drawing/2014/main" id="{30A32CAA-DF8F-4295-87B8-43008389499A}"/>
              </a:ext>
            </a:extLst>
          </p:cNvPr>
          <p:cNvSpPr>
            <a:spLocks noGrp="1"/>
          </p:cNvSpPr>
          <p:nvPr>
            <p:ph idx="1"/>
          </p:nvPr>
        </p:nvSpPr>
        <p:spPr>
          <a:xfrm>
            <a:off x="680321" y="2336873"/>
            <a:ext cx="3656289" cy="3599316"/>
          </a:xfrm>
        </p:spPr>
        <p:txBody>
          <a:bodyPr>
            <a:normAutofit/>
          </a:bodyPr>
          <a:lstStyle/>
          <a:p>
            <a:endParaRPr lang="en-US" sz="1400"/>
          </a:p>
        </p:txBody>
      </p:sp>
      <p:sp>
        <p:nvSpPr>
          <p:cNvPr id="8" name="Rectangle 7">
            <a:extLst>
              <a:ext uri="{FF2B5EF4-FFF2-40B4-BE49-F238E27FC236}">
                <a16:creationId xmlns:a16="http://schemas.microsoft.com/office/drawing/2014/main" id="{FC93C23B-1102-459F-BC25-04F44C5E7206}"/>
              </a:ext>
            </a:extLst>
          </p:cNvPr>
          <p:cNvSpPr/>
          <p:nvPr/>
        </p:nvSpPr>
        <p:spPr>
          <a:xfrm>
            <a:off x="0" y="0"/>
            <a:ext cx="12192000" cy="685800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4" descr="A picture containing building, sitting, red, computer&#10;&#10;Description automatically generated">
            <a:extLst>
              <a:ext uri="{FF2B5EF4-FFF2-40B4-BE49-F238E27FC236}">
                <a16:creationId xmlns:a16="http://schemas.microsoft.com/office/drawing/2014/main" id="{33B17200-1339-4098-B967-2012DC74E6BE}"/>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0911" y="135446"/>
            <a:ext cx="10414399" cy="6587105"/>
          </a:xfrm>
          <a:prstGeom prst="rect">
            <a:avLst/>
          </a:prstGeom>
          <a:ln>
            <a:noFill/>
          </a:ln>
          <a:effectLst>
            <a:outerShdw blurRad="76200" dist="63500" dir="5040000" algn="tl" rotWithShape="0">
              <a:srgbClr val="000000">
                <a:alpha val="41000"/>
              </a:srgbClr>
            </a:outerShdw>
          </a:effectLst>
        </p:spPr>
      </p:pic>
    </p:spTree>
    <p:extLst>
      <p:ext uri="{BB962C8B-B14F-4D97-AF65-F5344CB8AC3E}">
        <p14:creationId xmlns:p14="http://schemas.microsoft.com/office/powerpoint/2010/main" val="87398100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EA15A-1A29-4E51-8FF0-CFB8883F0E5B}"/>
              </a:ext>
            </a:extLst>
          </p:cNvPr>
          <p:cNvSpPr>
            <a:spLocks noGrp="1"/>
          </p:cNvSpPr>
          <p:nvPr>
            <p:ph type="title"/>
          </p:nvPr>
        </p:nvSpPr>
        <p:spPr>
          <a:xfrm>
            <a:off x="0" y="650554"/>
            <a:ext cx="9613861" cy="1080938"/>
          </a:xfrm>
        </p:spPr>
        <p:txBody>
          <a:bodyPr/>
          <a:lstStyle/>
          <a:p>
            <a:r>
              <a:rPr lang="en-GB" dirty="0"/>
              <a:t>BPS PEMBREY LAP</a:t>
            </a:r>
          </a:p>
        </p:txBody>
      </p:sp>
      <p:sp>
        <p:nvSpPr>
          <p:cNvPr id="5" name="Content Placeholder 4">
            <a:extLst>
              <a:ext uri="{FF2B5EF4-FFF2-40B4-BE49-F238E27FC236}">
                <a16:creationId xmlns:a16="http://schemas.microsoft.com/office/drawing/2014/main" id="{B7747031-9E4A-402E-A30B-1364E25405B8}"/>
              </a:ext>
            </a:extLst>
          </p:cNvPr>
          <p:cNvSpPr>
            <a:spLocks noGrp="1"/>
          </p:cNvSpPr>
          <p:nvPr>
            <p:ph idx="1"/>
          </p:nvPr>
        </p:nvSpPr>
        <p:spPr/>
        <p:txBody>
          <a:bodyPr/>
          <a:lstStyle/>
          <a:p>
            <a:r>
              <a:rPr lang="en-GB" dirty="0">
                <a:solidFill>
                  <a:srgbClr val="002060"/>
                </a:solidFill>
                <a:hlinkClick r:id="rId2">
                  <a:extLst>
                    <a:ext uri="{A12FA001-AC4F-418D-AE19-62706E023703}">
                      <ahyp:hlinkClr xmlns:ahyp="http://schemas.microsoft.com/office/drawing/2018/hyperlinkcolor" val="tx"/>
                    </a:ext>
                  </a:extLst>
                </a:hlinkClick>
              </a:rPr>
              <a:t>https://www.youtube.com/watch?v=lC9wXvOXIpU</a:t>
            </a:r>
            <a:r>
              <a:rPr lang="en-GB" dirty="0">
                <a:solidFill>
                  <a:srgbClr val="002060"/>
                </a:solidFill>
              </a:rPr>
              <a:t> </a:t>
            </a:r>
          </a:p>
          <a:p>
            <a:endParaRPr lang="en-GB" dirty="0">
              <a:solidFill>
                <a:srgbClr val="002060"/>
              </a:solidFill>
            </a:endParaRPr>
          </a:p>
          <a:p>
            <a:endParaRPr lang="en-GB" dirty="0">
              <a:solidFill>
                <a:srgbClr val="002060"/>
              </a:solidFill>
            </a:endParaRPr>
          </a:p>
          <a:p>
            <a:r>
              <a:rPr lang="en-GB" dirty="0">
                <a:solidFill>
                  <a:srgbClr val="002060"/>
                </a:solidFill>
              </a:rPr>
              <a:t>A lap of the model in the sim going around Pembrey</a:t>
            </a:r>
          </a:p>
        </p:txBody>
      </p:sp>
    </p:spTree>
    <p:extLst>
      <p:ext uri="{BB962C8B-B14F-4D97-AF65-F5344CB8AC3E}">
        <p14:creationId xmlns:p14="http://schemas.microsoft.com/office/powerpoint/2010/main" val="14617766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311BF-B34C-4BA8-8AB4-72C9829F1BED}"/>
              </a:ext>
            </a:extLst>
          </p:cNvPr>
          <p:cNvSpPr>
            <a:spLocks noGrp="1"/>
          </p:cNvSpPr>
          <p:nvPr>
            <p:ph type="title"/>
          </p:nvPr>
        </p:nvSpPr>
        <p:spPr/>
        <p:txBody>
          <a:bodyPr/>
          <a:lstStyle/>
          <a:p>
            <a:r>
              <a:rPr lang="en-GB" dirty="0"/>
              <a:t>Sim model lap time development</a:t>
            </a:r>
          </a:p>
        </p:txBody>
      </p:sp>
      <p:graphicFrame>
        <p:nvGraphicFramePr>
          <p:cNvPr id="4" name="Content Placeholder 3">
            <a:extLst>
              <a:ext uri="{FF2B5EF4-FFF2-40B4-BE49-F238E27FC236}">
                <a16:creationId xmlns:a16="http://schemas.microsoft.com/office/drawing/2014/main" id="{6937C4CC-A694-49CE-AB27-5605DF190D01}"/>
              </a:ext>
            </a:extLst>
          </p:cNvPr>
          <p:cNvGraphicFramePr>
            <a:graphicFrameLocks noGrp="1"/>
          </p:cNvGraphicFramePr>
          <p:nvPr>
            <p:ph idx="1"/>
            <p:extLst>
              <p:ext uri="{D42A27DB-BD31-4B8C-83A1-F6EECF244321}">
                <p14:modId xmlns:p14="http://schemas.microsoft.com/office/powerpoint/2010/main" val="2878800892"/>
              </p:ext>
            </p:extLst>
          </p:nvPr>
        </p:nvGraphicFramePr>
        <p:xfrm>
          <a:off x="680321" y="2317753"/>
          <a:ext cx="2642384" cy="4042942"/>
        </p:xfrm>
        <a:graphic>
          <a:graphicData uri="http://schemas.openxmlformats.org/drawingml/2006/table">
            <a:tbl>
              <a:tblPr firstRow="1" firstCol="1" bandRow="1">
                <a:tableStyleId>{5C22544A-7EE6-4342-B048-85BDC9FD1C3A}</a:tableStyleId>
              </a:tblPr>
              <a:tblGrid>
                <a:gridCol w="1386363">
                  <a:extLst>
                    <a:ext uri="{9D8B030D-6E8A-4147-A177-3AD203B41FA5}">
                      <a16:colId xmlns:a16="http://schemas.microsoft.com/office/drawing/2014/main" val="219584735"/>
                    </a:ext>
                  </a:extLst>
                </a:gridCol>
                <a:gridCol w="1256021">
                  <a:extLst>
                    <a:ext uri="{9D8B030D-6E8A-4147-A177-3AD203B41FA5}">
                      <a16:colId xmlns:a16="http://schemas.microsoft.com/office/drawing/2014/main" val="3386167574"/>
                    </a:ext>
                  </a:extLst>
                </a:gridCol>
              </a:tblGrid>
              <a:tr h="444881">
                <a:tc>
                  <a:txBody>
                    <a:bodyPr/>
                    <a:lstStyle/>
                    <a:p>
                      <a:pPr algn="ctr">
                        <a:lnSpc>
                          <a:spcPct val="150000"/>
                        </a:lnSpc>
                        <a:spcAft>
                          <a:spcPts val="0"/>
                        </a:spcAft>
                      </a:pPr>
                      <a:r>
                        <a:rPr lang="en-GB" sz="1000">
                          <a:effectLst/>
                        </a:rPr>
                        <a:t>Car modifications:</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Time around Pembrey:</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3305764970"/>
                  </a:ext>
                </a:extLst>
              </a:tr>
              <a:tr h="210265">
                <a:tc>
                  <a:txBody>
                    <a:bodyPr/>
                    <a:lstStyle/>
                    <a:p>
                      <a:pPr algn="ctr">
                        <a:lnSpc>
                          <a:spcPct val="150000"/>
                        </a:lnSpc>
                        <a:spcAft>
                          <a:spcPts val="0"/>
                        </a:spcAft>
                      </a:pPr>
                      <a:r>
                        <a:rPr lang="en-GB" sz="1000">
                          <a:effectLst/>
                        </a:rPr>
                        <a:t>Base formula E car:</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58.687</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4139498176"/>
                  </a:ext>
                </a:extLst>
              </a:tr>
              <a:tr h="210265">
                <a:tc>
                  <a:txBody>
                    <a:bodyPr/>
                    <a:lstStyle/>
                    <a:p>
                      <a:pPr algn="ctr">
                        <a:lnSpc>
                          <a:spcPct val="150000"/>
                        </a:lnSpc>
                        <a:spcAft>
                          <a:spcPts val="0"/>
                        </a:spcAft>
                      </a:pPr>
                      <a:r>
                        <a:rPr lang="en-GB" sz="1000">
                          <a:effectLst/>
                        </a:rPr>
                        <a:t>AWD and 600kg:</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50.124</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2745158323"/>
                  </a:ext>
                </a:extLst>
              </a:tr>
              <a:tr h="210265">
                <a:tc>
                  <a:txBody>
                    <a:bodyPr/>
                    <a:lstStyle/>
                    <a:p>
                      <a:pPr algn="ctr">
                        <a:lnSpc>
                          <a:spcPct val="150000"/>
                        </a:lnSpc>
                        <a:spcAft>
                          <a:spcPts val="0"/>
                        </a:spcAft>
                      </a:pPr>
                      <a:r>
                        <a:rPr lang="en-GB" sz="1000">
                          <a:effectLst/>
                        </a:rPr>
                        <a:t>Emrax motors x 2/RWD</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48.818</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2230157410"/>
                  </a:ext>
                </a:extLst>
              </a:tr>
              <a:tr h="210265">
                <a:tc>
                  <a:txBody>
                    <a:bodyPr/>
                    <a:lstStyle/>
                    <a:p>
                      <a:pPr algn="ctr">
                        <a:lnSpc>
                          <a:spcPct val="150000"/>
                        </a:lnSpc>
                        <a:spcAft>
                          <a:spcPts val="0"/>
                        </a:spcAft>
                      </a:pPr>
                      <a:r>
                        <a:rPr lang="en-GB" sz="1000">
                          <a:effectLst/>
                        </a:rPr>
                        <a:t>F2 Tyres/1 gear</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43.844</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505784786"/>
                  </a:ext>
                </a:extLst>
              </a:tr>
              <a:tr h="210265">
                <a:tc>
                  <a:txBody>
                    <a:bodyPr/>
                    <a:lstStyle/>
                    <a:p>
                      <a:pPr algn="ctr">
                        <a:lnSpc>
                          <a:spcPct val="150000"/>
                        </a:lnSpc>
                        <a:spcAft>
                          <a:spcPts val="0"/>
                        </a:spcAft>
                      </a:pPr>
                      <a:r>
                        <a:rPr lang="en-GB" sz="1000">
                          <a:effectLst/>
                        </a:rPr>
                        <a:t>F2 Tyres/5 gears</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43.244</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3472359367"/>
                  </a:ext>
                </a:extLst>
              </a:tr>
              <a:tr h="210265">
                <a:tc>
                  <a:txBody>
                    <a:bodyPr/>
                    <a:lstStyle/>
                    <a:p>
                      <a:pPr algn="ctr">
                        <a:lnSpc>
                          <a:spcPct val="150000"/>
                        </a:lnSpc>
                        <a:spcAft>
                          <a:spcPts val="0"/>
                        </a:spcAft>
                      </a:pPr>
                      <a:r>
                        <a:rPr lang="en-GB" sz="1000">
                          <a:effectLst/>
                        </a:rPr>
                        <a:t>Weight sweeps: 600kg</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43.177</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66456819"/>
                  </a:ext>
                </a:extLst>
              </a:tr>
              <a:tr h="210265">
                <a:tc>
                  <a:txBody>
                    <a:bodyPr/>
                    <a:lstStyle/>
                    <a:p>
                      <a:pPr algn="ctr">
                        <a:lnSpc>
                          <a:spcPct val="150000"/>
                        </a:lnSpc>
                        <a:spcAft>
                          <a:spcPts val="0"/>
                        </a:spcAft>
                      </a:pPr>
                      <a:r>
                        <a:rPr lang="en-GB" sz="1000">
                          <a:effectLst/>
                        </a:rPr>
                        <a:t>700kg</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44.993</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2557785012"/>
                  </a:ext>
                </a:extLst>
              </a:tr>
              <a:tr h="210265">
                <a:tc>
                  <a:txBody>
                    <a:bodyPr/>
                    <a:lstStyle/>
                    <a:p>
                      <a:pPr algn="ctr">
                        <a:lnSpc>
                          <a:spcPct val="150000"/>
                        </a:lnSpc>
                        <a:spcAft>
                          <a:spcPts val="0"/>
                        </a:spcAft>
                      </a:pPr>
                      <a:r>
                        <a:rPr lang="en-GB" sz="1000">
                          <a:effectLst/>
                        </a:rPr>
                        <a:t>800kg</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46.131</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3738162736"/>
                  </a:ext>
                </a:extLst>
              </a:tr>
              <a:tr h="210265">
                <a:tc>
                  <a:txBody>
                    <a:bodyPr/>
                    <a:lstStyle/>
                    <a:p>
                      <a:pPr algn="ctr">
                        <a:lnSpc>
                          <a:spcPct val="150000"/>
                        </a:lnSpc>
                        <a:spcAft>
                          <a:spcPts val="0"/>
                        </a:spcAft>
                      </a:pPr>
                      <a:r>
                        <a:rPr lang="en-GB" sz="1000">
                          <a:effectLst/>
                        </a:rPr>
                        <a:t>900kg</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48.842</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1685614855"/>
                  </a:ext>
                </a:extLst>
              </a:tr>
              <a:tr h="210265">
                <a:tc>
                  <a:txBody>
                    <a:bodyPr/>
                    <a:lstStyle/>
                    <a:p>
                      <a:pPr algn="ctr">
                        <a:lnSpc>
                          <a:spcPct val="150000"/>
                        </a:lnSpc>
                        <a:spcAft>
                          <a:spcPts val="0"/>
                        </a:spcAft>
                      </a:pPr>
                      <a:r>
                        <a:rPr lang="en-GB" sz="1000">
                          <a:effectLst/>
                        </a:rPr>
                        <a:t>1000kg</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50.483</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580365155"/>
                  </a:ext>
                </a:extLst>
              </a:tr>
              <a:tr h="210265">
                <a:tc>
                  <a:txBody>
                    <a:bodyPr/>
                    <a:lstStyle/>
                    <a:p>
                      <a:pPr algn="ctr">
                        <a:lnSpc>
                          <a:spcPct val="150000"/>
                        </a:lnSpc>
                        <a:spcAft>
                          <a:spcPts val="0"/>
                        </a:spcAft>
                      </a:pPr>
                      <a:r>
                        <a:rPr lang="en-GB" sz="1000">
                          <a:effectLst/>
                        </a:rPr>
                        <a:t>1100kg</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51.227</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1822199453"/>
                  </a:ext>
                </a:extLst>
              </a:tr>
              <a:tr h="210265">
                <a:tc>
                  <a:txBody>
                    <a:bodyPr/>
                    <a:lstStyle/>
                    <a:p>
                      <a:pPr algn="ctr">
                        <a:lnSpc>
                          <a:spcPct val="150000"/>
                        </a:lnSpc>
                        <a:spcAft>
                          <a:spcPts val="0"/>
                        </a:spcAft>
                      </a:pPr>
                      <a:r>
                        <a:rPr lang="en-GB" sz="1000">
                          <a:effectLst/>
                        </a:rPr>
                        <a:t>1200kg</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51.747</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2794591629"/>
                  </a:ext>
                </a:extLst>
              </a:tr>
              <a:tr h="210265">
                <a:tc>
                  <a:txBody>
                    <a:bodyPr/>
                    <a:lstStyle/>
                    <a:p>
                      <a:pPr algn="ctr">
                        <a:lnSpc>
                          <a:spcPct val="150000"/>
                        </a:lnSpc>
                        <a:spcAft>
                          <a:spcPts val="0"/>
                        </a:spcAft>
                      </a:pPr>
                      <a:r>
                        <a:rPr lang="en-GB" sz="1000">
                          <a:effectLst/>
                        </a:rPr>
                        <a:t>∆ Drag and aero</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47.5</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1595462235"/>
                  </a:ext>
                </a:extLst>
              </a:tr>
              <a:tr h="210265">
                <a:tc>
                  <a:txBody>
                    <a:bodyPr/>
                    <a:lstStyle/>
                    <a:p>
                      <a:pPr algn="ctr">
                        <a:lnSpc>
                          <a:spcPct val="150000"/>
                        </a:lnSpc>
                        <a:spcAft>
                          <a:spcPts val="0"/>
                        </a:spcAft>
                      </a:pPr>
                      <a:r>
                        <a:rPr lang="en-GB" sz="1000">
                          <a:effectLst/>
                        </a:rPr>
                        <a:t>∆ Gear ratio</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a:effectLst/>
                        </a:rPr>
                        <a:t>47.238</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3336582011"/>
                  </a:ext>
                </a:extLst>
              </a:tr>
              <a:tr h="210265">
                <a:tc>
                  <a:txBody>
                    <a:bodyPr/>
                    <a:lstStyle/>
                    <a:p>
                      <a:pPr algn="ctr">
                        <a:lnSpc>
                          <a:spcPct val="150000"/>
                        </a:lnSpc>
                        <a:spcAft>
                          <a:spcPts val="0"/>
                        </a:spcAft>
                      </a:pPr>
                      <a:r>
                        <a:rPr lang="en-GB" sz="1000">
                          <a:effectLst/>
                        </a:rPr>
                        <a:t>∆ Aero wing position </a:t>
                      </a:r>
                      <a:endParaRPr lang="en-GB" sz="100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tc>
                  <a:txBody>
                    <a:bodyPr/>
                    <a:lstStyle/>
                    <a:p>
                      <a:pPr algn="ctr">
                        <a:lnSpc>
                          <a:spcPct val="150000"/>
                        </a:lnSpc>
                        <a:spcAft>
                          <a:spcPts val="0"/>
                        </a:spcAft>
                      </a:pPr>
                      <a:r>
                        <a:rPr lang="en-GB" sz="1000" dirty="0">
                          <a:effectLst/>
                        </a:rPr>
                        <a:t>46.8</a:t>
                      </a:r>
                      <a:endParaRPr lang="en-GB" sz="1000" dirty="0">
                        <a:effectLst/>
                        <a:latin typeface="Source Sans Pro" panose="020B0503030403020204" pitchFamily="34" charset="0"/>
                        <a:ea typeface="Calibri" panose="020F0502020204030204" pitchFamily="34" charset="0"/>
                        <a:cs typeface="Times New Roman" panose="02020603050405020304" pitchFamily="18" charset="0"/>
                      </a:endParaRPr>
                    </a:p>
                  </a:txBody>
                  <a:tcPr marL="63986" marR="63986" marT="0" marB="0" anchor="b"/>
                </a:tc>
                <a:extLst>
                  <a:ext uri="{0D108BD9-81ED-4DB2-BD59-A6C34878D82A}">
                    <a16:rowId xmlns:a16="http://schemas.microsoft.com/office/drawing/2014/main" val="54787551"/>
                  </a:ext>
                </a:extLst>
              </a:tr>
            </a:tbl>
          </a:graphicData>
        </a:graphic>
      </p:graphicFrame>
      <p:graphicFrame>
        <p:nvGraphicFramePr>
          <p:cNvPr id="11" name="Chart 10">
            <a:extLst>
              <a:ext uri="{FF2B5EF4-FFF2-40B4-BE49-F238E27FC236}">
                <a16:creationId xmlns:a16="http://schemas.microsoft.com/office/drawing/2014/main" id="{764DBFFD-D17D-4C2B-814B-7FB559C3A9F6}"/>
              </a:ext>
            </a:extLst>
          </p:cNvPr>
          <p:cNvGraphicFramePr/>
          <p:nvPr>
            <p:extLst>
              <p:ext uri="{D42A27DB-BD31-4B8C-83A1-F6EECF244321}">
                <p14:modId xmlns:p14="http://schemas.microsoft.com/office/powerpoint/2010/main" val="4119820501"/>
              </p:ext>
            </p:extLst>
          </p:nvPr>
        </p:nvGraphicFramePr>
        <p:xfrm>
          <a:off x="3810000" y="2317752"/>
          <a:ext cx="6800850" cy="404294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60743175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04126-26B9-4997-BEB8-AAB6DAEC8B2A}"/>
              </a:ext>
            </a:extLst>
          </p:cNvPr>
          <p:cNvSpPr>
            <a:spLocks noGrp="1"/>
          </p:cNvSpPr>
          <p:nvPr>
            <p:ph type="title"/>
          </p:nvPr>
        </p:nvSpPr>
        <p:spPr/>
        <p:txBody>
          <a:bodyPr/>
          <a:lstStyle/>
          <a:p>
            <a:r>
              <a:rPr lang="en-GB" dirty="0"/>
              <a:t>Harewood Hillclimb</a:t>
            </a:r>
          </a:p>
        </p:txBody>
      </p:sp>
      <p:sp>
        <p:nvSpPr>
          <p:cNvPr id="4" name="TextBox 3">
            <a:extLst>
              <a:ext uri="{FF2B5EF4-FFF2-40B4-BE49-F238E27FC236}">
                <a16:creationId xmlns:a16="http://schemas.microsoft.com/office/drawing/2014/main" id="{FE0F0A6C-FF66-42EA-B01D-C1087A2E6E55}"/>
              </a:ext>
            </a:extLst>
          </p:cNvPr>
          <p:cNvSpPr txBox="1"/>
          <p:nvPr/>
        </p:nvSpPr>
        <p:spPr>
          <a:xfrm>
            <a:off x="1093509" y="2611225"/>
            <a:ext cx="8540685" cy="1200329"/>
          </a:xfrm>
          <a:prstGeom prst="rect">
            <a:avLst/>
          </a:prstGeom>
          <a:noFill/>
        </p:spPr>
        <p:txBody>
          <a:bodyPr wrap="square" rtlCol="0">
            <a:spAutoFit/>
          </a:bodyPr>
          <a:lstStyle/>
          <a:p>
            <a:r>
              <a:rPr lang="en-GB" dirty="0"/>
              <a:t>Next slide shows a video of Scott Moran competing in a National A hillclimb event driving a Gould GR61 X</a:t>
            </a:r>
          </a:p>
          <a:p>
            <a:endParaRPr lang="en-GB" dirty="0"/>
          </a:p>
          <a:p>
            <a:r>
              <a:rPr lang="en-GB" dirty="0"/>
              <a:t>The following slide shows a lap of Harewood in the base performance simulator</a:t>
            </a:r>
          </a:p>
        </p:txBody>
      </p:sp>
    </p:spTree>
    <p:extLst>
      <p:ext uri="{BB962C8B-B14F-4D97-AF65-F5344CB8AC3E}">
        <p14:creationId xmlns:p14="http://schemas.microsoft.com/office/powerpoint/2010/main" val="415711260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A5AA2-5042-49D3-BB81-A9097A755202}"/>
              </a:ext>
            </a:extLst>
          </p:cNvPr>
          <p:cNvSpPr>
            <a:spLocks noGrp="1"/>
          </p:cNvSpPr>
          <p:nvPr>
            <p:ph type="title"/>
          </p:nvPr>
        </p:nvSpPr>
        <p:spPr/>
        <p:txBody>
          <a:bodyPr/>
          <a:lstStyle/>
          <a:p>
            <a:r>
              <a:rPr lang="en-GB" dirty="0"/>
              <a:t>Harewood Hillclimb</a:t>
            </a:r>
          </a:p>
        </p:txBody>
      </p:sp>
      <p:sp>
        <p:nvSpPr>
          <p:cNvPr id="3" name="TextBox 2">
            <a:extLst>
              <a:ext uri="{FF2B5EF4-FFF2-40B4-BE49-F238E27FC236}">
                <a16:creationId xmlns:a16="http://schemas.microsoft.com/office/drawing/2014/main" id="{F8CC6042-82A8-4DB2-B358-3959CAA0640F}"/>
              </a:ext>
            </a:extLst>
          </p:cNvPr>
          <p:cNvSpPr txBox="1"/>
          <p:nvPr/>
        </p:nvSpPr>
        <p:spPr>
          <a:xfrm>
            <a:off x="1687398" y="3035431"/>
            <a:ext cx="7871381" cy="923330"/>
          </a:xfrm>
          <a:prstGeom prst="rect">
            <a:avLst/>
          </a:prstGeom>
          <a:noFill/>
        </p:spPr>
        <p:txBody>
          <a:bodyPr wrap="square" rtlCol="0">
            <a:spAutoFit/>
          </a:bodyPr>
          <a:lstStyle/>
          <a:p>
            <a:r>
              <a:rPr lang="en-GB" dirty="0">
                <a:solidFill>
                  <a:schemeClr val="bg1"/>
                </a:solidFill>
                <a:hlinkClick r:id="rId2">
                  <a:extLst>
                    <a:ext uri="{A12FA001-AC4F-418D-AE19-62706E023703}">
                      <ahyp:hlinkClr xmlns:ahyp="http://schemas.microsoft.com/office/drawing/2018/hyperlinkcolor" val="tx"/>
                    </a:ext>
                  </a:extLst>
                </a:hlinkClick>
              </a:rPr>
              <a:t>https://www.youtube.com/watch?v=H4LsB5bDSl8&amp;t=</a:t>
            </a:r>
            <a:endParaRPr lang="en-GB" dirty="0">
              <a:solidFill>
                <a:schemeClr val="bg1"/>
              </a:solidFill>
            </a:endParaRPr>
          </a:p>
          <a:p>
            <a:endParaRPr lang="en-GB" dirty="0">
              <a:solidFill>
                <a:srgbClr val="002060"/>
              </a:solidFill>
            </a:endParaRPr>
          </a:p>
          <a:p>
            <a:endParaRPr lang="en-GB" dirty="0"/>
          </a:p>
        </p:txBody>
      </p:sp>
    </p:spTree>
    <p:extLst>
      <p:ext uri="{BB962C8B-B14F-4D97-AF65-F5344CB8AC3E}">
        <p14:creationId xmlns:p14="http://schemas.microsoft.com/office/powerpoint/2010/main" val="403019872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610D2AE-07EF-436A-9755-AA8DF4B93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82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6CACDD17-9043-46DF-882D-420365B79C1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Rectangle 14">
            <a:extLst>
              <a:ext uri="{FF2B5EF4-FFF2-40B4-BE49-F238E27FC236}">
                <a16:creationId xmlns:a16="http://schemas.microsoft.com/office/drawing/2014/main" id="{CF2D8AD5-434A-4C0E-9F5B-C1AFD645F3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2" y="609600"/>
            <a:ext cx="4959094" cy="1368198"/>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B96B282-3207-43B9-A974-6F696BABB4F7}"/>
              </a:ext>
            </a:extLst>
          </p:cNvPr>
          <p:cNvSpPr>
            <a:spLocks noGrp="1"/>
          </p:cNvSpPr>
          <p:nvPr>
            <p:ph type="title"/>
          </p:nvPr>
        </p:nvSpPr>
        <p:spPr>
          <a:xfrm>
            <a:off x="680321" y="753228"/>
            <a:ext cx="4136123" cy="1080938"/>
          </a:xfrm>
        </p:spPr>
        <p:txBody>
          <a:bodyPr>
            <a:normAutofit/>
          </a:bodyPr>
          <a:lstStyle/>
          <a:p>
            <a:r>
              <a:rPr lang="en-GB" sz="2400" dirty="0"/>
              <a:t>Harewood Lap</a:t>
            </a:r>
          </a:p>
        </p:txBody>
      </p:sp>
      <p:pic>
        <p:nvPicPr>
          <p:cNvPr id="17" name="Picture 16">
            <a:extLst>
              <a:ext uri="{FF2B5EF4-FFF2-40B4-BE49-F238E27FC236}">
                <a16:creationId xmlns:a16="http://schemas.microsoft.com/office/drawing/2014/main" id="{E92B246D-47CC-40F8-8DE7-B65D409E9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 y="1970241"/>
            <a:ext cx="4956048" cy="199787"/>
          </a:xfrm>
          <a:prstGeom prst="rect">
            <a:avLst/>
          </a:prstGeom>
        </p:spPr>
      </p:pic>
      <p:sp>
        <p:nvSpPr>
          <p:cNvPr id="3" name="TextBox 2">
            <a:extLst>
              <a:ext uri="{FF2B5EF4-FFF2-40B4-BE49-F238E27FC236}">
                <a16:creationId xmlns:a16="http://schemas.microsoft.com/office/drawing/2014/main" id="{A85AFAF3-86D4-4A9F-9BBA-D96F8AD360D8}"/>
              </a:ext>
            </a:extLst>
          </p:cNvPr>
          <p:cNvSpPr txBox="1"/>
          <p:nvPr/>
        </p:nvSpPr>
        <p:spPr>
          <a:xfrm>
            <a:off x="1677971" y="2639505"/>
            <a:ext cx="8644380" cy="646331"/>
          </a:xfrm>
          <a:prstGeom prst="rect">
            <a:avLst/>
          </a:prstGeom>
          <a:noFill/>
        </p:spPr>
        <p:txBody>
          <a:bodyPr wrap="square" rtlCol="0">
            <a:spAutoFit/>
          </a:bodyPr>
          <a:lstStyle/>
          <a:p>
            <a:r>
              <a:rPr lang="en-GB" dirty="0">
                <a:solidFill>
                  <a:srgbClr val="002060"/>
                </a:solidFill>
                <a:hlinkClick r:id="rId4">
                  <a:extLst>
                    <a:ext uri="{A12FA001-AC4F-418D-AE19-62706E023703}">
                      <ahyp:hlinkClr xmlns:ahyp="http://schemas.microsoft.com/office/drawing/2018/hyperlinkcolor" val="tx"/>
                    </a:ext>
                  </a:extLst>
                </a:hlinkClick>
              </a:rPr>
              <a:t>https://www.youtube.com/watch?v=AtwH7Ji9DRk</a:t>
            </a:r>
            <a:r>
              <a:rPr lang="en-GB" dirty="0">
                <a:solidFill>
                  <a:srgbClr val="002060"/>
                </a:solidFill>
              </a:rPr>
              <a:t> </a:t>
            </a:r>
          </a:p>
          <a:p>
            <a:endParaRPr lang="en-GB" dirty="0"/>
          </a:p>
        </p:txBody>
      </p:sp>
    </p:spTree>
    <p:extLst>
      <p:ext uri="{BB962C8B-B14F-4D97-AF65-F5344CB8AC3E}">
        <p14:creationId xmlns:p14="http://schemas.microsoft.com/office/powerpoint/2010/main" val="365295569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20">
            <a:extLst>
              <a:ext uri="{FF2B5EF4-FFF2-40B4-BE49-F238E27FC236}">
                <a16:creationId xmlns:a16="http://schemas.microsoft.com/office/drawing/2014/main" id="{5321D838-2C7E-4177-9DD3-DAC78324A2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23" name="Picture 22">
            <a:extLst>
              <a:ext uri="{FF2B5EF4-FFF2-40B4-BE49-F238E27FC236}">
                <a16:creationId xmlns:a16="http://schemas.microsoft.com/office/drawing/2014/main" id="{0146E45C-1450-4186-B501-74F221F897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1" y="4242851"/>
            <a:ext cx="8968084" cy="275942"/>
          </a:xfrm>
          <a:prstGeom prst="rect">
            <a:avLst/>
          </a:prstGeom>
        </p:spPr>
      </p:pic>
      <p:pic>
        <p:nvPicPr>
          <p:cNvPr id="25" name="Picture 24">
            <a:extLst>
              <a:ext uri="{FF2B5EF4-FFF2-40B4-BE49-F238E27FC236}">
                <a16:creationId xmlns:a16="http://schemas.microsoft.com/office/drawing/2014/main" id="{EEDDA48B-BC04-4915-ADA3-A1A9522EB0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9111716" y="4243845"/>
            <a:ext cx="3077108" cy="276940"/>
          </a:xfrm>
          <a:prstGeom prst="rect">
            <a:avLst/>
          </a:prstGeom>
        </p:spPr>
      </p:pic>
      <p:sp>
        <p:nvSpPr>
          <p:cNvPr id="27" name="Rectangle 26">
            <a:extLst>
              <a:ext uri="{FF2B5EF4-FFF2-40B4-BE49-F238E27FC236}">
                <a16:creationId xmlns:a16="http://schemas.microsoft.com/office/drawing/2014/main" id="{78C9D07A-5A22-4E55-B18A-47CF07E508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90078"/>
            <a:ext cx="8968085" cy="1660332"/>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Rectangle 28">
            <a:extLst>
              <a:ext uri="{FF2B5EF4-FFF2-40B4-BE49-F238E27FC236}">
                <a16:creationId xmlns:a16="http://schemas.microsoft.com/office/drawing/2014/main" id="{3D71E629-0739-4A59-972B-A9E9A4500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1715" y="2590078"/>
            <a:ext cx="3077109" cy="166033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1" name="Picture 30">
            <a:extLst>
              <a:ext uri="{FF2B5EF4-FFF2-40B4-BE49-F238E27FC236}">
                <a16:creationId xmlns:a16="http://schemas.microsoft.com/office/drawing/2014/main" id="{AF9C2BBD-AAF7-4C85-9BE4-E4C2F52353F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a:gradFill>
            <a:gsLst>
              <a:gs pos="0">
                <a:srgbClr val="F78925"/>
              </a:gs>
              <a:gs pos="50000">
                <a:srgbClr val="D54209"/>
              </a:gs>
              <a:gs pos="100000">
                <a:srgbClr val="8D0000"/>
              </a:gs>
            </a:gsLst>
            <a:lin ang="2520000" scaled="0"/>
          </a:gradFill>
        </p:spPr>
      </p:pic>
      <p:pic>
        <p:nvPicPr>
          <p:cNvPr id="33" name="Picture 32">
            <a:extLst>
              <a:ext uri="{FF2B5EF4-FFF2-40B4-BE49-F238E27FC236}">
                <a16:creationId xmlns:a16="http://schemas.microsoft.com/office/drawing/2014/main" id="{AEEF8B78-E487-4E1A-8945-35B4041B02A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5" name="Rectangle 34">
            <a:extLst>
              <a:ext uri="{FF2B5EF4-FFF2-40B4-BE49-F238E27FC236}">
                <a16:creationId xmlns:a16="http://schemas.microsoft.com/office/drawing/2014/main" id="{B9B4F0B3-5A15-4AAD-B054-8BA9209872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36">
            <a:extLst>
              <a:ext uri="{FF2B5EF4-FFF2-40B4-BE49-F238E27FC236}">
                <a16:creationId xmlns:a16="http://schemas.microsoft.com/office/drawing/2014/main" id="{CCA43FE3-BC3A-4163-B2D9-721AA0F6F4D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049"/>
          </a:xfrm>
          <a:prstGeom prst="rect">
            <a:avLst/>
          </a:prstGeom>
        </p:spPr>
      </p:pic>
      <p:sp>
        <p:nvSpPr>
          <p:cNvPr id="39" name="Rectangle 38">
            <a:extLst>
              <a:ext uri="{FF2B5EF4-FFF2-40B4-BE49-F238E27FC236}">
                <a16:creationId xmlns:a16="http://schemas.microsoft.com/office/drawing/2014/main" id="{488AAD42-9F71-4F14-AE1E-C05DCFC60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0D0D0D"/>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ED9D09D-12A9-43FB-A2F1-4206FE5BD876}"/>
              </a:ext>
            </a:extLst>
          </p:cNvPr>
          <p:cNvSpPr>
            <a:spLocks noGrp="1"/>
          </p:cNvSpPr>
          <p:nvPr>
            <p:ph type="title"/>
          </p:nvPr>
        </p:nvSpPr>
        <p:spPr>
          <a:xfrm>
            <a:off x="680321" y="2063262"/>
            <a:ext cx="3739279" cy="2661052"/>
          </a:xfrm>
        </p:spPr>
        <p:txBody>
          <a:bodyPr vert="horz" lIns="91440" tIns="45720" rIns="91440" bIns="45720" rtlCol="0" anchor="ctr">
            <a:normAutofit/>
          </a:bodyPr>
          <a:lstStyle/>
          <a:p>
            <a:pPr algn="r"/>
            <a:r>
              <a:rPr lang="en-US" sz="5400">
                <a:solidFill>
                  <a:srgbClr val="FFFFFF"/>
                </a:solidFill>
              </a:rPr>
              <a:t>Mass sweep</a:t>
            </a:r>
          </a:p>
        </p:txBody>
      </p:sp>
      <p:sp>
        <p:nvSpPr>
          <p:cNvPr id="41" name="Rectangle 40">
            <a:extLst>
              <a:ext uri="{FF2B5EF4-FFF2-40B4-BE49-F238E27FC236}">
                <a16:creationId xmlns:a16="http://schemas.microsoft.com/office/drawing/2014/main" id="{61B962C9-BE53-4915-9C0C-B53DCD378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76090" y="642795"/>
            <a:ext cx="6272654" cy="5575126"/>
          </a:xfrm>
          <a:prstGeom prst="rect">
            <a:avLst/>
          </a:prstGeom>
          <a:solidFill>
            <a:schemeClr val="bg1"/>
          </a:solidFill>
          <a:ln>
            <a:noFill/>
          </a:ln>
          <a:effectLst>
            <a:outerShdw blurRad="76200" dist="63500" dir="5040000" algn="t" rotWithShape="0">
              <a:prstClr val="black">
                <a:alpha val="41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 name="Chart 8">
            <a:extLst>
              <a:ext uri="{FF2B5EF4-FFF2-40B4-BE49-F238E27FC236}">
                <a16:creationId xmlns:a16="http://schemas.microsoft.com/office/drawing/2014/main" id="{B4BDB770-4C87-4F0F-ABB7-EBA51BB10255}"/>
              </a:ext>
            </a:extLst>
          </p:cNvPr>
          <p:cNvGraphicFramePr/>
          <p:nvPr>
            <p:extLst>
              <p:ext uri="{D42A27DB-BD31-4B8C-83A1-F6EECF244321}">
                <p14:modId xmlns:p14="http://schemas.microsoft.com/office/powerpoint/2010/main" val="2951941669"/>
              </p:ext>
            </p:extLst>
          </p:nvPr>
        </p:nvGraphicFramePr>
        <p:xfrm>
          <a:off x="5593085" y="955591"/>
          <a:ext cx="5629268" cy="4940024"/>
        </p:xfrm>
        <a:graphic>
          <a:graphicData uri="http://schemas.openxmlformats.org/drawingml/2006/chart">
            <c:chart xmlns:c="http://schemas.openxmlformats.org/drawingml/2006/chart" xmlns:r="http://schemas.openxmlformats.org/officeDocument/2006/relationships" r:id="rId5"/>
          </a:graphicData>
        </a:graphic>
      </p:graphicFrame>
    </p:spTree>
    <p:extLst>
      <p:ext uri="{BB962C8B-B14F-4D97-AF65-F5344CB8AC3E}">
        <p14:creationId xmlns:p14="http://schemas.microsoft.com/office/powerpoint/2010/main" val="2452518551"/>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6000"/>
                <a:shade val="100000"/>
                <a:hueMod val="270000"/>
                <a:satMod val="200000"/>
                <a:lumMod val="128000"/>
              </a:schemeClr>
            </a:gs>
            <a:gs pos="50000">
              <a:schemeClr val="bg2">
                <a:shade val="100000"/>
                <a:hueMod val="100000"/>
                <a:satMod val="110000"/>
                <a:lumMod val="130000"/>
              </a:schemeClr>
            </a:gs>
            <a:gs pos="100000">
              <a:schemeClr val="bg2">
                <a:shade val="78000"/>
                <a:hueMod val="44000"/>
                <a:satMod val="200000"/>
                <a:lumMod val="69000"/>
              </a:schemeClr>
            </a:gs>
          </a:gsLst>
          <a:lin ang="2520000" scaled="0"/>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0FA309-807F-4C17-98EF-A3BA7388E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642A87B-CAE9-4F8F-B293-28388E45D9E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0000"/>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2" name="Rectangle 11">
            <a:extLst>
              <a:ext uri="{FF2B5EF4-FFF2-40B4-BE49-F238E27FC236}">
                <a16:creationId xmlns:a16="http://schemas.microsoft.com/office/drawing/2014/main" id="{C8FA1749-B91A-40E7-AD01-0B9C9C6AF7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4527" y="0"/>
            <a:ext cx="7552944" cy="6858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a:extLst>
              <a:ext uri="{FF2B5EF4-FFF2-40B4-BE49-F238E27FC236}">
                <a16:creationId xmlns:a16="http://schemas.microsoft.com/office/drawing/2014/main" id="{3B7A934F-FFF7-4353-83D3-4EF66E93EEF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cstate="print">
            <a:extLst>
              <a:ext uri="{28A0092B-C50C-407E-A947-70E740481C1C}">
                <a14:useLocalDpi xmlns:a14="http://schemas.microsoft.com/office/drawing/2010/main" val="0"/>
              </a:ext>
            </a:extLst>
          </a:blip>
          <a:stretch>
            <a:fillRect/>
          </a:stretch>
        </p:blipFill>
        <p:spPr>
          <a:xfrm>
            <a:off x="1" y="5006045"/>
            <a:ext cx="4965192" cy="144668"/>
          </a:xfrm>
          <a:prstGeom prst="rect">
            <a:avLst/>
          </a:prstGeom>
        </p:spPr>
      </p:pic>
      <p:sp>
        <p:nvSpPr>
          <p:cNvPr id="16" name="Rectangle 15">
            <a:extLst>
              <a:ext uri="{FF2B5EF4-FFF2-40B4-BE49-F238E27FC236}">
                <a16:creationId xmlns:a16="http://schemas.microsoft.com/office/drawing/2014/main" id="{700676C8-6DE8-47DD-9A23-D42063A12E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838764"/>
            <a:ext cx="4964567" cy="3180473"/>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82C21C8-DCC6-4236-8FFF-B00219F3FB79}"/>
              </a:ext>
            </a:extLst>
          </p:cNvPr>
          <p:cNvSpPr>
            <a:spLocks noGrp="1"/>
          </p:cNvSpPr>
          <p:nvPr>
            <p:ph type="title"/>
          </p:nvPr>
        </p:nvSpPr>
        <p:spPr>
          <a:xfrm>
            <a:off x="680321" y="2063262"/>
            <a:ext cx="3739279" cy="2661052"/>
          </a:xfrm>
        </p:spPr>
        <p:txBody>
          <a:bodyPr>
            <a:normAutofit/>
          </a:bodyPr>
          <a:lstStyle/>
          <a:p>
            <a:pPr algn="r"/>
            <a:r>
              <a:rPr lang="en-GB" sz="4400" dirty="0">
                <a:solidFill>
                  <a:srgbClr val="FFFFFF"/>
                </a:solidFill>
              </a:rPr>
              <a:t>Comparing mass sweeps</a:t>
            </a:r>
          </a:p>
        </p:txBody>
      </p:sp>
      <p:pic>
        <p:nvPicPr>
          <p:cNvPr id="9" name="Picture 8">
            <a:extLst>
              <a:ext uri="{FF2B5EF4-FFF2-40B4-BE49-F238E27FC236}">
                <a16:creationId xmlns:a16="http://schemas.microsoft.com/office/drawing/2014/main" id="{6B83F186-D62F-47EE-93F0-A6221E6349FF}"/>
              </a:ext>
            </a:extLst>
          </p:cNvPr>
          <p:cNvPicPr/>
          <p:nvPr/>
        </p:nvPicPr>
        <p:blipFill rotWithShape="1">
          <a:blip r:embed="rId4"/>
          <a:srcRect l="9972" t="37345" r="43496" b="36419"/>
          <a:stretch/>
        </p:blipFill>
        <p:spPr bwMode="auto">
          <a:xfrm>
            <a:off x="4529846" y="2063262"/>
            <a:ext cx="7667625" cy="2760345"/>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43964004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702765-FDCB-4351-B46B-EEE5BB5CB73D}"/>
              </a:ext>
            </a:extLst>
          </p:cNvPr>
          <p:cNvSpPr>
            <a:spLocks noGrp="1"/>
          </p:cNvSpPr>
          <p:nvPr>
            <p:ph type="title"/>
          </p:nvPr>
        </p:nvSpPr>
        <p:spPr/>
        <p:txBody>
          <a:bodyPr/>
          <a:lstStyle/>
          <a:p>
            <a:r>
              <a:rPr lang="en-GB" dirty="0"/>
              <a:t>Sim model lap development</a:t>
            </a:r>
          </a:p>
        </p:txBody>
      </p:sp>
      <p:graphicFrame>
        <p:nvGraphicFramePr>
          <p:cNvPr id="4" name="Content Placeholder 3">
            <a:extLst>
              <a:ext uri="{FF2B5EF4-FFF2-40B4-BE49-F238E27FC236}">
                <a16:creationId xmlns:a16="http://schemas.microsoft.com/office/drawing/2014/main" id="{8971B6EF-CBE2-4C00-ADF3-197A14AFC539}"/>
              </a:ext>
            </a:extLst>
          </p:cNvPr>
          <p:cNvGraphicFramePr>
            <a:graphicFrameLocks noGrp="1"/>
          </p:cNvGraphicFramePr>
          <p:nvPr>
            <p:ph idx="1"/>
            <p:extLst>
              <p:ext uri="{D42A27DB-BD31-4B8C-83A1-F6EECF244321}">
                <p14:modId xmlns:p14="http://schemas.microsoft.com/office/powerpoint/2010/main" val="901115925"/>
              </p:ext>
            </p:extLst>
          </p:nvPr>
        </p:nvGraphicFramePr>
        <p:xfrm>
          <a:off x="680321" y="2409828"/>
          <a:ext cx="2667000" cy="3694944"/>
        </p:xfrm>
        <a:graphic>
          <a:graphicData uri="http://schemas.openxmlformats.org/drawingml/2006/table">
            <a:tbl>
              <a:tblPr firstRow="1" firstCol="1" bandRow="1">
                <a:tableStyleId>{5C22544A-7EE6-4342-B048-85BDC9FD1C3A}</a:tableStyleId>
              </a:tblPr>
              <a:tblGrid>
                <a:gridCol w="1231900">
                  <a:extLst>
                    <a:ext uri="{9D8B030D-6E8A-4147-A177-3AD203B41FA5}">
                      <a16:colId xmlns:a16="http://schemas.microsoft.com/office/drawing/2014/main" val="3892545907"/>
                    </a:ext>
                  </a:extLst>
                </a:gridCol>
                <a:gridCol w="1435100">
                  <a:extLst>
                    <a:ext uri="{9D8B030D-6E8A-4147-A177-3AD203B41FA5}">
                      <a16:colId xmlns:a16="http://schemas.microsoft.com/office/drawing/2014/main" val="91013346"/>
                    </a:ext>
                  </a:extLst>
                </a:gridCol>
              </a:tblGrid>
              <a:tr h="182880">
                <a:tc>
                  <a:txBody>
                    <a:bodyPr/>
                    <a:lstStyle/>
                    <a:p>
                      <a:pPr algn="ctr">
                        <a:lnSpc>
                          <a:spcPct val="150000"/>
                        </a:lnSpc>
                        <a:spcAft>
                          <a:spcPts val="0"/>
                        </a:spcAft>
                      </a:pPr>
                      <a:r>
                        <a:rPr lang="en-GB" sz="1100">
                          <a:effectLst/>
                        </a:rPr>
                        <a:t>Car Modifications:</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Time around Harewood:</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167164806"/>
                  </a:ext>
                </a:extLst>
              </a:tr>
              <a:tr h="182880">
                <a:tc>
                  <a:txBody>
                    <a:bodyPr/>
                    <a:lstStyle/>
                    <a:p>
                      <a:pPr algn="ctr">
                        <a:lnSpc>
                          <a:spcPct val="150000"/>
                        </a:lnSpc>
                        <a:spcAft>
                          <a:spcPts val="0"/>
                        </a:spcAft>
                      </a:pPr>
                      <a:r>
                        <a:rPr lang="en-GB" sz="1100">
                          <a:effectLst/>
                        </a:rPr>
                        <a:t>First Lap</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49.863</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1695211707"/>
                  </a:ext>
                </a:extLst>
              </a:tr>
              <a:tr h="182880">
                <a:tc>
                  <a:txBody>
                    <a:bodyPr/>
                    <a:lstStyle/>
                    <a:p>
                      <a:pPr algn="ctr">
                        <a:lnSpc>
                          <a:spcPct val="150000"/>
                        </a:lnSpc>
                        <a:spcAft>
                          <a:spcPts val="0"/>
                        </a:spcAft>
                      </a:pPr>
                      <a:r>
                        <a:rPr lang="en-GB" sz="1100">
                          <a:effectLst/>
                        </a:rPr>
                        <a:t>Mass sweep: Max</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49.3</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191064388"/>
                  </a:ext>
                </a:extLst>
              </a:tr>
              <a:tr h="182880">
                <a:tc>
                  <a:txBody>
                    <a:bodyPr/>
                    <a:lstStyle/>
                    <a:p>
                      <a:pPr algn="ctr">
                        <a:lnSpc>
                          <a:spcPct val="150000"/>
                        </a:lnSpc>
                        <a:spcAft>
                          <a:spcPts val="0"/>
                        </a:spcAft>
                      </a:pPr>
                      <a:r>
                        <a:rPr lang="en-GB" sz="1100">
                          <a:effectLst/>
                        </a:rPr>
                        <a:t>Mass sweep: Mid</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48.27</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438100729"/>
                  </a:ext>
                </a:extLst>
              </a:tr>
              <a:tr h="182880">
                <a:tc>
                  <a:txBody>
                    <a:bodyPr/>
                    <a:lstStyle/>
                    <a:p>
                      <a:pPr algn="ctr">
                        <a:lnSpc>
                          <a:spcPct val="150000"/>
                        </a:lnSpc>
                        <a:spcAft>
                          <a:spcPts val="0"/>
                        </a:spcAft>
                      </a:pPr>
                      <a:r>
                        <a:rPr lang="en-GB" sz="1100">
                          <a:effectLst/>
                        </a:rPr>
                        <a:t>Mass sweep: Min</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45.77</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891886175"/>
                  </a:ext>
                </a:extLst>
              </a:tr>
              <a:tr h="182880">
                <a:tc>
                  <a:txBody>
                    <a:bodyPr/>
                    <a:lstStyle/>
                    <a:p>
                      <a:pPr algn="ctr">
                        <a:lnSpc>
                          <a:spcPct val="150000"/>
                        </a:lnSpc>
                        <a:spcAft>
                          <a:spcPts val="0"/>
                        </a:spcAft>
                      </a:pPr>
                      <a:r>
                        <a:rPr lang="en-GB" sz="1100">
                          <a:effectLst/>
                        </a:rPr>
                        <a:t>∆ Motor lead in</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46.02</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989598819"/>
                  </a:ext>
                </a:extLst>
              </a:tr>
              <a:tr h="182880">
                <a:tc>
                  <a:txBody>
                    <a:bodyPr/>
                    <a:lstStyle/>
                    <a:p>
                      <a:pPr algn="ctr">
                        <a:lnSpc>
                          <a:spcPct val="150000"/>
                        </a:lnSpc>
                        <a:spcAft>
                          <a:spcPts val="0"/>
                        </a:spcAft>
                      </a:pPr>
                      <a:r>
                        <a:rPr lang="en-GB" sz="1100">
                          <a:effectLst/>
                        </a:rPr>
                        <a:t>∆ Motor x2</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46.51</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781647873"/>
                  </a:ext>
                </a:extLst>
              </a:tr>
              <a:tr h="182880">
                <a:tc>
                  <a:txBody>
                    <a:bodyPr/>
                    <a:lstStyle/>
                    <a:p>
                      <a:pPr algn="ctr">
                        <a:lnSpc>
                          <a:spcPct val="150000"/>
                        </a:lnSpc>
                        <a:spcAft>
                          <a:spcPts val="0"/>
                        </a:spcAft>
                      </a:pPr>
                      <a:r>
                        <a:rPr lang="en-GB" sz="1100">
                          <a:effectLst/>
                        </a:rPr>
                        <a:t>Final motor choice</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45.83</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829965764"/>
                  </a:ext>
                </a:extLst>
              </a:tr>
              <a:tr h="182880">
                <a:tc>
                  <a:txBody>
                    <a:bodyPr/>
                    <a:lstStyle/>
                    <a:p>
                      <a:pPr algn="ctr">
                        <a:lnSpc>
                          <a:spcPct val="150000"/>
                        </a:lnSpc>
                        <a:spcAft>
                          <a:spcPts val="0"/>
                        </a:spcAft>
                      </a:pPr>
                      <a:r>
                        <a:rPr lang="en-GB" sz="1100">
                          <a:effectLst/>
                        </a:rPr>
                        <a:t>Brakes: Min</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47.4</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047591735"/>
                  </a:ext>
                </a:extLst>
              </a:tr>
              <a:tr h="182880">
                <a:tc>
                  <a:txBody>
                    <a:bodyPr/>
                    <a:lstStyle/>
                    <a:p>
                      <a:pPr algn="ctr">
                        <a:lnSpc>
                          <a:spcPct val="150000"/>
                        </a:lnSpc>
                        <a:spcAft>
                          <a:spcPts val="0"/>
                        </a:spcAft>
                      </a:pPr>
                      <a:r>
                        <a:rPr lang="en-GB" sz="1100">
                          <a:effectLst/>
                        </a:rPr>
                        <a:t>Brakes: Mid</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46.32</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3189312699"/>
                  </a:ext>
                </a:extLst>
              </a:tr>
              <a:tr h="182880">
                <a:tc>
                  <a:txBody>
                    <a:bodyPr/>
                    <a:lstStyle/>
                    <a:p>
                      <a:pPr algn="ctr">
                        <a:lnSpc>
                          <a:spcPct val="150000"/>
                        </a:lnSpc>
                        <a:spcAft>
                          <a:spcPts val="0"/>
                        </a:spcAft>
                      </a:pPr>
                      <a:r>
                        <a:rPr lang="en-GB" sz="1100">
                          <a:effectLst/>
                        </a:rPr>
                        <a:t>Brakes: Max</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a:effectLst/>
                        </a:rPr>
                        <a:t>45.89</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200295774"/>
                  </a:ext>
                </a:extLst>
              </a:tr>
              <a:tr h="182880">
                <a:tc>
                  <a:txBody>
                    <a:bodyPr/>
                    <a:lstStyle/>
                    <a:p>
                      <a:pPr algn="ctr">
                        <a:lnSpc>
                          <a:spcPct val="150000"/>
                        </a:lnSpc>
                        <a:spcAft>
                          <a:spcPts val="0"/>
                        </a:spcAft>
                      </a:pPr>
                      <a:r>
                        <a:rPr lang="en-GB" sz="1100">
                          <a:effectLst/>
                        </a:rPr>
                        <a:t>wheelbase/Track</a:t>
                      </a:r>
                      <a:endParaRPr lang="en-GB" sz="110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tc>
                  <a:txBody>
                    <a:bodyPr/>
                    <a:lstStyle/>
                    <a:p>
                      <a:pPr algn="ctr">
                        <a:lnSpc>
                          <a:spcPct val="150000"/>
                        </a:lnSpc>
                        <a:spcAft>
                          <a:spcPts val="0"/>
                        </a:spcAft>
                      </a:pPr>
                      <a:r>
                        <a:rPr lang="en-GB" sz="1100" dirty="0">
                          <a:effectLst/>
                        </a:rPr>
                        <a:t>45.79</a:t>
                      </a:r>
                      <a:endParaRPr lang="en-GB" sz="1100" dirty="0">
                        <a:effectLst/>
                        <a:latin typeface="Source Sans Pro" panose="020B0503030403020204" pitchFamily="34" charset="0"/>
                        <a:ea typeface="Calibri" panose="020F0502020204030204" pitchFamily="34" charset="0"/>
                        <a:cs typeface="Times New Roman" panose="02020603050405020304" pitchFamily="18" charset="0"/>
                      </a:endParaRPr>
                    </a:p>
                  </a:txBody>
                  <a:tcPr marL="68580" marR="68580" marT="0" marB="0" anchor="b"/>
                </a:tc>
                <a:extLst>
                  <a:ext uri="{0D108BD9-81ED-4DB2-BD59-A6C34878D82A}">
                    <a16:rowId xmlns:a16="http://schemas.microsoft.com/office/drawing/2014/main" val="4268679267"/>
                  </a:ext>
                </a:extLst>
              </a:tr>
            </a:tbl>
          </a:graphicData>
        </a:graphic>
      </p:graphicFrame>
      <p:graphicFrame>
        <p:nvGraphicFramePr>
          <p:cNvPr id="5" name="Chart 4">
            <a:extLst>
              <a:ext uri="{FF2B5EF4-FFF2-40B4-BE49-F238E27FC236}">
                <a16:creationId xmlns:a16="http://schemas.microsoft.com/office/drawing/2014/main" id="{764DBFFD-D17D-4C2B-814B-7FB559C3A9F6}"/>
              </a:ext>
            </a:extLst>
          </p:cNvPr>
          <p:cNvGraphicFramePr/>
          <p:nvPr>
            <p:extLst>
              <p:ext uri="{D42A27DB-BD31-4B8C-83A1-F6EECF244321}">
                <p14:modId xmlns:p14="http://schemas.microsoft.com/office/powerpoint/2010/main" val="627577787"/>
              </p:ext>
            </p:extLst>
          </p:nvPr>
        </p:nvGraphicFramePr>
        <p:xfrm>
          <a:off x="3810000" y="2161095"/>
          <a:ext cx="7258050" cy="43434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12448462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B98D86-920E-4792-8FE9-87263BEF9161}"/>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2BB5CAAD-F9A2-4353-B6F4-A0B3C3EFCA56}"/>
              </a:ext>
            </a:extLst>
          </p:cNvPr>
          <p:cNvSpPr>
            <a:spLocks noGrp="1"/>
          </p:cNvSpPr>
          <p:nvPr>
            <p:ph idx="1"/>
          </p:nvPr>
        </p:nvSpPr>
        <p:spPr/>
        <p:txBody>
          <a:bodyPr/>
          <a:lstStyle/>
          <a:p>
            <a:r>
              <a:rPr lang="en-GB" dirty="0">
                <a:hlinkClick r:id="rId2"/>
              </a:rPr>
              <a:t>http://yoss.free.fr/rfactornfr/Modding_Tutorial_Website/PhysicsGlossary.shtml</a:t>
            </a:r>
            <a:r>
              <a:rPr lang="en-GB" dirty="0"/>
              <a:t>   (last accessed: 1/12/19)</a:t>
            </a:r>
          </a:p>
          <a:p>
            <a:endParaRPr lang="en-GB" dirty="0"/>
          </a:p>
          <a:p>
            <a:r>
              <a:rPr lang="en-GB" dirty="0">
                <a:hlinkClick r:id="rId3"/>
              </a:rPr>
              <a:t>https://optimumg.com/</a:t>
            </a:r>
            <a:r>
              <a:rPr lang="en-GB" dirty="0"/>
              <a:t>   (last accessed: 21/10/19)</a:t>
            </a:r>
          </a:p>
          <a:p>
            <a:endParaRPr lang="en-GB" dirty="0"/>
          </a:p>
          <a:p>
            <a:r>
              <a:rPr lang="en-GB" dirty="0">
                <a:hlinkClick r:id="rId4"/>
              </a:rPr>
              <a:t>https://www.youtube.com/watch?v=H4LsB5bDSl8</a:t>
            </a:r>
            <a:r>
              <a:rPr lang="en-GB" dirty="0"/>
              <a:t> accessed 24/03/2020 </a:t>
            </a:r>
          </a:p>
        </p:txBody>
      </p:sp>
    </p:spTree>
    <p:extLst>
      <p:ext uri="{BB962C8B-B14F-4D97-AF65-F5344CB8AC3E}">
        <p14:creationId xmlns:p14="http://schemas.microsoft.com/office/powerpoint/2010/main" val="3371509798"/>
      </p:ext>
    </p:extLst>
  </p:cSld>
  <p:clrMapOvr>
    <a:masterClrMapping/>
  </p:clrMapOvr>
</p:sld>
</file>

<file path=ppt/theme/theme1.xml><?xml version="1.0" encoding="utf-8"?>
<a:theme xmlns:a="http://schemas.openxmlformats.org/drawingml/2006/main" name="Berlin">
  <a:themeElements>
    <a:clrScheme name="Berlin">
      <a:dk1>
        <a:sysClr val="windowText" lastClr="000000"/>
      </a:dk1>
      <a:lt1>
        <a:sysClr val="window" lastClr="FFFFFF"/>
      </a:lt1>
      <a:dk2>
        <a:srgbClr val="9D360E"/>
      </a:dk2>
      <a:lt2>
        <a:srgbClr val="E7E6E6"/>
      </a:lt2>
      <a:accent1>
        <a:srgbClr val="F09415"/>
      </a:accent1>
      <a:accent2>
        <a:srgbClr val="C1B56B"/>
      </a:accent2>
      <a:accent3>
        <a:srgbClr val="4BAF73"/>
      </a:accent3>
      <a:accent4>
        <a:srgbClr val="5AA6C0"/>
      </a:accent4>
      <a:accent5>
        <a:srgbClr val="D17DF9"/>
      </a:accent5>
      <a:accent6>
        <a:srgbClr val="FA7E5C"/>
      </a:accent6>
      <a:hlink>
        <a:srgbClr val="FFAE3E"/>
      </a:hlink>
      <a:folHlink>
        <a:srgbClr val="FCC77E"/>
      </a:folHlink>
    </a:clrScheme>
    <a:fontScheme name="Berlin">
      <a:majorFont>
        <a:latin typeface="Trebuchet MS" panose="020B0603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rebuchet MS" panose="020B0603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erlin">
      <a:fillStyleLst>
        <a:solidFill>
          <a:schemeClr val="phClr"/>
        </a:solidFill>
        <a:gradFill rotWithShape="1">
          <a:gsLst>
            <a:gs pos="0">
              <a:schemeClr val="phClr">
                <a:tint val="60000"/>
                <a:satMod val="100000"/>
                <a:lumMod val="110000"/>
              </a:schemeClr>
            </a:gs>
            <a:gs pos="100000">
              <a:schemeClr val="phClr">
                <a:tint val="70000"/>
                <a:satMod val="100000"/>
                <a:lumMod val="100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6000"/>
                <a:shade val="100000"/>
                <a:hueMod val="270000"/>
                <a:satMod val="200000"/>
                <a:lumMod val="128000"/>
              </a:schemeClr>
            </a:gs>
            <a:gs pos="50000">
              <a:schemeClr val="phClr">
                <a:shade val="100000"/>
                <a:hueMod val="100000"/>
                <a:satMod val="110000"/>
                <a:lumMod val="130000"/>
              </a:schemeClr>
            </a:gs>
            <a:gs pos="100000">
              <a:schemeClr val="phClr">
                <a:shade val="78000"/>
                <a:hueMod val="44000"/>
                <a:satMod val="200000"/>
                <a:lumMod val="69000"/>
              </a:schemeClr>
            </a:gs>
          </a:gsLst>
          <a:lin ang="2520000" scaled="0"/>
        </a:gradFill>
      </a:bgFillStyleLst>
    </a:fmtScheme>
  </a:themeElements>
  <a:objectDefaults/>
  <a:extraClrSchemeLst/>
  <a:extLst>
    <a:ext uri="{05A4C25C-085E-4340-85A3-A5531E510DB2}">
      <thm15:themeFamily xmlns:thm15="http://schemas.microsoft.com/office/thememl/2012/main" name="Berlin" id="{7B5DBA9E-B069-418E-9360-A61BDD0615A4}" vid="{C0CBE056-4EF4-4D92-969E-947779DA7A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60</TotalTime>
  <Words>1141</Words>
  <Application>Microsoft Office PowerPoint</Application>
  <PresentationFormat>Widescreen</PresentationFormat>
  <Paragraphs>224</Paragraphs>
  <Slides>39</Slides>
  <Notes>22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39</vt:i4>
      </vt:variant>
    </vt:vector>
  </HeadingPairs>
  <TitlesOfParts>
    <vt:vector size="45" baseType="lpstr">
      <vt:lpstr>3ds</vt:lpstr>
      <vt:lpstr>Arial</vt:lpstr>
      <vt:lpstr>Calibri</vt:lpstr>
      <vt:lpstr>Source Sans Pro</vt:lpstr>
      <vt:lpstr>Trebuchet MS</vt:lpstr>
      <vt:lpstr>Berlin</vt:lpstr>
      <vt:lpstr>PowerPoint Presentation</vt:lpstr>
      <vt:lpstr>SIMULATION GROUP</vt:lpstr>
      <vt:lpstr>INRODUCTION</vt:lpstr>
      <vt:lpstr>OPTIMUM G LAP SIMULATIONS</vt:lpstr>
      <vt:lpstr>OWAIN PHILLIPS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Gear Ratios</vt:lpstr>
      <vt:lpstr>Suspension</vt:lpstr>
      <vt:lpstr>Suspension</vt:lpstr>
      <vt:lpstr>PowerPoint Presentation</vt:lpstr>
      <vt:lpstr>STRUCTURE OF A BPS MODEL</vt:lpstr>
      <vt:lpstr>ENGINE DATA</vt:lpstr>
      <vt:lpstr>Engine data</vt:lpstr>
      <vt:lpstr>SUSPENSION DATA</vt:lpstr>
      <vt:lpstr>TYRE DATA</vt:lpstr>
      <vt:lpstr>HDV FILE</vt:lpstr>
      <vt:lpstr>Aero</vt:lpstr>
      <vt:lpstr>AERO</vt:lpstr>
      <vt:lpstr>AERO</vt:lpstr>
      <vt:lpstr>Difference in Aero between BPS and ANSYS</vt:lpstr>
      <vt:lpstr>MOTEC DATA CAPTURE</vt:lpstr>
      <vt:lpstr>SECTOR TIMES</vt:lpstr>
      <vt:lpstr>AERO SWEEPS</vt:lpstr>
      <vt:lpstr>PowerPoint Presentation</vt:lpstr>
      <vt:lpstr>BPS PEMBREY LAP</vt:lpstr>
      <vt:lpstr>Sim model lap time development</vt:lpstr>
      <vt:lpstr>Harewood Hillclimb</vt:lpstr>
      <vt:lpstr>Harewood Hillclimb</vt:lpstr>
      <vt:lpstr>Harewood Lap</vt:lpstr>
      <vt:lpstr>Mass sweep</vt:lpstr>
      <vt:lpstr>Comparing mass sweeps</vt:lpstr>
      <vt:lpstr>Sim model lap development</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Chris Parry</dc:creator>
  <cp:lastModifiedBy>Chris Parry</cp:lastModifiedBy>
  <cp:revision>9</cp:revision>
  <dcterms:created xsi:type="dcterms:W3CDTF">2020-03-24T23:01:13Z</dcterms:created>
  <dcterms:modified xsi:type="dcterms:W3CDTF">2020-03-25T01:20:21Z</dcterms:modified>
</cp:coreProperties>
</file>