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  <p:sldMasterId id="2147484243" r:id="rId5"/>
    <p:sldMasterId id="2147484255" r:id="rId6"/>
    <p:sldMasterId id="2147484267" r:id="rId7"/>
    <p:sldMasterId id="2147484280" r:id="rId8"/>
  </p:sldMasterIdLst>
  <p:notesMasterIdLst>
    <p:notesMasterId r:id="rId36"/>
  </p:notesMasterIdLst>
  <p:sldIdLst>
    <p:sldId id="351" r:id="rId9"/>
    <p:sldId id="301" r:id="rId10"/>
    <p:sldId id="402" r:id="rId11"/>
    <p:sldId id="388" r:id="rId12"/>
    <p:sldId id="389" r:id="rId13"/>
    <p:sldId id="390" r:id="rId14"/>
    <p:sldId id="391" r:id="rId15"/>
    <p:sldId id="392" r:id="rId16"/>
    <p:sldId id="400" r:id="rId17"/>
    <p:sldId id="394" r:id="rId18"/>
    <p:sldId id="395" r:id="rId19"/>
    <p:sldId id="396" r:id="rId20"/>
    <p:sldId id="399" r:id="rId21"/>
    <p:sldId id="367" r:id="rId22"/>
    <p:sldId id="376" r:id="rId23"/>
    <p:sldId id="406" r:id="rId24"/>
    <p:sldId id="407" r:id="rId25"/>
    <p:sldId id="355" r:id="rId26"/>
    <p:sldId id="357" r:id="rId27"/>
    <p:sldId id="358" r:id="rId28"/>
    <p:sldId id="360" r:id="rId29"/>
    <p:sldId id="404" r:id="rId30"/>
    <p:sldId id="374" r:id="rId31"/>
    <p:sldId id="373" r:id="rId32"/>
    <p:sldId id="405" r:id="rId33"/>
    <p:sldId id="403" r:id="rId34"/>
    <p:sldId id="379" r:id="rId3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9A00FA-D1B1-4082-AC46-258DAD20E75B}" v="6" dt="2021-02-08T15:13:18.8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3"/>
    <p:restoredTop sz="94694"/>
  </p:normalViewPr>
  <p:slideViewPr>
    <p:cSldViewPr snapToGrid="0">
      <p:cViewPr varScale="1">
        <p:scale>
          <a:sx n="108" d="100"/>
          <a:sy n="108" d="100"/>
        </p:scale>
        <p:origin x="98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theme" Target="theme/theme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31/08/2023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DD38FE9-B6F1-4E2E-8551-4EC347A5F6F0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72527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31/08/2023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31/08/2023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31/08/2023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31/08/2023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31/08/2023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31/08/2023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31/08/2023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31/08/2023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31/08/2023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1059439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1908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C1C87BB-82AB-48EA-82AC-8E1C827E2A7F}" type="datetime1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6623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40280D5-0835-452F-BCC2-487F54756822}" type="datetime1">
              <a:rPr lang="en-GB" smtClean="0"/>
              <a:t>31/08/2023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3079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156C5D7-7866-404F-82ED-F8BA470F1151}" type="datetime1">
              <a:rPr lang="en-GB" smtClean="0"/>
              <a:t>31/08/2023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7071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990BEFA-853F-4ADB-8261-B9DF19173941}" type="datetime1">
              <a:rPr lang="en-GB" smtClean="0"/>
              <a:t>31/08/2023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6084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89CA98-A964-4AD3-A673-FCBF05CA4D26}" type="datetime1">
              <a:rPr lang="en-GB" smtClean="0"/>
              <a:t>31/08/2023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3694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23CD21B-0839-4E99-8AA7-C391B9A66DF3}" type="datetime1">
              <a:rPr lang="en-GB" smtClean="0"/>
              <a:t>31/08/2023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2655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67F16A8-215C-42C8-89FA-D2C0F30BF846}" type="datetime1">
              <a:rPr lang="en-GB" smtClean="0"/>
              <a:t>31/08/2023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9137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344E236-80B5-4DAD-B96A-79D6D50208A4}" type="datetime1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0945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0E0DA29-1DC4-4385-8A99-4F45290ACCCC}" type="datetime1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1509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3D519-1E37-4FE3-B96E-288BC582D38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221805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41D47-7683-46CC-85BF-C248DF2D5C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227821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53FDF-CD1F-4E0D-9EA9-94DB0E44EF4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15055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27EF3-9FA0-4A1B-A1EE-71AA1EB5658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803636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115E0-D4EE-4BF2-BF1E-F4470BE29B3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542537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636B3-0D86-4F0A-B328-91F50749BA1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482237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B27D1-B478-4C3F-BA64-ED55932EE6B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225394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19FF0-1464-42B7-AF2B-EF6A4D0508E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433656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DB9B9-CABA-4BE7-9FB0-4BE93D4F798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765240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671D4-AF75-4E10-B854-7F20A5E33F4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136997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DFD18-3B77-40FF-A245-8E021C2FCCB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298463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563325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85298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64684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8/31/2023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071548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8/31/2023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758810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8/31/2023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316988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8/31/2023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231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8/31/2023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287450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8/31/2023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08854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15207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92691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41579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31/08/2023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6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725327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31/08/2023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717617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31/08/2023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033084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9"/>
            <a:ext cx="77724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2"/>
            <a:ext cx="77724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31/08/2023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7654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915" y="103188"/>
            <a:ext cx="8243887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31/08/2023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53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image" Target="../media/image5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9.xml"/><Relationship Id="rId7" Type="http://schemas.openxmlformats.org/officeDocument/2006/relationships/image" Target="../media/image3.jpg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theme" Target="../theme/theme5.xml"/><Relationship Id="rId5" Type="http://schemas.openxmlformats.org/officeDocument/2006/relationships/slideLayout" Target="../slideLayouts/slideLayout51.xml"/><Relationship Id="rId4" Type="http://schemas.openxmlformats.org/officeDocument/2006/relationships/slideLayout" Target="../slideLayouts/slideLayout5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31/08/2023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91022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44" r:id="rId1"/>
    <p:sldLayoutId id="2147484245" r:id="rId2"/>
    <p:sldLayoutId id="2147484246" r:id="rId3"/>
    <p:sldLayoutId id="2147484247" r:id="rId4"/>
    <p:sldLayoutId id="2147484248" r:id="rId5"/>
    <p:sldLayoutId id="2147484249" r:id="rId6"/>
    <p:sldLayoutId id="2147484250" r:id="rId7"/>
    <p:sldLayoutId id="2147484251" r:id="rId8"/>
    <p:sldLayoutId id="2147484252" r:id="rId9"/>
    <p:sldLayoutId id="2147484253" r:id="rId10"/>
    <p:sldLayoutId id="2147484254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A954F-68CD-429A-8099-B7B557558F4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8973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6" r:id="rId1"/>
    <p:sldLayoutId id="2147484257" r:id="rId2"/>
    <p:sldLayoutId id="2147484258" r:id="rId3"/>
    <p:sldLayoutId id="2147484259" r:id="rId4"/>
    <p:sldLayoutId id="2147484260" r:id="rId5"/>
    <p:sldLayoutId id="2147484261" r:id="rId6"/>
    <p:sldLayoutId id="2147484262" r:id="rId7"/>
    <p:sldLayoutId id="2147484263" r:id="rId8"/>
    <p:sldLayoutId id="2147484264" r:id="rId9"/>
    <p:sldLayoutId id="2147484265" r:id="rId10"/>
    <p:sldLayoutId id="2147484266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8/31/2023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769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68" r:id="rId1"/>
    <p:sldLayoutId id="2147484269" r:id="rId2"/>
    <p:sldLayoutId id="2147484270" r:id="rId3"/>
    <p:sldLayoutId id="2147484271" r:id="rId4"/>
    <p:sldLayoutId id="2147484272" r:id="rId5"/>
    <p:sldLayoutId id="2147484273" r:id="rId6"/>
    <p:sldLayoutId id="2147484274" r:id="rId7"/>
    <p:sldLayoutId id="2147484275" r:id="rId8"/>
    <p:sldLayoutId id="2147484276" r:id="rId9"/>
    <p:sldLayoutId id="2147484277" r:id="rId10"/>
    <p:sldLayoutId id="2147484278" r:id="rId11"/>
    <p:sldLayoutId id="2147484279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29504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1" r:id="rId1"/>
    <p:sldLayoutId id="2147484282" r:id="rId2"/>
    <p:sldLayoutId id="2147484283" r:id="rId3"/>
    <p:sldLayoutId id="2147484284" r:id="rId4"/>
    <p:sldLayoutId id="2147484285" r:id="rId5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nisa.edu.au/ltu/students/research/writing/academic.asp" TargetMode="External"/><Relationship Id="rId2" Type="http://schemas.openxmlformats.org/officeDocument/2006/relationships/hyperlink" Target="https://moodle.uwtsd.ac.uk/pluginfile.php/152215/mod_folder/content/0/Advanced%20Writing%20Guides/SfWP%20Complete%20Guide%20to%20Assignment%20Writing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75" y="2320053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18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BMSK4015 </a:t>
            </a:r>
            <a:br>
              <a:rPr lang="en-GB" altLang="en-US" sz="1800" dirty="0"/>
            </a:br>
            <a:r>
              <a:rPr lang="en-GB" sz="1800" dirty="0"/>
              <a:t>Academic and Research Skills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904587"/>
            <a:ext cx="6858000" cy="1086844"/>
          </a:xfrm>
        </p:spPr>
        <p:txBody>
          <a:bodyPr/>
          <a:lstStyle/>
          <a:p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Blended Learning 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b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</a:br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Session 2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 </a:t>
            </a: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874" y="607868"/>
            <a:ext cx="8540750" cy="2905001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GB" sz="3600">
                <a:latin typeface="Arial Rounded MT Bold" charset="0"/>
                <a:ea typeface="Arial Rounded MT Bold" charset="0"/>
                <a:cs typeface="Arial Rounded MT Bold" charset="0"/>
              </a:rPr>
              <a:t>Today’s </a:t>
            </a: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Session</a:t>
            </a:r>
          </a:p>
          <a:p>
            <a:pPr marL="0" indent="0">
              <a:buNone/>
              <a:defRPr/>
            </a:pPr>
            <a:endParaRPr lang="en-GB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defRPr/>
            </a:pPr>
            <a:r>
              <a:rPr lang="en-GB" sz="3600" dirty="0"/>
              <a:t>Note-Taking</a:t>
            </a:r>
          </a:p>
          <a:p>
            <a:pPr>
              <a:defRPr/>
            </a:pPr>
            <a:r>
              <a:rPr lang="en-GB" sz="3600" dirty="0"/>
              <a:t>Academic Writing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A8315E-A193-4633-90EA-6DF2636B2301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77124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9261"/>
            <a:ext cx="8229600" cy="819439"/>
          </a:xfrm>
        </p:spPr>
        <p:txBody>
          <a:bodyPr/>
          <a:lstStyle/>
          <a:p>
            <a:pPr algn="l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Why take Notes?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94954"/>
            <a:ext cx="9144000" cy="4322619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• To learn about the subject - processing and interpreting ideas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• To aid concentration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• To clarify understanding - getting at the meaning behind the lecturer's words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• To help with retention of information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Taking notes turns you from a passive into an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active listener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Lecture notes are the starting place for: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Assignments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Revision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93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6579"/>
            <a:ext cx="8229600" cy="819439"/>
          </a:xfrm>
        </p:spPr>
        <p:txBody>
          <a:bodyPr/>
          <a:lstStyle/>
          <a:p>
            <a:pPr algn="l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Note Taking in Class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2995"/>
            <a:ext cx="6951518" cy="3912009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Notes should be: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Selective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Relevant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Brief and concise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Added value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An accurate summary of key points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Easy to make sense of in a month's time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3884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6579"/>
            <a:ext cx="8229600" cy="819439"/>
          </a:xfrm>
        </p:spPr>
        <p:txBody>
          <a:bodyPr/>
          <a:lstStyle/>
          <a:p>
            <a:pPr algn="l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Note Taking in Class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963" y="1472995"/>
            <a:ext cx="7583346" cy="3912009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When you take notes, select: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Factual information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Main ideas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Concepts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Theories - note main principles; key names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Key points of an argument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643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6579"/>
            <a:ext cx="8229600" cy="819439"/>
          </a:xfrm>
        </p:spPr>
        <p:txBody>
          <a:bodyPr/>
          <a:lstStyle/>
          <a:p>
            <a:pPr algn="l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Before a Class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891" y="1536597"/>
            <a:ext cx="7980218" cy="3856285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Read ahead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Review the previous week's slides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Contextualise the session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Make links and associations: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How does it fit in with sessions you have had so far?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How does it relate to your own experience and knowledge?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List what you already know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Make a list of questions/key points/main ideas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2618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During a Class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962" y="1755435"/>
            <a:ext cx="8735627" cy="334713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Write in your own words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Use abbreviations - invent your own shorthand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Be creative: 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Use icons/symbols/pictures; </a:t>
            </a:r>
            <a:b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Create flow charts, mind maps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Leave room in the margin to add your own comments, questions and criticisms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3949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During a Class Session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9B1755C-7A00-7D40-B1D4-3B6D73372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1943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Use your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 descr="Icon&#10;&#10;Description automatically generated with low confidence">
            <a:extLst>
              <a:ext uri="{FF2B5EF4-FFF2-40B4-BE49-F238E27FC236}">
                <a16:creationId xmlns:a16="http://schemas.microsoft.com/office/drawing/2014/main" id="{34166A0E-F5BD-2048-AE3E-EED0CF4300B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450" y="2197100"/>
            <a:ext cx="6769100" cy="246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4901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pPr algn="l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To help you concentrate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582" y="1422926"/>
            <a:ext cx="7980218" cy="4012148"/>
          </a:xfrm>
        </p:spPr>
        <p:txBody>
          <a:bodyPr/>
          <a:lstStyle/>
          <a:p>
            <a:pPr marL="0" indent="0">
              <a:buNone/>
            </a:pP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Engage in a critical dialogue. Ask yourself questions: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Do I agree?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Is there evidence to support this argument?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What is the basis of this theory? </a:t>
            </a: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Leave plenty of space for: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Notes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Comments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Links to related topics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Listen out for the main ideas and get those down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Use visuals - icons, symbols, cartoons - to help you make associations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1077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After a Class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575" y="1578790"/>
            <a:ext cx="8313534" cy="3700420"/>
          </a:xfrm>
        </p:spPr>
        <p:txBody>
          <a:bodyPr/>
          <a:lstStyle/>
          <a:p>
            <a:pPr marL="0" indent="0">
              <a:buNone/>
            </a:pPr>
            <a:r>
              <a:rPr lang="en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Review your notes to:</a:t>
            </a:r>
          </a:p>
          <a:p>
            <a:pPr marL="0" indent="0">
              <a:buNone/>
            </a:pP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Check your understanding.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Edit your notes: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Fill in blanks - expand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Highlight main points/ideas - look for key words and phrases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Organise main ideas and related points into headings and sub-headings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Identify themes, lines of argument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8002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And finally…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818" y="1661917"/>
            <a:ext cx="8229600" cy="3907610"/>
          </a:xfrm>
        </p:spPr>
        <p:txBody>
          <a:bodyPr/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Follow up references</a:t>
            </a:r>
            <a:endParaRPr lang="en-GB" sz="2000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Get any references you have missed from slides on Moodle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Check spelling of specialist terms;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Start a glossary.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Represent notes visually: 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Use diagrams, flow charts, mind maps and concept maps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8990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F6300-2FC8-1745-9AF0-D67154C14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77"/>
              </a:rPr>
              <a:t>Academic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FC5FE-F742-AF47-A6AE-83E7D2BB9C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108" y="1956335"/>
            <a:ext cx="6880684" cy="3145054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Basic Signposting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Content and Grammar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Punctuation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Writing in 3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rd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person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4CD195-31EE-374D-98A7-249334822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1217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Basic Signposting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9807" y="1546331"/>
            <a:ext cx="8011228" cy="376533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Signposting means using suitable linking words and phrases to help the writing flow. </a:t>
            </a:r>
            <a:b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Each paragraph should logically follow the one before it and lead to one after it.</a:t>
            </a: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Your narrative should be logical and easy to follow.</a:t>
            </a: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84778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Basic Signposting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259" y="1400623"/>
            <a:ext cx="8011228" cy="383720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Having examined..., it is now necessary to consider...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In the above discussion....It is also important to examine/take account of/look at the evidence for...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As outlined above...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Issues related to this situation will now be considered, with a focus on...</a:t>
            </a:r>
          </a:p>
          <a:p>
            <a:pPr lvl="0"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kumimoji="0" lang="en-US" sz="9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A recent </a:t>
            </a:r>
            <a:r>
              <a:rPr lang="en-US" sz="9600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study by John (2022) suggests…</a:t>
            </a:r>
            <a:endParaRPr kumimoji="0" lang="en-US" sz="9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In spite of these findings, theorists (John,2018; Ringo, 2020, Star, 2022) believe that …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sz="9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02775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PEEL your paragraphs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259" y="1400623"/>
            <a:ext cx="8011228" cy="383720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Point  - Clearly state the point of your paragraph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Evidence – Use evidence, examples, literature to support your point of view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Explain – Explain how your evidence supports your point of view ( or argument) 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Link – Use your last sentence to link back to the original question and to the next paragraph. </a:t>
            </a: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sz="9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95337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PEEL your paragraphs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17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357F4A-EC8A-006F-E12B-7D079F8521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451"/>
          <a:stretch/>
        </p:blipFill>
        <p:spPr>
          <a:xfrm>
            <a:off x="284084" y="1258743"/>
            <a:ext cx="8549197" cy="4254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2272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7116" y="1231832"/>
            <a:ext cx="8926884" cy="47262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Third person writing is a narrative where a narrator acts as an observer, such as a commentator or a reporter.</a:t>
            </a:r>
          </a:p>
          <a:p>
            <a:pPr marL="0" indent="0">
              <a:lnSpc>
                <a:spcPct val="120000"/>
              </a:lnSpc>
              <a:buNone/>
            </a:pPr>
            <a:endParaRPr lang="en-US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It is best to avoid first and second person pronouns altogether.</a:t>
            </a: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So, avoid the use of; “I”, “me” “we”, “one” or “you”.</a:t>
            </a: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9712064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1042988"/>
            <a:ext cx="7886700" cy="472620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US" sz="8000" u="heavy" dirty="0">
                <a:latin typeface="Calibri" panose="020F0502020204030204" pitchFamily="34" charset="0"/>
                <a:cs typeface="Calibri" panose="020F0502020204030204" pitchFamily="34" charset="0"/>
              </a:rPr>
              <a:t>Why not?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 Don’t use </a:t>
            </a:r>
            <a:r>
              <a:rPr lang="en-US" sz="8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“The author …”</a:t>
            </a: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 as a substitute for </a:t>
            </a:r>
            <a:r>
              <a:rPr lang="en-US" sz="8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 in your assignments.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This is because you might want to refer to </a:t>
            </a:r>
            <a:r>
              <a:rPr lang="en-US" sz="8000" i="1" dirty="0">
                <a:latin typeface="Calibri" panose="020F0502020204030204" pitchFamily="34" charset="0"/>
                <a:cs typeface="Calibri" panose="020F0502020204030204" pitchFamily="34" charset="0"/>
              </a:rPr>
              <a:t>the author </a:t>
            </a: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of a published work as a reference in your assignment and don’t want to confuse the reader by constantly referring to yourself as </a:t>
            </a:r>
            <a:r>
              <a:rPr lang="en-US" sz="8000" i="1" dirty="0">
                <a:latin typeface="Calibri" panose="020F0502020204030204" pitchFamily="34" charset="0"/>
                <a:cs typeface="Calibri" panose="020F0502020204030204" pitchFamily="34" charset="0"/>
              </a:rPr>
              <a:t>“the author”.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author makes....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author makes...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Smith (1999) makes....</a:t>
            </a:r>
            <a:endParaRPr lang="en-GB" sz="8000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0064878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7116" y="1311344"/>
            <a:ext cx="8229600" cy="42727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u="heavy" dirty="0">
                <a:latin typeface="Calibri" panose="020F0502020204030204" pitchFamily="34" charset="0"/>
                <a:cs typeface="Calibri" panose="020F0502020204030204" pitchFamily="34" charset="0"/>
              </a:rPr>
              <a:t>What to use instead?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Employees at XXXX noticed that the morning meetings…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It was noticed by employees of XXXX that…..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Jones’(2018) point of view is valid; however, there is another way of looking at the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…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Jones’ (2018) argument is clear, however....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Jones’ (2018) argument is well presented, however....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br>
              <a:rPr lang="en-US" sz="2400" dirty="0"/>
            </a:br>
            <a:endParaRPr lang="en-US" sz="2400" dirty="0"/>
          </a:p>
          <a:p>
            <a:endParaRPr lang="en-US" sz="2400" dirty="0"/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3399966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438" y="-80654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501" y="854145"/>
            <a:ext cx="8794946" cy="472620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7200" u="heavy" dirty="0">
                <a:latin typeface="Calibri" panose="020F0502020204030204" pitchFamily="34" charset="0"/>
                <a:cs typeface="Calibri" panose="020F0502020204030204" pitchFamily="34" charset="0"/>
              </a:rPr>
              <a:t>How to say: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sz="7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 agree with....</a:t>
            </a:r>
            <a:endParaRPr lang="en-GB" sz="72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I disagree with.... </a:t>
            </a:r>
            <a:r>
              <a:rPr lang="en-US" sz="7200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Without using I</a:t>
            </a:r>
            <a:endParaRPr lang="en-GB" sz="7200" b="1" dirty="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Expressing agreement</a:t>
            </a:r>
            <a:endParaRPr lang="en-GB" sz="72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Smith (2015) argues in favour of.... </a:t>
            </a:r>
            <a:r>
              <a:rPr lang="en-US" sz="7200" i="1" dirty="0">
                <a:latin typeface="Calibri" panose="020F0502020204030204" pitchFamily="34" charset="0"/>
                <a:cs typeface="Calibri" panose="020F0502020204030204" pitchFamily="34" charset="0"/>
              </a:rPr>
              <a:t>This is because</a:t>
            </a: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....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Smith (2015) argues in favour of …….. </a:t>
            </a:r>
            <a:r>
              <a:rPr lang="en-US" sz="7200" i="1" dirty="0">
                <a:latin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there are a number of good reasons/sound reasons for agreeing with his views/argument. Firstly…….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 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Expressing disagreement</a:t>
            </a:r>
            <a:endParaRPr lang="en-GB" sz="72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Jones (2018) argues in favour of….. </a:t>
            </a:r>
            <a:r>
              <a:rPr lang="en-US" sz="7200" i="1" dirty="0">
                <a:latin typeface="Calibri" panose="020F0502020204030204" pitchFamily="34" charset="0"/>
                <a:cs typeface="Calibri" panose="020F0502020204030204" pitchFamily="34" charset="0"/>
              </a:rPr>
              <a:t>however</a:t>
            </a: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, there are a number of reasons for disagreeing with her view. Firstly....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Jones (2018) argues in favour of… , </a:t>
            </a:r>
            <a:r>
              <a:rPr lang="en-US" sz="7200" i="1" dirty="0">
                <a:latin typeface="Calibri" panose="020F0502020204030204" pitchFamily="34" charset="0"/>
                <a:cs typeface="Calibri" panose="020F0502020204030204" pitchFamily="34" charset="0"/>
              </a:rPr>
              <a:t>but </a:t>
            </a: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her view is brought into question in the light of....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br>
              <a:rPr lang="en-US" sz="55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3518984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83609-D21C-0706-C90A-A7DACD6481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301" y="1802166"/>
            <a:ext cx="8229600" cy="3697311"/>
          </a:xfrm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The only time</a:t>
            </a:r>
            <a:r>
              <a:rPr lang="en-US" sz="3000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you would write in the First person is when you are writing 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a personal reflection.</a:t>
            </a:r>
          </a:p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US" sz="3000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These are your views, experiences and emotions and should be expressed as such.</a:t>
            </a: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F0B30-9E2F-6924-1F00-2A62648BF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F4E4962-0988-BA52-DC6A-7CCCE51A6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first person</a:t>
            </a:r>
          </a:p>
        </p:txBody>
      </p:sp>
    </p:spTree>
    <p:extLst>
      <p:ext uri="{BB962C8B-B14F-4D97-AF65-F5344CB8AC3E}">
        <p14:creationId xmlns:p14="http://schemas.microsoft.com/office/powerpoint/2010/main" val="26189513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5" y="1048952"/>
            <a:ext cx="8939814" cy="462032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0" lvl="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Use correct punctuation and have short logical sentences.</a:t>
            </a:r>
          </a:p>
          <a:p>
            <a:pPr marR="0" lvl="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Use ‘conjunctions’ (joining words) such as ‘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and, but, also, because’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instead of too many commas 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Take care when using proper nouns (names of people, places or things). Use Capitals and spell Company and Product names correctly.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Examples include Apple, iPad, iPhone, Microsoft, Amazon, eBay etc.</a:t>
            </a: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(This also includes local businesses and places of course).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Do not write in the ‘</a:t>
            </a:r>
            <a:r>
              <a:rPr lang="en-US" sz="1800" i="1" dirty="0">
                <a:latin typeface="Calibri" panose="020F0502020204030204" pitchFamily="34" charset="0"/>
                <a:cs typeface="Calibri" panose="020F0502020204030204" pitchFamily="34" charset="0"/>
              </a:rPr>
              <a:t>chatty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’ familiar tone and language that you would use with friends. There is no need to be too formal and ‘stiff’ in your tone though.</a:t>
            </a: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42969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24</a:t>
            </a:fld>
            <a:endParaRPr lang="en-GB" alt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735FF7A-D6A9-2251-AAD7-946F86A6EB28}"/>
              </a:ext>
            </a:extLst>
          </p:cNvPr>
          <p:cNvSpPr txBox="1">
            <a:spLocks/>
          </p:cNvSpPr>
          <p:nvPr/>
        </p:nvSpPr>
        <p:spPr bwMode="auto">
          <a:xfrm>
            <a:off x="305893" y="50528"/>
            <a:ext cx="8229600" cy="819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algn="l"/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Common Grammatical Errors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E377BE0-FB49-6AAF-9130-451D0FF3F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972" y="754602"/>
            <a:ext cx="8722310" cy="4927261"/>
          </a:xfrm>
        </p:spPr>
        <p:txBody>
          <a:bodyPr/>
          <a:lstStyle/>
          <a:p>
            <a:pPr marL="0" indent="0">
              <a:buNone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Should (Could , Would ) HAVE  - not   Should OF</a:t>
            </a:r>
          </a:p>
          <a:p>
            <a:pPr marL="0" indent="0">
              <a:buNone/>
            </a:pPr>
            <a:r>
              <a:rPr lang="en-GB" sz="1800" dirty="0">
                <a:solidFill>
                  <a:prstClr val="black"/>
                </a:solidFill>
                <a:latin typeface="Myriad Pro"/>
                <a:ea typeface="+mj-ea"/>
                <a:cs typeface="+mj-cs"/>
              </a:rPr>
              <a:t>Where / There (place) –Where are my keys? There are my keys.</a:t>
            </a:r>
          </a:p>
          <a:p>
            <a:pPr marL="0" indent="0">
              <a:buNone/>
            </a:pPr>
            <a:endParaRPr lang="en-GB" sz="1800" dirty="0">
              <a:solidFill>
                <a:prstClr val="black"/>
              </a:solidFill>
              <a:latin typeface="Myriad Pro"/>
              <a:ea typeface="+mj-ea"/>
              <a:cs typeface="+mj-cs"/>
            </a:endParaRPr>
          </a:p>
          <a:p>
            <a:pPr marL="0" indent="0">
              <a:buNone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Their (possession) -Their keys.</a:t>
            </a:r>
          </a:p>
          <a:p>
            <a:pPr marL="0" indent="0">
              <a:buNone/>
            </a:pPr>
            <a:r>
              <a:rPr lang="en-GB" sz="1800" dirty="0">
                <a:solidFill>
                  <a:prstClr val="black"/>
                </a:solidFill>
                <a:latin typeface="Myriad Pro"/>
                <a:ea typeface="+mj-ea"/>
                <a:cs typeface="+mj-cs"/>
              </a:rPr>
              <a:t>They’re is short for -They Are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indent="0">
              <a:buNone/>
            </a:pPr>
            <a:r>
              <a:rPr lang="en-GB" sz="1800" dirty="0"/>
              <a:t>Your ( possession) – Your keys.</a:t>
            </a:r>
          </a:p>
          <a:p>
            <a:pPr marL="0" indent="0">
              <a:buNone/>
            </a:pPr>
            <a:r>
              <a:rPr lang="en-GB" sz="1800" dirty="0"/>
              <a:t>You’re </a:t>
            </a:r>
            <a:r>
              <a:rPr lang="en-GB" sz="1800" dirty="0">
                <a:solidFill>
                  <a:prstClr val="black"/>
                </a:solidFill>
                <a:latin typeface="Myriad Pro"/>
                <a:ea typeface="+mj-ea"/>
                <a:cs typeface="+mj-cs"/>
              </a:rPr>
              <a:t>is short for </a:t>
            </a:r>
            <a:r>
              <a:rPr lang="en-GB" sz="1800" dirty="0"/>
              <a:t>-You are.</a:t>
            </a:r>
          </a:p>
          <a:p>
            <a:pPr marL="0" indent="0">
              <a:buNone/>
            </a:pPr>
            <a:r>
              <a:rPr lang="en-GB" sz="1800" dirty="0"/>
              <a:t>Its (possession) –The cat went into its house.</a:t>
            </a:r>
          </a:p>
          <a:p>
            <a:pPr marL="0" indent="0">
              <a:buNone/>
            </a:pPr>
            <a:r>
              <a:rPr lang="en-GB" sz="1800" dirty="0"/>
              <a:t>It’s is </a:t>
            </a:r>
            <a:r>
              <a:rPr lang="en-GB" sz="1800" dirty="0">
                <a:solidFill>
                  <a:prstClr val="black"/>
                </a:solidFill>
                <a:latin typeface="Myriad Pro"/>
                <a:ea typeface="+mj-ea"/>
                <a:cs typeface="+mj-cs"/>
              </a:rPr>
              <a:t>short for </a:t>
            </a:r>
            <a:r>
              <a:rPr lang="en-GB" sz="1800" dirty="0"/>
              <a:t>-It is.</a:t>
            </a:r>
          </a:p>
          <a:p>
            <a:pPr marL="0" indent="0">
              <a:buNone/>
            </a:pPr>
            <a:r>
              <a:rPr lang="en-GB" sz="1800" dirty="0"/>
              <a:t>Were- is the past tense of was. We were looking for keys.</a:t>
            </a:r>
          </a:p>
          <a:p>
            <a:pPr marL="0" indent="0">
              <a:buNone/>
            </a:pPr>
            <a:r>
              <a:rPr lang="en-GB" sz="1800" dirty="0"/>
              <a:t>We’re is short for -We are.</a:t>
            </a:r>
          </a:p>
          <a:p>
            <a:pPr marL="0" indent="0">
              <a:buNone/>
            </a:pPr>
            <a:r>
              <a:rPr lang="en-GB" sz="1800" dirty="0"/>
              <a:t>Loose – not fixed in place. </a:t>
            </a:r>
          </a:p>
          <a:p>
            <a:pPr marL="0" indent="0">
              <a:buNone/>
            </a:pPr>
            <a:r>
              <a:rPr lang="en-GB" sz="1800" dirty="0"/>
              <a:t>Lose – no longer have. </a:t>
            </a:r>
          </a:p>
          <a:p>
            <a:pPr marL="0" indent="0">
              <a:buNone/>
            </a:pPr>
            <a:r>
              <a:rPr lang="en-GB" sz="1800" dirty="0"/>
              <a:t>Affect – is the action.</a:t>
            </a:r>
          </a:p>
          <a:p>
            <a:pPr marL="0" indent="0">
              <a:buNone/>
            </a:pPr>
            <a:r>
              <a:rPr lang="en-GB" sz="1800" dirty="0"/>
              <a:t>Effect – is the result. </a:t>
            </a:r>
          </a:p>
        </p:txBody>
      </p:sp>
    </p:spTree>
    <p:extLst>
      <p:ext uri="{BB962C8B-B14F-4D97-AF65-F5344CB8AC3E}">
        <p14:creationId xmlns:p14="http://schemas.microsoft.com/office/powerpoint/2010/main" val="37706897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25</a:t>
            </a:fld>
            <a:endParaRPr lang="en-GB" alt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735FF7A-D6A9-2251-AAD7-946F86A6EB28}"/>
              </a:ext>
            </a:extLst>
          </p:cNvPr>
          <p:cNvSpPr txBox="1">
            <a:spLocks/>
          </p:cNvSpPr>
          <p:nvPr/>
        </p:nvSpPr>
        <p:spPr bwMode="auto">
          <a:xfrm>
            <a:off x="305893" y="50528"/>
            <a:ext cx="8229600" cy="819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algn="l"/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Grammatical Errors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BC2B52-7D96-46BA-2F3D-1C4B08D11C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3084898"/>
            <a:ext cx="4476750" cy="257460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2D1EA7A-6478-0702-362B-A774199EA25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8076"/>
          <a:stretch/>
        </p:blipFill>
        <p:spPr>
          <a:xfrm>
            <a:off x="305893" y="932248"/>
            <a:ext cx="4115187" cy="21526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6377142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-85989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386" y="1197687"/>
            <a:ext cx="8011228" cy="479113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Think of your assignment as a professional business report that you would produce for your Manager and use an appropriate tone and language. You will learn more about this during the course.</a:t>
            </a: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Avoid offering a personal opinion unless specifically requested to do so.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Try to remain detached and impartial in your writing, providing evidence of different viewpoints if relevant to the assignment brief.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Ensure you proofread your final submission for ‘</a:t>
            </a:r>
            <a:r>
              <a:rPr lang="en-US" sz="9600" i="1" dirty="0">
                <a:latin typeface="Calibri" panose="020F0502020204030204" pitchFamily="34" charset="0"/>
                <a:cs typeface="Calibri" panose="020F0502020204030204" pitchFamily="34" charset="0"/>
              </a:rPr>
              <a:t>readability</a:t>
            </a: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’.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50029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727" y="1258743"/>
            <a:ext cx="8229599" cy="42588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27</a:t>
            </a:fld>
            <a:endParaRPr lang="en-GB" alt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3591003-2732-45DD-91C9-3A509820B78D}"/>
              </a:ext>
            </a:extLst>
          </p:cNvPr>
          <p:cNvSpPr/>
          <p:nvPr/>
        </p:nvSpPr>
        <p:spPr>
          <a:xfrm>
            <a:off x="1106631" y="1713814"/>
            <a:ext cx="7174923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 </a:t>
            </a:r>
            <a:endParaRPr lang="en-GB" dirty="0"/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SfWP (2018) 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Complete Guide to Assignment Writing, [online] available at 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https://moodle.uwtsd.ac.uk/pluginfile.php/152215/mod_folder/content/0/Advanced%20Writing%20Guides/SfWP%20Complete%20Guide%20to%20Assignment%20Writing.pdf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 [login required]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accessed April 2018</a:t>
            </a:r>
            <a:endParaRPr lang="en-US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UNISA (2017) 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Research Writing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[online] available at  </a:t>
            </a:r>
            <a:r>
              <a:rPr lang="en-US" u="sng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http://www.unisa.edu.au/ltu/students/research/writing/academic.asp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accessed April 2018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230505" lvl="0">
              <a:spcAft>
                <a:spcPts val="0"/>
              </a:spcAft>
            </a:pPr>
            <a:endParaRPr lang="en-GB" sz="2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962127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3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65184DA-0349-45D2-8DFF-557E329E9070}">
  <ds:schemaRefs>
    <ds:schemaRef ds:uri="http://purl.org/dc/dcmitype/"/>
    <ds:schemaRef ds:uri="http://purl.org/dc/terms/"/>
    <ds:schemaRef ds:uri="f66716c4-314f-46c1-b01e-5a44c61897d8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a908d394-d138-480e-87a3-ff44c37f991a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3943</TotalTime>
  <Words>1486</Words>
  <Application>Microsoft Office PowerPoint</Application>
  <PresentationFormat>On-screen Show (4:3)</PresentationFormat>
  <Paragraphs>228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27</vt:i4>
      </vt:variant>
    </vt:vector>
  </HeadingPairs>
  <TitlesOfParts>
    <vt:vector size="41" baseType="lpstr">
      <vt:lpstr>Myriad Pro</vt:lpstr>
      <vt:lpstr>Arial</vt:lpstr>
      <vt:lpstr>Arial Rounded MT Bold</vt:lpstr>
      <vt:lpstr>Calibri</vt:lpstr>
      <vt:lpstr>Calibri Light</vt:lpstr>
      <vt:lpstr>Corbel</vt:lpstr>
      <vt:lpstr>Courier New</vt:lpstr>
      <vt:lpstr>Trebuchet MS</vt:lpstr>
      <vt:lpstr>Wingdings</vt:lpstr>
      <vt:lpstr>SftWP July 15</vt:lpstr>
      <vt:lpstr>Custom Design</vt:lpstr>
      <vt:lpstr>20140311PresentationUWTSDTemplate</vt:lpstr>
      <vt:lpstr>3_Title Slide 1</vt:lpstr>
      <vt:lpstr>ALAMO Theme</vt:lpstr>
      <vt:lpstr>CertHE Applied Leadership and Management in the Workplace    Module: BMSK4015  Academic and Research Skills   </vt:lpstr>
      <vt:lpstr>PowerPoint Presentation</vt:lpstr>
      <vt:lpstr>PowerPoint Presentation</vt:lpstr>
      <vt:lpstr>Why take Notes?</vt:lpstr>
      <vt:lpstr>Note Taking in Class </vt:lpstr>
      <vt:lpstr>Note Taking in Class </vt:lpstr>
      <vt:lpstr>Before a Class Session</vt:lpstr>
      <vt:lpstr>During a Class Session</vt:lpstr>
      <vt:lpstr>During a Class Session</vt:lpstr>
      <vt:lpstr>To help you concentrate</vt:lpstr>
      <vt:lpstr>After a Class Session</vt:lpstr>
      <vt:lpstr>And finally…</vt:lpstr>
      <vt:lpstr>Academic Writing</vt:lpstr>
      <vt:lpstr>Basic Signposting</vt:lpstr>
      <vt:lpstr>Basic Signposting</vt:lpstr>
      <vt:lpstr>PEEL your paragraphs</vt:lpstr>
      <vt:lpstr>PEEL your paragraphs</vt:lpstr>
      <vt:lpstr>Writing in the third person</vt:lpstr>
      <vt:lpstr>Writing in the third person</vt:lpstr>
      <vt:lpstr>Writing in the third person</vt:lpstr>
      <vt:lpstr>Writing in the third person</vt:lpstr>
      <vt:lpstr>Writing in the first person</vt:lpstr>
      <vt:lpstr>Content and Grammar</vt:lpstr>
      <vt:lpstr>PowerPoint Presentation</vt:lpstr>
      <vt:lpstr>PowerPoint Presentation</vt:lpstr>
      <vt:lpstr>Content and Grammar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Note Taking and Academic Writing Styles</dc:title>
  <dc:creator>Julia Ault</dc:creator>
  <cp:lastModifiedBy>Michaela Schriek</cp:lastModifiedBy>
  <cp:revision>73</cp:revision>
  <cp:lastPrinted>2021-01-19T13:50:38Z</cp:lastPrinted>
  <dcterms:modified xsi:type="dcterms:W3CDTF">2023-08-31T15:17:47Z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