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693705-B8DF-9156-18D4-A45ADE7F24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9A2EE8B-A86A-0F40-D7DF-642F6C07894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1819CF-D813-D43C-89DF-0118F64E18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700F67-095F-1715-37FC-455206202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ED6C43-0238-807F-886C-0E92BC7FB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82973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4323BA-881A-E4FB-DF31-415006D593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152BBB-4C33-7869-2955-1AED658825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C8DF77-E129-032F-8FF9-B9278301CB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D1447B-170A-5A77-C2A4-86ED07EC5E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39B37B-3273-512D-92C0-713DECDCE8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80492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88BBF3-48F0-7BFA-5F32-A7D931A02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AE6558-60A4-0707-4C02-66991B7B21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E908A5-EC76-27B1-919F-75AA376E1A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33AA909-C951-DF58-8A2C-A6BC4326C7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D57FC2-A7B4-9C77-8FD7-137E736BEB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7234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E43A9-5E82-6E93-BAF3-147E79481F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40139C-6555-526C-34A5-40D9D75FB1E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1145A9D-9AFC-628E-5068-3AB4340560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06462A-89A8-2D0A-3D52-B75C9076FF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A50FB0-56D4-AA8D-0410-68765798E5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2965C9-8D26-BE2D-5B46-9E40F4D824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86665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A4610F-46F5-868C-2CC0-8D65A0BAF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43AF78E-7E31-FA6D-6C8E-C525AB97FF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50F12A-1A4C-60F8-DBA3-5105BCE07B0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EF73777-B527-7416-6237-C3D0A40E6EC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AF96E57-239F-7ACA-6442-FAAF779CB4F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6AADEB3-FFC8-92CD-D55E-F6536D7FAB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54B70E-A928-DA41-E862-492AD500FD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9B84CA7-F57B-45A5-D029-E128C99A81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485585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46AF8-6FA2-A402-0126-6B754DC9D4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7EAB41-5EF6-0777-1FCC-43263533B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15F7A29-B9F0-5A36-8E31-0CE50538FF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9C777-EEF9-845A-23E2-051398573D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00865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29EC5C-5475-EC75-D752-1ECBD20218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7E28515-7649-9832-7190-B1D4A80902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FC33F6-78F5-6ED6-7B42-F32C3B0093B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3887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9FC5FA-95A3-5F26-0331-632C76FBB1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529CD9-C1B3-C918-0407-B2CD47A633A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82B995-BC75-337F-7C6E-C652740AA6E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94BB6A7-A3AE-EDC2-F07E-DD4ACAA55A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AC14E1A-519F-6629-4C79-A575764CC5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651105C-FE9E-AB8C-8C10-33B58DCF8B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453374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FA13D9-9D5A-1536-FADB-C6B310ABFA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3871EB-9AD8-9B9E-9205-B06772FA09B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092907-86D4-FB53-DDC8-F1A42F3D0DE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D82EE-863C-7013-6958-452B8B54B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D81300C-5C8B-F636-EEBB-2CDD8D79FA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CB53D53-DCC8-77BA-A6CD-63D83EDF8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0539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CDE9E9-EFE2-5DEB-74A3-50043BE44E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5823FCB-214F-9373-52A3-8EB40E52735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E9E9D9-C4A8-A2AB-3DCB-E93BDA61F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96377D-4A74-56DE-4ADB-3BF0227212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BD5193-4C21-D04F-A3E6-171D1ADAE5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7548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7B2CFA-6A72-A8D8-C01F-419548B8335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6002FAE-026F-2DA4-AE85-BA116D210B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9FBA80-0E9C-7B0D-51BD-0CD673166D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D3592A-DD63-6046-9B2B-408C37914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F8DD92-2FB9-199D-F4F2-ECDB4B05EE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97021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CA9C325-8912-2356-D045-E418592F3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9FE6A8-BF32-02F2-8A4F-05BA22917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EB01D6-02C0-285D-9D0C-90D60502725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813A0C5-85B0-4043-9AFD-7AD256F2A51D}" type="datetimeFigureOut">
              <a:rPr lang="en-GB" smtClean="0"/>
              <a:t>10/11/2025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F74294-EA07-A19A-456B-7A4CA33997A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45E018C-7D4F-1556-5C21-77E424746D6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A152AC2-A738-41E6-A7F5-C8FEA73386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8529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2.png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2.png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cadw.gov.wales/sites/default/files/201905/Hafod%20and%20the%20Lower%20Swansea%20Valley-%20Understanding%20Urban%20Character_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522B21E-B2B9-4C72-9A71-C87EFD1374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EB7D2A2-F448-44D4-938C-DC84CBCB3B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"/>
            <a:ext cx="12192000" cy="4412583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71AEA07-1E14-44B4-8E55-64EF049CD6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96464" y="551962"/>
            <a:ext cx="10999072" cy="4618549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5B1B0A-65CE-270F-18FD-B7E6AAF9BD9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293338"/>
            <a:ext cx="9144000" cy="3274592"/>
          </a:xfrm>
        </p:spPr>
        <p:style>
          <a:lnRef idx="0">
            <a:schemeClr val="accent4"/>
          </a:lnRef>
          <a:fillRef idx="3">
            <a:schemeClr val="accent4"/>
          </a:fillRef>
          <a:effectRef idx="3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/>
          <a:p>
            <a:r>
              <a:rPr lang="en-US" sz="5400" dirty="0">
                <a:solidFill>
                  <a:schemeClr val="tx1"/>
                </a:solidFill>
                <a:latin typeface="Arial Black" panose="020B0A04020102020204" pitchFamily="34" charset="0"/>
              </a:rPr>
              <a:t>Swansea case area during the Industrial Revolution</a:t>
            </a:r>
            <a:endParaRPr lang="en-GB" sz="5400" dirty="0">
              <a:solidFill>
                <a:schemeClr val="tx1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47F84B5-C6B1-F249-A6B3-A33E5DD4E6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5514052"/>
            <a:ext cx="9144000" cy="651910"/>
          </a:xfrm>
        </p:spPr>
        <p:txBody>
          <a:bodyPr anchor="ctr">
            <a:normAutofit/>
          </a:bodyPr>
          <a:lstStyle/>
          <a:p>
            <a:r>
              <a:rPr lang="en-GB" dirty="0">
                <a:latin typeface="Arial Black" panose="020B0A04020102020204" pitchFamily="34" charset="0"/>
              </a:rPr>
              <a:t>Presenter: Marinel Toader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7C8EA93-3210-4C62-99E9-153C275E3A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596464" y="6354708"/>
            <a:ext cx="11000232" cy="0"/>
          </a:xfrm>
          <a:prstGeom prst="line">
            <a:avLst/>
          </a:prstGeom>
          <a:ln w="10160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05471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ED7B714-6E50-E367-EF6A-76B112005E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60" y="856180"/>
            <a:ext cx="4560584" cy="1128068"/>
          </a:xfrm>
        </p:spPr>
        <p:txBody>
          <a:bodyPr anchor="ctr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Introduction 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CD7BA-9E4E-E96A-77F0-5F41D20FB6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Situated on the south-west coast of Wales, with excellent access to sea.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Developed along the River Tawe to allow raw materials to be imported directly inland.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Free access/transport to the Bristol Channel would allow access to major trading routes.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Located next to the South Wales Coalfield with a cheap industrial fuel supply.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Geography formed an ideal basis for heavy industry and rapid growth.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22720B-30DF-7FC5-0833-D0E48F5B9425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567" r="17790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pic>
        <p:nvPicPr>
          <p:cNvPr id="5" name="Voice 251109_160604">
            <a:hlinkClick r:id="" action="ppaction://media"/>
            <a:extLst>
              <a:ext uri="{FF2B5EF4-FFF2-40B4-BE49-F238E27FC236}">
                <a16:creationId xmlns:a16="http://schemas.microsoft.com/office/drawing/2014/main" id="{C01D2DC2-CF80-6C80-A758-48FE3E887AF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3781928" y="57986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1830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603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17AB3D3-3C9C-4DED-809A-78734805B8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F6EE194-86D5-4C44-AB55-A056BC9847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87354" y="386930"/>
            <a:ext cx="8772430" cy="1298448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The Rise of Copperopolis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F11F45-2C91-AFBB-0010-BD0DD28783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5128" y="2604463"/>
            <a:ext cx="4889431" cy="3634496"/>
          </a:xfrm>
        </p:spPr>
        <p:txBody>
          <a:bodyPr anchor="ctr">
            <a:no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 became the world's biggest center for copper smelting.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Copper was critical before the era of steel for shipbuilding, for machinery, for tools, and in early engineering.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smelting of copper required vast quantities of coal making Swansea's proximity to coal for smelting copper a major factor in its favor.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copper ore came into Swansea from Cornwall, Anglesey, and then from other parts of the world.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 time, Swansea was the largest producer of copper in the UK taking over from all other regions.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79F083A-DA20-7814-5A16-8E3047BC856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1550" r="18267" b="-1"/>
          <a:stretch>
            <a:fillRect/>
          </a:stretch>
        </p:blipFill>
        <p:spPr>
          <a:xfrm>
            <a:off x="5911532" y="2484255"/>
            <a:ext cx="5150277" cy="3714244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oice 251109_160656">
            <a:hlinkClick r:id="" action="ppaction://media"/>
            <a:extLst>
              <a:ext uri="{FF2B5EF4-FFF2-40B4-BE49-F238E27FC236}">
                <a16:creationId xmlns:a16="http://schemas.microsoft.com/office/drawing/2014/main" id="{2E9A1B5D-FA15-BD85-23D9-93FB3B895B9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5121359" y="5948615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4474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584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1CC55D-ED54-4C5C-95E6-10947BD110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AA5BD6C-92DD-8B04-F005-79E7A9E757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9559" y="856180"/>
            <a:ext cx="5183613" cy="1128068"/>
          </a:xfrm>
        </p:spPr>
        <p:txBody>
          <a:bodyPr anchor="ctr">
            <a:no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Workforce and Industrial Growth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1DE889C7-FAD6-4397-98E2-05D5034844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083484"/>
            <a:ext cx="355196" cy="673460"/>
            <a:chOff x="0" y="823811"/>
            <a:chExt cx="355196" cy="673460"/>
          </a:xfrm>
        </p:grpSpPr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F399A70F-F8CD-4992-9EF5-6CF15472E7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823811"/>
              <a:ext cx="87363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48F4FEDC-6D80-458C-A665-075D9B9500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9341" y="823811"/>
              <a:ext cx="195855" cy="673460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3873B707-463F-40B0-8227-E8CC6C67EB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5085" y="2090569"/>
            <a:ext cx="4297680" cy="2743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2AB367-C253-D3D0-B194-378D5C52D76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industry enticed a large skilled and unskilled workforce to the Swansea Valley.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workforce production was empowered by smelters, miners, engineers, and transport workers.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Industrial families, such as the Vivians, made mass investments and influenced the entire copper industry.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canals, tramways, and docks improved transport and efficiency to and from the workplace.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Technological advancement facilitated more output and competition.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13237C8-E62C-4F0D-A318-BD6FB6C2D1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10697670" y="0"/>
            <a:ext cx="1494330" cy="685800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19C9EAEA-39D0-4B0E-A0EB-51E7B2674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685810" y="513853"/>
            <a:ext cx="6009366" cy="5834577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8C5146D-5B5E-9ABC-0445-72DBF4CDC36B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11807" r="11910" b="-1"/>
          <a:stretch>
            <a:fillRect/>
          </a:stretch>
        </p:blipFill>
        <p:spPr>
          <a:xfrm>
            <a:off x="5977788" y="799352"/>
            <a:ext cx="5425410" cy="5259296"/>
          </a:xfrm>
          <a:prstGeom prst="rect">
            <a:avLst/>
          </a:prstGeom>
        </p:spPr>
      </p:pic>
      <p:pic>
        <p:nvPicPr>
          <p:cNvPr id="5" name="Voice 251109_160925">
            <a:hlinkClick r:id="" action="ppaction://media"/>
            <a:extLst>
              <a:ext uri="{FF2B5EF4-FFF2-40B4-BE49-F238E27FC236}">
                <a16:creationId xmlns:a16="http://schemas.microsoft.com/office/drawing/2014/main" id="{3B6599F7-E899-BC6B-F842-54D95DC3A0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30221" y="6001820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11231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9807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CDB658-1596-D0C5-5235-DC814D8719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3672" y="386930"/>
            <a:ext cx="9466112" cy="1298448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Environmental &amp; Social Impact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CF7D37-7135-C704-FA4A-415D88EC82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1" y="2599509"/>
            <a:ext cx="4530898" cy="3639450"/>
          </a:xfrm>
        </p:spPr>
        <p:txBody>
          <a:bodyPr anchor="ctr">
            <a:normAutofit lnSpcReduction="10000"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The copper fumes created toxic pollution that ruined hillsides and farmland.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Industrialisation proceeded at breakneck speed, within a short distance dense terraced housing was built close to the works.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Long working hours, hazardous working conditions and very poor living conditions were a daily social reality for the workers.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Nevertheless, communities were then created around strong social relations and identities.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Swansea became a vital economic generator, producing copper for global trading and industry.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2D73250-4B3C-BCB1-0B3E-31DDC429E73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532" y="2534937"/>
            <a:ext cx="5150277" cy="361288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Voice 251109_160814">
            <a:hlinkClick r:id="" action="ppaction://media"/>
            <a:extLst>
              <a:ext uri="{FF2B5EF4-FFF2-40B4-BE49-F238E27FC236}">
                <a16:creationId xmlns:a16="http://schemas.microsoft.com/office/drawing/2014/main" id="{8DF3E2CB-CD21-63E1-3120-BF76620EA1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4997828" y="5741417"/>
            <a:ext cx="406400" cy="406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10677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903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4DA718D0-4865-4629-8134-44F68D41D5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65167ED7-6315-43AB-B1B6-C326D5FD8F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5400000">
            <a:off x="-2340441" y="2666183"/>
            <a:ext cx="5860051" cy="527712"/>
            <a:chOff x="6081624" y="1998368"/>
            <a:chExt cx="5613457" cy="782175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EF4D8839-FB03-487D-ACC8-8BFEDD4FEB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0EF75023-9A3B-42FC-B704-61A8F7BEF4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6081624" y="1998844"/>
              <a:ext cx="5372968" cy="7816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CBC4F608-B4B8-48C3-9572-C0F061B1CD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528" y="922919"/>
            <a:ext cx="11111729" cy="5461252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4FE1BF4-3B0C-F54D-DAC4-218F0298DF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2182" y="1238081"/>
            <a:ext cx="6680532" cy="760988"/>
          </a:xfrm>
        </p:spPr>
        <p:txBody>
          <a:bodyPr anchor="b">
            <a:normAutofit/>
          </a:bodyPr>
          <a:lstStyle/>
          <a:p>
            <a:r>
              <a:rPr lang="en-GB" sz="4000" dirty="0">
                <a:solidFill>
                  <a:schemeClr val="tx2">
                    <a:lumMod val="75000"/>
                    <a:lumOff val="25000"/>
                  </a:schemeClr>
                </a:solidFill>
                <a:latin typeface="Arial Black" panose="020B0A04020102020204" pitchFamily="34" charset="0"/>
              </a:rPr>
              <a:t>References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717C8B-5EBE-343A-2E21-8BECC48664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89304" y="2314231"/>
            <a:ext cx="9849751" cy="3620850"/>
          </a:xfrm>
        </p:spPr>
        <p:txBody>
          <a:bodyPr anchor="ctr">
            <a:normAutofit/>
          </a:bodyPr>
          <a:lstStyle/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Evans, C. (2014). A World of copper: introducing Swansea, Globalisation and the Industrial Revolution.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Welsh History Review, 27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85-91.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Evans, C., &amp; Miskell, L. (2020).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Swansea copper: A global history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Johns Hopkins University Press.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Gwynn, D. (2021).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The Little History of Swansea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. The History Press.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Hafod and the Lower Swansea Valley: Understanding Urban Character. Available at: 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https://cadw.gov.wales/sites/default/files/201905/Hafod%20and%20the%20Lower%20Swansea%20Valley-%20Understanding%20Urban%20Character_0.pdf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Morgan, R., Langlands, L., Henderson, T., &amp; Lewis, R. (2024). Rediscovering Copperopolis: The Hafod Plate Rolling Mill, Swansea.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Industrial Archaeology Review, 46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(1), 2-17.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Newell, E. (2014). ‘Copperopolis': The Rise and Fall of the Copper Industry in the Swansea District, 1826–1921. In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Competition and Industrial Change (pp. 75-97).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Routledge.</a:t>
            </a:r>
          </a:p>
          <a:p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Tallon, A. R., Bromley, R. D., &amp; Thomas, C. J. (2005). Swansea. </a:t>
            </a:r>
            <a:r>
              <a:rPr lang="en-US" sz="1600" i="1" dirty="0">
                <a:latin typeface="Arial" panose="020B0604020202020204" pitchFamily="34" charset="0"/>
                <a:cs typeface="Arial" panose="020B0604020202020204" pitchFamily="34" charset="0"/>
              </a:rPr>
              <a:t>Cities, 22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(1), 65-76.</a:t>
            </a:r>
          </a:p>
          <a:p>
            <a:endParaRPr lang="en-GB" sz="1300" dirty="0"/>
          </a:p>
        </p:txBody>
      </p:sp>
    </p:spTree>
    <p:extLst>
      <p:ext uri="{BB962C8B-B14F-4D97-AF65-F5344CB8AC3E}">
        <p14:creationId xmlns:p14="http://schemas.microsoft.com/office/powerpoint/2010/main" val="56152376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575</Words>
  <Application>Microsoft Office PowerPoint</Application>
  <PresentationFormat>Widescreen</PresentationFormat>
  <Paragraphs>34</Paragraphs>
  <Slides>6</Slides>
  <Notes>0</Notes>
  <HiddenSlides>0</HiddenSlides>
  <MMClips>4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Aptos</vt:lpstr>
      <vt:lpstr>Aptos Display</vt:lpstr>
      <vt:lpstr>Arial</vt:lpstr>
      <vt:lpstr>Arial Black</vt:lpstr>
      <vt:lpstr>Office Theme</vt:lpstr>
      <vt:lpstr>Swansea case area during the Industrial Revolution</vt:lpstr>
      <vt:lpstr>Introduction </vt:lpstr>
      <vt:lpstr>The Rise of Copperopolis</vt:lpstr>
      <vt:lpstr>Workforce and Industrial Growth</vt:lpstr>
      <vt:lpstr>Environmental &amp; Social Impact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2</cp:revision>
  <dcterms:created xsi:type="dcterms:W3CDTF">2025-11-06T23:11:13Z</dcterms:created>
  <dcterms:modified xsi:type="dcterms:W3CDTF">2025-11-10T19:22:33Z</dcterms:modified>
</cp:coreProperties>
</file>