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2"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ableStyles" Target="tableStyles.xml" /><Relationship Id="rId5" Type="http://schemas.openxmlformats.org/officeDocument/2006/relationships/slide" Target="slides/slide4.xml" /><Relationship Id="rId10"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31/03/2022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31/03/2022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31/03/2022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31/03/2022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1705" y="47542"/>
            <a:ext cx="9144000" cy="2387600"/>
          </a:xfrm>
        </p:spPr>
        <p:txBody>
          <a:bodyPr/>
          <a:lstStyle/>
          <a:p>
            <a:r>
              <a:rPr lang="en-GB" dirty="0">
                <a:cs typeface="Calibri Light"/>
              </a:rPr>
              <a:t>Digital Skills and Research Methods</a:t>
            </a:r>
          </a:p>
        </p:txBody>
      </p:sp>
      <p:sp>
        <p:nvSpPr>
          <p:cNvPr id="3" name="Subtitle 2"/>
          <p:cNvSpPr>
            <a:spLocks noGrp="1"/>
          </p:cNvSpPr>
          <p:nvPr>
            <p:ph type="subTitle" idx="1"/>
          </p:nvPr>
        </p:nvSpPr>
        <p:spPr>
          <a:xfrm>
            <a:off x="128337" y="2799933"/>
            <a:ext cx="12183977" cy="1254709"/>
          </a:xfrm>
        </p:spPr>
        <p:txBody>
          <a:bodyPr vert="horz" lIns="91440" tIns="45720" rIns="91440" bIns="45720" rtlCol="0" anchor="t">
            <a:normAutofit/>
          </a:bodyPr>
          <a:lstStyle/>
          <a:p>
            <a:r>
              <a:rPr lang="en-US" sz="4000" b="1" dirty="0">
                <a:cs typeface="Calibri"/>
              </a:rPr>
              <a:t>How do we use technology to collaborate at UWTSD?</a:t>
            </a:r>
            <a:endParaRPr lang="en-US">
              <a:cs typeface="Calibri"/>
            </a:endParaRPr>
          </a:p>
        </p:txBody>
      </p:sp>
      <p:sp>
        <p:nvSpPr>
          <p:cNvPr id="4" name="TextBox 3">
            <a:extLst>
              <a:ext uri="{FF2B5EF4-FFF2-40B4-BE49-F238E27FC236}">
                <a16:creationId xmlns:a16="http://schemas.microsoft.com/office/drawing/2014/main" id="{B4B4F810-6E94-4AA8-9635-9986383F5CC5}"/>
              </a:ext>
            </a:extLst>
          </p:cNvPr>
          <p:cNvSpPr txBox="1"/>
          <p:nvPr/>
        </p:nvSpPr>
        <p:spPr>
          <a:xfrm>
            <a:off x="382338" y="4047958"/>
            <a:ext cx="1187383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dirty="0"/>
              <a:t>Which digital tool is most commonly used for collaboration at UWTSD?</a:t>
            </a: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C407F5-FB52-4A31-9017-C86760CEBFA8}"/>
              </a:ext>
            </a:extLst>
          </p:cNvPr>
          <p:cNvSpPr txBox="1"/>
          <p:nvPr/>
        </p:nvSpPr>
        <p:spPr>
          <a:xfrm>
            <a:off x="1" y="133043"/>
            <a:ext cx="1216793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dirty="0">
                <a:cs typeface="Calibri"/>
              </a:rPr>
              <a:t>Introduction</a:t>
            </a:r>
          </a:p>
        </p:txBody>
      </p:sp>
      <p:sp>
        <p:nvSpPr>
          <p:cNvPr id="5" name="TextBox 4">
            <a:extLst>
              <a:ext uri="{FF2B5EF4-FFF2-40B4-BE49-F238E27FC236}">
                <a16:creationId xmlns:a16="http://schemas.microsoft.com/office/drawing/2014/main" id="{1C544FDA-2AF9-4A75-8B79-2757AA29963F}"/>
              </a:ext>
            </a:extLst>
          </p:cNvPr>
          <p:cNvSpPr txBox="1"/>
          <p:nvPr/>
        </p:nvSpPr>
        <p:spPr>
          <a:xfrm>
            <a:off x="293809" y="882040"/>
            <a:ext cx="11173325"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cs typeface="Calibri"/>
              </a:rPr>
              <a:t>The IT world is awash with technology buzz-words and abbreviations which have been associated with collaboration (enterprise content management, intelligence, knowledge management, enterprise application integration and business process management are just a few. </a:t>
            </a:r>
            <a:endParaRPr lang="en-US" sz="2800" b="1" dirty="0">
              <a:cs typeface="Calibri"/>
            </a:endParaRPr>
          </a:p>
          <a:p>
            <a:pPr algn="ctr"/>
            <a:endParaRPr lang="en-GB" sz="2800" dirty="0">
              <a:cs typeface="Calibri"/>
            </a:endParaRPr>
          </a:p>
          <a:p>
            <a:pPr algn="ctr"/>
            <a:r>
              <a:rPr lang="en-GB" sz="2800" dirty="0">
                <a:cs typeface="Calibri"/>
              </a:rPr>
              <a:t>The term 'collaboration technology' is often used to describe various combinations of software and/or hardware </a:t>
            </a:r>
            <a:endParaRPr lang="en-US" sz="2800" b="1">
              <a:cs typeface="Calibri"/>
            </a:endParaRPr>
          </a:p>
          <a:p>
            <a:pPr algn="ctr"/>
            <a:r>
              <a:rPr lang="en-GB" sz="2800" dirty="0">
                <a:cs typeface="Calibri"/>
              </a:rPr>
              <a:t>employed to help people collaborate. </a:t>
            </a:r>
            <a:endParaRPr lang="en-US" sz="2800" b="1">
              <a:cs typeface="Calibri"/>
            </a:endParaRPr>
          </a:p>
          <a:p>
            <a:pPr algn="ctr"/>
            <a:endParaRPr lang="en-GB" sz="2800" dirty="0">
              <a:cs typeface="Calibri"/>
            </a:endParaRPr>
          </a:p>
          <a:p>
            <a:pPr algn="ctr"/>
            <a:r>
              <a:rPr lang="en-GB" sz="2800" dirty="0">
                <a:cs typeface="Calibri"/>
              </a:rPr>
              <a:t> This will include enterprise portals and intranet applications, generic workspace or project team applications, web and video conferencing and online meeting application, peer-to-peer file-sharing, and real-time instant messaging (IM), to name but few.</a:t>
            </a:r>
            <a:r>
              <a:rPr lang="en-GB" sz="2800" b="1" dirty="0">
                <a:cs typeface="Calibri"/>
              </a:rPr>
              <a:t> (Wilkinson, 2005)</a:t>
            </a:r>
            <a:endParaRPr lang="en-US" sz="2800" b="1">
              <a:cs typeface="Calibri"/>
            </a:endParaRPr>
          </a:p>
        </p:txBody>
      </p:sp>
    </p:spTree>
    <p:extLst>
      <p:ext uri="{BB962C8B-B14F-4D97-AF65-F5344CB8AC3E}">
        <p14:creationId xmlns:p14="http://schemas.microsoft.com/office/powerpoint/2010/main" val="4184041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person, indoor, floor&#10;&#10;Description automatically generated">
            <a:extLst>
              <a:ext uri="{FF2B5EF4-FFF2-40B4-BE49-F238E27FC236}">
                <a16:creationId xmlns:a16="http://schemas.microsoft.com/office/drawing/2014/main" id="{C0D4DA78-966B-4FD1-BC7A-3E57C500F35E}"/>
              </a:ext>
            </a:extLst>
          </p:cNvPr>
          <p:cNvPicPr>
            <a:picLocks noChangeAspect="1"/>
          </p:cNvPicPr>
          <p:nvPr/>
        </p:nvPicPr>
        <p:blipFill>
          <a:blip r:embed="rId2"/>
          <a:stretch>
            <a:fillRect/>
          </a:stretch>
        </p:blipFill>
        <p:spPr>
          <a:xfrm>
            <a:off x="511" y="1296713"/>
            <a:ext cx="4326701" cy="4710837"/>
          </a:xfrm>
          <a:prstGeom prst="rect">
            <a:avLst/>
          </a:prstGeom>
        </p:spPr>
      </p:pic>
      <p:sp>
        <p:nvSpPr>
          <p:cNvPr id="3" name="TextBox 2">
            <a:extLst>
              <a:ext uri="{FF2B5EF4-FFF2-40B4-BE49-F238E27FC236}">
                <a16:creationId xmlns:a16="http://schemas.microsoft.com/office/drawing/2014/main" id="{88E23930-6F78-43D1-9B1E-CCE9C17A22B7}"/>
              </a:ext>
            </a:extLst>
          </p:cNvPr>
          <p:cNvSpPr txBox="1"/>
          <p:nvPr/>
        </p:nvSpPr>
        <p:spPr>
          <a:xfrm>
            <a:off x="232611" y="393032"/>
            <a:ext cx="118711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Lato"/>
                <a:ea typeface="Lato"/>
                <a:cs typeface="Lato"/>
              </a:rPr>
              <a:t>SMART Digital Accelerator project </a:t>
            </a:r>
            <a:endParaRPr lang="en-US" b="1" dirty="0"/>
          </a:p>
        </p:txBody>
      </p:sp>
      <p:sp>
        <p:nvSpPr>
          <p:cNvPr id="4" name="TextBox 3">
            <a:extLst>
              <a:ext uri="{FF2B5EF4-FFF2-40B4-BE49-F238E27FC236}">
                <a16:creationId xmlns:a16="http://schemas.microsoft.com/office/drawing/2014/main" id="{0FB9E535-58BC-46E6-9F9F-E2FA9ADA4964}"/>
              </a:ext>
            </a:extLst>
          </p:cNvPr>
          <p:cNvSpPr txBox="1"/>
          <p:nvPr/>
        </p:nvSpPr>
        <p:spPr>
          <a:xfrm>
            <a:off x="4331369" y="1299410"/>
            <a:ext cx="7844588"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Lato"/>
                <a:ea typeface="Lato"/>
                <a:cs typeface="Lato"/>
              </a:rPr>
              <a:t>Its aim is to provide expert support and advice for Welsh manufacturers using the skills and expertise of academia and industry to improve processes, engage talented employees across the company, driving new, profitable business models.</a:t>
            </a:r>
            <a:endParaRPr lang="en-US"/>
          </a:p>
          <a:p>
            <a:endParaRPr lang="en-US"/>
          </a:p>
        </p:txBody>
      </p:sp>
      <p:sp>
        <p:nvSpPr>
          <p:cNvPr id="5" name="TextBox 4">
            <a:extLst>
              <a:ext uri="{FF2B5EF4-FFF2-40B4-BE49-F238E27FC236}">
                <a16:creationId xmlns:a16="http://schemas.microsoft.com/office/drawing/2014/main" id="{801676B8-F675-4823-B4B6-DE1FCB526E76}"/>
              </a:ext>
            </a:extLst>
          </p:cNvPr>
          <p:cNvSpPr txBox="1"/>
          <p:nvPr/>
        </p:nvSpPr>
        <p:spPr>
          <a:xfrm>
            <a:off x="4323347" y="3112169"/>
            <a:ext cx="770021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Lato"/>
                <a:ea typeface="Lato"/>
                <a:cs typeface="Lato"/>
              </a:rPr>
              <a:t>provides access to a diverse team of talented and experienced experts drawn from industry and academia</a:t>
            </a:r>
            <a:endParaRPr lang="en-US" sz="2000" dirty="0">
              <a:ea typeface="Calibri" panose="020F0502020204030204"/>
              <a:cs typeface="Calibri" panose="020F0502020204030204"/>
            </a:endParaRPr>
          </a:p>
        </p:txBody>
      </p:sp>
      <p:sp>
        <p:nvSpPr>
          <p:cNvPr id="6" name="TextBox 5">
            <a:extLst>
              <a:ext uri="{FF2B5EF4-FFF2-40B4-BE49-F238E27FC236}">
                <a16:creationId xmlns:a16="http://schemas.microsoft.com/office/drawing/2014/main" id="{2393EF54-E9E1-41BC-8561-66C270C5D21A}"/>
              </a:ext>
            </a:extLst>
          </p:cNvPr>
          <p:cNvSpPr txBox="1"/>
          <p:nvPr/>
        </p:nvSpPr>
        <p:spPr>
          <a:xfrm>
            <a:off x="4459706" y="4243137"/>
            <a:ext cx="7836568"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Lato"/>
                <a:ea typeface="Lato"/>
                <a:cs typeface="Lato"/>
              </a:rPr>
              <a:t>This project is just one of many offered by UWTSD that supports manufacturers in Wales. UWTSD also offers upskilling, and R&amp;D via their EU funded MADE Cymru initiative, Degree Apprenticeships, and an Advanced Manufacturing Skills Academy.</a:t>
            </a:r>
            <a:endParaRPr lang="en-US" sz="2000" dirty="0">
              <a:ea typeface="Calibri"/>
              <a:cs typeface="Calibri"/>
            </a:endParaRPr>
          </a:p>
        </p:txBody>
      </p:sp>
      <p:sp>
        <p:nvSpPr>
          <p:cNvPr id="7" name="TextBox 6">
            <a:extLst>
              <a:ext uri="{FF2B5EF4-FFF2-40B4-BE49-F238E27FC236}">
                <a16:creationId xmlns:a16="http://schemas.microsoft.com/office/drawing/2014/main" id="{1B46DBC5-AA63-4233-A51D-903C5E4CB247}"/>
              </a:ext>
            </a:extLst>
          </p:cNvPr>
          <p:cNvSpPr txBox="1"/>
          <p:nvPr/>
        </p:nvSpPr>
        <p:spPr>
          <a:xfrm>
            <a:off x="72189" y="600776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C3E50"/>
                </a:solidFill>
                <a:latin typeface="Roboto"/>
                <a:ea typeface="Roboto"/>
              </a:rPr>
              <a:t>(www.uwtsd.ac.uk, n.d.)</a:t>
            </a:r>
            <a:endParaRPr lang="en-US"/>
          </a:p>
        </p:txBody>
      </p:sp>
    </p:spTree>
    <p:extLst>
      <p:ext uri="{BB962C8B-B14F-4D97-AF65-F5344CB8AC3E}">
        <p14:creationId xmlns:p14="http://schemas.microsoft.com/office/powerpoint/2010/main" val="810568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person, indoor, computer, computer&#10;&#10;Description automatically generated">
            <a:extLst>
              <a:ext uri="{FF2B5EF4-FFF2-40B4-BE49-F238E27FC236}">
                <a16:creationId xmlns:a16="http://schemas.microsoft.com/office/drawing/2014/main" id="{6E60FC9A-074B-4BD6-A369-99C1BFA35629}"/>
              </a:ext>
            </a:extLst>
          </p:cNvPr>
          <p:cNvPicPr>
            <a:picLocks noChangeAspect="1"/>
          </p:cNvPicPr>
          <p:nvPr/>
        </p:nvPicPr>
        <p:blipFill>
          <a:blip r:embed="rId2"/>
          <a:stretch>
            <a:fillRect/>
          </a:stretch>
        </p:blipFill>
        <p:spPr>
          <a:xfrm>
            <a:off x="16042" y="1817880"/>
            <a:ext cx="4684294" cy="4633945"/>
          </a:xfrm>
          <a:prstGeom prst="rect">
            <a:avLst/>
          </a:prstGeom>
        </p:spPr>
      </p:pic>
      <p:sp>
        <p:nvSpPr>
          <p:cNvPr id="3" name="TextBox 2">
            <a:extLst>
              <a:ext uri="{FF2B5EF4-FFF2-40B4-BE49-F238E27FC236}">
                <a16:creationId xmlns:a16="http://schemas.microsoft.com/office/drawing/2014/main" id="{BB71EE2B-0F2E-4C13-BA4C-2D431A47361B}"/>
              </a:ext>
            </a:extLst>
          </p:cNvPr>
          <p:cNvSpPr txBox="1"/>
          <p:nvPr/>
        </p:nvSpPr>
        <p:spPr>
          <a:xfrm>
            <a:off x="32085" y="88232"/>
            <a:ext cx="1215991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Lato"/>
                <a:ea typeface="Lato"/>
                <a:cs typeface="Lato"/>
              </a:rPr>
              <a:t>scalable Sony Vision Exchange solution to pioneer the next generation of active, collaborative learning through smart technology</a:t>
            </a:r>
            <a:endParaRPr lang="en-US" sz="2400" dirty="0"/>
          </a:p>
        </p:txBody>
      </p:sp>
      <p:sp>
        <p:nvSpPr>
          <p:cNvPr id="4" name="TextBox 3">
            <a:extLst>
              <a:ext uri="{FF2B5EF4-FFF2-40B4-BE49-F238E27FC236}">
                <a16:creationId xmlns:a16="http://schemas.microsoft.com/office/drawing/2014/main" id="{EFA6389A-48CF-4792-96BC-2AAF7F0A531C}"/>
              </a:ext>
            </a:extLst>
          </p:cNvPr>
          <p:cNvSpPr txBox="1"/>
          <p:nvPr/>
        </p:nvSpPr>
        <p:spPr>
          <a:xfrm>
            <a:off x="4788569" y="1820778"/>
            <a:ext cx="7403431"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Lato"/>
                <a:ea typeface="Lato"/>
                <a:cs typeface="Lato"/>
              </a:rPr>
              <a:t>The University’s vision for SA1 Swansea Waterfront is to create a neighborhood with academic activity at its core to attract companies to collocate with the University to exploit knowledge, develop skills, support existing companies and attract new investment into the region.</a:t>
            </a:r>
          </a:p>
          <a:p>
            <a:pPr algn="ctr"/>
            <a:endParaRPr lang="en-US" sz="2000" dirty="0">
              <a:ea typeface="Calibri"/>
              <a:cs typeface="Calibri"/>
            </a:endParaRPr>
          </a:p>
        </p:txBody>
      </p:sp>
      <p:sp>
        <p:nvSpPr>
          <p:cNvPr id="5" name="TextBox 4">
            <a:extLst>
              <a:ext uri="{FF2B5EF4-FFF2-40B4-BE49-F238E27FC236}">
                <a16:creationId xmlns:a16="http://schemas.microsoft.com/office/drawing/2014/main" id="{76F06275-5D4A-4838-B7CF-FAF84FACE220}"/>
              </a:ext>
            </a:extLst>
          </p:cNvPr>
          <p:cNvSpPr txBox="1"/>
          <p:nvPr/>
        </p:nvSpPr>
        <p:spPr>
          <a:xfrm>
            <a:off x="4700337" y="3810000"/>
            <a:ext cx="747562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Lato"/>
                <a:ea typeface="Lato"/>
                <a:cs typeface="Lato"/>
              </a:rPr>
              <a:t>The partnership with Sony has expedited a move from traditional lecture theatres and auditoriums to a collaborative and interactive environment that is driving new levels of engagement and attainment.</a:t>
            </a:r>
            <a:endParaRPr lang="en-US" sz="2000" dirty="0">
              <a:ea typeface="Calibri"/>
              <a:cs typeface="Calibri"/>
            </a:endParaRPr>
          </a:p>
        </p:txBody>
      </p:sp>
      <p:sp>
        <p:nvSpPr>
          <p:cNvPr id="7" name="TextBox 6">
            <a:extLst>
              <a:ext uri="{FF2B5EF4-FFF2-40B4-BE49-F238E27FC236}">
                <a16:creationId xmlns:a16="http://schemas.microsoft.com/office/drawing/2014/main" id="{0ED426E7-54EA-42BD-AB47-F84F0DCA33CC}"/>
              </a:ext>
            </a:extLst>
          </p:cNvPr>
          <p:cNvSpPr txBox="1"/>
          <p:nvPr/>
        </p:nvSpPr>
        <p:spPr>
          <a:xfrm>
            <a:off x="4565806" y="5518493"/>
            <a:ext cx="747562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cs typeface="Calibri"/>
              </a:rPr>
              <a:t>The university of Wales Trinity Saint David is using a scalable Sony Vision Exchange Solution to pioneer the next generation of active, collaborative learning through smart technology</a:t>
            </a:r>
            <a:endParaRPr lang="en-GB" sz="2000" dirty="0">
              <a:ea typeface="Calibri"/>
              <a:cs typeface="Calibri"/>
            </a:endParaRPr>
          </a:p>
        </p:txBody>
      </p:sp>
      <p:sp>
        <p:nvSpPr>
          <p:cNvPr id="6" name="TextBox 5">
            <a:extLst>
              <a:ext uri="{FF2B5EF4-FFF2-40B4-BE49-F238E27FC236}">
                <a16:creationId xmlns:a16="http://schemas.microsoft.com/office/drawing/2014/main" id="{1EC0C017-9E67-4942-A2EC-C61CA531C541}"/>
              </a:ext>
            </a:extLst>
          </p:cNvPr>
          <p:cNvSpPr txBox="1"/>
          <p:nvPr/>
        </p:nvSpPr>
        <p:spPr>
          <a:xfrm>
            <a:off x="713874" y="644892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C3E50"/>
                </a:solidFill>
                <a:latin typeface="Roboto"/>
                <a:ea typeface="Roboto"/>
              </a:rPr>
              <a:t>(www.uwtsd.ac.uk, n.d.)</a:t>
            </a:r>
            <a:endParaRPr lang="en-US"/>
          </a:p>
        </p:txBody>
      </p:sp>
    </p:spTree>
    <p:extLst>
      <p:ext uri="{BB962C8B-B14F-4D97-AF65-F5344CB8AC3E}">
        <p14:creationId xmlns:p14="http://schemas.microsoft.com/office/powerpoint/2010/main" val="783460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iagram&#10;&#10;Description automatically generated">
            <a:extLst>
              <a:ext uri="{FF2B5EF4-FFF2-40B4-BE49-F238E27FC236}">
                <a16:creationId xmlns:a16="http://schemas.microsoft.com/office/drawing/2014/main" id="{61009F8D-67AC-4338-8138-3BE8525488EB}"/>
              </a:ext>
            </a:extLst>
          </p:cNvPr>
          <p:cNvPicPr>
            <a:picLocks noChangeAspect="1"/>
          </p:cNvPicPr>
          <p:nvPr/>
        </p:nvPicPr>
        <p:blipFill>
          <a:blip r:embed="rId2"/>
          <a:stretch>
            <a:fillRect/>
          </a:stretch>
        </p:blipFill>
        <p:spPr>
          <a:xfrm>
            <a:off x="0" y="1205930"/>
            <a:ext cx="4983018" cy="5222726"/>
          </a:xfrm>
          <a:prstGeom prst="rect">
            <a:avLst/>
          </a:prstGeom>
        </p:spPr>
      </p:pic>
      <p:sp>
        <p:nvSpPr>
          <p:cNvPr id="4" name="TextBox 3">
            <a:extLst>
              <a:ext uri="{FF2B5EF4-FFF2-40B4-BE49-F238E27FC236}">
                <a16:creationId xmlns:a16="http://schemas.microsoft.com/office/drawing/2014/main" id="{B1866753-A2E6-4E03-B63D-0E60442EFA20}"/>
              </a:ext>
            </a:extLst>
          </p:cNvPr>
          <p:cNvSpPr txBox="1"/>
          <p:nvPr/>
        </p:nvSpPr>
        <p:spPr>
          <a:xfrm>
            <a:off x="1" y="-2673"/>
            <a:ext cx="1156100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dirty="0">
                <a:latin typeface="Lato"/>
                <a:ea typeface="Lato"/>
                <a:cs typeface="Lato"/>
              </a:rPr>
              <a:t>Microsoft Teams is a centralized hub for communication and collaboration within a team, department or student group allowing you to share content and access other apps.</a:t>
            </a:r>
            <a:endParaRPr lang="en-US" sz="2000" b="1" dirty="0">
              <a:cs typeface="Calibri" panose="020F0502020204030204"/>
            </a:endParaRPr>
          </a:p>
        </p:txBody>
      </p:sp>
      <p:sp>
        <p:nvSpPr>
          <p:cNvPr id="7" name="TextBox 6">
            <a:extLst>
              <a:ext uri="{FF2B5EF4-FFF2-40B4-BE49-F238E27FC236}">
                <a16:creationId xmlns:a16="http://schemas.microsoft.com/office/drawing/2014/main" id="{306654AE-EC11-4296-9D2E-CEDD938E17E6}"/>
              </a:ext>
            </a:extLst>
          </p:cNvPr>
          <p:cNvSpPr txBox="1"/>
          <p:nvPr/>
        </p:nvSpPr>
        <p:spPr>
          <a:xfrm>
            <a:off x="4871453" y="1537368"/>
            <a:ext cx="7194883"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Lato"/>
                <a:ea typeface="Lato"/>
                <a:cs typeface="Lato"/>
              </a:rPr>
              <a:t>Collaborate </a:t>
            </a:r>
            <a:r>
              <a:rPr lang="en-US" sz="2400" dirty="0">
                <a:latin typeface="Lato"/>
                <a:ea typeface="Lato"/>
                <a:cs typeface="Lato"/>
              </a:rPr>
              <a:t>- Work with your team in real-time on a central hub to collaboratively edit documents and discuss ideas</a:t>
            </a:r>
            <a:br>
              <a:rPr lang="en-US" sz="2400" dirty="0">
                <a:latin typeface="Lato"/>
                <a:ea typeface="Lato"/>
                <a:cs typeface="Lato"/>
              </a:rPr>
            </a:br>
            <a:r>
              <a:rPr lang="en-US" sz="2400" b="1" dirty="0">
                <a:latin typeface="Lato"/>
                <a:ea typeface="Lato"/>
                <a:cs typeface="Lato"/>
              </a:rPr>
              <a:t>Group Chat </a:t>
            </a:r>
            <a:r>
              <a:rPr lang="en-US" sz="2400" dirty="0">
                <a:latin typeface="Lato"/>
                <a:ea typeface="Lato"/>
                <a:cs typeface="Lato"/>
              </a:rPr>
              <a:t>- Send instant messages to your Team</a:t>
            </a:r>
            <a:br>
              <a:rPr lang="en-US" sz="2400" dirty="0"/>
            </a:br>
            <a:r>
              <a:rPr lang="en-US" sz="2400" dirty="0">
                <a:latin typeface="Lato"/>
                <a:ea typeface="Lato"/>
                <a:cs typeface="Lato"/>
              </a:rPr>
              <a:t>Online Virtual Meeting &amp; Lectures - Host or join and collaborate with Virtual Meetings &amp; Lectures</a:t>
            </a:r>
            <a:br>
              <a:rPr lang="en-US" sz="2400" dirty="0"/>
            </a:br>
            <a:r>
              <a:rPr lang="en-US" sz="2400" b="1" dirty="0">
                <a:latin typeface="Lato"/>
                <a:ea typeface="Lato"/>
                <a:cs typeface="Lato"/>
              </a:rPr>
              <a:t>Share </a:t>
            </a:r>
            <a:r>
              <a:rPr lang="en-US" sz="2400" dirty="0">
                <a:latin typeface="Lato"/>
                <a:ea typeface="Lato"/>
                <a:cs typeface="Lato"/>
              </a:rPr>
              <a:t>- Your screen, PowerPoint Presentation, running programs, interactive white board &amp; more with other people</a:t>
            </a:r>
            <a:br>
              <a:rPr lang="en-US" sz="2400" dirty="0"/>
            </a:br>
            <a:r>
              <a:rPr lang="en-US" sz="2400" b="1" dirty="0">
                <a:latin typeface="Lato"/>
                <a:ea typeface="Lato"/>
                <a:cs typeface="Lato"/>
              </a:rPr>
              <a:t>Audio Calls </a:t>
            </a:r>
            <a:r>
              <a:rPr lang="en-US" sz="2400" dirty="0">
                <a:latin typeface="Lato"/>
                <a:ea typeface="Lato"/>
                <a:cs typeface="Lato"/>
              </a:rPr>
              <a:t>- Have High Quality Audio Calls with an individual or a group of colleagues</a:t>
            </a:r>
            <a:br>
              <a:rPr lang="en-US" sz="2400" dirty="0"/>
            </a:br>
            <a:r>
              <a:rPr lang="en-US" sz="2400" b="1" dirty="0">
                <a:latin typeface="Lato"/>
                <a:ea typeface="Lato"/>
                <a:cs typeface="Lato"/>
              </a:rPr>
              <a:t>Assignments </a:t>
            </a:r>
            <a:r>
              <a:rPr lang="en-US" sz="2400" dirty="0">
                <a:latin typeface="Lato"/>
                <a:ea typeface="Lato"/>
                <a:cs typeface="Lato"/>
              </a:rPr>
              <a:t>- Support and discuss an assignment with a student group</a:t>
            </a:r>
            <a:endParaRPr lang="en-US" sz="2400">
              <a:cs typeface="Calibri"/>
            </a:endParaRPr>
          </a:p>
        </p:txBody>
      </p:sp>
      <p:sp>
        <p:nvSpPr>
          <p:cNvPr id="10" name="TextBox 9">
            <a:extLst>
              <a:ext uri="{FF2B5EF4-FFF2-40B4-BE49-F238E27FC236}">
                <a16:creationId xmlns:a16="http://schemas.microsoft.com/office/drawing/2014/main" id="{EDEC5E58-FAC1-4B45-B072-6E43682E620D}"/>
              </a:ext>
            </a:extLst>
          </p:cNvPr>
          <p:cNvSpPr txBox="1"/>
          <p:nvPr/>
        </p:nvSpPr>
        <p:spPr>
          <a:xfrm>
            <a:off x="938463" y="642486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C3E50"/>
                </a:solidFill>
                <a:latin typeface="Roboto"/>
                <a:ea typeface="Roboto"/>
              </a:rPr>
              <a:t> (www.uwtsd.ac.uk, n.d.)</a:t>
            </a:r>
            <a:endParaRPr lang="en-US"/>
          </a:p>
        </p:txBody>
      </p:sp>
    </p:spTree>
    <p:extLst>
      <p:ext uri="{BB962C8B-B14F-4D97-AF65-F5344CB8AC3E}">
        <p14:creationId xmlns:p14="http://schemas.microsoft.com/office/powerpoint/2010/main" val="4047351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E0DBA-20A5-4831-AD4F-FA09010408C3}"/>
              </a:ext>
            </a:extLst>
          </p:cNvPr>
          <p:cNvSpPr>
            <a:spLocks noGrp="1"/>
          </p:cNvSpPr>
          <p:nvPr>
            <p:ph type="title"/>
          </p:nvPr>
        </p:nvSpPr>
        <p:spPr>
          <a:xfrm>
            <a:off x="-4011" y="44283"/>
            <a:ext cx="10515600" cy="876385"/>
          </a:xfrm>
        </p:spPr>
        <p:txBody>
          <a:bodyPr/>
          <a:lstStyle/>
          <a:p>
            <a:r>
              <a:rPr lang="en-GB" dirty="0">
                <a:cs typeface="Calibri Light"/>
              </a:rPr>
              <a:t>Referencing </a:t>
            </a:r>
          </a:p>
        </p:txBody>
      </p:sp>
      <p:sp>
        <p:nvSpPr>
          <p:cNvPr id="4" name="TextBox 3">
            <a:extLst>
              <a:ext uri="{FF2B5EF4-FFF2-40B4-BE49-F238E27FC236}">
                <a16:creationId xmlns:a16="http://schemas.microsoft.com/office/drawing/2014/main" id="{C51FF9DF-14E5-4850-87BE-3DA66BFE728D}"/>
              </a:ext>
            </a:extLst>
          </p:cNvPr>
          <p:cNvSpPr txBox="1"/>
          <p:nvPr/>
        </p:nvSpPr>
        <p:spPr>
          <a:xfrm>
            <a:off x="93579" y="1037390"/>
            <a:ext cx="1210109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2C3E50"/>
                </a:solidFill>
                <a:cs typeface="Calibri"/>
              </a:rPr>
              <a:t>Wilkinson, P. (2005). </a:t>
            </a:r>
            <a:r>
              <a:rPr lang="en-US" sz="2400" i="1" dirty="0">
                <a:solidFill>
                  <a:srgbClr val="2C3E50"/>
                </a:solidFill>
                <a:cs typeface="Calibri"/>
              </a:rPr>
              <a:t>Construction collaboration technologies : the extranet evolution</a:t>
            </a:r>
            <a:r>
              <a:rPr lang="en-US" sz="2400" dirty="0">
                <a:solidFill>
                  <a:srgbClr val="2C3E50"/>
                </a:solidFill>
                <a:cs typeface="Calibri"/>
              </a:rPr>
              <a:t>. London Taylor &amp; Francis.</a:t>
            </a:r>
            <a:endParaRPr lang="en-US" sz="2400" dirty="0"/>
          </a:p>
        </p:txBody>
      </p:sp>
      <p:sp>
        <p:nvSpPr>
          <p:cNvPr id="6" name="TextBox 5">
            <a:extLst>
              <a:ext uri="{FF2B5EF4-FFF2-40B4-BE49-F238E27FC236}">
                <a16:creationId xmlns:a16="http://schemas.microsoft.com/office/drawing/2014/main" id="{BB0908A6-CA02-441E-AB0E-BDDC168F8AF6}"/>
              </a:ext>
            </a:extLst>
          </p:cNvPr>
          <p:cNvSpPr txBox="1"/>
          <p:nvPr/>
        </p:nvSpPr>
        <p:spPr>
          <a:xfrm>
            <a:off x="-2673" y="1989222"/>
            <a:ext cx="12101094"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2C3E50"/>
                </a:solidFill>
                <a:cs typeface="Calibri"/>
              </a:rPr>
              <a:t>www.uwtsd.ac.uk. (n.d.). </a:t>
            </a:r>
            <a:r>
              <a:rPr lang="en-US" sz="2400" i="1" dirty="0">
                <a:solidFill>
                  <a:srgbClr val="2C3E50"/>
                </a:solidFill>
                <a:cs typeface="Calibri"/>
              </a:rPr>
              <a:t>Press Releases 2019 | University of Wales Trinity Saint David</a:t>
            </a:r>
            <a:r>
              <a:rPr lang="en-US" sz="2400" dirty="0">
                <a:solidFill>
                  <a:srgbClr val="2C3E50"/>
                </a:solidFill>
                <a:cs typeface="Calibri"/>
              </a:rPr>
              <a:t>. [online] Available at: https://www.uwtsd.ac.uk/news/press-releases/press-2019/uwtsd-and-sony-pioneer-the-next-generation-of-active-collaborative-learning-through-smart-technology.html [Accessed 20 Mar. 2022].</a:t>
            </a:r>
          </a:p>
          <a:p>
            <a:endParaRPr lang="en-US"/>
          </a:p>
        </p:txBody>
      </p:sp>
      <p:sp>
        <p:nvSpPr>
          <p:cNvPr id="8" name="TextBox 7">
            <a:extLst>
              <a:ext uri="{FF2B5EF4-FFF2-40B4-BE49-F238E27FC236}">
                <a16:creationId xmlns:a16="http://schemas.microsoft.com/office/drawing/2014/main" id="{40D40692-079C-4948-B0B2-A86C5C282D43}"/>
              </a:ext>
            </a:extLst>
          </p:cNvPr>
          <p:cNvSpPr txBox="1"/>
          <p:nvPr/>
        </p:nvSpPr>
        <p:spPr>
          <a:xfrm>
            <a:off x="88232" y="3745830"/>
            <a:ext cx="1210376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2C3E50"/>
                </a:solidFill>
                <a:cs typeface="Calibri"/>
              </a:rPr>
              <a:t>www.uwtsd.ac.uk. (n.d.). </a:t>
            </a:r>
            <a:r>
              <a:rPr lang="en-US" sz="2400" i="1" dirty="0">
                <a:solidFill>
                  <a:srgbClr val="2C3E50"/>
                </a:solidFill>
                <a:cs typeface="Calibri"/>
              </a:rPr>
              <a:t>Microsoft Teams - Collaboration | UWTSD</a:t>
            </a:r>
            <a:r>
              <a:rPr lang="en-US" sz="2400" dirty="0">
                <a:solidFill>
                  <a:srgbClr val="2C3E50"/>
                </a:solidFill>
                <a:cs typeface="Calibri"/>
              </a:rPr>
              <a:t>. [online] Available at: https://www.uwtsd.ac.uk/whatsnew/microsoft-teams---collaboration/ [Accessed 20 Mar. 2022].</a:t>
            </a:r>
            <a:endParaRPr lang="en-US" sz="2400" dirty="0"/>
          </a:p>
        </p:txBody>
      </p:sp>
      <p:sp>
        <p:nvSpPr>
          <p:cNvPr id="9" name="TextBox 8">
            <a:extLst>
              <a:ext uri="{FF2B5EF4-FFF2-40B4-BE49-F238E27FC236}">
                <a16:creationId xmlns:a16="http://schemas.microsoft.com/office/drawing/2014/main" id="{1379B21A-17F7-486F-9C0F-5FE17F1645AF}"/>
              </a:ext>
            </a:extLst>
          </p:cNvPr>
          <p:cNvSpPr txBox="1"/>
          <p:nvPr/>
        </p:nvSpPr>
        <p:spPr>
          <a:xfrm>
            <a:off x="96252" y="4935621"/>
            <a:ext cx="1207435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solidFill>
                  <a:srgbClr val="2C3E50"/>
                </a:solidFill>
                <a:latin typeface="Calibri"/>
                <a:ea typeface="Calibri"/>
                <a:cs typeface="Calibri"/>
              </a:rPr>
              <a:t>www.uwtsd.ac.uk. (n.d.). </a:t>
            </a:r>
            <a:r>
              <a:rPr lang="en-GB" sz="2400" i="1" dirty="0">
                <a:solidFill>
                  <a:srgbClr val="2C3E50"/>
                </a:solidFill>
                <a:latin typeface="Calibri"/>
                <a:ea typeface="Calibri"/>
                <a:cs typeface="Calibri"/>
              </a:rPr>
              <a:t>Press Releases 2021 | University of Wales Trinity Saint David</a:t>
            </a:r>
            <a:r>
              <a:rPr lang="en-GB" sz="2400" dirty="0">
                <a:solidFill>
                  <a:srgbClr val="2C3E50"/>
                </a:solidFill>
                <a:latin typeface="Calibri"/>
                <a:ea typeface="Calibri"/>
                <a:cs typeface="Calibri"/>
              </a:rPr>
              <a:t>. [online] Available at: https://www.uwtsd.ac.uk/news/press-releases/press-2021/uwtsd--welsh-government-collaboration-to-accelerate-digital-growth-in-industry.html [Accessed 20 Mar. 2022].</a:t>
            </a:r>
            <a:endParaRPr lang="en-GB" sz="2400" dirty="0"/>
          </a:p>
        </p:txBody>
      </p:sp>
    </p:spTree>
    <p:extLst>
      <p:ext uri="{BB962C8B-B14F-4D97-AF65-F5344CB8AC3E}">
        <p14:creationId xmlns:p14="http://schemas.microsoft.com/office/powerpoint/2010/main" val="39619607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Digital Skills and Research Methods</vt:lpstr>
      <vt:lpstr>PowerPoint Presentation</vt:lpstr>
      <vt:lpstr>PowerPoint Presentation</vt:lpstr>
      <vt:lpstr>PowerPoint Presentation</vt:lpstr>
      <vt:lpstr>PowerPoint Presentation</vt:lpstr>
      <vt:lpstr>Referencing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salma abdullah</cp:lastModifiedBy>
  <cp:revision>481</cp:revision>
  <dcterms:created xsi:type="dcterms:W3CDTF">2022-03-19T19:09:53Z</dcterms:created>
  <dcterms:modified xsi:type="dcterms:W3CDTF">2022-03-31T12:53:43Z</dcterms:modified>
</cp:coreProperties>
</file>