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1"/>
  </p:notesMasterIdLst>
  <p:sldIdLst>
    <p:sldId id="256" r:id="rId2"/>
    <p:sldId id="257" r:id="rId3"/>
    <p:sldId id="258" r:id="rId4"/>
    <p:sldId id="287" r:id="rId5"/>
    <p:sldId id="259" r:id="rId6"/>
    <p:sldId id="260" r:id="rId7"/>
    <p:sldId id="261" r:id="rId8"/>
    <p:sldId id="288" r:id="rId9"/>
    <p:sldId id="289" r:id="rId10"/>
    <p:sldId id="262" r:id="rId11"/>
    <p:sldId id="263" r:id="rId12"/>
    <p:sldId id="264" r:id="rId13"/>
    <p:sldId id="265" r:id="rId14"/>
    <p:sldId id="266" r:id="rId15"/>
    <p:sldId id="267" r:id="rId16"/>
    <p:sldId id="290" r:id="rId17"/>
    <p:sldId id="268" r:id="rId18"/>
    <p:sldId id="291" r:id="rId19"/>
    <p:sldId id="292" r:id="rId20"/>
    <p:sldId id="293" r:id="rId21"/>
    <p:sldId id="295" r:id="rId22"/>
    <p:sldId id="296" r:id="rId23"/>
    <p:sldId id="297" r:id="rId24"/>
    <p:sldId id="298" r:id="rId25"/>
    <p:sldId id="299" r:id="rId26"/>
    <p:sldId id="300" r:id="rId27"/>
    <p:sldId id="269" r:id="rId28"/>
    <p:sldId id="305" r:id="rId29"/>
    <p:sldId id="270" r:id="rId30"/>
    <p:sldId id="271" r:id="rId31"/>
    <p:sldId id="272" r:id="rId32"/>
    <p:sldId id="273" r:id="rId33"/>
    <p:sldId id="274" r:id="rId34"/>
    <p:sldId id="276" r:id="rId35"/>
    <p:sldId id="275" r:id="rId36"/>
    <p:sldId id="277" r:id="rId37"/>
    <p:sldId id="278" r:id="rId38"/>
    <p:sldId id="279" r:id="rId39"/>
    <p:sldId id="280" r:id="rId40"/>
    <p:sldId id="281" r:id="rId41"/>
    <p:sldId id="282" r:id="rId42"/>
    <p:sldId id="283" r:id="rId43"/>
    <p:sldId id="284" r:id="rId44"/>
    <p:sldId id="285" r:id="rId45"/>
    <p:sldId id="286" r:id="rId46"/>
    <p:sldId id="301" r:id="rId47"/>
    <p:sldId id="302" r:id="rId48"/>
    <p:sldId id="303" r:id="rId49"/>
    <p:sldId id="304" r:id="rId5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B89E898-06A4-417B-B3E7-BA0230857EDB}">
          <p14:sldIdLst>
            <p14:sldId id="256"/>
            <p14:sldId id="257"/>
            <p14:sldId id="258"/>
            <p14:sldId id="287"/>
            <p14:sldId id="259"/>
            <p14:sldId id="260"/>
            <p14:sldId id="261"/>
            <p14:sldId id="288"/>
            <p14:sldId id="289"/>
            <p14:sldId id="262"/>
            <p14:sldId id="263"/>
            <p14:sldId id="264"/>
            <p14:sldId id="265"/>
            <p14:sldId id="266"/>
            <p14:sldId id="267"/>
            <p14:sldId id="290"/>
            <p14:sldId id="268"/>
            <p14:sldId id="291"/>
            <p14:sldId id="292"/>
            <p14:sldId id="293"/>
            <p14:sldId id="295"/>
            <p14:sldId id="296"/>
            <p14:sldId id="297"/>
            <p14:sldId id="298"/>
            <p14:sldId id="299"/>
            <p14:sldId id="300"/>
            <p14:sldId id="269"/>
            <p14:sldId id="305"/>
            <p14:sldId id="270"/>
            <p14:sldId id="271"/>
            <p14:sldId id="272"/>
            <p14:sldId id="273"/>
            <p14:sldId id="274"/>
            <p14:sldId id="276"/>
            <p14:sldId id="275"/>
            <p14:sldId id="277"/>
            <p14:sldId id="278"/>
            <p14:sldId id="279"/>
            <p14:sldId id="280"/>
            <p14:sldId id="281"/>
            <p14:sldId id="282"/>
            <p14:sldId id="283"/>
            <p14:sldId id="284"/>
            <p14:sldId id="285"/>
            <p14:sldId id="286"/>
            <p14:sldId id="301"/>
            <p14:sldId id="302"/>
            <p14:sldId id="303"/>
            <p14:sldId id="304"/>
          </p14:sldIdLst>
        </p14:section>
        <p14:section name="Untitled Section" id="{7C58DF10-8D2F-49EA-A08A-CD9CAD601996}">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109" d="100"/>
          <a:sy n="109" d="100"/>
        </p:scale>
        <p:origin x="38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DEFA39-4206-436B-A692-317149888CA3}" type="datetimeFigureOut">
              <a:rPr lang="en-GB" smtClean="0"/>
              <a:t>04/12/2018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9BDEF0-57A8-4C88-9D64-1E6AE8B50E0E}" type="slidenum">
              <a:rPr lang="en-GB" smtClean="0"/>
              <a:t>‹#›</a:t>
            </a:fld>
            <a:endParaRPr lang="en-GB"/>
          </a:p>
        </p:txBody>
      </p:sp>
    </p:spTree>
    <p:extLst>
      <p:ext uri="{BB962C8B-B14F-4D97-AF65-F5344CB8AC3E}">
        <p14:creationId xmlns:p14="http://schemas.microsoft.com/office/powerpoint/2010/main" val="2059777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lvl1pPr defTabSz="917575">
              <a:defRPr>
                <a:solidFill>
                  <a:schemeClr val="tx1"/>
                </a:solidFill>
                <a:latin typeface="Arial" panose="020B0604020202020204" pitchFamily="34" charset="0"/>
              </a:defRPr>
            </a:lvl1pPr>
            <a:lvl2pPr marL="742950" indent="-285750" defTabSz="917575">
              <a:defRPr>
                <a:solidFill>
                  <a:schemeClr val="tx1"/>
                </a:solidFill>
                <a:latin typeface="Arial" panose="020B0604020202020204" pitchFamily="34" charset="0"/>
              </a:defRPr>
            </a:lvl2pPr>
            <a:lvl3pPr marL="1143000" indent="-228600" defTabSz="917575">
              <a:defRPr>
                <a:solidFill>
                  <a:schemeClr val="tx1"/>
                </a:solidFill>
                <a:latin typeface="Arial" panose="020B0604020202020204" pitchFamily="34" charset="0"/>
              </a:defRPr>
            </a:lvl3pPr>
            <a:lvl4pPr marL="1600200" indent="-228600" defTabSz="917575">
              <a:defRPr>
                <a:solidFill>
                  <a:schemeClr val="tx1"/>
                </a:solidFill>
                <a:latin typeface="Arial" panose="020B0604020202020204" pitchFamily="34" charset="0"/>
              </a:defRPr>
            </a:lvl4pPr>
            <a:lvl5pPr marL="2057400" indent="-228600" defTabSz="917575">
              <a:defRPr>
                <a:solidFill>
                  <a:schemeClr val="tx1"/>
                </a:solidFill>
                <a:latin typeface="Arial" panose="020B0604020202020204" pitchFamily="34" charset="0"/>
              </a:defRPr>
            </a:lvl5pPr>
            <a:lvl6pPr marL="2514600" indent="-228600" defTabSz="917575" eaLnBrk="0" fontAlgn="base" hangingPunct="0">
              <a:spcBef>
                <a:spcPct val="0"/>
              </a:spcBef>
              <a:spcAft>
                <a:spcPct val="0"/>
              </a:spcAft>
              <a:defRPr>
                <a:solidFill>
                  <a:schemeClr val="tx1"/>
                </a:solidFill>
                <a:latin typeface="Arial" panose="020B0604020202020204" pitchFamily="34" charset="0"/>
              </a:defRPr>
            </a:lvl6pPr>
            <a:lvl7pPr marL="2971800" indent="-228600" defTabSz="917575" eaLnBrk="0" fontAlgn="base" hangingPunct="0">
              <a:spcBef>
                <a:spcPct val="0"/>
              </a:spcBef>
              <a:spcAft>
                <a:spcPct val="0"/>
              </a:spcAft>
              <a:defRPr>
                <a:solidFill>
                  <a:schemeClr val="tx1"/>
                </a:solidFill>
                <a:latin typeface="Arial" panose="020B0604020202020204" pitchFamily="34" charset="0"/>
              </a:defRPr>
            </a:lvl7pPr>
            <a:lvl8pPr marL="3429000" indent="-228600" defTabSz="917575" eaLnBrk="0" fontAlgn="base" hangingPunct="0">
              <a:spcBef>
                <a:spcPct val="0"/>
              </a:spcBef>
              <a:spcAft>
                <a:spcPct val="0"/>
              </a:spcAft>
              <a:defRPr>
                <a:solidFill>
                  <a:schemeClr val="tx1"/>
                </a:solidFill>
                <a:latin typeface="Arial" panose="020B0604020202020204" pitchFamily="34" charset="0"/>
              </a:defRPr>
            </a:lvl8pPr>
            <a:lvl9pPr marL="3886200" indent="-228600" defTabSz="917575" eaLnBrk="0" fontAlgn="base" hangingPunct="0">
              <a:spcBef>
                <a:spcPct val="0"/>
              </a:spcBef>
              <a:spcAft>
                <a:spcPct val="0"/>
              </a:spcAft>
              <a:defRPr>
                <a:solidFill>
                  <a:schemeClr val="tx1"/>
                </a:solidFill>
                <a:latin typeface="Arial" panose="020B0604020202020204" pitchFamily="34" charset="0"/>
              </a:defRPr>
            </a:lvl9pPr>
          </a:lstStyle>
          <a:p>
            <a:fld id="{A6B60E0C-977B-41A3-9DB5-DF2FE70EE3FA}" type="slidenum">
              <a:rPr lang="en-US" altLang="en-US">
                <a:latin typeface="Times New Roman" panose="02020603050405020304" pitchFamily="18" charset="0"/>
              </a:rPr>
              <a:pPr/>
              <a:t>8</a:t>
            </a:fld>
            <a:endParaRPr lang="en-US" altLang="en-US">
              <a:latin typeface="Times New Roman" panose="02020603050405020304" pitchFamily="18" charset="0"/>
            </a:endParaRPr>
          </a:p>
        </p:txBody>
      </p:sp>
      <p:sp>
        <p:nvSpPr>
          <p:cNvPr id="13315" name="Rectangle 2"/>
          <p:cNvSpPr>
            <a:spLocks noGrp="1" noRot="1" noChangeAspect="1" noChangeArrowheads="1" noTextEdit="1"/>
          </p:cNvSpPr>
          <p:nvPr>
            <p:ph type="sldImg"/>
          </p:nvPr>
        </p:nvSpPr>
        <p:spPr>
          <a:xfrm>
            <a:off x="26988" y="744538"/>
            <a:ext cx="6616700" cy="3722687"/>
          </a:xfrm>
          <a:ln/>
        </p:spPr>
      </p:sp>
      <p:sp>
        <p:nvSpPr>
          <p:cNvPr id="13316" name="Rectangle 3"/>
          <p:cNvSpPr>
            <a:spLocks noGrp="1" noChangeArrowheads="1"/>
          </p:cNvSpPr>
          <p:nvPr>
            <p:ph type="body" idx="1"/>
          </p:nvPr>
        </p:nvSpPr>
        <p:spPr>
          <a:noFill/>
        </p:spPr>
        <p:txBody>
          <a:bodyPr/>
          <a:lstStyle/>
          <a:p>
            <a:r>
              <a:rPr lang="en-US" altLang="en-US" smtClean="0"/>
              <a:t>Group meanings and how people arrive at them are what many researchers are most interested in in using focus groups today.  How do people decide their opinion, do they maintain it in the face of opposition from a group, do the more dominant people influence the thinking of the quieter group members??</a:t>
            </a:r>
          </a:p>
          <a:p>
            <a:endParaRPr lang="en-US" altLang="en-US" smtClean="0"/>
          </a:p>
          <a:p>
            <a:r>
              <a:rPr lang="en-US" altLang="en-US" smtClean="0"/>
              <a:t>Most texts rarely advise using focus groups as your sole method of data collection unless you are doing a needs assessment and even then you have the issue of representativeness of the groups to grapple with.  They work best when combined with other methods such as surveys, interviews etc.</a:t>
            </a:r>
          </a:p>
        </p:txBody>
      </p:sp>
    </p:spTree>
    <p:extLst>
      <p:ext uri="{BB962C8B-B14F-4D97-AF65-F5344CB8AC3E}">
        <p14:creationId xmlns:p14="http://schemas.microsoft.com/office/powerpoint/2010/main" val="2553887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defTabSz="917575">
              <a:defRPr>
                <a:solidFill>
                  <a:schemeClr val="tx1"/>
                </a:solidFill>
                <a:latin typeface="Arial" panose="020B0604020202020204" pitchFamily="34" charset="0"/>
              </a:defRPr>
            </a:lvl1pPr>
            <a:lvl2pPr marL="742950" indent="-285750" defTabSz="917575">
              <a:defRPr>
                <a:solidFill>
                  <a:schemeClr val="tx1"/>
                </a:solidFill>
                <a:latin typeface="Arial" panose="020B0604020202020204" pitchFamily="34" charset="0"/>
              </a:defRPr>
            </a:lvl2pPr>
            <a:lvl3pPr marL="1143000" indent="-228600" defTabSz="917575">
              <a:defRPr>
                <a:solidFill>
                  <a:schemeClr val="tx1"/>
                </a:solidFill>
                <a:latin typeface="Arial" panose="020B0604020202020204" pitchFamily="34" charset="0"/>
              </a:defRPr>
            </a:lvl3pPr>
            <a:lvl4pPr marL="1600200" indent="-228600" defTabSz="917575">
              <a:defRPr>
                <a:solidFill>
                  <a:schemeClr val="tx1"/>
                </a:solidFill>
                <a:latin typeface="Arial" panose="020B0604020202020204" pitchFamily="34" charset="0"/>
              </a:defRPr>
            </a:lvl4pPr>
            <a:lvl5pPr marL="2057400" indent="-228600" defTabSz="917575">
              <a:defRPr>
                <a:solidFill>
                  <a:schemeClr val="tx1"/>
                </a:solidFill>
                <a:latin typeface="Arial" panose="020B0604020202020204" pitchFamily="34" charset="0"/>
              </a:defRPr>
            </a:lvl5pPr>
            <a:lvl6pPr marL="2514600" indent="-228600" defTabSz="917575" eaLnBrk="0" fontAlgn="base" hangingPunct="0">
              <a:spcBef>
                <a:spcPct val="0"/>
              </a:spcBef>
              <a:spcAft>
                <a:spcPct val="0"/>
              </a:spcAft>
              <a:defRPr>
                <a:solidFill>
                  <a:schemeClr val="tx1"/>
                </a:solidFill>
                <a:latin typeface="Arial" panose="020B0604020202020204" pitchFamily="34" charset="0"/>
              </a:defRPr>
            </a:lvl6pPr>
            <a:lvl7pPr marL="2971800" indent="-228600" defTabSz="917575" eaLnBrk="0" fontAlgn="base" hangingPunct="0">
              <a:spcBef>
                <a:spcPct val="0"/>
              </a:spcBef>
              <a:spcAft>
                <a:spcPct val="0"/>
              </a:spcAft>
              <a:defRPr>
                <a:solidFill>
                  <a:schemeClr val="tx1"/>
                </a:solidFill>
                <a:latin typeface="Arial" panose="020B0604020202020204" pitchFamily="34" charset="0"/>
              </a:defRPr>
            </a:lvl7pPr>
            <a:lvl8pPr marL="3429000" indent="-228600" defTabSz="917575" eaLnBrk="0" fontAlgn="base" hangingPunct="0">
              <a:spcBef>
                <a:spcPct val="0"/>
              </a:spcBef>
              <a:spcAft>
                <a:spcPct val="0"/>
              </a:spcAft>
              <a:defRPr>
                <a:solidFill>
                  <a:schemeClr val="tx1"/>
                </a:solidFill>
                <a:latin typeface="Arial" panose="020B0604020202020204" pitchFamily="34" charset="0"/>
              </a:defRPr>
            </a:lvl8pPr>
            <a:lvl9pPr marL="3886200" indent="-228600" defTabSz="917575" eaLnBrk="0" fontAlgn="base" hangingPunct="0">
              <a:spcBef>
                <a:spcPct val="0"/>
              </a:spcBef>
              <a:spcAft>
                <a:spcPct val="0"/>
              </a:spcAft>
              <a:defRPr>
                <a:solidFill>
                  <a:schemeClr val="tx1"/>
                </a:solidFill>
                <a:latin typeface="Arial" panose="020B0604020202020204" pitchFamily="34" charset="0"/>
              </a:defRPr>
            </a:lvl9pPr>
          </a:lstStyle>
          <a:p>
            <a:fld id="{380C6DF0-39AA-42D7-B806-5E55B1AB3C52}" type="slidenum">
              <a:rPr lang="en-US" altLang="en-US">
                <a:latin typeface="Times New Roman" panose="02020603050405020304" pitchFamily="18" charset="0"/>
              </a:rPr>
              <a:pPr/>
              <a:t>9</a:t>
            </a:fld>
            <a:endParaRPr lang="en-US" altLang="en-US">
              <a:latin typeface="Times New Roman" panose="02020603050405020304" pitchFamily="18" charset="0"/>
            </a:endParaRPr>
          </a:p>
        </p:txBody>
      </p:sp>
      <p:sp>
        <p:nvSpPr>
          <p:cNvPr id="15363" name="Rectangle 2"/>
          <p:cNvSpPr>
            <a:spLocks noGrp="1" noRot="1" noChangeAspect="1" noChangeArrowheads="1" noTextEdit="1"/>
          </p:cNvSpPr>
          <p:nvPr>
            <p:ph type="sldImg"/>
          </p:nvPr>
        </p:nvSpPr>
        <p:spPr>
          <a:xfrm>
            <a:off x="26988" y="744538"/>
            <a:ext cx="6616700" cy="3722687"/>
          </a:xfrm>
          <a:ln/>
        </p:spPr>
      </p:sp>
      <p:sp>
        <p:nvSpPr>
          <p:cNvPr id="15364" name="Rectangle 3"/>
          <p:cNvSpPr>
            <a:spLocks noGrp="1" noChangeArrowheads="1"/>
          </p:cNvSpPr>
          <p:nvPr>
            <p:ph type="body" idx="1"/>
          </p:nvPr>
        </p:nvSpPr>
        <p:spPr>
          <a:noFill/>
        </p:spPr>
        <p:txBody>
          <a:bodyPr/>
          <a:lstStyle/>
          <a:p>
            <a:r>
              <a:rPr lang="en-US" altLang="en-US" smtClean="0"/>
              <a:t>Group meanings and how people arrive at them are what many researchers are most interested in in using focus groups today.  How do people decide their opinion, do they maintain it in the face of opposition from a group, do the more dominant people influence the thinking of the quieter group members??</a:t>
            </a:r>
          </a:p>
          <a:p>
            <a:endParaRPr lang="en-US" altLang="en-US" smtClean="0"/>
          </a:p>
          <a:p>
            <a:r>
              <a:rPr lang="en-US" altLang="en-US" smtClean="0"/>
              <a:t>Most texts rarely advise using focus groups as your sole method of data collection unless you are doing a needs assessment and even then you have the issue of representativeness of the groups to grapple with.  They work best when combined with other methods such as surveys, interviews etc.</a:t>
            </a:r>
          </a:p>
        </p:txBody>
      </p:sp>
    </p:spTree>
    <p:extLst>
      <p:ext uri="{BB962C8B-B14F-4D97-AF65-F5344CB8AC3E}">
        <p14:creationId xmlns:p14="http://schemas.microsoft.com/office/powerpoint/2010/main" val="32397834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lvl1pPr defTabSz="917575">
              <a:defRPr>
                <a:solidFill>
                  <a:schemeClr val="tx1"/>
                </a:solidFill>
                <a:latin typeface="Arial" panose="020B0604020202020204" pitchFamily="34" charset="0"/>
              </a:defRPr>
            </a:lvl1pPr>
            <a:lvl2pPr marL="742950" indent="-285750" defTabSz="917575">
              <a:defRPr>
                <a:solidFill>
                  <a:schemeClr val="tx1"/>
                </a:solidFill>
                <a:latin typeface="Arial" panose="020B0604020202020204" pitchFamily="34" charset="0"/>
              </a:defRPr>
            </a:lvl2pPr>
            <a:lvl3pPr marL="1143000" indent="-228600" defTabSz="917575">
              <a:defRPr>
                <a:solidFill>
                  <a:schemeClr val="tx1"/>
                </a:solidFill>
                <a:latin typeface="Arial" panose="020B0604020202020204" pitchFamily="34" charset="0"/>
              </a:defRPr>
            </a:lvl3pPr>
            <a:lvl4pPr marL="1600200" indent="-228600" defTabSz="917575">
              <a:defRPr>
                <a:solidFill>
                  <a:schemeClr val="tx1"/>
                </a:solidFill>
                <a:latin typeface="Arial" panose="020B0604020202020204" pitchFamily="34" charset="0"/>
              </a:defRPr>
            </a:lvl4pPr>
            <a:lvl5pPr marL="2057400" indent="-228600" defTabSz="917575">
              <a:defRPr>
                <a:solidFill>
                  <a:schemeClr val="tx1"/>
                </a:solidFill>
                <a:latin typeface="Arial" panose="020B0604020202020204" pitchFamily="34" charset="0"/>
              </a:defRPr>
            </a:lvl5pPr>
            <a:lvl6pPr marL="2514600" indent="-228600" defTabSz="917575" eaLnBrk="0" fontAlgn="base" hangingPunct="0">
              <a:spcBef>
                <a:spcPct val="0"/>
              </a:spcBef>
              <a:spcAft>
                <a:spcPct val="0"/>
              </a:spcAft>
              <a:defRPr>
                <a:solidFill>
                  <a:schemeClr val="tx1"/>
                </a:solidFill>
                <a:latin typeface="Arial" panose="020B0604020202020204" pitchFamily="34" charset="0"/>
              </a:defRPr>
            </a:lvl6pPr>
            <a:lvl7pPr marL="2971800" indent="-228600" defTabSz="917575" eaLnBrk="0" fontAlgn="base" hangingPunct="0">
              <a:spcBef>
                <a:spcPct val="0"/>
              </a:spcBef>
              <a:spcAft>
                <a:spcPct val="0"/>
              </a:spcAft>
              <a:defRPr>
                <a:solidFill>
                  <a:schemeClr val="tx1"/>
                </a:solidFill>
                <a:latin typeface="Arial" panose="020B0604020202020204" pitchFamily="34" charset="0"/>
              </a:defRPr>
            </a:lvl7pPr>
            <a:lvl8pPr marL="3429000" indent="-228600" defTabSz="917575" eaLnBrk="0" fontAlgn="base" hangingPunct="0">
              <a:spcBef>
                <a:spcPct val="0"/>
              </a:spcBef>
              <a:spcAft>
                <a:spcPct val="0"/>
              </a:spcAft>
              <a:defRPr>
                <a:solidFill>
                  <a:schemeClr val="tx1"/>
                </a:solidFill>
                <a:latin typeface="Arial" panose="020B0604020202020204" pitchFamily="34" charset="0"/>
              </a:defRPr>
            </a:lvl8pPr>
            <a:lvl9pPr marL="3886200" indent="-228600" defTabSz="917575" eaLnBrk="0" fontAlgn="base" hangingPunct="0">
              <a:spcBef>
                <a:spcPct val="0"/>
              </a:spcBef>
              <a:spcAft>
                <a:spcPct val="0"/>
              </a:spcAft>
              <a:defRPr>
                <a:solidFill>
                  <a:schemeClr val="tx1"/>
                </a:solidFill>
                <a:latin typeface="Arial" panose="020B0604020202020204" pitchFamily="34" charset="0"/>
              </a:defRPr>
            </a:lvl9pPr>
          </a:lstStyle>
          <a:p>
            <a:fld id="{7D2153E4-BE03-4457-A615-99D1620C3D1B}" type="slidenum">
              <a:rPr lang="en-US" altLang="en-US">
                <a:latin typeface="Times New Roman" panose="02020603050405020304" pitchFamily="18" charset="0"/>
              </a:rPr>
              <a:pPr/>
              <a:t>26</a:t>
            </a:fld>
            <a:endParaRPr lang="en-US" altLang="en-US">
              <a:latin typeface="Times New Roman" panose="02020603050405020304" pitchFamily="18" charset="0"/>
            </a:endParaRPr>
          </a:p>
        </p:txBody>
      </p:sp>
      <p:sp>
        <p:nvSpPr>
          <p:cNvPr id="45059" name="Rectangle 2"/>
          <p:cNvSpPr>
            <a:spLocks noGrp="1" noRot="1" noChangeAspect="1" noChangeArrowheads="1" noTextEdit="1"/>
          </p:cNvSpPr>
          <p:nvPr>
            <p:ph type="sldImg"/>
          </p:nvPr>
        </p:nvSpPr>
        <p:spPr>
          <a:xfrm>
            <a:off x="26988" y="744538"/>
            <a:ext cx="6616700" cy="3722687"/>
          </a:xfrm>
          <a:ln/>
        </p:spPr>
      </p:sp>
      <p:sp>
        <p:nvSpPr>
          <p:cNvPr id="45060" name="Rectangle 3"/>
          <p:cNvSpPr>
            <a:spLocks noGrp="1" noChangeArrowheads="1"/>
          </p:cNvSpPr>
          <p:nvPr>
            <p:ph type="body" idx="1"/>
          </p:nvPr>
        </p:nvSpPr>
        <p:spPr>
          <a:noFill/>
        </p:spPr>
        <p:txBody>
          <a:bodyPr/>
          <a:lstStyle/>
          <a:p>
            <a:r>
              <a:rPr lang="en-US" altLang="en-US" smtClean="0"/>
              <a:t>Example from Focus group on proposed co-ordinated care trial in area of Palliative care.</a:t>
            </a:r>
          </a:p>
          <a:p>
            <a:r>
              <a:rPr lang="en-US" altLang="en-US" smtClean="0"/>
              <a:t>Issues:</a:t>
            </a:r>
          </a:p>
          <a:p>
            <a:r>
              <a:rPr lang="en-US" altLang="en-US" smtClean="0"/>
              <a:t>Highly emotional subject in the first place</a:t>
            </a:r>
          </a:p>
          <a:p>
            <a:r>
              <a:rPr lang="en-US" altLang="en-US" smtClean="0"/>
              <a:t>Recruitment via an intermediary</a:t>
            </a:r>
          </a:p>
          <a:p>
            <a:r>
              <a:rPr lang="en-US" altLang="en-US" smtClean="0"/>
              <a:t>Person came who was very recently bereaved in difficult circumstances</a:t>
            </a:r>
          </a:p>
          <a:p>
            <a:r>
              <a:rPr lang="en-US" altLang="en-US" smtClean="0"/>
              <a:t>Group were supportive</a:t>
            </a:r>
          </a:p>
          <a:p>
            <a:r>
              <a:rPr lang="en-US" altLang="en-US" smtClean="0"/>
              <a:t>Offered opportunity to leave the setting and followed up by appropriate people later.</a:t>
            </a:r>
          </a:p>
          <a:p>
            <a:r>
              <a:rPr lang="en-US" altLang="en-US" smtClean="0"/>
              <a:t>Silence: may be a sign of problematic recruiting/power relationships.  draw people out, pick up a previous point, know when to finish.</a:t>
            </a:r>
          </a:p>
          <a:p>
            <a:r>
              <a:rPr lang="en-US" altLang="en-US" smtClean="0"/>
              <a:t>Focus groups should not cause harm to those who participate- if it’s really dodgy and you don’t feel confident, use interviews or surveys instead.</a:t>
            </a:r>
          </a:p>
        </p:txBody>
      </p:sp>
    </p:spTree>
    <p:extLst>
      <p:ext uri="{BB962C8B-B14F-4D97-AF65-F5344CB8AC3E}">
        <p14:creationId xmlns:p14="http://schemas.microsoft.com/office/powerpoint/2010/main" val="7500208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lvl1pPr defTabSz="917575">
              <a:defRPr>
                <a:solidFill>
                  <a:schemeClr val="tx1"/>
                </a:solidFill>
                <a:latin typeface="Arial" panose="020B0604020202020204" pitchFamily="34" charset="0"/>
              </a:defRPr>
            </a:lvl1pPr>
            <a:lvl2pPr marL="742950" indent="-285750" defTabSz="917575">
              <a:defRPr>
                <a:solidFill>
                  <a:schemeClr val="tx1"/>
                </a:solidFill>
                <a:latin typeface="Arial" panose="020B0604020202020204" pitchFamily="34" charset="0"/>
              </a:defRPr>
            </a:lvl2pPr>
            <a:lvl3pPr marL="1143000" indent="-228600" defTabSz="917575">
              <a:defRPr>
                <a:solidFill>
                  <a:schemeClr val="tx1"/>
                </a:solidFill>
                <a:latin typeface="Arial" panose="020B0604020202020204" pitchFamily="34" charset="0"/>
              </a:defRPr>
            </a:lvl3pPr>
            <a:lvl4pPr marL="1600200" indent="-228600" defTabSz="917575">
              <a:defRPr>
                <a:solidFill>
                  <a:schemeClr val="tx1"/>
                </a:solidFill>
                <a:latin typeface="Arial" panose="020B0604020202020204" pitchFamily="34" charset="0"/>
              </a:defRPr>
            </a:lvl4pPr>
            <a:lvl5pPr marL="2057400" indent="-228600" defTabSz="917575">
              <a:defRPr>
                <a:solidFill>
                  <a:schemeClr val="tx1"/>
                </a:solidFill>
                <a:latin typeface="Arial" panose="020B0604020202020204" pitchFamily="34" charset="0"/>
              </a:defRPr>
            </a:lvl5pPr>
            <a:lvl6pPr marL="2514600" indent="-228600" defTabSz="917575" eaLnBrk="0" fontAlgn="base" hangingPunct="0">
              <a:spcBef>
                <a:spcPct val="0"/>
              </a:spcBef>
              <a:spcAft>
                <a:spcPct val="0"/>
              </a:spcAft>
              <a:defRPr>
                <a:solidFill>
                  <a:schemeClr val="tx1"/>
                </a:solidFill>
                <a:latin typeface="Arial" panose="020B0604020202020204" pitchFamily="34" charset="0"/>
              </a:defRPr>
            </a:lvl6pPr>
            <a:lvl7pPr marL="2971800" indent="-228600" defTabSz="917575" eaLnBrk="0" fontAlgn="base" hangingPunct="0">
              <a:spcBef>
                <a:spcPct val="0"/>
              </a:spcBef>
              <a:spcAft>
                <a:spcPct val="0"/>
              </a:spcAft>
              <a:defRPr>
                <a:solidFill>
                  <a:schemeClr val="tx1"/>
                </a:solidFill>
                <a:latin typeface="Arial" panose="020B0604020202020204" pitchFamily="34" charset="0"/>
              </a:defRPr>
            </a:lvl7pPr>
            <a:lvl8pPr marL="3429000" indent="-228600" defTabSz="917575" eaLnBrk="0" fontAlgn="base" hangingPunct="0">
              <a:spcBef>
                <a:spcPct val="0"/>
              </a:spcBef>
              <a:spcAft>
                <a:spcPct val="0"/>
              </a:spcAft>
              <a:defRPr>
                <a:solidFill>
                  <a:schemeClr val="tx1"/>
                </a:solidFill>
                <a:latin typeface="Arial" panose="020B0604020202020204" pitchFamily="34" charset="0"/>
              </a:defRPr>
            </a:lvl8pPr>
            <a:lvl9pPr marL="3886200" indent="-228600" defTabSz="917575" eaLnBrk="0" fontAlgn="base" hangingPunct="0">
              <a:spcBef>
                <a:spcPct val="0"/>
              </a:spcBef>
              <a:spcAft>
                <a:spcPct val="0"/>
              </a:spcAft>
              <a:defRPr>
                <a:solidFill>
                  <a:schemeClr val="tx1"/>
                </a:solidFill>
                <a:latin typeface="Arial" panose="020B0604020202020204" pitchFamily="34" charset="0"/>
              </a:defRPr>
            </a:lvl9pPr>
          </a:lstStyle>
          <a:p>
            <a:fld id="{B91B6854-212A-4651-84D5-8F99112F25CA}" type="slidenum">
              <a:rPr lang="en-US" altLang="en-US">
                <a:latin typeface="Times New Roman" panose="02020603050405020304" pitchFamily="18" charset="0"/>
              </a:rPr>
              <a:pPr/>
              <a:t>46</a:t>
            </a:fld>
            <a:endParaRPr lang="en-US" altLang="en-US">
              <a:latin typeface="Times New Roman" panose="02020603050405020304" pitchFamily="18" charset="0"/>
            </a:endParaRPr>
          </a:p>
        </p:txBody>
      </p:sp>
      <p:sp>
        <p:nvSpPr>
          <p:cNvPr id="62467" name="Rectangle 2"/>
          <p:cNvSpPr>
            <a:spLocks noGrp="1" noRot="1" noChangeAspect="1" noChangeArrowheads="1" noTextEdit="1"/>
          </p:cNvSpPr>
          <p:nvPr>
            <p:ph type="sldImg"/>
          </p:nvPr>
        </p:nvSpPr>
        <p:spPr>
          <a:xfrm>
            <a:off x="26988" y="744538"/>
            <a:ext cx="6616700" cy="3722687"/>
          </a:xfrm>
          <a:ln/>
        </p:spPr>
      </p:sp>
      <p:sp>
        <p:nvSpPr>
          <p:cNvPr id="62468" name="Rectangle 3"/>
          <p:cNvSpPr>
            <a:spLocks noGrp="1" noChangeArrowheads="1"/>
          </p:cNvSpPr>
          <p:nvPr>
            <p:ph type="body" idx="1"/>
          </p:nvPr>
        </p:nvSpPr>
        <p:spPr>
          <a:noFill/>
        </p:spPr>
        <p:txBody>
          <a:bodyPr/>
          <a:lstStyle/>
          <a:p>
            <a:endParaRPr lang="en-AU" altLang="en-US" smtClean="0"/>
          </a:p>
        </p:txBody>
      </p:sp>
    </p:spTree>
    <p:extLst>
      <p:ext uri="{BB962C8B-B14F-4D97-AF65-F5344CB8AC3E}">
        <p14:creationId xmlns:p14="http://schemas.microsoft.com/office/powerpoint/2010/main" val="393647972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D5D0E704-EE31-4FCC-9383-7A4150AD575A}" type="datetimeFigureOut">
              <a:rPr lang="en-GB" smtClean="0"/>
              <a:t>04/12/2018</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6B7E98F1-A163-41E1-997B-56739B6383B3}" type="slidenum">
              <a:rPr lang="en-GB" smtClean="0"/>
              <a:t>‹#›</a:t>
            </a:fld>
            <a:endParaRPr lang="en-GB"/>
          </a:p>
        </p:txBody>
      </p:sp>
    </p:spTree>
    <p:extLst>
      <p:ext uri="{BB962C8B-B14F-4D97-AF65-F5344CB8AC3E}">
        <p14:creationId xmlns:p14="http://schemas.microsoft.com/office/powerpoint/2010/main" val="10686095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5D0E704-EE31-4FCC-9383-7A4150AD575A}" type="datetimeFigureOut">
              <a:rPr lang="en-GB" smtClean="0"/>
              <a:t>04/12/2018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7E98F1-A163-41E1-997B-56739B6383B3}" type="slidenum">
              <a:rPr lang="en-GB" smtClean="0"/>
              <a:t>‹#›</a:t>
            </a:fld>
            <a:endParaRPr lang="en-GB"/>
          </a:p>
        </p:txBody>
      </p:sp>
    </p:spTree>
    <p:extLst>
      <p:ext uri="{BB962C8B-B14F-4D97-AF65-F5344CB8AC3E}">
        <p14:creationId xmlns:p14="http://schemas.microsoft.com/office/powerpoint/2010/main" val="22623211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5D0E704-EE31-4FCC-9383-7A4150AD575A}" type="datetimeFigureOut">
              <a:rPr lang="en-GB" smtClean="0"/>
              <a:t>04/12/2018</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B7E98F1-A163-41E1-997B-56739B6383B3}" type="slidenum">
              <a:rPr lang="en-GB" smtClean="0"/>
              <a:t>‹#›</a:t>
            </a:fld>
            <a:endParaRPr lang="en-GB"/>
          </a:p>
        </p:txBody>
      </p:sp>
    </p:spTree>
    <p:extLst>
      <p:ext uri="{BB962C8B-B14F-4D97-AF65-F5344CB8AC3E}">
        <p14:creationId xmlns:p14="http://schemas.microsoft.com/office/powerpoint/2010/main" val="3369592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5D0E704-EE31-4FCC-9383-7A4150AD575A}" type="datetimeFigureOut">
              <a:rPr lang="en-GB" smtClean="0"/>
              <a:t>04/12/2018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B7E98F1-A163-41E1-997B-56739B6383B3}" type="slidenum">
              <a:rPr lang="en-GB" smtClean="0"/>
              <a:t>‹#›</a:t>
            </a:fld>
            <a:endParaRPr lang="en-GB"/>
          </a:p>
        </p:txBody>
      </p:sp>
    </p:spTree>
    <p:extLst>
      <p:ext uri="{BB962C8B-B14F-4D97-AF65-F5344CB8AC3E}">
        <p14:creationId xmlns:p14="http://schemas.microsoft.com/office/powerpoint/2010/main" val="27124534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5D0E704-EE31-4FCC-9383-7A4150AD575A}" type="datetimeFigureOut">
              <a:rPr lang="en-GB" smtClean="0"/>
              <a:t>04/12/2018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B7E98F1-A163-41E1-997B-56739B6383B3}" type="slidenum">
              <a:rPr lang="en-GB" smtClean="0"/>
              <a:t>‹#›</a:t>
            </a:fld>
            <a:endParaRPr lang="en-GB"/>
          </a:p>
        </p:txBody>
      </p:sp>
    </p:spTree>
    <p:extLst>
      <p:ext uri="{BB962C8B-B14F-4D97-AF65-F5344CB8AC3E}">
        <p14:creationId xmlns:p14="http://schemas.microsoft.com/office/powerpoint/2010/main" val="11801951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5D0E704-EE31-4FCC-9383-7A4150AD575A}" type="datetimeFigureOut">
              <a:rPr lang="en-GB" smtClean="0"/>
              <a:t>04/12/2018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B7E98F1-A163-41E1-997B-56739B6383B3}" type="slidenum">
              <a:rPr lang="en-GB" smtClean="0"/>
              <a:t>‹#›</a:t>
            </a:fld>
            <a:endParaRPr lang="en-GB"/>
          </a:p>
        </p:txBody>
      </p:sp>
    </p:spTree>
    <p:extLst>
      <p:ext uri="{BB962C8B-B14F-4D97-AF65-F5344CB8AC3E}">
        <p14:creationId xmlns:p14="http://schemas.microsoft.com/office/powerpoint/2010/main" val="2655746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D0E704-EE31-4FCC-9383-7A4150AD575A}" type="datetimeFigureOut">
              <a:rPr lang="en-GB" smtClean="0"/>
              <a:t>04/12/2018</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6B7E98F1-A163-41E1-997B-56739B6383B3}" type="slidenum">
              <a:rPr lang="en-GB" smtClean="0"/>
              <a:t>‹#›</a:t>
            </a:fld>
            <a:endParaRPr lang="en-GB"/>
          </a:p>
        </p:txBody>
      </p:sp>
    </p:spTree>
    <p:extLst>
      <p:ext uri="{BB962C8B-B14F-4D97-AF65-F5344CB8AC3E}">
        <p14:creationId xmlns:p14="http://schemas.microsoft.com/office/powerpoint/2010/main" val="35795644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D5D0E704-EE31-4FCC-9383-7A4150AD575A}" type="datetimeFigureOut">
              <a:rPr lang="en-GB" smtClean="0"/>
              <a:t>04/12/2018</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B7E98F1-A163-41E1-997B-56739B6383B3}" type="slidenum">
              <a:rPr lang="en-GB" smtClean="0"/>
              <a:t>‹#›</a:t>
            </a:fld>
            <a:endParaRPr lang="en-GB"/>
          </a:p>
        </p:txBody>
      </p:sp>
    </p:spTree>
    <p:extLst>
      <p:ext uri="{BB962C8B-B14F-4D97-AF65-F5344CB8AC3E}">
        <p14:creationId xmlns:p14="http://schemas.microsoft.com/office/powerpoint/2010/main" val="3552672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D5D0E704-EE31-4FCC-9383-7A4150AD575A}" type="datetimeFigureOut">
              <a:rPr lang="en-GB" smtClean="0"/>
              <a:t>04/12/2018</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B7E98F1-A163-41E1-997B-56739B6383B3}" type="slidenum">
              <a:rPr lang="en-GB" smtClean="0"/>
              <a:t>‹#›</a:t>
            </a:fld>
            <a:endParaRPr lang="en-GB"/>
          </a:p>
        </p:txBody>
      </p:sp>
    </p:spTree>
    <p:extLst>
      <p:ext uri="{BB962C8B-B14F-4D97-AF65-F5344CB8AC3E}">
        <p14:creationId xmlns:p14="http://schemas.microsoft.com/office/powerpoint/2010/main" val="21227382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D5D0E704-EE31-4FCC-9383-7A4150AD575A}" type="datetimeFigureOut">
              <a:rPr lang="en-GB" smtClean="0"/>
              <a:t>04/12/2018</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B7E98F1-A163-41E1-997B-56739B6383B3}" type="slidenum">
              <a:rPr lang="en-GB" smtClean="0"/>
              <a:t>‹#›</a:t>
            </a:fld>
            <a:endParaRPr lang="en-GB"/>
          </a:p>
        </p:txBody>
      </p:sp>
    </p:spTree>
    <p:extLst>
      <p:ext uri="{BB962C8B-B14F-4D97-AF65-F5344CB8AC3E}">
        <p14:creationId xmlns:p14="http://schemas.microsoft.com/office/powerpoint/2010/main" val="1593758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D5D0E704-EE31-4FCC-9383-7A4150AD575A}" type="datetimeFigureOut">
              <a:rPr lang="en-GB" smtClean="0"/>
              <a:t>04/12/2018</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B7E98F1-A163-41E1-997B-56739B6383B3}" type="slidenum">
              <a:rPr lang="en-GB" smtClean="0"/>
              <a:t>‹#›</a:t>
            </a:fld>
            <a:endParaRPr lang="en-GB"/>
          </a:p>
        </p:txBody>
      </p:sp>
    </p:spTree>
    <p:extLst>
      <p:ext uri="{BB962C8B-B14F-4D97-AF65-F5344CB8AC3E}">
        <p14:creationId xmlns:p14="http://schemas.microsoft.com/office/powerpoint/2010/main" val="41919172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D5D0E704-EE31-4FCC-9383-7A4150AD575A}" type="datetimeFigureOut">
              <a:rPr lang="en-GB" smtClean="0"/>
              <a:t>04/12/2018</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B7E98F1-A163-41E1-997B-56739B6383B3}" type="slidenum">
              <a:rPr lang="en-GB" smtClean="0"/>
              <a:t>‹#›</a:t>
            </a:fld>
            <a:endParaRPr lang="en-GB"/>
          </a:p>
        </p:txBody>
      </p:sp>
    </p:spTree>
    <p:extLst>
      <p:ext uri="{BB962C8B-B14F-4D97-AF65-F5344CB8AC3E}">
        <p14:creationId xmlns:p14="http://schemas.microsoft.com/office/powerpoint/2010/main" val="14169673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5D0E704-EE31-4FCC-9383-7A4150AD575A}" type="datetimeFigureOut">
              <a:rPr lang="en-GB" smtClean="0"/>
              <a:t>04/12/2018</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B7E98F1-A163-41E1-997B-56739B6383B3}" type="slidenum">
              <a:rPr lang="en-GB" smtClean="0"/>
              <a:t>‹#›</a:t>
            </a:fld>
            <a:endParaRPr lang="en-GB"/>
          </a:p>
        </p:txBody>
      </p:sp>
    </p:spTree>
    <p:extLst>
      <p:ext uri="{BB962C8B-B14F-4D97-AF65-F5344CB8AC3E}">
        <p14:creationId xmlns:p14="http://schemas.microsoft.com/office/powerpoint/2010/main" val="37585684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5D0E704-EE31-4FCC-9383-7A4150AD575A}" type="datetimeFigureOut">
              <a:rPr lang="en-GB" smtClean="0"/>
              <a:t>04/12/2018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B7E98F1-A163-41E1-997B-56739B6383B3}" type="slidenum">
              <a:rPr lang="en-GB" smtClean="0"/>
              <a:t>‹#›</a:t>
            </a:fld>
            <a:endParaRPr lang="en-GB"/>
          </a:p>
        </p:txBody>
      </p:sp>
    </p:spTree>
    <p:extLst>
      <p:ext uri="{BB962C8B-B14F-4D97-AF65-F5344CB8AC3E}">
        <p14:creationId xmlns:p14="http://schemas.microsoft.com/office/powerpoint/2010/main" val="31365324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5D0E704-EE31-4FCC-9383-7A4150AD575A}" type="datetimeFigureOut">
              <a:rPr lang="en-GB" smtClean="0"/>
              <a:t>04/12/2018</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6B7E98F1-A163-41E1-997B-56739B6383B3}" type="slidenum">
              <a:rPr lang="en-GB" smtClean="0"/>
              <a:t>‹#›</a:t>
            </a:fld>
            <a:endParaRPr lang="en-GB"/>
          </a:p>
        </p:txBody>
      </p:sp>
    </p:spTree>
    <p:extLst>
      <p:ext uri="{BB962C8B-B14F-4D97-AF65-F5344CB8AC3E}">
        <p14:creationId xmlns:p14="http://schemas.microsoft.com/office/powerpoint/2010/main" val="17045639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D5D0E704-EE31-4FCC-9383-7A4150AD575A}" type="datetimeFigureOut">
              <a:rPr lang="en-GB" smtClean="0"/>
              <a:t>04/12/2018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7E98F1-A163-41E1-997B-56739B6383B3}" type="slidenum">
              <a:rPr lang="en-GB" smtClean="0"/>
              <a:t>‹#›</a:t>
            </a:fld>
            <a:endParaRPr lang="en-GB"/>
          </a:p>
        </p:txBody>
      </p:sp>
    </p:spTree>
    <p:extLst>
      <p:ext uri="{BB962C8B-B14F-4D97-AF65-F5344CB8AC3E}">
        <p14:creationId xmlns:p14="http://schemas.microsoft.com/office/powerpoint/2010/main" val="1623262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D5D0E704-EE31-4FCC-9383-7A4150AD575A}" type="datetimeFigureOut">
              <a:rPr lang="en-GB" smtClean="0"/>
              <a:t>04/12/2018</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B7E98F1-A163-41E1-997B-56739B6383B3}" type="slidenum">
              <a:rPr lang="en-GB" smtClean="0"/>
              <a:t>‹#›</a:t>
            </a:fld>
            <a:endParaRPr lang="en-GB"/>
          </a:p>
        </p:txBody>
      </p:sp>
    </p:spTree>
    <p:extLst>
      <p:ext uri="{BB962C8B-B14F-4D97-AF65-F5344CB8AC3E}">
        <p14:creationId xmlns:p14="http://schemas.microsoft.com/office/powerpoint/2010/main" val="11352128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D5D0E704-EE31-4FCC-9383-7A4150AD575A}" type="datetimeFigureOut">
              <a:rPr lang="en-GB" smtClean="0"/>
              <a:t>04/12/2018</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6B7E98F1-A163-41E1-997B-56739B6383B3}" type="slidenum">
              <a:rPr lang="en-GB" smtClean="0"/>
              <a:t>‹#›</a:t>
            </a:fld>
            <a:endParaRPr lang="en-GB"/>
          </a:p>
        </p:txBody>
      </p:sp>
    </p:spTree>
    <p:extLst>
      <p:ext uri="{BB962C8B-B14F-4D97-AF65-F5344CB8AC3E}">
        <p14:creationId xmlns:p14="http://schemas.microsoft.com/office/powerpoint/2010/main" val="5724402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Focus Groups Research</a:t>
            </a:r>
            <a:endParaRPr lang="en-GB" dirty="0"/>
          </a:p>
        </p:txBody>
      </p:sp>
      <p:sp>
        <p:nvSpPr>
          <p:cNvPr id="3" name="Subtitle 2"/>
          <p:cNvSpPr>
            <a:spLocks noGrp="1"/>
          </p:cNvSpPr>
          <p:nvPr>
            <p:ph type="subTitle" idx="1"/>
          </p:nvPr>
        </p:nvSpPr>
        <p:spPr/>
        <p:txBody>
          <a:bodyPr/>
          <a:lstStyle/>
          <a:p>
            <a:r>
              <a:rPr lang="en-GB" dirty="0" smtClean="0"/>
              <a:t>Dr Stuart Jones</a:t>
            </a:r>
            <a:endParaRPr lang="en-GB" dirty="0"/>
          </a:p>
        </p:txBody>
      </p:sp>
    </p:spTree>
    <p:extLst>
      <p:ext uri="{BB962C8B-B14F-4D97-AF65-F5344CB8AC3E}">
        <p14:creationId xmlns:p14="http://schemas.microsoft.com/office/powerpoint/2010/main" val="2262403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 of the Lecture</a:t>
            </a:r>
            <a:endParaRPr lang="en-GB" dirty="0"/>
          </a:p>
        </p:txBody>
      </p:sp>
      <p:sp>
        <p:nvSpPr>
          <p:cNvPr id="3" name="Content Placeholder 2"/>
          <p:cNvSpPr>
            <a:spLocks noGrp="1"/>
          </p:cNvSpPr>
          <p:nvPr>
            <p:ph idx="1"/>
          </p:nvPr>
        </p:nvSpPr>
        <p:spPr/>
        <p:txBody>
          <a:bodyPr>
            <a:normAutofit lnSpcReduction="10000"/>
          </a:bodyPr>
          <a:lstStyle/>
          <a:p>
            <a:r>
              <a:rPr lang="en-GB" dirty="0" smtClean="0"/>
              <a:t>To define a focus group. </a:t>
            </a:r>
          </a:p>
          <a:p>
            <a:endParaRPr lang="en-GB" dirty="0"/>
          </a:p>
          <a:p>
            <a:r>
              <a:rPr lang="en-GB" dirty="0" smtClean="0"/>
              <a:t>To discuss when to use a focus group</a:t>
            </a:r>
          </a:p>
          <a:p>
            <a:endParaRPr lang="en-GB" dirty="0"/>
          </a:p>
          <a:p>
            <a:r>
              <a:rPr lang="en-GB" dirty="0" smtClean="0"/>
              <a:t>Comparison of Focus Groups and Interviews. </a:t>
            </a:r>
          </a:p>
          <a:p>
            <a:endParaRPr lang="en-GB" dirty="0"/>
          </a:p>
          <a:p>
            <a:r>
              <a:rPr lang="en-GB" dirty="0" smtClean="0"/>
              <a:t>Practical issues with focus groups. </a:t>
            </a:r>
          </a:p>
          <a:p>
            <a:endParaRPr lang="en-GB" dirty="0"/>
          </a:p>
          <a:p>
            <a:r>
              <a:rPr lang="en-GB" dirty="0" smtClean="0"/>
              <a:t>Afternoon session – running a mini focus group. </a:t>
            </a:r>
          </a:p>
          <a:p>
            <a:endParaRPr lang="en-GB" dirty="0"/>
          </a:p>
          <a:p>
            <a:endParaRPr lang="en-GB" dirty="0" smtClean="0"/>
          </a:p>
          <a:p>
            <a:endParaRPr lang="en-GB" dirty="0"/>
          </a:p>
          <a:p>
            <a:endParaRPr lang="en-GB" dirty="0"/>
          </a:p>
        </p:txBody>
      </p:sp>
    </p:spTree>
    <p:extLst>
      <p:ext uri="{BB962C8B-B14F-4D97-AF65-F5344CB8AC3E}">
        <p14:creationId xmlns:p14="http://schemas.microsoft.com/office/powerpoint/2010/main" val="1918014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a Focus Group </a:t>
            </a:r>
            <a:endParaRPr lang="en-GB" dirty="0"/>
          </a:p>
        </p:txBody>
      </p:sp>
      <p:sp>
        <p:nvSpPr>
          <p:cNvPr id="3" name="Content Placeholder 2"/>
          <p:cNvSpPr>
            <a:spLocks noGrp="1"/>
          </p:cNvSpPr>
          <p:nvPr>
            <p:ph idx="1"/>
          </p:nvPr>
        </p:nvSpPr>
        <p:spPr/>
        <p:txBody>
          <a:bodyPr/>
          <a:lstStyle/>
          <a:p>
            <a:r>
              <a:rPr lang="en-GB" dirty="0" smtClean="0"/>
              <a:t>A focus group is a structured discussion used to obtain in-depth information from a group of people about a particular topic. </a:t>
            </a:r>
          </a:p>
          <a:p>
            <a:endParaRPr lang="en-GB" dirty="0"/>
          </a:p>
          <a:p>
            <a:r>
              <a:rPr lang="en-GB" dirty="0" smtClean="0"/>
              <a:t>The purpose of a focus group is to collect information about people’s opinions, beliefs, attitudes, perceptions, not to come to consensus or make a decision.</a:t>
            </a:r>
          </a:p>
          <a:p>
            <a:endParaRPr lang="en-GB" dirty="0"/>
          </a:p>
          <a:p>
            <a:r>
              <a:rPr lang="en-GB" dirty="0" smtClean="0"/>
              <a:t>Wilkson (2008)</a:t>
            </a:r>
            <a:endParaRPr lang="en-GB" dirty="0"/>
          </a:p>
        </p:txBody>
      </p:sp>
    </p:spTree>
    <p:extLst>
      <p:ext uri="{BB962C8B-B14F-4D97-AF65-F5344CB8AC3E}">
        <p14:creationId xmlns:p14="http://schemas.microsoft.com/office/powerpoint/2010/main" val="28182506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altLang="en-US" sz="2800" dirty="0"/>
              <a:t>What are Focus Groups?</a:t>
            </a:r>
            <a:endParaRPr lang="en-AU" altLang="en-US" sz="2800" dirty="0"/>
          </a:p>
        </p:txBody>
      </p:sp>
      <p:sp>
        <p:nvSpPr>
          <p:cNvPr id="11267" name="Rectangle 3"/>
          <p:cNvSpPr>
            <a:spLocks noGrp="1" noChangeArrowheads="1"/>
          </p:cNvSpPr>
          <p:nvPr>
            <p:ph idx="1"/>
          </p:nvPr>
        </p:nvSpPr>
        <p:spPr/>
        <p:txBody>
          <a:bodyPr>
            <a:normAutofit fontScale="55000" lnSpcReduction="20000"/>
          </a:bodyPr>
          <a:lstStyle/>
          <a:p>
            <a:pPr eaLnBrk="1" hangingPunct="1">
              <a:lnSpc>
                <a:spcPct val="90000"/>
              </a:lnSpc>
            </a:pPr>
            <a:r>
              <a:rPr lang="en-AU" altLang="en-US" sz="2400" dirty="0"/>
              <a:t>Group discussions/ group interviews</a:t>
            </a:r>
          </a:p>
          <a:p>
            <a:pPr eaLnBrk="1" hangingPunct="1">
              <a:lnSpc>
                <a:spcPct val="90000"/>
              </a:lnSpc>
            </a:pPr>
            <a:endParaRPr lang="en-AU" altLang="en-US" sz="2400" dirty="0"/>
          </a:p>
          <a:p>
            <a:pPr eaLnBrk="1" hangingPunct="1">
              <a:lnSpc>
                <a:spcPct val="90000"/>
              </a:lnSpc>
            </a:pPr>
            <a:r>
              <a:rPr lang="en-AU" altLang="en-US" sz="2400" dirty="0"/>
              <a:t>Facilitated by researcher (often helped by another person)</a:t>
            </a:r>
          </a:p>
          <a:p>
            <a:pPr eaLnBrk="1" hangingPunct="1">
              <a:lnSpc>
                <a:spcPct val="90000"/>
              </a:lnSpc>
            </a:pPr>
            <a:endParaRPr lang="en-AU" altLang="en-US" sz="2400" dirty="0"/>
          </a:p>
          <a:p>
            <a:pPr eaLnBrk="1" hangingPunct="1">
              <a:lnSpc>
                <a:spcPct val="90000"/>
              </a:lnSpc>
            </a:pPr>
            <a:r>
              <a:rPr lang="en-AU" altLang="en-US" sz="2400" dirty="0"/>
              <a:t>Getting people to think about, discuss/debate an issue (or set of issues) – related to your research question</a:t>
            </a:r>
          </a:p>
          <a:p>
            <a:pPr eaLnBrk="1" hangingPunct="1">
              <a:lnSpc>
                <a:spcPct val="90000"/>
              </a:lnSpc>
            </a:pPr>
            <a:endParaRPr lang="en-AU" altLang="en-US" sz="2400" dirty="0"/>
          </a:p>
          <a:p>
            <a:pPr eaLnBrk="1" hangingPunct="1">
              <a:lnSpc>
                <a:spcPct val="90000"/>
              </a:lnSpc>
            </a:pPr>
            <a:r>
              <a:rPr lang="en-AU" altLang="en-US" sz="2400" dirty="0"/>
              <a:t>More than just a bunch of individuals responding to your questions </a:t>
            </a:r>
            <a:endParaRPr lang="en-GB" altLang="en-US" sz="2400" dirty="0"/>
          </a:p>
          <a:p>
            <a:pPr lvl="1" eaLnBrk="1" hangingPunct="1">
              <a:lnSpc>
                <a:spcPct val="90000"/>
              </a:lnSpc>
            </a:pPr>
            <a:r>
              <a:rPr lang="en-GB" altLang="en-US" sz="2000" dirty="0"/>
              <a:t>Allows for interaction (new data, conflicting data)</a:t>
            </a:r>
          </a:p>
          <a:p>
            <a:pPr lvl="1" eaLnBrk="1" hangingPunct="1">
              <a:lnSpc>
                <a:spcPct val="90000"/>
              </a:lnSpc>
            </a:pPr>
            <a:r>
              <a:rPr lang="en-GB" altLang="en-US" sz="2000" dirty="0"/>
              <a:t>Allows participants to interpret each others’ responses</a:t>
            </a:r>
          </a:p>
          <a:p>
            <a:pPr lvl="1" eaLnBrk="1" hangingPunct="1">
              <a:lnSpc>
                <a:spcPct val="90000"/>
              </a:lnSpc>
            </a:pPr>
            <a:r>
              <a:rPr lang="en-AU" altLang="en-US" sz="2000" dirty="0"/>
              <a:t>Not just a series of separate conversations with you!!</a:t>
            </a:r>
          </a:p>
          <a:p>
            <a:pPr eaLnBrk="1" hangingPunct="1">
              <a:lnSpc>
                <a:spcPct val="90000"/>
              </a:lnSpc>
            </a:pPr>
            <a:endParaRPr lang="en-AU" altLang="en-US" sz="2400" dirty="0"/>
          </a:p>
          <a:p>
            <a:pPr eaLnBrk="1" hangingPunct="1">
              <a:lnSpc>
                <a:spcPct val="90000"/>
              </a:lnSpc>
            </a:pPr>
            <a:r>
              <a:rPr lang="en-AU" altLang="en-US" sz="2400" dirty="0"/>
              <a:t>The sum should be more than it’s individual parts!!!!</a:t>
            </a:r>
          </a:p>
        </p:txBody>
      </p:sp>
    </p:spTree>
    <p:extLst>
      <p:ext uri="{BB962C8B-B14F-4D97-AF65-F5344CB8AC3E}">
        <p14:creationId xmlns:p14="http://schemas.microsoft.com/office/powerpoint/2010/main" val="24431988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Examples of Studies Utilising a Focus Group. </a:t>
            </a:r>
            <a:endParaRPr lang="en-GB" dirty="0"/>
          </a:p>
        </p:txBody>
      </p:sp>
      <p:sp>
        <p:nvSpPr>
          <p:cNvPr id="3" name="Content Placeholder 2"/>
          <p:cNvSpPr>
            <a:spLocks noGrp="1"/>
          </p:cNvSpPr>
          <p:nvPr>
            <p:ph idx="1"/>
          </p:nvPr>
        </p:nvSpPr>
        <p:spPr/>
        <p:txBody>
          <a:bodyPr>
            <a:normAutofit fontScale="92500" lnSpcReduction="10000"/>
          </a:bodyPr>
          <a:lstStyle/>
          <a:p>
            <a:r>
              <a:rPr lang="en-GB" dirty="0"/>
              <a:t>Schulze, B., &amp; </a:t>
            </a:r>
            <a:r>
              <a:rPr lang="en-GB" dirty="0" err="1"/>
              <a:t>Angermeyer</a:t>
            </a:r>
            <a:r>
              <a:rPr lang="en-GB" dirty="0"/>
              <a:t>, M. C. (2003). Subjective experiences of stigma. A focus group study of schizophrenic patients, their relatives and mental health professionals. </a:t>
            </a:r>
            <a:r>
              <a:rPr lang="en-GB" i="1" dirty="0"/>
              <a:t>Social science &amp; medicine</a:t>
            </a:r>
            <a:r>
              <a:rPr lang="en-GB" dirty="0"/>
              <a:t>, </a:t>
            </a:r>
            <a:r>
              <a:rPr lang="en-GB" i="1" dirty="0"/>
              <a:t>56</a:t>
            </a:r>
            <a:r>
              <a:rPr lang="en-GB" dirty="0"/>
              <a:t>(2), 299-312</a:t>
            </a:r>
            <a:r>
              <a:rPr lang="en-GB" dirty="0" smtClean="0"/>
              <a:t>.</a:t>
            </a:r>
          </a:p>
          <a:p>
            <a:endParaRPr lang="en-GB" dirty="0"/>
          </a:p>
          <a:p>
            <a:r>
              <a:rPr lang="en-GB" dirty="0" err="1"/>
              <a:t>Reichstadt</a:t>
            </a:r>
            <a:r>
              <a:rPr lang="en-GB" dirty="0"/>
              <a:t>, J., Depp, C. A., </a:t>
            </a:r>
            <a:r>
              <a:rPr lang="en-GB" dirty="0" err="1"/>
              <a:t>Palinkas</a:t>
            </a:r>
            <a:r>
              <a:rPr lang="en-GB" dirty="0"/>
              <a:t>, L. A., &amp; </a:t>
            </a:r>
            <a:r>
              <a:rPr lang="en-GB" dirty="0" err="1"/>
              <a:t>Jeste</a:t>
            </a:r>
            <a:r>
              <a:rPr lang="en-GB" dirty="0"/>
              <a:t>, D. V. (2007). Building blocks of successful aging: a focus group study of older adults' perceived contributors to successful aging. </a:t>
            </a:r>
            <a:r>
              <a:rPr lang="en-GB" i="1" dirty="0"/>
              <a:t>The American Journal of Geriatric Psychiatry</a:t>
            </a:r>
            <a:r>
              <a:rPr lang="en-GB" dirty="0"/>
              <a:t>, </a:t>
            </a:r>
            <a:r>
              <a:rPr lang="en-GB" i="1" dirty="0"/>
              <a:t>15</a:t>
            </a:r>
            <a:r>
              <a:rPr lang="en-GB" dirty="0"/>
              <a:t>(3), 194-201</a:t>
            </a:r>
            <a:r>
              <a:rPr lang="en-GB" dirty="0" smtClean="0"/>
              <a:t>.</a:t>
            </a:r>
          </a:p>
          <a:p>
            <a:endParaRPr lang="en-GB" dirty="0"/>
          </a:p>
          <a:p>
            <a:r>
              <a:rPr lang="en-GB" dirty="0" err="1"/>
              <a:t>Berland</a:t>
            </a:r>
            <a:r>
              <a:rPr lang="en-GB" dirty="0"/>
              <a:t>, A., </a:t>
            </a:r>
            <a:r>
              <a:rPr lang="en-GB" dirty="0" err="1"/>
              <a:t>Natvig</a:t>
            </a:r>
            <a:r>
              <a:rPr lang="en-GB" dirty="0"/>
              <a:t>, G. K., &amp; </a:t>
            </a:r>
            <a:r>
              <a:rPr lang="en-GB" dirty="0" err="1"/>
              <a:t>Gundersen</a:t>
            </a:r>
            <a:r>
              <a:rPr lang="en-GB" dirty="0"/>
              <a:t>, D. (2008). Patient safety and job-related stress: a focus group study. </a:t>
            </a:r>
            <a:r>
              <a:rPr lang="en-GB" i="1" dirty="0"/>
              <a:t>Intensive and critical care nursing</a:t>
            </a:r>
            <a:r>
              <a:rPr lang="en-GB" dirty="0"/>
              <a:t>, </a:t>
            </a:r>
            <a:r>
              <a:rPr lang="en-GB" i="1" dirty="0"/>
              <a:t>24</a:t>
            </a:r>
            <a:r>
              <a:rPr lang="en-GB" dirty="0"/>
              <a:t>(2), 90-97.</a:t>
            </a:r>
            <a:endParaRPr lang="en-GB" dirty="0"/>
          </a:p>
        </p:txBody>
      </p:sp>
    </p:spTree>
    <p:extLst>
      <p:ext uri="{BB962C8B-B14F-4D97-AF65-F5344CB8AC3E}">
        <p14:creationId xmlns:p14="http://schemas.microsoft.com/office/powerpoint/2010/main" val="1941966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When to use Focus Groups. </a:t>
            </a:r>
            <a:endParaRPr lang="en-GB" dirty="0"/>
          </a:p>
        </p:txBody>
      </p:sp>
      <p:sp>
        <p:nvSpPr>
          <p:cNvPr id="3" name="Content Placeholder 2"/>
          <p:cNvSpPr>
            <a:spLocks noGrp="1"/>
          </p:cNvSpPr>
          <p:nvPr>
            <p:ph idx="1"/>
          </p:nvPr>
        </p:nvSpPr>
        <p:spPr/>
        <p:txBody>
          <a:bodyPr/>
          <a:lstStyle/>
          <a:p>
            <a:r>
              <a:rPr lang="en-GB" dirty="0" smtClean="0"/>
              <a:t>Gather opinions, beliefs, attitudes, perceptions, behaviours and motivations about a topic. </a:t>
            </a:r>
          </a:p>
          <a:p>
            <a:endParaRPr lang="en-GB" dirty="0" smtClean="0"/>
          </a:p>
          <a:p>
            <a:r>
              <a:rPr lang="en-GB" dirty="0" smtClean="0"/>
              <a:t>Identify needs for a program or service. </a:t>
            </a:r>
          </a:p>
          <a:p>
            <a:endParaRPr lang="en-GB" dirty="0" smtClean="0"/>
          </a:p>
          <a:p>
            <a:r>
              <a:rPr lang="en-GB" dirty="0" err="1" smtClean="0"/>
              <a:t>Priliminary</a:t>
            </a:r>
            <a:r>
              <a:rPr lang="en-GB" dirty="0" smtClean="0"/>
              <a:t> stages of questionnaire development. </a:t>
            </a:r>
          </a:p>
        </p:txBody>
      </p:sp>
    </p:spTree>
    <p:extLst>
      <p:ext uri="{BB962C8B-B14F-4D97-AF65-F5344CB8AC3E}">
        <p14:creationId xmlns:p14="http://schemas.microsoft.com/office/powerpoint/2010/main" val="1572894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When to use Focus Groups. </a:t>
            </a:r>
            <a:endParaRPr lang="en-GB" dirty="0"/>
          </a:p>
        </p:txBody>
      </p:sp>
      <p:sp>
        <p:nvSpPr>
          <p:cNvPr id="3" name="Content Placeholder 2"/>
          <p:cNvSpPr>
            <a:spLocks noGrp="1"/>
          </p:cNvSpPr>
          <p:nvPr>
            <p:ph idx="1"/>
          </p:nvPr>
        </p:nvSpPr>
        <p:spPr/>
        <p:txBody>
          <a:bodyPr/>
          <a:lstStyle/>
          <a:p>
            <a:r>
              <a:rPr lang="en-GB" dirty="0" smtClean="0"/>
              <a:t>Test ideas, plans, programs, services, policies before introduction. E.g. to test an existing program in the local cultural context. </a:t>
            </a:r>
          </a:p>
          <a:p>
            <a:endParaRPr lang="en-GB" dirty="0" smtClean="0"/>
          </a:p>
          <a:p>
            <a:r>
              <a:rPr lang="en-GB" dirty="0" smtClean="0"/>
              <a:t>Get feedback on a program, service, policy after introduction. </a:t>
            </a:r>
          </a:p>
          <a:p>
            <a:pPr marL="0" indent="0">
              <a:buNone/>
            </a:pPr>
            <a:endParaRPr lang="en-GB" dirty="0"/>
          </a:p>
          <a:p>
            <a:r>
              <a:rPr lang="en-GB" dirty="0" smtClean="0"/>
              <a:t>Clarify information gained from individual interviews or written surveys (quantitative study – quantify; numbers).</a:t>
            </a:r>
            <a:endParaRPr lang="en-GB" dirty="0"/>
          </a:p>
        </p:txBody>
      </p:sp>
    </p:spTree>
    <p:extLst>
      <p:ext uri="{BB962C8B-B14F-4D97-AF65-F5344CB8AC3E}">
        <p14:creationId xmlns:p14="http://schemas.microsoft.com/office/powerpoint/2010/main" val="24187877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altLang="en-US" sz="2800"/>
              <a:t>Why/when might you use them?</a:t>
            </a:r>
          </a:p>
        </p:txBody>
      </p:sp>
      <p:sp>
        <p:nvSpPr>
          <p:cNvPr id="12291" name="Rectangle 3"/>
          <p:cNvSpPr>
            <a:spLocks noGrp="1" noChangeArrowheads="1"/>
          </p:cNvSpPr>
          <p:nvPr>
            <p:ph idx="1"/>
          </p:nvPr>
        </p:nvSpPr>
        <p:spPr/>
        <p:txBody>
          <a:bodyPr>
            <a:normAutofit fontScale="62500" lnSpcReduction="20000"/>
          </a:bodyPr>
          <a:lstStyle/>
          <a:p>
            <a:pPr eaLnBrk="1" hangingPunct="1">
              <a:lnSpc>
                <a:spcPct val="90000"/>
              </a:lnSpc>
            </a:pPr>
            <a:r>
              <a:rPr lang="en-US" altLang="en-US" sz="2400" dirty="0"/>
              <a:t>MAIN REASON – when you want to generate discussion/debate about your research question/ area of research</a:t>
            </a:r>
          </a:p>
          <a:p>
            <a:pPr lvl="1" eaLnBrk="1" hangingPunct="1">
              <a:lnSpc>
                <a:spcPct val="90000"/>
              </a:lnSpc>
            </a:pPr>
            <a:r>
              <a:rPr lang="en-US" altLang="en-US" sz="2000" dirty="0"/>
              <a:t>You do not think that individual responses will yield the kinds of data you want</a:t>
            </a:r>
          </a:p>
          <a:p>
            <a:pPr eaLnBrk="1" hangingPunct="1">
              <a:lnSpc>
                <a:spcPct val="90000"/>
              </a:lnSpc>
            </a:pPr>
            <a:endParaRPr lang="en-US" altLang="en-US" sz="2400" dirty="0"/>
          </a:p>
          <a:p>
            <a:pPr eaLnBrk="1" hangingPunct="1">
              <a:lnSpc>
                <a:spcPct val="90000"/>
              </a:lnSpc>
            </a:pPr>
            <a:r>
              <a:rPr lang="en-US" altLang="en-US" sz="2400" dirty="0"/>
              <a:t>When you think that individuals may not be able to provide adequate responses on your research question</a:t>
            </a:r>
          </a:p>
          <a:p>
            <a:pPr lvl="1" eaLnBrk="1" hangingPunct="1">
              <a:lnSpc>
                <a:spcPct val="90000"/>
              </a:lnSpc>
            </a:pPr>
            <a:r>
              <a:rPr lang="en-US" altLang="en-US" sz="2000" dirty="0"/>
              <a:t>Haven’t thought about the issues</a:t>
            </a:r>
          </a:p>
          <a:p>
            <a:pPr lvl="1" eaLnBrk="1" hangingPunct="1">
              <a:lnSpc>
                <a:spcPct val="90000"/>
              </a:lnSpc>
            </a:pPr>
            <a:r>
              <a:rPr lang="en-US" altLang="en-US" sz="2000" dirty="0"/>
              <a:t>The issue </a:t>
            </a:r>
            <a:r>
              <a:rPr lang="en-US" altLang="en-US" sz="2000" dirty="0" smtClean="0"/>
              <a:t>requires </a:t>
            </a:r>
            <a:r>
              <a:rPr lang="en-US" altLang="en-US" sz="2000" dirty="0"/>
              <a:t>discussions</a:t>
            </a:r>
          </a:p>
          <a:p>
            <a:pPr lvl="1" eaLnBrk="1" hangingPunct="1">
              <a:lnSpc>
                <a:spcPct val="90000"/>
              </a:lnSpc>
            </a:pPr>
            <a:r>
              <a:rPr lang="en-US" altLang="en-US" sz="2000" dirty="0"/>
              <a:t>Might be normal/ everyday/ taken for granted issues</a:t>
            </a:r>
          </a:p>
          <a:p>
            <a:pPr eaLnBrk="1" hangingPunct="1">
              <a:lnSpc>
                <a:spcPct val="90000"/>
              </a:lnSpc>
            </a:pPr>
            <a:endParaRPr lang="en-US" altLang="en-US" sz="2400" dirty="0"/>
          </a:p>
          <a:p>
            <a:pPr eaLnBrk="1" hangingPunct="1">
              <a:lnSpc>
                <a:spcPct val="90000"/>
              </a:lnSpc>
            </a:pPr>
            <a:r>
              <a:rPr lang="en-US" altLang="en-US" sz="2400" dirty="0"/>
              <a:t>When people may not feel ‘safe’ talking in individual interviews</a:t>
            </a:r>
          </a:p>
          <a:p>
            <a:pPr lvl="1" eaLnBrk="1" hangingPunct="1">
              <a:lnSpc>
                <a:spcPct val="90000"/>
              </a:lnSpc>
            </a:pPr>
            <a:r>
              <a:rPr lang="en-US" altLang="en-US" sz="2000" dirty="0"/>
              <a:t>Young people?</a:t>
            </a:r>
          </a:p>
          <a:p>
            <a:pPr lvl="1" eaLnBrk="1" hangingPunct="1">
              <a:lnSpc>
                <a:spcPct val="90000"/>
              </a:lnSpc>
            </a:pPr>
            <a:r>
              <a:rPr lang="en-US" altLang="en-US" sz="2000" dirty="0"/>
              <a:t>Groups that may work on basis of collective discourse </a:t>
            </a:r>
          </a:p>
          <a:p>
            <a:pPr eaLnBrk="1" hangingPunct="1">
              <a:lnSpc>
                <a:spcPct val="90000"/>
              </a:lnSpc>
            </a:pPr>
            <a:endParaRPr lang="en-US" altLang="en-US" sz="2400" dirty="0"/>
          </a:p>
          <a:p>
            <a:pPr eaLnBrk="1" hangingPunct="1">
              <a:lnSpc>
                <a:spcPct val="90000"/>
              </a:lnSpc>
            </a:pPr>
            <a:endParaRPr lang="en-US" altLang="en-US" sz="2400" dirty="0"/>
          </a:p>
          <a:p>
            <a:pPr eaLnBrk="1" hangingPunct="1">
              <a:lnSpc>
                <a:spcPct val="90000"/>
              </a:lnSpc>
            </a:pPr>
            <a:endParaRPr lang="en-US" altLang="en-US" sz="2400" dirty="0"/>
          </a:p>
        </p:txBody>
      </p:sp>
    </p:spTree>
    <p:extLst>
      <p:ext uri="{BB962C8B-B14F-4D97-AF65-F5344CB8AC3E}">
        <p14:creationId xmlns:p14="http://schemas.microsoft.com/office/powerpoint/2010/main" val="19540866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US" altLang="en-US" sz="2800"/>
              <a:t>Why/when might you use them?</a:t>
            </a:r>
          </a:p>
        </p:txBody>
      </p:sp>
      <p:sp>
        <p:nvSpPr>
          <p:cNvPr id="14339" name="Rectangle 3"/>
          <p:cNvSpPr>
            <a:spLocks noGrp="1" noChangeArrowheads="1"/>
          </p:cNvSpPr>
          <p:nvPr>
            <p:ph idx="1"/>
          </p:nvPr>
        </p:nvSpPr>
        <p:spPr/>
        <p:txBody>
          <a:bodyPr/>
          <a:lstStyle/>
          <a:p>
            <a:pPr eaLnBrk="1" hangingPunct="1"/>
            <a:r>
              <a:rPr lang="en-US" altLang="en-US"/>
              <a:t>Other reasons are the same as all qualitative methods</a:t>
            </a:r>
          </a:p>
          <a:p>
            <a:pPr lvl="1" eaLnBrk="1" hangingPunct="1"/>
            <a:r>
              <a:rPr lang="en-US" altLang="en-US"/>
              <a:t>Lack of research in area</a:t>
            </a:r>
          </a:p>
          <a:p>
            <a:pPr lvl="1" eaLnBrk="1" hangingPunct="1"/>
            <a:r>
              <a:rPr lang="en-US" altLang="en-US"/>
              <a:t>Wanting to develop theory</a:t>
            </a:r>
          </a:p>
          <a:p>
            <a:pPr lvl="1" eaLnBrk="1" hangingPunct="1"/>
            <a:r>
              <a:rPr lang="en-US" altLang="en-US"/>
              <a:t>Wanting to develop a quantitative stage of study</a:t>
            </a:r>
          </a:p>
          <a:p>
            <a:pPr lvl="1" eaLnBrk="1" hangingPunct="1"/>
            <a:r>
              <a:rPr lang="en-US" altLang="en-US"/>
              <a:t>Etc, etc</a:t>
            </a:r>
          </a:p>
          <a:p>
            <a:pPr eaLnBrk="1" hangingPunct="1"/>
            <a:endParaRPr lang="en-US" altLang="en-US"/>
          </a:p>
          <a:p>
            <a:pPr eaLnBrk="1" hangingPunct="1"/>
            <a:r>
              <a:rPr lang="en-US" altLang="en-US"/>
              <a:t>REMEMBER – this is not a group counselling session – there is always a possibility of a ‘research relationship’ to stray into a ‘therapeutic relationship’ – but even more so in focus groups</a:t>
            </a:r>
          </a:p>
          <a:p>
            <a:pPr eaLnBrk="1" hangingPunct="1"/>
            <a:endParaRPr lang="en-US" altLang="en-US"/>
          </a:p>
          <a:p>
            <a:pPr eaLnBrk="1" hangingPunct="1"/>
            <a:endParaRPr lang="en-US" altLang="en-US"/>
          </a:p>
        </p:txBody>
      </p:sp>
    </p:spTree>
    <p:extLst>
      <p:ext uri="{BB962C8B-B14F-4D97-AF65-F5344CB8AC3E}">
        <p14:creationId xmlns:p14="http://schemas.microsoft.com/office/powerpoint/2010/main" val="1212345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Focus Groups vs Interviews</a:t>
            </a:r>
            <a:endParaRPr lang="en-GB" dirty="0"/>
          </a:p>
        </p:txBody>
      </p:sp>
      <p:sp>
        <p:nvSpPr>
          <p:cNvPr id="6" name="Text Placeholder 5"/>
          <p:cNvSpPr>
            <a:spLocks noGrp="1"/>
          </p:cNvSpPr>
          <p:nvPr>
            <p:ph type="body" idx="1"/>
          </p:nvPr>
        </p:nvSpPr>
        <p:spPr/>
        <p:txBody>
          <a:bodyPr/>
          <a:lstStyle/>
          <a:p>
            <a:r>
              <a:rPr lang="en-GB" dirty="0" smtClean="0"/>
              <a:t>Strengths</a:t>
            </a:r>
            <a:endParaRPr lang="en-GB" dirty="0"/>
          </a:p>
        </p:txBody>
      </p:sp>
      <p:sp>
        <p:nvSpPr>
          <p:cNvPr id="7" name="Content Placeholder 6"/>
          <p:cNvSpPr>
            <a:spLocks noGrp="1"/>
          </p:cNvSpPr>
          <p:nvPr>
            <p:ph sz="half" idx="2"/>
          </p:nvPr>
        </p:nvSpPr>
        <p:spPr/>
        <p:txBody>
          <a:bodyPr/>
          <a:lstStyle/>
          <a:p>
            <a:r>
              <a:rPr lang="en-GB" dirty="0" smtClean="0"/>
              <a:t>Group interaction: building on each others answers. </a:t>
            </a:r>
            <a:endParaRPr lang="en-GB" dirty="0"/>
          </a:p>
          <a:p>
            <a:endParaRPr lang="en-GB" dirty="0" smtClean="0"/>
          </a:p>
          <a:p>
            <a:r>
              <a:rPr lang="en-GB" dirty="0" smtClean="0"/>
              <a:t>New topics might emerge</a:t>
            </a:r>
            <a:endParaRPr lang="en-GB" dirty="0"/>
          </a:p>
        </p:txBody>
      </p:sp>
      <p:sp>
        <p:nvSpPr>
          <p:cNvPr id="8" name="Text Placeholder 7"/>
          <p:cNvSpPr>
            <a:spLocks noGrp="1"/>
          </p:cNvSpPr>
          <p:nvPr>
            <p:ph type="body" sz="quarter" idx="3"/>
          </p:nvPr>
        </p:nvSpPr>
        <p:spPr/>
        <p:txBody>
          <a:bodyPr/>
          <a:lstStyle/>
          <a:p>
            <a:r>
              <a:rPr lang="en-GB" dirty="0" smtClean="0"/>
              <a:t>Potential Weaknesses</a:t>
            </a:r>
            <a:endParaRPr lang="en-GB" dirty="0"/>
          </a:p>
        </p:txBody>
      </p:sp>
      <p:sp>
        <p:nvSpPr>
          <p:cNvPr id="9" name="Content Placeholder 8"/>
          <p:cNvSpPr>
            <a:spLocks noGrp="1"/>
          </p:cNvSpPr>
          <p:nvPr>
            <p:ph sz="quarter" idx="4"/>
          </p:nvPr>
        </p:nvSpPr>
        <p:spPr/>
        <p:txBody>
          <a:bodyPr/>
          <a:lstStyle/>
          <a:p>
            <a:r>
              <a:rPr lang="en-GB" dirty="0" smtClean="0"/>
              <a:t>Facilitator lacks skills. </a:t>
            </a:r>
            <a:endParaRPr lang="en-GB" dirty="0"/>
          </a:p>
          <a:p>
            <a:r>
              <a:rPr lang="en-GB" dirty="0" smtClean="0"/>
              <a:t>More logistical effort. </a:t>
            </a:r>
            <a:endParaRPr lang="en-GB" dirty="0"/>
          </a:p>
          <a:p>
            <a:r>
              <a:rPr lang="en-GB" dirty="0" smtClean="0"/>
              <a:t>Complex data-analysis. </a:t>
            </a:r>
            <a:endParaRPr lang="en-GB" dirty="0"/>
          </a:p>
          <a:p>
            <a:r>
              <a:rPr lang="en-GB" dirty="0" smtClean="0"/>
              <a:t>No individual answers.</a:t>
            </a:r>
          </a:p>
          <a:p>
            <a:r>
              <a:rPr lang="en-GB" dirty="0" smtClean="0"/>
              <a:t>Participants feel uncomfortable voicing their true opinions in a group</a:t>
            </a:r>
            <a:endParaRPr lang="en-GB" dirty="0"/>
          </a:p>
        </p:txBody>
      </p:sp>
    </p:spTree>
    <p:extLst>
      <p:ext uri="{BB962C8B-B14F-4D97-AF65-F5344CB8AC3E}">
        <p14:creationId xmlns:p14="http://schemas.microsoft.com/office/powerpoint/2010/main" val="2436728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Focus Groups vs Quantitative Data (Surveys)</a:t>
            </a:r>
            <a:endParaRPr lang="en-GB" dirty="0"/>
          </a:p>
        </p:txBody>
      </p:sp>
      <p:sp>
        <p:nvSpPr>
          <p:cNvPr id="3" name="Text Placeholder 2"/>
          <p:cNvSpPr>
            <a:spLocks noGrp="1"/>
          </p:cNvSpPr>
          <p:nvPr>
            <p:ph type="body" idx="1"/>
          </p:nvPr>
        </p:nvSpPr>
        <p:spPr/>
        <p:txBody>
          <a:bodyPr/>
          <a:lstStyle/>
          <a:p>
            <a:r>
              <a:rPr lang="en-GB" dirty="0" smtClean="0"/>
              <a:t>Strengths</a:t>
            </a:r>
            <a:endParaRPr lang="en-GB" dirty="0"/>
          </a:p>
        </p:txBody>
      </p:sp>
      <p:sp>
        <p:nvSpPr>
          <p:cNvPr id="4" name="Content Placeholder 3"/>
          <p:cNvSpPr>
            <a:spLocks noGrp="1"/>
          </p:cNvSpPr>
          <p:nvPr>
            <p:ph sz="half" idx="2"/>
          </p:nvPr>
        </p:nvSpPr>
        <p:spPr/>
        <p:txBody>
          <a:bodyPr/>
          <a:lstStyle/>
          <a:p>
            <a:r>
              <a:rPr lang="en-GB" dirty="0" smtClean="0"/>
              <a:t>In-depth information. </a:t>
            </a:r>
          </a:p>
          <a:p>
            <a:endParaRPr lang="en-GB" dirty="0"/>
          </a:p>
          <a:p>
            <a:r>
              <a:rPr lang="en-GB" dirty="0" smtClean="0"/>
              <a:t>Group interaction: building on each others answers. </a:t>
            </a:r>
          </a:p>
          <a:p>
            <a:endParaRPr lang="en-GB" dirty="0"/>
          </a:p>
          <a:p>
            <a:r>
              <a:rPr lang="en-GB" dirty="0" smtClean="0"/>
              <a:t>New topics might emerge.</a:t>
            </a:r>
            <a:endParaRPr lang="en-GB" dirty="0"/>
          </a:p>
        </p:txBody>
      </p:sp>
      <p:sp>
        <p:nvSpPr>
          <p:cNvPr id="5" name="Text Placeholder 4"/>
          <p:cNvSpPr>
            <a:spLocks noGrp="1"/>
          </p:cNvSpPr>
          <p:nvPr>
            <p:ph type="body" sz="quarter" idx="3"/>
          </p:nvPr>
        </p:nvSpPr>
        <p:spPr/>
        <p:txBody>
          <a:bodyPr/>
          <a:lstStyle/>
          <a:p>
            <a:r>
              <a:rPr lang="en-GB" dirty="0" smtClean="0"/>
              <a:t>Potential Weaknesses</a:t>
            </a:r>
            <a:endParaRPr lang="en-GB" dirty="0"/>
          </a:p>
        </p:txBody>
      </p:sp>
      <p:sp>
        <p:nvSpPr>
          <p:cNvPr id="6" name="Content Placeholder 5"/>
          <p:cNvSpPr>
            <a:spLocks noGrp="1"/>
          </p:cNvSpPr>
          <p:nvPr>
            <p:ph sz="quarter" idx="4"/>
          </p:nvPr>
        </p:nvSpPr>
        <p:spPr/>
        <p:txBody>
          <a:bodyPr>
            <a:normAutofit fontScale="85000" lnSpcReduction="10000"/>
          </a:bodyPr>
          <a:lstStyle/>
          <a:p>
            <a:r>
              <a:rPr lang="en-GB" dirty="0" smtClean="0"/>
              <a:t>Facilitator lacks skills/is biased.</a:t>
            </a:r>
          </a:p>
          <a:p>
            <a:r>
              <a:rPr lang="en-GB" dirty="0" smtClean="0"/>
              <a:t>Participants feel uncomfortable voicing their true opinions in a group. </a:t>
            </a:r>
            <a:endParaRPr lang="en-GB" dirty="0"/>
          </a:p>
          <a:p>
            <a:r>
              <a:rPr lang="en-GB" dirty="0" smtClean="0"/>
              <a:t>More logistical effort. </a:t>
            </a:r>
            <a:endParaRPr lang="en-GB" dirty="0"/>
          </a:p>
          <a:p>
            <a:r>
              <a:rPr lang="en-GB" dirty="0" smtClean="0"/>
              <a:t>Findings are not generalizable.</a:t>
            </a:r>
          </a:p>
          <a:p>
            <a:r>
              <a:rPr lang="en-GB" dirty="0" smtClean="0"/>
              <a:t>Time consuming. </a:t>
            </a:r>
            <a:endParaRPr lang="en-GB" dirty="0"/>
          </a:p>
          <a:p>
            <a:r>
              <a:rPr lang="en-GB" dirty="0" smtClean="0"/>
              <a:t>Expensive (financial and human resources). </a:t>
            </a:r>
            <a:endParaRPr lang="en-GB" dirty="0"/>
          </a:p>
          <a:p>
            <a:r>
              <a:rPr lang="en-GB" dirty="0" smtClean="0"/>
              <a:t>Complex data-analysis. </a:t>
            </a:r>
            <a:endParaRPr lang="en-GB" dirty="0"/>
          </a:p>
          <a:p>
            <a:r>
              <a:rPr lang="en-GB" dirty="0" smtClean="0"/>
              <a:t>Cannot determine causal effects.</a:t>
            </a:r>
            <a:endParaRPr lang="en-GB" dirty="0"/>
          </a:p>
        </p:txBody>
      </p:sp>
    </p:spTree>
    <p:extLst>
      <p:ext uri="{BB962C8B-B14F-4D97-AF65-F5344CB8AC3E}">
        <p14:creationId xmlns:p14="http://schemas.microsoft.com/office/powerpoint/2010/main" val="25732312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smtClean="0"/>
              <a:t>Question Generation for Focus Groups. </a:t>
            </a:r>
            <a:endParaRPr lang="en-GB" dirty="0"/>
          </a:p>
        </p:txBody>
      </p:sp>
      <p:sp>
        <p:nvSpPr>
          <p:cNvPr id="8" name="Content Placeholder 7"/>
          <p:cNvSpPr>
            <a:spLocks noGrp="1"/>
          </p:cNvSpPr>
          <p:nvPr>
            <p:ph idx="1"/>
          </p:nvPr>
        </p:nvSpPr>
        <p:spPr/>
        <p:txBody>
          <a:bodyPr/>
          <a:lstStyle/>
          <a:p>
            <a:r>
              <a:rPr lang="en-GB" dirty="0" smtClean="0"/>
              <a:t>Good questions: </a:t>
            </a:r>
          </a:p>
          <a:p>
            <a:pPr lvl="1"/>
            <a:r>
              <a:rPr lang="en-GB" dirty="0" smtClean="0"/>
              <a:t>Short. </a:t>
            </a:r>
            <a:endParaRPr lang="en-GB" dirty="0"/>
          </a:p>
          <a:p>
            <a:pPr lvl="1"/>
            <a:r>
              <a:rPr lang="en-GB" dirty="0" smtClean="0"/>
              <a:t>Use everyday language of the target group (avoid: jargon [e.g. protocol], abbreviations, acronyms). </a:t>
            </a:r>
            <a:endParaRPr lang="en-GB" dirty="0"/>
          </a:p>
          <a:p>
            <a:pPr lvl="1"/>
            <a:r>
              <a:rPr lang="en-GB" dirty="0" smtClean="0"/>
              <a:t>Open-ended (no fixed answers). </a:t>
            </a:r>
            <a:endParaRPr lang="en-GB" dirty="0"/>
          </a:p>
          <a:p>
            <a:pPr lvl="1"/>
            <a:r>
              <a:rPr lang="en-GB" dirty="0" smtClean="0"/>
              <a:t>Invitation to discussion: often begin with “how”, “what”, or “why”. </a:t>
            </a:r>
            <a:endParaRPr lang="en-GB" dirty="0"/>
          </a:p>
          <a:p>
            <a:pPr lvl="1"/>
            <a:r>
              <a:rPr lang="en-GB" dirty="0" smtClean="0"/>
              <a:t>Developed or translated in the language of the FGD. </a:t>
            </a:r>
            <a:endParaRPr lang="en-GB" dirty="0"/>
          </a:p>
          <a:p>
            <a:pPr lvl="1"/>
            <a:r>
              <a:rPr lang="en-GB" dirty="0" smtClean="0"/>
              <a:t>Try to avoid questions that might trigger a conflict between the facilitator and the participants.</a:t>
            </a:r>
            <a:endParaRPr lang="en-GB" dirty="0"/>
          </a:p>
        </p:txBody>
      </p:sp>
    </p:spTree>
    <p:extLst>
      <p:ext uri="{BB962C8B-B14F-4D97-AF65-F5344CB8AC3E}">
        <p14:creationId xmlns:p14="http://schemas.microsoft.com/office/powerpoint/2010/main" val="23640364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 Generation for Focus Groups. </a:t>
            </a:r>
            <a:endParaRPr lang="en-GB" dirty="0"/>
          </a:p>
        </p:txBody>
      </p:sp>
      <p:sp>
        <p:nvSpPr>
          <p:cNvPr id="3" name="Content Placeholder 2"/>
          <p:cNvSpPr>
            <a:spLocks noGrp="1"/>
          </p:cNvSpPr>
          <p:nvPr>
            <p:ph sz="half" idx="1"/>
          </p:nvPr>
        </p:nvSpPr>
        <p:spPr/>
        <p:txBody>
          <a:bodyPr/>
          <a:lstStyle/>
          <a:p>
            <a:r>
              <a:rPr lang="en-GB" dirty="0" smtClean="0"/>
              <a:t> Questions can involve activities: making a list, using rating scales, drawing pictures, sorting pictures. </a:t>
            </a:r>
          </a:p>
          <a:p>
            <a:pPr marL="0" indent="0">
              <a:buNone/>
            </a:pPr>
            <a:endParaRPr lang="en-GB" dirty="0" smtClean="0"/>
          </a:p>
          <a:p>
            <a:r>
              <a:rPr lang="en-GB" dirty="0" smtClean="0"/>
              <a:t>Avoid leading participants towards a particular answer. </a:t>
            </a:r>
          </a:p>
          <a:p>
            <a:pPr marL="0" indent="0">
              <a:buNone/>
            </a:pPr>
            <a:endParaRPr lang="en-GB" dirty="0"/>
          </a:p>
        </p:txBody>
      </p:sp>
      <p:pic>
        <p:nvPicPr>
          <p:cNvPr id="5" name="Content Placeholder 4"/>
          <p:cNvPicPr>
            <a:picLocks noGrp="1" noChangeAspect="1"/>
          </p:cNvPicPr>
          <p:nvPr>
            <p:ph sz="half" idx="2"/>
          </p:nvPr>
        </p:nvPicPr>
        <p:blipFill>
          <a:blip r:embed="rId2"/>
          <a:stretch>
            <a:fillRect/>
          </a:stretch>
        </p:blipFill>
        <p:spPr>
          <a:xfrm>
            <a:off x="7389962" y="1825625"/>
            <a:ext cx="3858883" cy="3626019"/>
          </a:xfrm>
          <a:prstGeom prst="rect">
            <a:avLst/>
          </a:prstGeom>
        </p:spPr>
      </p:pic>
    </p:spTree>
    <p:extLst>
      <p:ext uri="{BB962C8B-B14F-4D97-AF65-F5344CB8AC3E}">
        <p14:creationId xmlns:p14="http://schemas.microsoft.com/office/powerpoint/2010/main" val="40890636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Data Management</a:t>
            </a:r>
            <a:endParaRPr lang="en-GB" dirty="0"/>
          </a:p>
        </p:txBody>
      </p:sp>
      <p:sp>
        <p:nvSpPr>
          <p:cNvPr id="6" name="Content Placeholder 5"/>
          <p:cNvSpPr>
            <a:spLocks noGrp="1"/>
          </p:cNvSpPr>
          <p:nvPr>
            <p:ph idx="1"/>
          </p:nvPr>
        </p:nvSpPr>
        <p:spPr/>
        <p:txBody>
          <a:bodyPr>
            <a:normAutofit/>
          </a:bodyPr>
          <a:lstStyle/>
          <a:p>
            <a:r>
              <a:rPr lang="en-GB" dirty="0" smtClean="0"/>
              <a:t>Data = recordings (transcripts), (transcripts of) focus group notes, notes of debriefing with facilitator/note taker. [If needed, translate data to language of analysis.] </a:t>
            </a:r>
          </a:p>
          <a:p>
            <a:endParaRPr lang="en-GB" dirty="0" smtClean="0"/>
          </a:p>
          <a:p>
            <a:r>
              <a:rPr lang="en-GB" dirty="0" smtClean="0"/>
              <a:t>Analyse each FG immediately (after a week the information is ‘gone’). </a:t>
            </a:r>
            <a:endParaRPr lang="en-GB" dirty="0"/>
          </a:p>
          <a:p>
            <a:endParaRPr lang="en-GB" dirty="0" smtClean="0"/>
          </a:p>
          <a:p>
            <a:r>
              <a:rPr lang="en-GB" dirty="0" smtClean="0"/>
              <a:t>Write down the main points of each FGD. </a:t>
            </a:r>
          </a:p>
          <a:p>
            <a:endParaRPr lang="en-GB" dirty="0"/>
          </a:p>
          <a:p>
            <a:r>
              <a:rPr lang="en-GB" dirty="0" smtClean="0"/>
              <a:t> Note useful quotes.</a:t>
            </a:r>
            <a:endParaRPr lang="en-GB" dirty="0"/>
          </a:p>
        </p:txBody>
      </p:sp>
    </p:spTree>
    <p:extLst>
      <p:ext uri="{BB962C8B-B14F-4D97-AF65-F5344CB8AC3E}">
        <p14:creationId xmlns:p14="http://schemas.microsoft.com/office/powerpoint/2010/main" val="4685428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Analyse Focus Groups. </a:t>
            </a:r>
            <a:endParaRPr lang="en-GB" dirty="0"/>
          </a:p>
        </p:txBody>
      </p:sp>
      <p:sp>
        <p:nvSpPr>
          <p:cNvPr id="3" name="Content Placeholder 2"/>
          <p:cNvSpPr>
            <a:spLocks noGrp="1"/>
          </p:cNvSpPr>
          <p:nvPr>
            <p:ph idx="1"/>
          </p:nvPr>
        </p:nvSpPr>
        <p:spPr/>
        <p:txBody>
          <a:bodyPr>
            <a:normAutofit lnSpcReduction="10000"/>
          </a:bodyPr>
          <a:lstStyle/>
          <a:p>
            <a:r>
              <a:rPr lang="en-GB" dirty="0" smtClean="0"/>
              <a:t>Analyse question by question. </a:t>
            </a:r>
            <a:endParaRPr lang="en-GB" dirty="0"/>
          </a:p>
          <a:p>
            <a:r>
              <a:rPr lang="en-GB" dirty="0" smtClean="0"/>
              <a:t>Look for themes. </a:t>
            </a:r>
          </a:p>
          <a:p>
            <a:pPr lvl="1"/>
            <a:r>
              <a:rPr lang="en-GB" dirty="0" smtClean="0"/>
              <a:t>Clustering the themes as for interviews. </a:t>
            </a:r>
            <a:endParaRPr lang="en-GB" dirty="0"/>
          </a:p>
          <a:p>
            <a:r>
              <a:rPr lang="en-GB" dirty="0" smtClean="0"/>
              <a:t>Look for group consensus or dissenting views. </a:t>
            </a:r>
            <a:endParaRPr lang="en-GB" dirty="0"/>
          </a:p>
          <a:p>
            <a:r>
              <a:rPr lang="en-GB" dirty="0" smtClean="0"/>
              <a:t>Compare data from all groups. </a:t>
            </a:r>
            <a:endParaRPr lang="en-GB" dirty="0"/>
          </a:p>
          <a:p>
            <a:r>
              <a:rPr lang="en-GB" dirty="0" smtClean="0"/>
              <a:t>Capture any key similarities in groups or notable differences.</a:t>
            </a:r>
          </a:p>
          <a:p>
            <a:endParaRPr lang="en-GB" dirty="0"/>
          </a:p>
          <a:p>
            <a:r>
              <a:rPr lang="en-GB" dirty="0" smtClean="0"/>
              <a:t>You can analyse the data using the techniques discussed in lecture 1. </a:t>
            </a:r>
          </a:p>
          <a:p>
            <a:pPr lvl="1"/>
            <a:r>
              <a:rPr lang="en-GB" dirty="0" smtClean="0"/>
              <a:t>E.g. Discourse Analysis, Grounded Theory, IPA etc. </a:t>
            </a:r>
            <a:endParaRPr lang="en-GB" dirty="0"/>
          </a:p>
        </p:txBody>
      </p:sp>
    </p:spTree>
    <p:extLst>
      <p:ext uri="{BB962C8B-B14F-4D97-AF65-F5344CB8AC3E}">
        <p14:creationId xmlns:p14="http://schemas.microsoft.com/office/powerpoint/2010/main" val="22345372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Research Ethics Surrounding Focus Groups. </a:t>
            </a:r>
            <a:endParaRPr lang="en-GB" dirty="0"/>
          </a:p>
        </p:txBody>
      </p:sp>
      <p:sp>
        <p:nvSpPr>
          <p:cNvPr id="5" name="Subtitle 4"/>
          <p:cNvSpPr>
            <a:spLocks noGrp="1"/>
          </p:cNvSpPr>
          <p:nvPr>
            <p:ph type="subTitle" idx="1"/>
          </p:nvPr>
        </p:nvSpPr>
        <p:spPr/>
        <p:txBody>
          <a:bodyPr/>
          <a:lstStyle/>
          <a:p>
            <a:endParaRPr lang="en-GB"/>
          </a:p>
        </p:txBody>
      </p:sp>
    </p:spTree>
    <p:extLst>
      <p:ext uri="{BB962C8B-B14F-4D97-AF65-F5344CB8AC3E}">
        <p14:creationId xmlns:p14="http://schemas.microsoft.com/office/powerpoint/2010/main" val="31137013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Ethics</a:t>
            </a:r>
            <a:endParaRPr lang="en-GB" dirty="0"/>
          </a:p>
        </p:txBody>
      </p:sp>
      <p:sp>
        <p:nvSpPr>
          <p:cNvPr id="3" name="Content Placeholder 2"/>
          <p:cNvSpPr>
            <a:spLocks noGrp="1"/>
          </p:cNvSpPr>
          <p:nvPr>
            <p:ph idx="1"/>
          </p:nvPr>
        </p:nvSpPr>
        <p:spPr/>
        <p:txBody>
          <a:bodyPr>
            <a:normAutofit lnSpcReduction="10000"/>
          </a:bodyPr>
          <a:lstStyle/>
          <a:p>
            <a:r>
              <a:rPr lang="en-GB" dirty="0" smtClean="0"/>
              <a:t>Can sometimes be more challenging to gain ethical approval compared to individual interviews. </a:t>
            </a:r>
          </a:p>
          <a:p>
            <a:endParaRPr lang="en-GB" dirty="0"/>
          </a:p>
          <a:p>
            <a:r>
              <a:rPr lang="en-GB" dirty="0" smtClean="0"/>
              <a:t>Opinion of others could be considered offensive / challenging. </a:t>
            </a:r>
          </a:p>
          <a:p>
            <a:endParaRPr lang="en-GB" dirty="0"/>
          </a:p>
          <a:p>
            <a:r>
              <a:rPr lang="en-GB" dirty="0" smtClean="0"/>
              <a:t>So sensitive topic areas are particularly challenging. </a:t>
            </a:r>
          </a:p>
          <a:p>
            <a:endParaRPr lang="en-GB" dirty="0"/>
          </a:p>
          <a:p>
            <a:r>
              <a:rPr lang="en-GB" dirty="0" smtClean="0"/>
              <a:t>Clear information would need to be given (and consented to) from each participant regarding the nature of focus group and the anonymity / confidentiality. </a:t>
            </a:r>
            <a:endParaRPr lang="en-GB" dirty="0"/>
          </a:p>
        </p:txBody>
      </p:sp>
    </p:spTree>
    <p:extLst>
      <p:ext uri="{BB962C8B-B14F-4D97-AF65-F5344CB8AC3E}">
        <p14:creationId xmlns:p14="http://schemas.microsoft.com/office/powerpoint/2010/main" val="10723759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AU" altLang="en-US" sz="2800"/>
              <a:t>Research ethics</a:t>
            </a:r>
          </a:p>
        </p:txBody>
      </p:sp>
      <p:sp>
        <p:nvSpPr>
          <p:cNvPr id="35843" name="Rectangle 3"/>
          <p:cNvSpPr>
            <a:spLocks noGrp="1" noChangeArrowheads="1"/>
          </p:cNvSpPr>
          <p:nvPr>
            <p:ph idx="1"/>
          </p:nvPr>
        </p:nvSpPr>
        <p:spPr/>
        <p:txBody>
          <a:bodyPr/>
          <a:lstStyle/>
          <a:p>
            <a:pPr eaLnBrk="1" hangingPunct="1"/>
            <a:r>
              <a:rPr lang="en-US" altLang="en-US" smtClean="0"/>
              <a:t>ALL research needs to consider and respond to the following ethical principles:</a:t>
            </a:r>
          </a:p>
          <a:p>
            <a:pPr lvl="1" eaLnBrk="1" hangingPunct="1"/>
            <a:r>
              <a:rPr lang="en-US" altLang="en-US" smtClean="0"/>
              <a:t>Research Merit and Integrity</a:t>
            </a:r>
          </a:p>
          <a:p>
            <a:pPr lvl="1" eaLnBrk="1" hangingPunct="1"/>
            <a:r>
              <a:rPr lang="en-US" altLang="en-US" smtClean="0"/>
              <a:t>Respect</a:t>
            </a:r>
          </a:p>
          <a:p>
            <a:pPr lvl="1" eaLnBrk="1" hangingPunct="1"/>
            <a:r>
              <a:rPr lang="en-US" altLang="en-US" smtClean="0"/>
              <a:t>Beneficence </a:t>
            </a:r>
          </a:p>
          <a:p>
            <a:pPr lvl="1" eaLnBrk="1" hangingPunct="1"/>
            <a:r>
              <a:rPr lang="en-US" altLang="en-US" smtClean="0"/>
              <a:t>Justice</a:t>
            </a:r>
          </a:p>
          <a:p>
            <a:pPr eaLnBrk="1" hangingPunct="1"/>
            <a:endParaRPr lang="en-AU" altLang="en-US" smtClean="0"/>
          </a:p>
          <a:p>
            <a:pPr eaLnBrk="1" hangingPunct="1"/>
            <a:r>
              <a:rPr lang="en-AU" altLang="en-US" smtClean="0"/>
              <a:t>However, when thinking about using focus groups, we have some additional ethical issues to consider</a:t>
            </a:r>
          </a:p>
        </p:txBody>
      </p:sp>
    </p:spTree>
    <p:extLst>
      <p:ext uri="{BB962C8B-B14F-4D97-AF65-F5344CB8AC3E}">
        <p14:creationId xmlns:p14="http://schemas.microsoft.com/office/powerpoint/2010/main" val="41108321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r>
              <a:rPr lang="en-AU" altLang="en-US" sz="2800" dirty="0"/>
              <a:t>Research ethics</a:t>
            </a:r>
          </a:p>
        </p:txBody>
      </p:sp>
      <p:sp>
        <p:nvSpPr>
          <p:cNvPr id="36867" name="Rectangle 3"/>
          <p:cNvSpPr>
            <a:spLocks noGrp="1" noChangeArrowheads="1"/>
          </p:cNvSpPr>
          <p:nvPr>
            <p:ph idx="1"/>
          </p:nvPr>
        </p:nvSpPr>
        <p:spPr/>
        <p:txBody>
          <a:bodyPr/>
          <a:lstStyle/>
          <a:p>
            <a:pPr eaLnBrk="1" hangingPunct="1">
              <a:lnSpc>
                <a:spcPct val="80000"/>
              </a:lnSpc>
            </a:pPr>
            <a:r>
              <a:rPr lang="en-AU" altLang="en-US"/>
              <a:t>Data control – if 1 person wants their data to be removed, how does one do this within the context of a discussion - and make it amenable to analysis?</a:t>
            </a:r>
          </a:p>
          <a:p>
            <a:pPr eaLnBrk="1" hangingPunct="1">
              <a:lnSpc>
                <a:spcPct val="80000"/>
              </a:lnSpc>
            </a:pPr>
            <a:endParaRPr lang="en-AU" altLang="en-US"/>
          </a:p>
          <a:p>
            <a:pPr eaLnBrk="1" hangingPunct="1">
              <a:lnSpc>
                <a:spcPct val="80000"/>
              </a:lnSpc>
            </a:pPr>
            <a:r>
              <a:rPr lang="en-AU" altLang="en-US"/>
              <a:t>Confidentiality and anonymity – a variety of things may be talked about within the group, how do you make sure none of that goes outside the group?</a:t>
            </a:r>
          </a:p>
          <a:p>
            <a:pPr eaLnBrk="1" hangingPunct="1">
              <a:lnSpc>
                <a:spcPct val="80000"/>
              </a:lnSpc>
            </a:pPr>
            <a:endParaRPr lang="en-AU" altLang="en-US"/>
          </a:p>
          <a:p>
            <a:pPr eaLnBrk="1" hangingPunct="1">
              <a:lnSpc>
                <a:spcPct val="80000"/>
              </a:lnSpc>
            </a:pPr>
            <a:r>
              <a:rPr lang="en-AU" altLang="en-US"/>
              <a:t>Power – there may be distinct power dynamics – how do you make sure each person has an equitable voice?</a:t>
            </a:r>
          </a:p>
        </p:txBody>
      </p:sp>
    </p:spTree>
    <p:extLst>
      <p:ext uri="{BB962C8B-B14F-4D97-AF65-F5344CB8AC3E}">
        <p14:creationId xmlns:p14="http://schemas.microsoft.com/office/powerpoint/2010/main" val="402354180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Practicalities of a Focus Group</a:t>
            </a:r>
            <a:endParaRPr lang="en-GB" dirty="0"/>
          </a:p>
        </p:txBody>
      </p:sp>
      <p:sp>
        <p:nvSpPr>
          <p:cNvPr id="5" name="Subtitle 4"/>
          <p:cNvSpPr>
            <a:spLocks noGrp="1"/>
          </p:cNvSpPr>
          <p:nvPr>
            <p:ph type="subTitle" idx="1"/>
          </p:nvPr>
        </p:nvSpPr>
        <p:spPr/>
        <p:txBody>
          <a:bodyPr/>
          <a:lstStyle/>
          <a:p>
            <a:endParaRPr lang="en-GB"/>
          </a:p>
        </p:txBody>
      </p:sp>
    </p:spTree>
    <p:extLst>
      <p:ext uri="{BB962C8B-B14F-4D97-AF65-F5344CB8AC3E}">
        <p14:creationId xmlns:p14="http://schemas.microsoft.com/office/powerpoint/2010/main" val="22496967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r>
              <a:rPr lang="en-AU" altLang="en-US" sz="2800"/>
              <a:t>Practicalities</a:t>
            </a:r>
          </a:p>
        </p:txBody>
      </p:sp>
      <p:sp>
        <p:nvSpPr>
          <p:cNvPr id="38915" name="Rectangle 3"/>
          <p:cNvSpPr>
            <a:spLocks noGrp="1" noChangeArrowheads="1"/>
          </p:cNvSpPr>
          <p:nvPr>
            <p:ph idx="1"/>
          </p:nvPr>
        </p:nvSpPr>
        <p:spPr/>
        <p:txBody>
          <a:bodyPr>
            <a:normAutofit lnSpcReduction="10000"/>
          </a:bodyPr>
          <a:lstStyle/>
          <a:p>
            <a:pPr eaLnBrk="1" hangingPunct="1"/>
            <a:r>
              <a:rPr lang="en-AU" altLang="en-US" smtClean="0"/>
              <a:t>Setting it up</a:t>
            </a:r>
          </a:p>
          <a:p>
            <a:pPr eaLnBrk="1" hangingPunct="1"/>
            <a:endParaRPr lang="en-AU" altLang="en-US" smtClean="0"/>
          </a:p>
          <a:p>
            <a:pPr eaLnBrk="1" hangingPunct="1"/>
            <a:r>
              <a:rPr lang="en-AU" altLang="en-US" smtClean="0"/>
              <a:t>Deciding on composition and size</a:t>
            </a:r>
          </a:p>
          <a:p>
            <a:pPr eaLnBrk="1" hangingPunct="1"/>
            <a:endParaRPr lang="en-AU" altLang="en-US" smtClean="0"/>
          </a:p>
          <a:p>
            <a:pPr eaLnBrk="1" hangingPunct="1"/>
            <a:r>
              <a:rPr lang="en-AU" altLang="en-US" smtClean="0"/>
              <a:t>Running focus group</a:t>
            </a:r>
          </a:p>
          <a:p>
            <a:pPr eaLnBrk="1" hangingPunct="1"/>
            <a:endParaRPr lang="en-AU" altLang="en-US" smtClean="0"/>
          </a:p>
          <a:p>
            <a:pPr eaLnBrk="1" hangingPunct="1"/>
            <a:r>
              <a:rPr lang="en-AU" altLang="en-US" smtClean="0"/>
              <a:t>Transcribing</a:t>
            </a:r>
          </a:p>
          <a:p>
            <a:pPr eaLnBrk="1" hangingPunct="1"/>
            <a:endParaRPr lang="en-AU" altLang="en-US" smtClean="0"/>
          </a:p>
          <a:p>
            <a:pPr eaLnBrk="1" hangingPunct="1"/>
            <a:r>
              <a:rPr lang="en-AU" altLang="en-US" smtClean="0"/>
              <a:t>Potential pitfalls</a:t>
            </a:r>
          </a:p>
          <a:p>
            <a:pPr eaLnBrk="1" hangingPunct="1"/>
            <a:endParaRPr lang="en-AU" altLang="en-US" smtClean="0"/>
          </a:p>
        </p:txBody>
      </p:sp>
    </p:spTree>
    <p:extLst>
      <p:ext uri="{BB962C8B-B14F-4D97-AF65-F5344CB8AC3E}">
        <p14:creationId xmlns:p14="http://schemas.microsoft.com/office/powerpoint/2010/main" val="195134546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r>
              <a:rPr lang="en-AU" altLang="en-US" sz="2800"/>
              <a:t>Setting it up</a:t>
            </a:r>
          </a:p>
        </p:txBody>
      </p:sp>
      <p:sp>
        <p:nvSpPr>
          <p:cNvPr id="39939" name="Rectangle 3"/>
          <p:cNvSpPr>
            <a:spLocks noGrp="1" noChangeArrowheads="1"/>
          </p:cNvSpPr>
          <p:nvPr>
            <p:ph idx="1"/>
          </p:nvPr>
        </p:nvSpPr>
        <p:spPr/>
        <p:txBody>
          <a:bodyPr>
            <a:normAutofit fontScale="62500" lnSpcReduction="20000"/>
          </a:bodyPr>
          <a:lstStyle/>
          <a:p>
            <a:pPr eaLnBrk="1" hangingPunct="1">
              <a:lnSpc>
                <a:spcPct val="90000"/>
              </a:lnSpc>
            </a:pPr>
            <a:r>
              <a:rPr lang="en-AU" altLang="en-US" sz="2400"/>
              <a:t>Adequate physical facilities</a:t>
            </a:r>
          </a:p>
          <a:p>
            <a:pPr lvl="1" eaLnBrk="1" hangingPunct="1">
              <a:lnSpc>
                <a:spcPct val="90000"/>
              </a:lnSpc>
            </a:pPr>
            <a:r>
              <a:rPr lang="en-AU" altLang="en-US" sz="2000"/>
              <a:t>Big enough room</a:t>
            </a:r>
          </a:p>
          <a:p>
            <a:pPr lvl="1" eaLnBrk="1" hangingPunct="1">
              <a:lnSpc>
                <a:spcPct val="90000"/>
              </a:lnSpc>
            </a:pPr>
            <a:r>
              <a:rPr lang="en-AU" altLang="en-US" sz="2000"/>
              <a:t>‘friendly’ atmosphere</a:t>
            </a:r>
          </a:p>
          <a:p>
            <a:pPr lvl="1" eaLnBrk="1" hangingPunct="1">
              <a:lnSpc>
                <a:spcPct val="90000"/>
              </a:lnSpc>
            </a:pPr>
            <a:r>
              <a:rPr lang="en-AU" altLang="en-US" sz="2000"/>
              <a:t>Child-care facilities?</a:t>
            </a:r>
          </a:p>
          <a:p>
            <a:pPr lvl="1" eaLnBrk="1" hangingPunct="1">
              <a:lnSpc>
                <a:spcPct val="90000"/>
              </a:lnSpc>
            </a:pPr>
            <a:r>
              <a:rPr lang="en-AU" altLang="en-US" sz="2000"/>
              <a:t>Disabled access?</a:t>
            </a:r>
          </a:p>
          <a:p>
            <a:pPr lvl="1" eaLnBrk="1" hangingPunct="1">
              <a:lnSpc>
                <a:spcPct val="90000"/>
              </a:lnSpc>
            </a:pPr>
            <a:r>
              <a:rPr lang="en-AU" altLang="en-US" sz="2000"/>
              <a:t>Car parking or public transport routes?</a:t>
            </a:r>
          </a:p>
          <a:p>
            <a:pPr eaLnBrk="1" hangingPunct="1">
              <a:lnSpc>
                <a:spcPct val="90000"/>
              </a:lnSpc>
            </a:pPr>
            <a:r>
              <a:rPr lang="en-AU" altLang="en-US" sz="2400"/>
              <a:t>Relevant recording equipment</a:t>
            </a:r>
          </a:p>
          <a:p>
            <a:pPr lvl="1" eaLnBrk="1" hangingPunct="1">
              <a:lnSpc>
                <a:spcPct val="90000"/>
              </a:lnSpc>
            </a:pPr>
            <a:r>
              <a:rPr lang="en-AU" altLang="en-US" sz="2000"/>
              <a:t>Good quality audio recorder – to pick up a variety of voices at different distances from microphones</a:t>
            </a:r>
          </a:p>
          <a:p>
            <a:pPr lvl="1" eaLnBrk="1" hangingPunct="1">
              <a:lnSpc>
                <a:spcPct val="90000"/>
              </a:lnSpc>
            </a:pPr>
            <a:r>
              <a:rPr lang="en-AU" altLang="en-US" sz="2000"/>
              <a:t>Make sure you have pre-tested it and know how it works</a:t>
            </a:r>
          </a:p>
          <a:p>
            <a:pPr eaLnBrk="1" hangingPunct="1">
              <a:lnSpc>
                <a:spcPct val="90000"/>
              </a:lnSpc>
            </a:pPr>
            <a:r>
              <a:rPr lang="en-AU" altLang="en-US" sz="2400"/>
              <a:t>Refreshments</a:t>
            </a:r>
          </a:p>
          <a:p>
            <a:pPr eaLnBrk="1" hangingPunct="1">
              <a:lnSpc>
                <a:spcPct val="90000"/>
              </a:lnSpc>
            </a:pPr>
            <a:r>
              <a:rPr lang="en-AU" altLang="en-US" sz="2400"/>
              <a:t>Incentives?</a:t>
            </a:r>
          </a:p>
          <a:p>
            <a:pPr lvl="1" eaLnBrk="1" hangingPunct="1">
              <a:lnSpc>
                <a:spcPct val="90000"/>
              </a:lnSpc>
            </a:pPr>
            <a:r>
              <a:rPr lang="en-AU" altLang="en-US" sz="2000"/>
              <a:t>Okay – consistent and in-line with what you’re asking them to do</a:t>
            </a:r>
          </a:p>
          <a:p>
            <a:pPr eaLnBrk="1" hangingPunct="1">
              <a:lnSpc>
                <a:spcPct val="90000"/>
              </a:lnSpc>
            </a:pPr>
            <a:endParaRPr lang="en-AU" altLang="en-US" sz="2400"/>
          </a:p>
        </p:txBody>
      </p:sp>
    </p:spTree>
    <p:extLst>
      <p:ext uri="{BB962C8B-B14F-4D97-AF65-F5344CB8AC3E}">
        <p14:creationId xmlns:p14="http://schemas.microsoft.com/office/powerpoint/2010/main" val="168828554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r>
              <a:rPr lang="en-AU" altLang="en-US" sz="2800"/>
              <a:t>Deciding on composition and size</a:t>
            </a:r>
          </a:p>
        </p:txBody>
      </p:sp>
      <p:sp>
        <p:nvSpPr>
          <p:cNvPr id="40963" name="Rectangle 3"/>
          <p:cNvSpPr>
            <a:spLocks noGrp="1" noChangeArrowheads="1"/>
          </p:cNvSpPr>
          <p:nvPr>
            <p:ph idx="1"/>
          </p:nvPr>
        </p:nvSpPr>
        <p:spPr/>
        <p:txBody>
          <a:bodyPr>
            <a:normAutofit fontScale="55000" lnSpcReduction="20000"/>
          </a:bodyPr>
          <a:lstStyle/>
          <a:p>
            <a:pPr eaLnBrk="1" hangingPunct="1">
              <a:lnSpc>
                <a:spcPct val="80000"/>
              </a:lnSpc>
            </a:pPr>
            <a:r>
              <a:rPr lang="en-US" altLang="en-US" sz="2400"/>
              <a:t>Heterogenous vs homogenous?</a:t>
            </a:r>
          </a:p>
          <a:p>
            <a:pPr eaLnBrk="1" hangingPunct="1">
              <a:lnSpc>
                <a:spcPct val="80000"/>
              </a:lnSpc>
            </a:pPr>
            <a:endParaRPr lang="en-US" altLang="en-US" sz="2400"/>
          </a:p>
          <a:p>
            <a:pPr eaLnBrk="1" hangingPunct="1">
              <a:lnSpc>
                <a:spcPct val="80000"/>
              </a:lnSpc>
            </a:pPr>
            <a:r>
              <a:rPr lang="en-US" altLang="en-US" sz="2400"/>
              <a:t>Heterogeneous</a:t>
            </a:r>
          </a:p>
          <a:p>
            <a:pPr lvl="1" eaLnBrk="1" hangingPunct="1">
              <a:lnSpc>
                <a:spcPct val="80000"/>
              </a:lnSpc>
            </a:pPr>
            <a:r>
              <a:rPr lang="en-US" altLang="en-US" sz="2000"/>
              <a:t>diversity of perspectives on central research question</a:t>
            </a:r>
          </a:p>
          <a:p>
            <a:pPr lvl="1" eaLnBrk="1" hangingPunct="1">
              <a:lnSpc>
                <a:spcPct val="80000"/>
              </a:lnSpc>
            </a:pPr>
            <a:endParaRPr lang="en-US" altLang="en-US" sz="2000"/>
          </a:p>
          <a:p>
            <a:pPr eaLnBrk="1" hangingPunct="1">
              <a:lnSpc>
                <a:spcPct val="80000"/>
              </a:lnSpc>
            </a:pPr>
            <a:r>
              <a:rPr lang="en-US" altLang="en-US" sz="2400"/>
              <a:t>Homogeneous</a:t>
            </a:r>
          </a:p>
          <a:p>
            <a:pPr lvl="1" eaLnBrk="1" hangingPunct="1">
              <a:lnSpc>
                <a:spcPct val="80000"/>
              </a:lnSpc>
            </a:pPr>
            <a:r>
              <a:rPr lang="en-US" altLang="en-US" sz="2000"/>
              <a:t>May be good for sensitive issues – Kitzinger’s work on HIV</a:t>
            </a:r>
          </a:p>
          <a:p>
            <a:pPr lvl="1" eaLnBrk="1" hangingPunct="1">
              <a:lnSpc>
                <a:spcPct val="80000"/>
              </a:lnSpc>
            </a:pPr>
            <a:r>
              <a:rPr lang="en-US" altLang="en-US" sz="2000"/>
              <a:t>shared experiences – good for bouncing off each other and a sense of ‘safety’</a:t>
            </a:r>
          </a:p>
          <a:p>
            <a:pPr lvl="1" eaLnBrk="1" hangingPunct="1">
              <a:lnSpc>
                <a:spcPct val="80000"/>
              </a:lnSpc>
            </a:pPr>
            <a:r>
              <a:rPr lang="en-US" altLang="en-US" sz="2000"/>
              <a:t>May be good for marginalised groups – for whom individuals may feel ‘powerless’ within a heterogeneous group</a:t>
            </a:r>
          </a:p>
          <a:p>
            <a:pPr eaLnBrk="1" hangingPunct="1">
              <a:lnSpc>
                <a:spcPct val="80000"/>
              </a:lnSpc>
            </a:pPr>
            <a:endParaRPr lang="en-US" altLang="en-US" sz="2400"/>
          </a:p>
          <a:p>
            <a:pPr eaLnBrk="1" hangingPunct="1">
              <a:lnSpc>
                <a:spcPct val="80000"/>
              </a:lnSpc>
            </a:pPr>
            <a:r>
              <a:rPr lang="en-US" altLang="en-US" sz="2400"/>
              <a:t>What’s a good sized group?</a:t>
            </a:r>
          </a:p>
          <a:p>
            <a:pPr lvl="1" eaLnBrk="1" hangingPunct="1">
              <a:lnSpc>
                <a:spcPct val="80000"/>
              </a:lnSpc>
            </a:pPr>
            <a:r>
              <a:rPr lang="en-US" altLang="en-US" sz="2000"/>
              <a:t>Ideal size is 6 to 10 participants</a:t>
            </a:r>
          </a:p>
          <a:p>
            <a:pPr lvl="1" eaLnBrk="1" hangingPunct="1">
              <a:lnSpc>
                <a:spcPct val="80000"/>
              </a:lnSpc>
            </a:pPr>
            <a:r>
              <a:rPr lang="en-US" altLang="en-US" sz="2000"/>
              <a:t>Not enough discussion vs alienation of some people or too rowdy</a:t>
            </a:r>
          </a:p>
          <a:p>
            <a:pPr lvl="1" eaLnBrk="1" hangingPunct="1">
              <a:lnSpc>
                <a:spcPct val="80000"/>
              </a:lnSpc>
            </a:pPr>
            <a:r>
              <a:rPr lang="en-US" altLang="en-US" sz="2000"/>
              <a:t>Over-recruit!!! – invariably get last-minute cancellations</a:t>
            </a:r>
          </a:p>
          <a:p>
            <a:pPr lvl="1" eaLnBrk="1" hangingPunct="1">
              <a:lnSpc>
                <a:spcPct val="80000"/>
              </a:lnSpc>
            </a:pPr>
            <a:endParaRPr lang="en-US" altLang="en-US" sz="2000"/>
          </a:p>
          <a:p>
            <a:pPr eaLnBrk="1" hangingPunct="1">
              <a:lnSpc>
                <a:spcPct val="80000"/>
              </a:lnSpc>
            </a:pPr>
            <a:endParaRPr lang="en-AU" altLang="en-US" sz="2400"/>
          </a:p>
        </p:txBody>
      </p:sp>
    </p:spTree>
    <p:extLst>
      <p:ext uri="{BB962C8B-B14F-4D97-AF65-F5344CB8AC3E}">
        <p14:creationId xmlns:p14="http://schemas.microsoft.com/office/powerpoint/2010/main" val="292908822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r>
              <a:rPr lang="en-AU" altLang="en-US" sz="2800"/>
              <a:t>Running focus group</a:t>
            </a:r>
          </a:p>
        </p:txBody>
      </p:sp>
      <p:sp>
        <p:nvSpPr>
          <p:cNvPr id="41987" name="Rectangle 3"/>
          <p:cNvSpPr>
            <a:spLocks noGrp="1" noChangeArrowheads="1"/>
          </p:cNvSpPr>
          <p:nvPr>
            <p:ph idx="1"/>
          </p:nvPr>
        </p:nvSpPr>
        <p:spPr/>
        <p:txBody>
          <a:bodyPr/>
          <a:lstStyle/>
          <a:p>
            <a:pPr eaLnBrk="1" hangingPunct="1">
              <a:lnSpc>
                <a:spcPct val="90000"/>
              </a:lnSpc>
            </a:pPr>
            <a:r>
              <a:rPr lang="en-US" altLang="en-US" smtClean="0"/>
              <a:t>Role of facilitator (YOU) - success depends heavily on skills of the facilitator</a:t>
            </a:r>
          </a:p>
          <a:p>
            <a:pPr lvl="1" eaLnBrk="1" hangingPunct="1">
              <a:lnSpc>
                <a:spcPct val="90000"/>
              </a:lnSpc>
            </a:pPr>
            <a:r>
              <a:rPr lang="en-US" altLang="en-US" smtClean="0"/>
              <a:t>keeping discussion going</a:t>
            </a:r>
          </a:p>
          <a:p>
            <a:pPr lvl="1" eaLnBrk="1" hangingPunct="1">
              <a:lnSpc>
                <a:spcPct val="90000"/>
              </a:lnSpc>
            </a:pPr>
            <a:r>
              <a:rPr lang="en-US" altLang="en-US" smtClean="0"/>
              <a:t>keeping discussion within the research framework </a:t>
            </a:r>
          </a:p>
          <a:p>
            <a:pPr lvl="1" eaLnBrk="1" hangingPunct="1">
              <a:lnSpc>
                <a:spcPct val="90000"/>
              </a:lnSpc>
            </a:pPr>
            <a:r>
              <a:rPr lang="en-US" altLang="en-US" smtClean="0"/>
              <a:t>making sure people have a say – fairness and respect</a:t>
            </a:r>
          </a:p>
          <a:p>
            <a:pPr lvl="1" eaLnBrk="1" hangingPunct="1">
              <a:lnSpc>
                <a:spcPct val="90000"/>
              </a:lnSpc>
            </a:pPr>
            <a:r>
              <a:rPr lang="en-US" altLang="en-US" smtClean="0"/>
              <a:t>trying to involve ‘quiet’ participants</a:t>
            </a:r>
          </a:p>
          <a:p>
            <a:pPr lvl="1" eaLnBrk="1" hangingPunct="1">
              <a:lnSpc>
                <a:spcPct val="90000"/>
              </a:lnSpc>
            </a:pPr>
            <a:r>
              <a:rPr lang="en-US" altLang="en-US" smtClean="0"/>
              <a:t>trying to make ‘ethnographic’ notes on the non-verbals (HARD – so maybe take an observer along too)</a:t>
            </a:r>
          </a:p>
          <a:p>
            <a:pPr lvl="1" eaLnBrk="1" hangingPunct="1">
              <a:lnSpc>
                <a:spcPct val="90000"/>
              </a:lnSpc>
            </a:pPr>
            <a:endParaRPr lang="en-AU" altLang="en-US" smtClean="0"/>
          </a:p>
        </p:txBody>
      </p:sp>
    </p:spTree>
    <p:extLst>
      <p:ext uri="{BB962C8B-B14F-4D97-AF65-F5344CB8AC3E}">
        <p14:creationId xmlns:p14="http://schemas.microsoft.com/office/powerpoint/2010/main" val="427057777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normAutofit fontScale="90000"/>
          </a:bodyPr>
          <a:lstStyle/>
          <a:p>
            <a:pPr eaLnBrk="1" hangingPunct="1"/>
            <a:r>
              <a:rPr lang="en-AU" altLang="en-US" sz="3200"/>
              <a:t>Transcribing</a:t>
            </a:r>
            <a:br>
              <a:rPr lang="en-AU" altLang="en-US" sz="3200"/>
            </a:br>
            <a:endParaRPr lang="en-AU" altLang="en-US" sz="3200"/>
          </a:p>
        </p:txBody>
      </p:sp>
      <p:sp>
        <p:nvSpPr>
          <p:cNvPr id="43011" name="Rectangle 3"/>
          <p:cNvSpPr>
            <a:spLocks noGrp="1" noChangeArrowheads="1"/>
          </p:cNvSpPr>
          <p:nvPr>
            <p:ph idx="1"/>
          </p:nvPr>
        </p:nvSpPr>
        <p:spPr/>
        <p:txBody>
          <a:bodyPr>
            <a:normAutofit fontScale="92500" lnSpcReduction="20000"/>
          </a:bodyPr>
          <a:lstStyle/>
          <a:p>
            <a:pPr eaLnBrk="1" hangingPunct="1">
              <a:lnSpc>
                <a:spcPct val="90000"/>
              </a:lnSpc>
            </a:pPr>
            <a:r>
              <a:rPr lang="en-AU" altLang="en-US" sz="2400"/>
              <a:t>Takes MUCH longer than transcribing individual interviews</a:t>
            </a:r>
          </a:p>
          <a:p>
            <a:pPr lvl="1" eaLnBrk="1" hangingPunct="1">
              <a:lnSpc>
                <a:spcPct val="90000"/>
              </a:lnSpc>
              <a:buFontTx/>
              <a:buNone/>
            </a:pPr>
            <a:endParaRPr lang="en-AU" altLang="en-US" sz="2000"/>
          </a:p>
          <a:p>
            <a:pPr eaLnBrk="1" hangingPunct="1">
              <a:lnSpc>
                <a:spcPct val="90000"/>
              </a:lnSpc>
            </a:pPr>
            <a:r>
              <a:rPr lang="en-AU" altLang="en-US" sz="2400"/>
              <a:t>Help the transcriber – ask people to go around room and either say their name or pick a pseudonym</a:t>
            </a:r>
          </a:p>
          <a:p>
            <a:pPr eaLnBrk="1" hangingPunct="1">
              <a:lnSpc>
                <a:spcPct val="90000"/>
              </a:lnSpc>
            </a:pPr>
            <a:endParaRPr lang="en-AU" altLang="en-US" sz="2400"/>
          </a:p>
          <a:p>
            <a:pPr eaLnBrk="1" hangingPunct="1">
              <a:lnSpc>
                <a:spcPct val="90000"/>
              </a:lnSpc>
            </a:pPr>
            <a:r>
              <a:rPr lang="en-AU" altLang="en-US" sz="2400"/>
              <a:t>Level of voice is really important – ask people to speak up</a:t>
            </a:r>
          </a:p>
          <a:p>
            <a:pPr eaLnBrk="1" hangingPunct="1">
              <a:lnSpc>
                <a:spcPct val="90000"/>
              </a:lnSpc>
            </a:pPr>
            <a:endParaRPr lang="en-AU" altLang="en-US" sz="2400"/>
          </a:p>
          <a:p>
            <a:pPr eaLnBrk="1" hangingPunct="1">
              <a:lnSpc>
                <a:spcPct val="90000"/>
              </a:lnSpc>
            </a:pPr>
            <a:r>
              <a:rPr lang="en-AU" altLang="en-US" sz="2400"/>
              <a:t>Also – ‘civility’ rules – ask people (wherever possible) not to talk over one another – if this happens it’s not transcribe-able – so ask to repeat maybe?</a:t>
            </a:r>
          </a:p>
        </p:txBody>
      </p:sp>
    </p:spTree>
    <p:extLst>
      <p:ext uri="{BB962C8B-B14F-4D97-AF65-F5344CB8AC3E}">
        <p14:creationId xmlns:p14="http://schemas.microsoft.com/office/powerpoint/2010/main" val="165948097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r>
              <a:rPr lang="en-US" altLang="en-US" sz="2800"/>
              <a:t>Some Potential Pitfalls</a:t>
            </a:r>
          </a:p>
        </p:txBody>
      </p:sp>
      <p:sp>
        <p:nvSpPr>
          <p:cNvPr id="44035" name="Rectangle 3"/>
          <p:cNvSpPr>
            <a:spLocks noGrp="1" noChangeArrowheads="1"/>
          </p:cNvSpPr>
          <p:nvPr>
            <p:ph idx="1"/>
          </p:nvPr>
        </p:nvSpPr>
        <p:spPr/>
        <p:txBody>
          <a:bodyPr/>
          <a:lstStyle/>
          <a:p>
            <a:pPr eaLnBrk="1" hangingPunct="1"/>
            <a:r>
              <a:rPr lang="en-US" altLang="en-US" smtClean="0"/>
              <a:t>Dominance by one person</a:t>
            </a:r>
          </a:p>
          <a:p>
            <a:pPr eaLnBrk="1" hangingPunct="1"/>
            <a:endParaRPr lang="en-US" altLang="en-US" smtClean="0"/>
          </a:p>
          <a:p>
            <a:pPr eaLnBrk="1" hangingPunct="1"/>
            <a:r>
              <a:rPr lang="en-US" altLang="en-US" smtClean="0"/>
              <a:t>Going off topic</a:t>
            </a:r>
          </a:p>
          <a:p>
            <a:pPr eaLnBrk="1" hangingPunct="1"/>
            <a:endParaRPr lang="en-US" altLang="en-US" smtClean="0"/>
          </a:p>
          <a:p>
            <a:pPr eaLnBrk="1" hangingPunct="1"/>
            <a:r>
              <a:rPr lang="en-US" altLang="en-US" smtClean="0"/>
              <a:t>Writing up – sometimes it’s hard to see that there was more than 1 person in the room at the time!!!! – analysis and writing is on the basis of group discourse, not individual discourse</a:t>
            </a:r>
          </a:p>
        </p:txBody>
      </p:sp>
    </p:spTree>
    <p:extLst>
      <p:ext uri="{BB962C8B-B14F-4D97-AF65-F5344CB8AC3E}">
        <p14:creationId xmlns:p14="http://schemas.microsoft.com/office/powerpoint/2010/main" val="398413220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Starting the Focus Group….. </a:t>
            </a:r>
            <a:endParaRPr lang="en-GB" dirty="0"/>
          </a:p>
        </p:txBody>
      </p:sp>
      <p:sp>
        <p:nvSpPr>
          <p:cNvPr id="3" name="Content Placeholder 2"/>
          <p:cNvSpPr>
            <a:spLocks noGrp="1"/>
          </p:cNvSpPr>
          <p:nvPr>
            <p:ph sz="half" idx="1"/>
          </p:nvPr>
        </p:nvSpPr>
        <p:spPr/>
        <p:txBody>
          <a:bodyPr/>
          <a:lstStyle/>
          <a:p>
            <a:r>
              <a:rPr lang="en-GB" dirty="0" smtClean="0"/>
              <a:t>Welcome the group, introduce facilitator and note keeper. </a:t>
            </a:r>
            <a:endParaRPr lang="en-GB" dirty="0"/>
          </a:p>
          <a:p>
            <a:r>
              <a:rPr lang="en-GB" dirty="0" smtClean="0"/>
              <a:t>Overview of the purpose and format of the Focus Group (incl. recording of the session).  </a:t>
            </a:r>
          </a:p>
          <a:p>
            <a:r>
              <a:rPr lang="en-GB" dirty="0" smtClean="0"/>
              <a:t>Informed consent. </a:t>
            </a:r>
            <a:endParaRPr lang="en-GB" dirty="0"/>
          </a:p>
          <a:p>
            <a:r>
              <a:rPr lang="en-GB" dirty="0" smtClean="0"/>
              <a:t>Ground rules. </a:t>
            </a:r>
            <a:endParaRPr lang="en-GB" dirty="0"/>
          </a:p>
          <a:p>
            <a:r>
              <a:rPr lang="en-GB" dirty="0" smtClean="0"/>
              <a:t>Participants introductions.</a:t>
            </a:r>
            <a:endParaRPr lang="en-GB" dirty="0"/>
          </a:p>
        </p:txBody>
      </p:sp>
      <p:sp>
        <p:nvSpPr>
          <p:cNvPr id="4" name="Content Placeholder 3"/>
          <p:cNvSpPr>
            <a:spLocks noGrp="1"/>
          </p:cNvSpPr>
          <p:nvPr>
            <p:ph sz="half" idx="2"/>
          </p:nvPr>
        </p:nvSpPr>
        <p:spPr/>
        <p:txBody>
          <a:bodyPr/>
          <a:lstStyle/>
          <a:p>
            <a:endParaRPr lang="en-GB"/>
          </a:p>
        </p:txBody>
      </p:sp>
      <p:pic>
        <p:nvPicPr>
          <p:cNvPr id="5" name="Picture 4"/>
          <p:cNvPicPr>
            <a:picLocks noChangeAspect="1"/>
          </p:cNvPicPr>
          <p:nvPr/>
        </p:nvPicPr>
        <p:blipFill>
          <a:blip r:embed="rId2"/>
          <a:stretch>
            <a:fillRect/>
          </a:stretch>
        </p:blipFill>
        <p:spPr>
          <a:xfrm>
            <a:off x="6172200" y="1825625"/>
            <a:ext cx="5112355" cy="3852612"/>
          </a:xfrm>
          <a:prstGeom prst="rect">
            <a:avLst/>
          </a:prstGeom>
        </p:spPr>
      </p:pic>
    </p:spTree>
    <p:extLst>
      <p:ext uri="{BB962C8B-B14F-4D97-AF65-F5344CB8AC3E}">
        <p14:creationId xmlns:p14="http://schemas.microsoft.com/office/powerpoint/2010/main" val="20551898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Focus Group Set Up</a:t>
            </a:r>
            <a:endParaRPr lang="en-GB" dirty="0"/>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pic>
        <p:nvPicPr>
          <p:cNvPr id="5" name="Picture 4"/>
          <p:cNvPicPr>
            <a:picLocks noChangeAspect="1"/>
          </p:cNvPicPr>
          <p:nvPr/>
        </p:nvPicPr>
        <p:blipFill>
          <a:blip r:embed="rId2"/>
          <a:stretch>
            <a:fillRect/>
          </a:stretch>
        </p:blipFill>
        <p:spPr>
          <a:xfrm>
            <a:off x="920752" y="2174755"/>
            <a:ext cx="5078501" cy="3047101"/>
          </a:xfrm>
          <a:prstGeom prst="rect">
            <a:avLst/>
          </a:prstGeom>
        </p:spPr>
      </p:pic>
      <p:pic>
        <p:nvPicPr>
          <p:cNvPr id="6" name="Picture 5"/>
          <p:cNvPicPr>
            <a:picLocks noChangeAspect="1"/>
          </p:cNvPicPr>
          <p:nvPr/>
        </p:nvPicPr>
        <p:blipFill>
          <a:blip r:embed="rId3"/>
          <a:stretch>
            <a:fillRect/>
          </a:stretch>
        </p:blipFill>
        <p:spPr>
          <a:xfrm>
            <a:off x="6306227" y="2151301"/>
            <a:ext cx="5500459" cy="3094008"/>
          </a:xfrm>
          <a:prstGeom prst="rect">
            <a:avLst/>
          </a:prstGeom>
        </p:spPr>
      </p:pic>
    </p:spTree>
    <p:extLst>
      <p:ext uri="{BB962C8B-B14F-4D97-AF65-F5344CB8AC3E}">
        <p14:creationId xmlns:p14="http://schemas.microsoft.com/office/powerpoint/2010/main" val="37505459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Typical Ground Rules. </a:t>
            </a:r>
            <a:endParaRPr lang="en-GB" dirty="0"/>
          </a:p>
        </p:txBody>
      </p:sp>
      <p:sp>
        <p:nvSpPr>
          <p:cNvPr id="6" name="Content Placeholder 5"/>
          <p:cNvSpPr>
            <a:spLocks noGrp="1"/>
          </p:cNvSpPr>
          <p:nvPr>
            <p:ph idx="1"/>
          </p:nvPr>
        </p:nvSpPr>
        <p:spPr/>
        <p:txBody>
          <a:bodyPr/>
          <a:lstStyle/>
          <a:p>
            <a:r>
              <a:rPr lang="en-GB" dirty="0" smtClean="0"/>
              <a:t>Only one person speaks at a time. </a:t>
            </a:r>
            <a:endParaRPr lang="en-GB" dirty="0"/>
          </a:p>
          <a:p>
            <a:r>
              <a:rPr lang="en-GB" dirty="0" smtClean="0"/>
              <a:t>Give everyone an equal chance to participate in the discussion.</a:t>
            </a:r>
          </a:p>
          <a:p>
            <a:r>
              <a:rPr lang="en-GB" dirty="0" smtClean="0"/>
              <a:t>Respect the opinions of others; don’t put down or criticise others’ comments. </a:t>
            </a:r>
            <a:endParaRPr lang="en-GB" dirty="0"/>
          </a:p>
          <a:p>
            <a:r>
              <a:rPr lang="en-GB" dirty="0" smtClean="0"/>
              <a:t>Respect the privacy of others in the group by not repeating what is discussed outside of the focus group.</a:t>
            </a:r>
          </a:p>
          <a:p>
            <a:r>
              <a:rPr lang="en-GB" dirty="0" smtClean="0"/>
              <a:t>Explanation of the recording, anonymity etc. </a:t>
            </a:r>
            <a:endParaRPr lang="en-GB" dirty="0"/>
          </a:p>
        </p:txBody>
      </p:sp>
    </p:spTree>
    <p:extLst>
      <p:ext uri="{BB962C8B-B14F-4D97-AF65-F5344CB8AC3E}">
        <p14:creationId xmlns:p14="http://schemas.microsoft.com/office/powerpoint/2010/main" val="27586372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Opening Statement…. Example</a:t>
            </a:r>
            <a:endParaRPr lang="en-GB" dirty="0"/>
          </a:p>
        </p:txBody>
      </p:sp>
      <p:sp>
        <p:nvSpPr>
          <p:cNvPr id="3" name="Content Placeholder 2"/>
          <p:cNvSpPr>
            <a:spLocks noGrp="1"/>
          </p:cNvSpPr>
          <p:nvPr>
            <p:ph idx="1"/>
          </p:nvPr>
        </p:nvSpPr>
        <p:spPr/>
        <p:txBody>
          <a:bodyPr/>
          <a:lstStyle/>
          <a:p>
            <a:r>
              <a:rPr lang="en-GB" dirty="0" smtClean="0"/>
              <a:t>Good morning. Thank you all for taking the time to be with us today. My name is …, and I am … [position, affiliation]. My role is to facilitate this group discussion. My assistant’s name is … and he/she will be in charge of taking notes and making observations (if you have an assistant). The purpose of this group discussion is to talk about … </a:t>
            </a:r>
            <a:endParaRPr lang="en-GB" dirty="0"/>
          </a:p>
        </p:txBody>
      </p:sp>
    </p:spTree>
    <p:extLst>
      <p:ext uri="{BB962C8B-B14F-4D97-AF65-F5344CB8AC3E}">
        <p14:creationId xmlns:p14="http://schemas.microsoft.com/office/powerpoint/2010/main" val="12328172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Opening Statement…. Example. </a:t>
            </a:r>
            <a:endParaRPr lang="en-GB" dirty="0"/>
          </a:p>
        </p:txBody>
      </p:sp>
      <p:sp>
        <p:nvSpPr>
          <p:cNvPr id="3" name="Content Placeholder 2"/>
          <p:cNvSpPr>
            <a:spLocks noGrp="1"/>
          </p:cNvSpPr>
          <p:nvPr>
            <p:ph idx="1"/>
          </p:nvPr>
        </p:nvSpPr>
        <p:spPr/>
        <p:txBody>
          <a:bodyPr/>
          <a:lstStyle/>
          <a:p>
            <a:r>
              <a:rPr lang="en-GB" dirty="0" smtClean="0"/>
              <a:t>We / I will ask you some questions, which will take about 2 hours, and please tell us / me what you think is important. We / I want everyone to feel free to say exactly what he or she thinks, no matter what this may be. [Introduce ground rules.] Everything you say here will be kept confidential and anonymous, so none will ever know what you personally said (only what the overall combined responses are). </a:t>
            </a:r>
            <a:endParaRPr lang="en-GB" dirty="0"/>
          </a:p>
        </p:txBody>
      </p:sp>
    </p:spTree>
    <p:extLst>
      <p:ext uri="{BB962C8B-B14F-4D97-AF65-F5344CB8AC3E}">
        <p14:creationId xmlns:p14="http://schemas.microsoft.com/office/powerpoint/2010/main" val="13071368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Opening Statement….. Example</a:t>
            </a:r>
            <a:endParaRPr lang="en-GB" dirty="0"/>
          </a:p>
        </p:txBody>
      </p:sp>
      <p:sp>
        <p:nvSpPr>
          <p:cNvPr id="3" name="Content Placeholder 2"/>
          <p:cNvSpPr>
            <a:spLocks noGrp="1"/>
          </p:cNvSpPr>
          <p:nvPr>
            <p:ph idx="1"/>
          </p:nvPr>
        </p:nvSpPr>
        <p:spPr/>
        <p:txBody>
          <a:bodyPr/>
          <a:lstStyle/>
          <a:p>
            <a:r>
              <a:rPr lang="en-GB" dirty="0" smtClean="0"/>
              <a:t>In order to capture all that is said we / I will record this session. Does everybody agree with their participation in this Focus Group? [get oral or written informed consent] Questions? Before we begin this session, I would like to quickly go around the group and give each person a moment to introduce him or herself. [Icebreaker/Introductory question] Tell us how you learned to do the contact investigation interview?</a:t>
            </a:r>
            <a:endParaRPr lang="en-GB" dirty="0"/>
          </a:p>
        </p:txBody>
      </p:sp>
    </p:spTree>
    <p:extLst>
      <p:ext uri="{BB962C8B-B14F-4D97-AF65-F5344CB8AC3E}">
        <p14:creationId xmlns:p14="http://schemas.microsoft.com/office/powerpoint/2010/main" val="20173451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Ice-Breaker. </a:t>
            </a:r>
            <a:endParaRPr lang="en-GB" dirty="0"/>
          </a:p>
        </p:txBody>
      </p:sp>
      <p:sp>
        <p:nvSpPr>
          <p:cNvPr id="3" name="Content Placeholder 2"/>
          <p:cNvSpPr>
            <a:spLocks noGrp="1"/>
          </p:cNvSpPr>
          <p:nvPr>
            <p:ph idx="1"/>
          </p:nvPr>
        </p:nvSpPr>
        <p:spPr/>
        <p:txBody>
          <a:bodyPr/>
          <a:lstStyle/>
          <a:p>
            <a:r>
              <a:rPr lang="en-GB" dirty="0" smtClean="0"/>
              <a:t>Ice-breaker/Introductory question: </a:t>
            </a:r>
          </a:p>
          <a:p>
            <a:endParaRPr lang="en-GB" dirty="0"/>
          </a:p>
          <a:p>
            <a:r>
              <a:rPr lang="en-GB" dirty="0" smtClean="0"/>
              <a:t>This should be non-threatening and easy to answer, so that everyone answers. It  emphasises what is shared, gets participants thinking about topic, and makes people feel comfortable which encourages conversation.</a:t>
            </a:r>
          </a:p>
          <a:p>
            <a:endParaRPr lang="en-GB" dirty="0" smtClean="0"/>
          </a:p>
          <a:p>
            <a:r>
              <a:rPr lang="en-GB" dirty="0" smtClean="0"/>
              <a:t>As noted can use pictures or a small written task and explain the results. </a:t>
            </a:r>
            <a:endParaRPr lang="en-GB" dirty="0"/>
          </a:p>
        </p:txBody>
      </p:sp>
    </p:spTree>
    <p:extLst>
      <p:ext uri="{BB962C8B-B14F-4D97-AF65-F5344CB8AC3E}">
        <p14:creationId xmlns:p14="http://schemas.microsoft.com/office/powerpoint/2010/main" val="16008403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Questions</a:t>
            </a:r>
            <a:endParaRPr lang="en-GB" dirty="0"/>
          </a:p>
        </p:txBody>
      </p:sp>
      <p:sp>
        <p:nvSpPr>
          <p:cNvPr id="3" name="Content Placeholder 2"/>
          <p:cNvSpPr>
            <a:spLocks noGrp="1"/>
          </p:cNvSpPr>
          <p:nvPr>
            <p:ph idx="1"/>
          </p:nvPr>
        </p:nvSpPr>
        <p:spPr/>
        <p:txBody>
          <a:bodyPr/>
          <a:lstStyle/>
          <a:p>
            <a:r>
              <a:rPr lang="en-GB" dirty="0" smtClean="0"/>
              <a:t>Focus of the study. </a:t>
            </a:r>
          </a:p>
          <a:p>
            <a:pPr marL="0" indent="0">
              <a:buNone/>
            </a:pPr>
            <a:endParaRPr lang="en-GB" dirty="0"/>
          </a:p>
          <a:p>
            <a:r>
              <a:rPr lang="en-GB" dirty="0" smtClean="0"/>
              <a:t>Approximately 5 key questions </a:t>
            </a:r>
          </a:p>
          <a:p>
            <a:pPr marL="0" indent="0">
              <a:buNone/>
            </a:pPr>
            <a:endParaRPr lang="en-GB" dirty="0" smtClean="0"/>
          </a:p>
          <a:p>
            <a:r>
              <a:rPr lang="en-GB" dirty="0" smtClean="0"/>
              <a:t>Allow time to explore issues (new questions may arise). </a:t>
            </a:r>
          </a:p>
          <a:p>
            <a:pPr marL="0" indent="0">
              <a:buNone/>
            </a:pPr>
            <a:endParaRPr lang="en-GB" dirty="0" smtClean="0"/>
          </a:p>
          <a:p>
            <a:r>
              <a:rPr lang="en-GB" dirty="0" smtClean="0"/>
              <a:t>Time: 60 – 90 minutes</a:t>
            </a:r>
            <a:endParaRPr lang="en-GB" dirty="0"/>
          </a:p>
        </p:txBody>
      </p:sp>
    </p:spTree>
    <p:extLst>
      <p:ext uri="{BB962C8B-B14F-4D97-AF65-F5344CB8AC3E}">
        <p14:creationId xmlns:p14="http://schemas.microsoft.com/office/powerpoint/2010/main" val="7422889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Closure – Wrapping up. </a:t>
            </a:r>
            <a:endParaRPr lang="en-GB" dirty="0"/>
          </a:p>
        </p:txBody>
      </p:sp>
      <p:sp>
        <p:nvSpPr>
          <p:cNvPr id="3" name="Content Placeholder 2"/>
          <p:cNvSpPr>
            <a:spLocks noGrp="1"/>
          </p:cNvSpPr>
          <p:nvPr>
            <p:ph idx="1"/>
          </p:nvPr>
        </p:nvSpPr>
        <p:spPr/>
        <p:txBody>
          <a:bodyPr/>
          <a:lstStyle/>
          <a:p>
            <a:r>
              <a:rPr lang="en-GB" dirty="0" smtClean="0"/>
              <a:t>Discussion is summarized by the facilitator / note keeper, and participants clarify and confirm the information. </a:t>
            </a:r>
          </a:p>
          <a:p>
            <a:endParaRPr lang="en-GB" dirty="0"/>
          </a:p>
          <a:p>
            <a:r>
              <a:rPr lang="en-GB" dirty="0" smtClean="0"/>
              <a:t>Any remaining questions from participants are answered. </a:t>
            </a:r>
            <a:endParaRPr lang="en-GB" dirty="0"/>
          </a:p>
          <a:p>
            <a:endParaRPr lang="en-GB" dirty="0" smtClean="0"/>
          </a:p>
          <a:p>
            <a:r>
              <a:rPr lang="en-GB" dirty="0" smtClean="0"/>
              <a:t>Participants are thanked and next steps are indicated (</a:t>
            </a:r>
            <a:r>
              <a:rPr lang="en-GB" dirty="0" err="1" smtClean="0"/>
              <a:t>dataanalysis</a:t>
            </a:r>
            <a:r>
              <a:rPr lang="en-GB" dirty="0" smtClean="0"/>
              <a:t>, reporting).</a:t>
            </a:r>
            <a:endParaRPr lang="en-GB" dirty="0"/>
          </a:p>
        </p:txBody>
      </p:sp>
    </p:spTree>
    <p:extLst>
      <p:ext uri="{BB962C8B-B14F-4D97-AF65-F5344CB8AC3E}">
        <p14:creationId xmlns:p14="http://schemas.microsoft.com/office/powerpoint/2010/main" val="15360827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Tips for Successful Facilitation</a:t>
            </a:r>
            <a:endParaRPr lang="en-GB" dirty="0"/>
          </a:p>
        </p:txBody>
      </p:sp>
      <p:sp>
        <p:nvSpPr>
          <p:cNvPr id="3" name="Content Placeholder 2"/>
          <p:cNvSpPr>
            <a:spLocks noGrp="1"/>
          </p:cNvSpPr>
          <p:nvPr>
            <p:ph idx="1"/>
          </p:nvPr>
        </p:nvSpPr>
        <p:spPr/>
        <p:txBody>
          <a:bodyPr/>
          <a:lstStyle/>
          <a:p>
            <a:r>
              <a:rPr lang="en-GB" dirty="0" smtClean="0"/>
              <a:t>Encourage discussion: </a:t>
            </a:r>
          </a:p>
          <a:p>
            <a:pPr lvl="1"/>
            <a:r>
              <a:rPr lang="en-GB" dirty="0" smtClean="0"/>
              <a:t>Maintain a warm and friendly attitude. </a:t>
            </a:r>
          </a:p>
          <a:p>
            <a:pPr marL="457200" lvl="1" indent="0">
              <a:buNone/>
            </a:pPr>
            <a:endParaRPr lang="en-GB" dirty="0"/>
          </a:p>
          <a:p>
            <a:pPr lvl="1"/>
            <a:r>
              <a:rPr lang="en-GB" dirty="0" smtClean="0"/>
              <a:t>Establish eye contact with participants (if culturally appropriate). </a:t>
            </a:r>
          </a:p>
          <a:p>
            <a:pPr marL="457200" lvl="1" indent="0">
              <a:buNone/>
            </a:pPr>
            <a:endParaRPr lang="en-GB" dirty="0"/>
          </a:p>
          <a:p>
            <a:pPr lvl="1"/>
            <a:r>
              <a:rPr lang="en-GB" dirty="0" smtClean="0"/>
              <a:t>Do not judge participants responses (verbally, body language). </a:t>
            </a:r>
          </a:p>
          <a:p>
            <a:pPr marL="457200" lvl="1" indent="0">
              <a:buNone/>
            </a:pPr>
            <a:endParaRPr lang="en-GB" dirty="0"/>
          </a:p>
          <a:p>
            <a:pPr lvl="1"/>
            <a:r>
              <a:rPr lang="en-GB" dirty="0" smtClean="0"/>
              <a:t>If a participant gives a vague answer: probe, e.g. “Could you say a little more about that?” or “Would you give me an example of what you mean?”</a:t>
            </a:r>
            <a:endParaRPr lang="en-GB" dirty="0"/>
          </a:p>
        </p:txBody>
      </p:sp>
    </p:spTree>
    <p:extLst>
      <p:ext uri="{BB962C8B-B14F-4D97-AF65-F5344CB8AC3E}">
        <p14:creationId xmlns:p14="http://schemas.microsoft.com/office/powerpoint/2010/main" val="22775638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Tips for successful facilitation.</a:t>
            </a:r>
            <a:endParaRPr lang="en-GB" dirty="0"/>
          </a:p>
        </p:txBody>
      </p:sp>
      <p:sp>
        <p:nvSpPr>
          <p:cNvPr id="3" name="Content Placeholder 2"/>
          <p:cNvSpPr>
            <a:spLocks noGrp="1"/>
          </p:cNvSpPr>
          <p:nvPr>
            <p:ph sz="half" idx="1"/>
          </p:nvPr>
        </p:nvSpPr>
        <p:spPr/>
        <p:txBody>
          <a:bodyPr/>
          <a:lstStyle/>
          <a:p>
            <a:r>
              <a:rPr lang="en-GB" dirty="0" smtClean="0"/>
              <a:t>Keep the group focused: </a:t>
            </a:r>
          </a:p>
          <a:p>
            <a:endParaRPr lang="en-GB" dirty="0" smtClean="0"/>
          </a:p>
          <a:p>
            <a:pPr lvl="1"/>
            <a:r>
              <a:rPr lang="en-GB" dirty="0" smtClean="0"/>
              <a:t>If the group is getting too far off the topic, remind the group of the original question by summarizing the responses and then repeating the question. </a:t>
            </a:r>
          </a:p>
          <a:p>
            <a:pPr marL="457200" lvl="1" indent="0">
              <a:buNone/>
            </a:pPr>
            <a:endParaRPr lang="en-GB" dirty="0" smtClean="0"/>
          </a:p>
          <a:p>
            <a:pPr lvl="1"/>
            <a:r>
              <a:rPr lang="en-GB" dirty="0" smtClean="0"/>
              <a:t> If the group is finding the question difficult to answer, rephrase the question.</a:t>
            </a:r>
            <a:endParaRPr lang="en-GB" dirty="0"/>
          </a:p>
        </p:txBody>
      </p:sp>
      <p:sp>
        <p:nvSpPr>
          <p:cNvPr id="4" name="Content Placeholder 3"/>
          <p:cNvSpPr>
            <a:spLocks noGrp="1"/>
          </p:cNvSpPr>
          <p:nvPr>
            <p:ph sz="half" idx="2"/>
          </p:nvPr>
        </p:nvSpPr>
        <p:spPr/>
        <p:txBody>
          <a:bodyPr/>
          <a:lstStyle/>
          <a:p>
            <a:endParaRPr lang="en-GB"/>
          </a:p>
        </p:txBody>
      </p:sp>
      <p:pic>
        <p:nvPicPr>
          <p:cNvPr id="5" name="Picture 4"/>
          <p:cNvPicPr>
            <a:picLocks noChangeAspect="1"/>
          </p:cNvPicPr>
          <p:nvPr/>
        </p:nvPicPr>
        <p:blipFill>
          <a:blip r:embed="rId2"/>
          <a:stretch>
            <a:fillRect/>
          </a:stretch>
        </p:blipFill>
        <p:spPr>
          <a:xfrm>
            <a:off x="6191628" y="2873673"/>
            <a:ext cx="5162172" cy="2247063"/>
          </a:xfrm>
          <a:prstGeom prst="rect">
            <a:avLst/>
          </a:prstGeom>
        </p:spPr>
      </p:pic>
    </p:spTree>
    <p:extLst>
      <p:ext uri="{BB962C8B-B14F-4D97-AF65-F5344CB8AC3E}">
        <p14:creationId xmlns:p14="http://schemas.microsoft.com/office/powerpoint/2010/main" val="29647844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Tips for successful facilitation.</a:t>
            </a:r>
            <a:endParaRPr lang="en-GB" dirty="0"/>
          </a:p>
        </p:txBody>
      </p:sp>
      <p:sp>
        <p:nvSpPr>
          <p:cNvPr id="6" name="Content Placeholder 5"/>
          <p:cNvSpPr>
            <a:spLocks noGrp="1"/>
          </p:cNvSpPr>
          <p:nvPr>
            <p:ph idx="1"/>
          </p:nvPr>
        </p:nvSpPr>
        <p:spPr/>
        <p:txBody>
          <a:bodyPr>
            <a:normAutofit lnSpcReduction="10000"/>
          </a:bodyPr>
          <a:lstStyle/>
          <a:p>
            <a:r>
              <a:rPr lang="en-GB" dirty="0" smtClean="0"/>
              <a:t>Keep individual participants from dominating the conversation: </a:t>
            </a:r>
          </a:p>
          <a:p>
            <a:pPr lvl="1"/>
            <a:r>
              <a:rPr lang="en-GB" dirty="0" smtClean="0"/>
              <a:t>Try avoiding eye contact with dominant participants. </a:t>
            </a:r>
          </a:p>
          <a:p>
            <a:pPr lvl="1"/>
            <a:endParaRPr lang="en-GB" dirty="0"/>
          </a:p>
          <a:p>
            <a:pPr lvl="1"/>
            <a:r>
              <a:rPr lang="en-GB" dirty="0" smtClean="0"/>
              <a:t>Remind the group that everyone’s opinion is important. </a:t>
            </a:r>
          </a:p>
          <a:p>
            <a:pPr lvl="1"/>
            <a:endParaRPr lang="en-GB" dirty="0"/>
          </a:p>
          <a:p>
            <a:pPr lvl="1"/>
            <a:r>
              <a:rPr lang="en-GB" dirty="0" smtClean="0"/>
              <a:t>Acknowledge the response of the dominant participants and redirect the discussion by asking other participants for their opinions. </a:t>
            </a:r>
          </a:p>
          <a:p>
            <a:pPr lvl="1"/>
            <a:endParaRPr lang="en-GB" dirty="0"/>
          </a:p>
          <a:p>
            <a:pPr lvl="1"/>
            <a:r>
              <a:rPr lang="en-GB" dirty="0" smtClean="0"/>
              <a:t>Some researchers have written that they were required to ‘freeze’ a participant for a set amount of time, </a:t>
            </a:r>
            <a:r>
              <a:rPr lang="en-GB" dirty="0" err="1" smtClean="0"/>
              <a:t>whereafter</a:t>
            </a:r>
            <a:r>
              <a:rPr lang="en-GB" dirty="0" smtClean="0"/>
              <a:t> the person is free to talk again.</a:t>
            </a:r>
            <a:endParaRPr lang="en-GB" dirty="0"/>
          </a:p>
        </p:txBody>
      </p:sp>
    </p:spTree>
    <p:extLst>
      <p:ext uri="{BB962C8B-B14F-4D97-AF65-F5344CB8AC3E}">
        <p14:creationId xmlns:p14="http://schemas.microsoft.com/office/powerpoint/2010/main" val="24300608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Tips for successful facilitation</a:t>
            </a:r>
            <a:endParaRPr lang="en-GB" dirty="0"/>
          </a:p>
        </p:txBody>
      </p:sp>
      <p:sp>
        <p:nvSpPr>
          <p:cNvPr id="3" name="Content Placeholder 2"/>
          <p:cNvSpPr>
            <a:spLocks noGrp="1"/>
          </p:cNvSpPr>
          <p:nvPr>
            <p:ph idx="1"/>
          </p:nvPr>
        </p:nvSpPr>
        <p:spPr/>
        <p:txBody>
          <a:bodyPr>
            <a:normAutofit lnSpcReduction="10000"/>
          </a:bodyPr>
          <a:lstStyle/>
          <a:p>
            <a:r>
              <a:rPr lang="en-GB" dirty="0" smtClean="0"/>
              <a:t>Encourage shy participants to contribute. </a:t>
            </a:r>
            <a:endParaRPr lang="en-GB" dirty="0"/>
          </a:p>
          <a:p>
            <a:pPr lvl="1"/>
            <a:r>
              <a:rPr lang="en-GB" dirty="0" smtClean="0"/>
              <a:t>Making eye contact with quieter participants. </a:t>
            </a:r>
            <a:endParaRPr lang="en-GB" dirty="0"/>
          </a:p>
          <a:p>
            <a:pPr lvl="1"/>
            <a:r>
              <a:rPr lang="en-GB" dirty="0" smtClean="0"/>
              <a:t>Gently ask quieter participants for their opinions during pauses in the conversation by addressing them by name.</a:t>
            </a:r>
          </a:p>
          <a:p>
            <a:endParaRPr lang="en-GB" dirty="0"/>
          </a:p>
          <a:p>
            <a:r>
              <a:rPr lang="en-GB" dirty="0" smtClean="0"/>
              <a:t>Be aware of group pressure:</a:t>
            </a:r>
          </a:p>
          <a:p>
            <a:pPr lvl="1"/>
            <a:r>
              <a:rPr lang="en-GB" dirty="0" smtClean="0"/>
              <a:t> Probe for alternate views from the group, e.g. “That is an interesting viewpoint. Let’s also explore some alternatives.”</a:t>
            </a:r>
          </a:p>
          <a:p>
            <a:pPr lvl="1"/>
            <a:endParaRPr lang="en-GB" dirty="0" smtClean="0"/>
          </a:p>
          <a:p>
            <a:r>
              <a:rPr lang="en-GB" dirty="0" smtClean="0"/>
              <a:t>Monitor time closely.</a:t>
            </a:r>
            <a:endParaRPr lang="en-GB" dirty="0"/>
          </a:p>
        </p:txBody>
      </p:sp>
    </p:spTree>
    <p:extLst>
      <p:ext uri="{BB962C8B-B14F-4D97-AF65-F5344CB8AC3E}">
        <p14:creationId xmlns:p14="http://schemas.microsoft.com/office/powerpoint/2010/main" val="29004009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Responding to comments</a:t>
            </a:r>
            <a:endParaRPr lang="en-GB" dirty="0"/>
          </a:p>
        </p:txBody>
      </p:sp>
      <p:sp>
        <p:nvSpPr>
          <p:cNvPr id="3" name="Content Placeholder 2"/>
          <p:cNvSpPr>
            <a:spLocks noGrp="1"/>
          </p:cNvSpPr>
          <p:nvPr>
            <p:ph sz="half" idx="1"/>
          </p:nvPr>
        </p:nvSpPr>
        <p:spPr/>
        <p:txBody>
          <a:bodyPr/>
          <a:lstStyle/>
          <a:p>
            <a:r>
              <a:rPr lang="en-GB" dirty="0" smtClean="0"/>
              <a:t>Do not indicate agreement: “I agree”, “That’s great”, “Fine”. </a:t>
            </a:r>
          </a:p>
          <a:p>
            <a:endParaRPr lang="en-GB" dirty="0"/>
          </a:p>
          <a:p>
            <a:r>
              <a:rPr lang="en-GB" dirty="0" smtClean="0"/>
              <a:t>Restrict head nodding. </a:t>
            </a:r>
          </a:p>
          <a:p>
            <a:endParaRPr lang="en-GB" dirty="0"/>
          </a:p>
          <a:p>
            <a:r>
              <a:rPr lang="en-GB" dirty="0" smtClean="0"/>
              <a:t>Use short verbal responses: “Yes”, “OK”, “</a:t>
            </a:r>
            <a:r>
              <a:rPr lang="en-GB" dirty="0" err="1" smtClean="0"/>
              <a:t>Uhhuh</a:t>
            </a:r>
            <a:r>
              <a:rPr lang="en-GB" dirty="0" smtClean="0"/>
              <a:t>”.</a:t>
            </a:r>
            <a:endParaRPr lang="en-GB" dirty="0"/>
          </a:p>
        </p:txBody>
      </p:sp>
      <p:sp>
        <p:nvSpPr>
          <p:cNvPr id="4" name="Content Placeholder 3"/>
          <p:cNvSpPr>
            <a:spLocks noGrp="1"/>
          </p:cNvSpPr>
          <p:nvPr>
            <p:ph sz="half" idx="2"/>
          </p:nvPr>
        </p:nvSpPr>
        <p:spPr/>
        <p:txBody>
          <a:bodyPr/>
          <a:lstStyle/>
          <a:p>
            <a:endParaRPr lang="en-GB"/>
          </a:p>
        </p:txBody>
      </p:sp>
      <p:pic>
        <p:nvPicPr>
          <p:cNvPr id="5" name="Picture 4"/>
          <p:cNvPicPr>
            <a:picLocks noChangeAspect="1"/>
          </p:cNvPicPr>
          <p:nvPr/>
        </p:nvPicPr>
        <p:blipFill>
          <a:blip r:embed="rId2"/>
          <a:stretch>
            <a:fillRect/>
          </a:stretch>
        </p:blipFill>
        <p:spPr>
          <a:xfrm>
            <a:off x="6314537" y="1825625"/>
            <a:ext cx="5039263" cy="2795871"/>
          </a:xfrm>
          <a:prstGeom prst="rect">
            <a:avLst/>
          </a:prstGeom>
        </p:spPr>
      </p:pic>
    </p:spTree>
    <p:extLst>
      <p:ext uri="{BB962C8B-B14F-4D97-AF65-F5344CB8AC3E}">
        <p14:creationId xmlns:p14="http://schemas.microsoft.com/office/powerpoint/2010/main" val="18942642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Maintaining the Flow and Questions.</a:t>
            </a:r>
            <a:endParaRPr lang="en-GB" dirty="0"/>
          </a:p>
        </p:txBody>
      </p:sp>
      <p:sp>
        <p:nvSpPr>
          <p:cNvPr id="6" name="Content Placeholder 5"/>
          <p:cNvSpPr>
            <a:spLocks noGrp="1"/>
          </p:cNvSpPr>
          <p:nvPr>
            <p:ph idx="1"/>
          </p:nvPr>
        </p:nvSpPr>
        <p:spPr/>
        <p:txBody>
          <a:bodyPr>
            <a:normAutofit fontScale="92500" lnSpcReduction="20000"/>
          </a:bodyPr>
          <a:lstStyle/>
          <a:p>
            <a:r>
              <a:rPr lang="en-GB" dirty="0" smtClean="0"/>
              <a:t>Pause: </a:t>
            </a:r>
          </a:p>
          <a:p>
            <a:pPr lvl="1"/>
            <a:r>
              <a:rPr lang="en-GB" dirty="0" smtClean="0"/>
              <a:t>5 second pause. </a:t>
            </a:r>
            <a:endParaRPr lang="en-GB" dirty="0"/>
          </a:p>
          <a:p>
            <a:pPr lvl="1"/>
            <a:r>
              <a:rPr lang="en-GB" dirty="0" smtClean="0"/>
              <a:t>Don’t rush into questions.</a:t>
            </a:r>
          </a:p>
          <a:p>
            <a:pPr lvl="1"/>
            <a:endParaRPr lang="en-GB" dirty="0" smtClean="0"/>
          </a:p>
          <a:p>
            <a:r>
              <a:rPr lang="en-GB" dirty="0" smtClean="0"/>
              <a:t>Probes: </a:t>
            </a:r>
          </a:p>
          <a:p>
            <a:pPr lvl="1"/>
            <a:r>
              <a:rPr lang="en-GB" dirty="0"/>
              <a:t>T</a:t>
            </a:r>
            <a:r>
              <a:rPr lang="en-GB" dirty="0" smtClean="0"/>
              <a:t>o obtain further information or clarification. </a:t>
            </a:r>
            <a:endParaRPr lang="en-GB" dirty="0"/>
          </a:p>
          <a:p>
            <a:pPr lvl="1"/>
            <a:r>
              <a:rPr lang="en-GB" dirty="0" smtClean="0"/>
              <a:t>To encourage differing viewpoints.</a:t>
            </a:r>
          </a:p>
          <a:p>
            <a:endParaRPr lang="en-GB" dirty="0"/>
          </a:p>
          <a:p>
            <a:r>
              <a:rPr lang="en-GB" dirty="0" smtClean="0"/>
              <a:t>Be prepared to answer or postpone answering.</a:t>
            </a:r>
          </a:p>
          <a:p>
            <a:pPr lvl="1"/>
            <a:r>
              <a:rPr lang="en-GB" dirty="0" smtClean="0"/>
              <a:t> Frequently asked question: “Can we get a copy of the report?” (So know the answer, and do not give a promise that you can not keep.)</a:t>
            </a:r>
            <a:endParaRPr lang="en-GB" dirty="0"/>
          </a:p>
        </p:txBody>
      </p:sp>
    </p:spTree>
    <p:extLst>
      <p:ext uri="{BB962C8B-B14F-4D97-AF65-F5344CB8AC3E}">
        <p14:creationId xmlns:p14="http://schemas.microsoft.com/office/powerpoint/2010/main" val="7977862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Researcher / Facilitator</a:t>
            </a:r>
            <a:endParaRPr lang="en-GB" dirty="0"/>
          </a:p>
        </p:txBody>
      </p:sp>
      <p:sp>
        <p:nvSpPr>
          <p:cNvPr id="3" name="Content Placeholder 2"/>
          <p:cNvSpPr>
            <a:spLocks noGrp="1"/>
          </p:cNvSpPr>
          <p:nvPr>
            <p:ph idx="1"/>
          </p:nvPr>
        </p:nvSpPr>
        <p:spPr/>
        <p:txBody>
          <a:bodyPr/>
          <a:lstStyle/>
          <a:p>
            <a:r>
              <a:rPr lang="en-GB" dirty="0" smtClean="0"/>
              <a:t>Crucial to the success of a focus group. </a:t>
            </a:r>
            <a:endParaRPr lang="en-GB" dirty="0"/>
          </a:p>
          <a:p>
            <a:r>
              <a:rPr lang="en-GB" dirty="0" smtClean="0"/>
              <a:t>Skills include: </a:t>
            </a:r>
          </a:p>
          <a:p>
            <a:pPr lvl="1"/>
            <a:r>
              <a:rPr lang="en-GB" dirty="0" smtClean="0"/>
              <a:t>Background knowledge of topic. </a:t>
            </a:r>
            <a:endParaRPr lang="en-GB" dirty="0"/>
          </a:p>
          <a:p>
            <a:pPr lvl="1"/>
            <a:r>
              <a:rPr lang="en-GB" dirty="0" smtClean="0"/>
              <a:t>Sensitive/respect for participants’ opinions. </a:t>
            </a:r>
            <a:endParaRPr lang="en-GB" dirty="0"/>
          </a:p>
          <a:p>
            <a:pPr lvl="1"/>
            <a:r>
              <a:rPr lang="en-GB" dirty="0" smtClean="0"/>
              <a:t>Can interpret verbal and non-verbal responses. </a:t>
            </a:r>
            <a:endParaRPr lang="en-GB" dirty="0"/>
          </a:p>
          <a:p>
            <a:pPr lvl="1"/>
            <a:r>
              <a:rPr lang="en-GB" dirty="0" smtClean="0"/>
              <a:t>Good listener, can manage lively group discussion. </a:t>
            </a:r>
          </a:p>
          <a:p>
            <a:pPr marL="457200" lvl="1" indent="0">
              <a:buNone/>
            </a:pPr>
            <a:endParaRPr lang="en-GB" dirty="0" smtClean="0"/>
          </a:p>
        </p:txBody>
      </p:sp>
    </p:spTree>
    <p:extLst>
      <p:ext uri="{BB962C8B-B14F-4D97-AF65-F5344CB8AC3E}">
        <p14:creationId xmlns:p14="http://schemas.microsoft.com/office/powerpoint/2010/main" val="30477798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Facilitator / Researcher – Skills to Consider</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Facilitators </a:t>
            </a:r>
            <a:r>
              <a:rPr lang="en-GB" dirty="0"/>
              <a:t>(and note takers). </a:t>
            </a:r>
            <a:endParaRPr lang="en-GB" dirty="0" smtClean="0"/>
          </a:p>
          <a:p>
            <a:pPr lvl="1"/>
            <a:r>
              <a:rPr lang="en-GB" dirty="0" smtClean="0"/>
              <a:t>Needs to have an very good understanding of the topic area in advance. </a:t>
            </a:r>
          </a:p>
          <a:p>
            <a:pPr lvl="1"/>
            <a:r>
              <a:rPr lang="en-GB" dirty="0" smtClean="0"/>
              <a:t>Basics </a:t>
            </a:r>
            <a:r>
              <a:rPr lang="en-GB" dirty="0"/>
              <a:t>of FGD methodology. </a:t>
            </a:r>
            <a:endParaRPr lang="en-GB" dirty="0" smtClean="0"/>
          </a:p>
          <a:p>
            <a:pPr lvl="1"/>
            <a:r>
              <a:rPr lang="en-GB" dirty="0" smtClean="0"/>
              <a:t>Exercises / Icebreakers. </a:t>
            </a:r>
          </a:p>
          <a:p>
            <a:pPr lvl="1"/>
            <a:r>
              <a:rPr lang="en-GB" dirty="0" smtClean="0"/>
              <a:t>Familiarize </a:t>
            </a:r>
            <a:r>
              <a:rPr lang="en-GB" dirty="0"/>
              <a:t>with facilitation guide. </a:t>
            </a:r>
            <a:endParaRPr lang="en-GB" dirty="0" smtClean="0"/>
          </a:p>
          <a:p>
            <a:pPr lvl="1"/>
            <a:r>
              <a:rPr lang="en-GB" dirty="0" smtClean="0"/>
              <a:t>Conduct </a:t>
            </a:r>
            <a:r>
              <a:rPr lang="en-GB" dirty="0"/>
              <a:t>actual focus groups. </a:t>
            </a:r>
            <a:endParaRPr lang="en-GB" dirty="0" smtClean="0"/>
          </a:p>
          <a:p>
            <a:pPr marL="457200" lvl="1" indent="0">
              <a:buNone/>
            </a:pPr>
            <a:endParaRPr lang="en-GB" dirty="0" smtClean="0"/>
          </a:p>
          <a:p>
            <a:r>
              <a:rPr lang="en-GB" dirty="0" smtClean="0"/>
              <a:t>Refresh </a:t>
            </a:r>
            <a:r>
              <a:rPr lang="en-GB" dirty="0"/>
              <a:t>skills from time to time. </a:t>
            </a:r>
            <a:endParaRPr lang="en-GB" dirty="0" smtClean="0"/>
          </a:p>
          <a:p>
            <a:r>
              <a:rPr lang="en-GB" dirty="0" smtClean="0"/>
              <a:t>Feedback </a:t>
            </a:r>
            <a:r>
              <a:rPr lang="en-GB" dirty="0"/>
              <a:t>(</a:t>
            </a:r>
            <a:r>
              <a:rPr lang="en-GB" dirty="0" smtClean="0"/>
              <a:t>revise </a:t>
            </a:r>
            <a:r>
              <a:rPr lang="en-GB" dirty="0"/>
              <a:t>questions/facilitator </a:t>
            </a:r>
            <a:r>
              <a:rPr lang="en-GB" dirty="0" smtClean="0"/>
              <a:t>guide). </a:t>
            </a:r>
            <a:endParaRPr lang="en-GB" dirty="0"/>
          </a:p>
          <a:p>
            <a:r>
              <a:rPr lang="en-GB" dirty="0" smtClean="0"/>
              <a:t>After </a:t>
            </a:r>
            <a:r>
              <a:rPr lang="en-GB" dirty="0"/>
              <a:t>action review after each FGDs.</a:t>
            </a:r>
          </a:p>
        </p:txBody>
      </p:sp>
    </p:spTree>
    <p:extLst>
      <p:ext uri="{BB962C8B-B14F-4D97-AF65-F5344CB8AC3E}">
        <p14:creationId xmlns:p14="http://schemas.microsoft.com/office/powerpoint/2010/main" val="64401440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Venue of the Focus Group. </a:t>
            </a:r>
            <a:endParaRPr lang="en-GB" dirty="0"/>
          </a:p>
        </p:txBody>
      </p:sp>
      <p:sp>
        <p:nvSpPr>
          <p:cNvPr id="3" name="Content Placeholder 2"/>
          <p:cNvSpPr>
            <a:spLocks noGrp="1"/>
          </p:cNvSpPr>
          <p:nvPr>
            <p:ph idx="1"/>
          </p:nvPr>
        </p:nvSpPr>
        <p:spPr/>
        <p:txBody>
          <a:bodyPr/>
          <a:lstStyle/>
          <a:p>
            <a:r>
              <a:rPr lang="en-GB" dirty="0" smtClean="0"/>
              <a:t>Needs </a:t>
            </a:r>
            <a:r>
              <a:rPr lang="en-GB" dirty="0"/>
              <a:t>to accommodate up to 14 people </a:t>
            </a:r>
            <a:r>
              <a:rPr lang="en-GB" dirty="0" smtClean="0"/>
              <a:t>(maximum).(participants</a:t>
            </a:r>
            <a:r>
              <a:rPr lang="en-GB" dirty="0"/>
              <a:t>, facilitator, note keeper). </a:t>
            </a:r>
          </a:p>
          <a:p>
            <a:r>
              <a:rPr lang="en-GB" dirty="0" smtClean="0"/>
              <a:t>Neutral</a:t>
            </a:r>
            <a:r>
              <a:rPr lang="en-GB" dirty="0"/>
              <a:t>, comfortable, safe. </a:t>
            </a:r>
          </a:p>
          <a:p>
            <a:r>
              <a:rPr lang="en-GB" dirty="0" smtClean="0"/>
              <a:t>Distraction </a:t>
            </a:r>
            <a:r>
              <a:rPr lang="en-GB" dirty="0"/>
              <a:t>free (e.g. telephones, traffic). </a:t>
            </a:r>
            <a:r>
              <a:rPr lang="en-GB" dirty="0" smtClean="0"/>
              <a:t> </a:t>
            </a:r>
          </a:p>
          <a:p>
            <a:r>
              <a:rPr lang="en-GB" dirty="0" smtClean="0"/>
              <a:t>Easily </a:t>
            </a:r>
            <a:r>
              <a:rPr lang="en-GB" dirty="0"/>
              <a:t>accessible, easy to find. </a:t>
            </a:r>
          </a:p>
          <a:p>
            <a:r>
              <a:rPr lang="en-GB" dirty="0" smtClean="0"/>
              <a:t>Tables </a:t>
            </a:r>
            <a:r>
              <a:rPr lang="en-GB" dirty="0"/>
              <a:t>and chairs not fixed: participants face each other (circle/U-shape). Re-arrange the venue if needed. </a:t>
            </a:r>
          </a:p>
          <a:p>
            <a:r>
              <a:rPr lang="en-GB" dirty="0" smtClean="0"/>
              <a:t>Examples</a:t>
            </a:r>
            <a:r>
              <a:rPr lang="en-GB" dirty="0"/>
              <a:t>: health facility, classroom.</a:t>
            </a:r>
          </a:p>
        </p:txBody>
      </p:sp>
    </p:spTree>
    <p:extLst>
      <p:ext uri="{BB962C8B-B14F-4D97-AF65-F5344CB8AC3E}">
        <p14:creationId xmlns:p14="http://schemas.microsoft.com/office/powerpoint/2010/main" val="18951076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Checklist for a Focus Group</a:t>
            </a:r>
            <a:endParaRPr lang="en-GB" dirty="0"/>
          </a:p>
        </p:txBody>
      </p:sp>
      <p:sp>
        <p:nvSpPr>
          <p:cNvPr id="3" name="Content Placeholder 2"/>
          <p:cNvSpPr>
            <a:spLocks noGrp="1"/>
          </p:cNvSpPr>
          <p:nvPr>
            <p:ph idx="1"/>
          </p:nvPr>
        </p:nvSpPr>
        <p:spPr/>
        <p:txBody>
          <a:bodyPr>
            <a:normAutofit lnSpcReduction="10000"/>
          </a:bodyPr>
          <a:lstStyle/>
          <a:p>
            <a:r>
              <a:rPr lang="en-GB" dirty="0" smtClean="0"/>
              <a:t>Venue </a:t>
            </a:r>
            <a:r>
              <a:rPr lang="en-GB" dirty="0"/>
              <a:t>set up, refreshments available. </a:t>
            </a:r>
          </a:p>
          <a:p>
            <a:r>
              <a:rPr lang="en-GB" dirty="0" smtClean="0"/>
              <a:t>List </a:t>
            </a:r>
            <a:r>
              <a:rPr lang="en-GB" dirty="0"/>
              <a:t>of participants, name </a:t>
            </a:r>
            <a:r>
              <a:rPr lang="en-GB" dirty="0" smtClean="0"/>
              <a:t>tags (identifiers). </a:t>
            </a:r>
            <a:endParaRPr lang="en-GB" dirty="0"/>
          </a:p>
          <a:p>
            <a:r>
              <a:rPr lang="en-GB" dirty="0" smtClean="0"/>
              <a:t>Recording </a:t>
            </a:r>
            <a:r>
              <a:rPr lang="en-GB" dirty="0"/>
              <a:t>equipment set up (spare batteries). </a:t>
            </a:r>
          </a:p>
          <a:p>
            <a:r>
              <a:rPr lang="en-GB" dirty="0" smtClean="0"/>
              <a:t>Flip </a:t>
            </a:r>
            <a:r>
              <a:rPr lang="en-GB" dirty="0"/>
              <a:t>chart set up, </a:t>
            </a:r>
            <a:r>
              <a:rPr lang="en-GB" dirty="0" smtClean="0"/>
              <a:t>markers (if needed). </a:t>
            </a:r>
            <a:endParaRPr lang="en-GB" dirty="0"/>
          </a:p>
          <a:p>
            <a:r>
              <a:rPr lang="en-GB" dirty="0" smtClean="0"/>
              <a:t>Notepad </a:t>
            </a:r>
            <a:r>
              <a:rPr lang="en-GB" dirty="0"/>
              <a:t>for note taker, pencils. </a:t>
            </a:r>
          </a:p>
          <a:p>
            <a:r>
              <a:rPr lang="en-GB" dirty="0" smtClean="0"/>
              <a:t>Facilitator </a:t>
            </a:r>
            <a:r>
              <a:rPr lang="en-GB" dirty="0"/>
              <a:t>guide. </a:t>
            </a:r>
          </a:p>
          <a:p>
            <a:r>
              <a:rPr lang="en-GB" dirty="0" smtClean="0"/>
              <a:t>Watch/clock/phone</a:t>
            </a:r>
            <a:r>
              <a:rPr lang="en-GB" dirty="0"/>
              <a:t>. </a:t>
            </a:r>
            <a:endParaRPr lang="en-GB" dirty="0" smtClean="0"/>
          </a:p>
          <a:p>
            <a:endParaRPr lang="en-GB" dirty="0"/>
          </a:p>
          <a:p>
            <a:r>
              <a:rPr lang="en-GB" dirty="0" smtClean="0"/>
              <a:t>Afterwards</a:t>
            </a:r>
            <a:r>
              <a:rPr lang="en-GB" dirty="0"/>
              <a:t>: label notes, recording materials.</a:t>
            </a:r>
          </a:p>
        </p:txBody>
      </p:sp>
    </p:spTree>
    <p:extLst>
      <p:ext uri="{BB962C8B-B14F-4D97-AF65-F5344CB8AC3E}">
        <p14:creationId xmlns:p14="http://schemas.microsoft.com/office/powerpoint/2010/main" val="185310038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pPr eaLnBrk="1" hangingPunct="1"/>
            <a:r>
              <a:rPr lang="en-US" altLang="en-US" sz="2800"/>
              <a:t>Summary</a:t>
            </a:r>
          </a:p>
        </p:txBody>
      </p:sp>
      <p:sp>
        <p:nvSpPr>
          <p:cNvPr id="61443" name="Rectangle 3"/>
          <p:cNvSpPr>
            <a:spLocks noGrp="1" noChangeArrowheads="1"/>
          </p:cNvSpPr>
          <p:nvPr>
            <p:ph idx="1"/>
          </p:nvPr>
        </p:nvSpPr>
        <p:spPr/>
        <p:txBody>
          <a:bodyPr>
            <a:normAutofit fontScale="92500" lnSpcReduction="20000"/>
          </a:bodyPr>
          <a:lstStyle/>
          <a:p>
            <a:pPr eaLnBrk="1" hangingPunct="1">
              <a:lnSpc>
                <a:spcPct val="80000"/>
              </a:lnSpc>
            </a:pPr>
            <a:r>
              <a:rPr lang="en-US" altLang="en-US"/>
              <a:t>Focus groups can be very good for generating discussion/debate about your research questions</a:t>
            </a:r>
          </a:p>
          <a:p>
            <a:pPr eaLnBrk="1" hangingPunct="1">
              <a:lnSpc>
                <a:spcPct val="80000"/>
              </a:lnSpc>
            </a:pPr>
            <a:endParaRPr lang="en-US" altLang="en-US"/>
          </a:p>
          <a:p>
            <a:pPr eaLnBrk="1" hangingPunct="1">
              <a:lnSpc>
                <a:spcPct val="80000"/>
              </a:lnSpc>
            </a:pPr>
            <a:r>
              <a:rPr lang="en-US" altLang="en-US"/>
              <a:t>Main Adv – “more than the sum of its parts” – the added value that comes from debate/discussion</a:t>
            </a:r>
          </a:p>
          <a:p>
            <a:pPr eaLnBrk="1" hangingPunct="1">
              <a:lnSpc>
                <a:spcPct val="80000"/>
              </a:lnSpc>
            </a:pPr>
            <a:endParaRPr lang="en-US" altLang="en-US"/>
          </a:p>
          <a:p>
            <a:pPr eaLnBrk="1" hangingPunct="1">
              <a:lnSpc>
                <a:spcPct val="80000"/>
              </a:lnSpc>
            </a:pPr>
            <a:r>
              <a:rPr lang="en-US" altLang="en-US"/>
              <a:t>Potential pitfalls – power, voice and group speak</a:t>
            </a:r>
          </a:p>
          <a:p>
            <a:pPr eaLnBrk="1" hangingPunct="1">
              <a:lnSpc>
                <a:spcPct val="80000"/>
              </a:lnSpc>
            </a:pPr>
            <a:endParaRPr lang="en-US" altLang="en-US"/>
          </a:p>
          <a:p>
            <a:pPr eaLnBrk="1" hangingPunct="1">
              <a:lnSpc>
                <a:spcPct val="80000"/>
              </a:lnSpc>
            </a:pPr>
            <a:r>
              <a:rPr lang="en-US" altLang="en-US"/>
              <a:t>Need skillful moderator to minimise these</a:t>
            </a:r>
          </a:p>
          <a:p>
            <a:pPr eaLnBrk="1" hangingPunct="1">
              <a:lnSpc>
                <a:spcPct val="80000"/>
              </a:lnSpc>
            </a:pPr>
            <a:endParaRPr lang="en-US" altLang="en-US"/>
          </a:p>
          <a:p>
            <a:pPr eaLnBrk="1" hangingPunct="1">
              <a:lnSpc>
                <a:spcPct val="80000"/>
              </a:lnSpc>
            </a:pPr>
            <a:r>
              <a:rPr lang="en-US" altLang="en-US"/>
              <a:t>If thinking about using focus groups – make an informed choice based on your RESEARCH QUESTION, rather than because they seem to be fashionable in research!!!</a:t>
            </a:r>
          </a:p>
          <a:p>
            <a:pPr eaLnBrk="1" hangingPunct="1">
              <a:lnSpc>
                <a:spcPct val="80000"/>
              </a:lnSpc>
            </a:pPr>
            <a:endParaRPr lang="en-US" altLang="en-US"/>
          </a:p>
        </p:txBody>
      </p:sp>
    </p:spTree>
    <p:extLst>
      <p:ext uri="{BB962C8B-B14F-4D97-AF65-F5344CB8AC3E}">
        <p14:creationId xmlns:p14="http://schemas.microsoft.com/office/powerpoint/2010/main" val="300994355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a:t>
            </a:r>
            <a:endParaRPr lang="en-GB" dirty="0"/>
          </a:p>
        </p:txBody>
      </p:sp>
      <p:sp>
        <p:nvSpPr>
          <p:cNvPr id="3" name="Content Placeholder 2"/>
          <p:cNvSpPr>
            <a:spLocks noGrp="1"/>
          </p:cNvSpPr>
          <p:nvPr>
            <p:ph idx="1"/>
          </p:nvPr>
        </p:nvSpPr>
        <p:spPr/>
        <p:txBody>
          <a:bodyPr/>
          <a:lstStyle/>
          <a:p>
            <a:r>
              <a:rPr lang="en-GB" dirty="0" smtClean="0"/>
              <a:t>Afternoon session. </a:t>
            </a:r>
          </a:p>
          <a:p>
            <a:endParaRPr lang="en-GB" dirty="0"/>
          </a:p>
          <a:p>
            <a:r>
              <a:rPr lang="en-GB" dirty="0" smtClean="0"/>
              <a:t>Prepare and plan a mini focus group session. </a:t>
            </a:r>
          </a:p>
          <a:p>
            <a:endParaRPr lang="en-GB" dirty="0"/>
          </a:p>
          <a:p>
            <a:r>
              <a:rPr lang="en-GB" dirty="0" smtClean="0"/>
              <a:t>Three questions. </a:t>
            </a:r>
          </a:p>
          <a:p>
            <a:pPr lvl="1"/>
            <a:r>
              <a:rPr lang="en-GB" dirty="0" smtClean="0"/>
              <a:t>1) A discussion on compulsory PE in Secondary Education </a:t>
            </a:r>
          </a:p>
          <a:p>
            <a:pPr lvl="1"/>
            <a:r>
              <a:rPr lang="en-GB" dirty="0" smtClean="0"/>
              <a:t>2) A discussion on the age of voting in elections. </a:t>
            </a:r>
          </a:p>
          <a:p>
            <a:pPr lvl="1"/>
            <a:r>
              <a:rPr lang="en-GB" dirty="0" smtClean="0"/>
              <a:t>3) A discussion on impact of social media on mental health. </a:t>
            </a:r>
          </a:p>
        </p:txBody>
      </p:sp>
    </p:spTree>
    <p:extLst>
      <p:ext uri="{BB962C8B-B14F-4D97-AF65-F5344CB8AC3E}">
        <p14:creationId xmlns:p14="http://schemas.microsoft.com/office/powerpoint/2010/main" val="26469030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a:t>
            </a:r>
            <a:endParaRPr lang="en-GB" dirty="0"/>
          </a:p>
        </p:txBody>
      </p:sp>
      <p:sp>
        <p:nvSpPr>
          <p:cNvPr id="3" name="Content Placeholder 2"/>
          <p:cNvSpPr>
            <a:spLocks noGrp="1"/>
          </p:cNvSpPr>
          <p:nvPr>
            <p:ph idx="1"/>
          </p:nvPr>
        </p:nvSpPr>
        <p:spPr/>
        <p:txBody>
          <a:bodyPr/>
          <a:lstStyle/>
          <a:p>
            <a:r>
              <a:rPr lang="en-GB" dirty="0" smtClean="0"/>
              <a:t>This is only a mini focus group – so I would like to see you all have a go at being the facilitator. Stay in the same group, but work on the questions individually. </a:t>
            </a:r>
            <a:endParaRPr lang="en-GB" dirty="0"/>
          </a:p>
          <a:p>
            <a:endParaRPr lang="en-GB" dirty="0" smtClean="0"/>
          </a:p>
          <a:p>
            <a:r>
              <a:rPr lang="en-GB" dirty="0" smtClean="0"/>
              <a:t>Vary the questions…. </a:t>
            </a:r>
            <a:endParaRPr lang="en-GB" dirty="0"/>
          </a:p>
        </p:txBody>
      </p:sp>
    </p:spTree>
    <p:extLst>
      <p:ext uri="{BB962C8B-B14F-4D97-AF65-F5344CB8AC3E}">
        <p14:creationId xmlns:p14="http://schemas.microsoft.com/office/powerpoint/2010/main" val="52905113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Groups to be confirmed based on attendance. </a:t>
            </a:r>
            <a:endParaRPr lang="en-GB" dirty="0"/>
          </a:p>
        </p:txBody>
      </p:sp>
      <p:sp>
        <p:nvSpPr>
          <p:cNvPr id="3" name="Content Placeholder 2"/>
          <p:cNvSpPr>
            <a:spLocks noGrp="1"/>
          </p:cNvSpPr>
          <p:nvPr>
            <p:ph type="subTitle" idx="1"/>
          </p:nvPr>
        </p:nvSpPr>
        <p:spPr/>
        <p:txBody>
          <a:bodyPr/>
          <a:lstStyle/>
          <a:p>
            <a:endParaRPr lang="en-GB" dirty="0" smtClean="0"/>
          </a:p>
          <a:p>
            <a:pPr lvl="1"/>
            <a:endParaRPr lang="en-GB" dirty="0"/>
          </a:p>
        </p:txBody>
      </p:sp>
    </p:spTree>
    <p:extLst>
      <p:ext uri="{BB962C8B-B14F-4D97-AF65-F5344CB8AC3E}">
        <p14:creationId xmlns:p14="http://schemas.microsoft.com/office/powerpoint/2010/main" val="284183102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327</TotalTime>
  <Words>3047</Words>
  <Application>Microsoft Office PowerPoint</Application>
  <PresentationFormat>Widescreen</PresentationFormat>
  <Paragraphs>379</Paragraphs>
  <Slides>49</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49</vt:i4>
      </vt:variant>
    </vt:vector>
  </HeadingPairs>
  <TitlesOfParts>
    <vt:vector size="55" baseType="lpstr">
      <vt:lpstr>Arial</vt:lpstr>
      <vt:lpstr>Calibri</vt:lpstr>
      <vt:lpstr>Century Gothic</vt:lpstr>
      <vt:lpstr>Times New Roman</vt:lpstr>
      <vt:lpstr>Wingdings 3</vt:lpstr>
      <vt:lpstr>Ion Boardroom</vt:lpstr>
      <vt:lpstr>Focus Groups Research</vt:lpstr>
      <vt:lpstr>Aims of the Lecture</vt:lpstr>
      <vt:lpstr>What is a Focus Group </vt:lpstr>
      <vt:lpstr>What are Focus Groups?</vt:lpstr>
      <vt:lpstr>Examples of Studies Utilising a Focus Group. </vt:lpstr>
      <vt:lpstr>When to use Focus Groups. </vt:lpstr>
      <vt:lpstr>When to use Focus Groups. </vt:lpstr>
      <vt:lpstr>Why/when might you use them?</vt:lpstr>
      <vt:lpstr>Why/when might you use them?</vt:lpstr>
      <vt:lpstr>Focus Groups vs Interviews</vt:lpstr>
      <vt:lpstr>Focus Groups vs Quantitative Data (Surveys)</vt:lpstr>
      <vt:lpstr>Question Generation for Focus Groups. </vt:lpstr>
      <vt:lpstr>Question Generation for Focus Groups. </vt:lpstr>
      <vt:lpstr>Data Management</vt:lpstr>
      <vt:lpstr>How to Analyse Focus Groups. </vt:lpstr>
      <vt:lpstr>Research Ethics Surrounding Focus Groups. </vt:lpstr>
      <vt:lpstr>Ethics</vt:lpstr>
      <vt:lpstr>Research ethics</vt:lpstr>
      <vt:lpstr>Research ethics</vt:lpstr>
      <vt:lpstr>Practicalities of a Focus Group</vt:lpstr>
      <vt:lpstr>Practicalities</vt:lpstr>
      <vt:lpstr>Setting it up</vt:lpstr>
      <vt:lpstr>Deciding on composition and size</vt:lpstr>
      <vt:lpstr>Running focus group</vt:lpstr>
      <vt:lpstr>Transcribing </vt:lpstr>
      <vt:lpstr>Some Potential Pitfalls</vt:lpstr>
      <vt:lpstr>Starting the Focus Group….. </vt:lpstr>
      <vt:lpstr>Focus Group Set Up</vt:lpstr>
      <vt:lpstr>Typical Ground Rules. </vt:lpstr>
      <vt:lpstr>Opening Statement…. Example</vt:lpstr>
      <vt:lpstr>Opening Statement…. Example. </vt:lpstr>
      <vt:lpstr>Opening Statement….. Example</vt:lpstr>
      <vt:lpstr>Ice-Breaker. </vt:lpstr>
      <vt:lpstr>Key Questions</vt:lpstr>
      <vt:lpstr>Closure – Wrapping up. </vt:lpstr>
      <vt:lpstr>Tips for Successful Facilitation</vt:lpstr>
      <vt:lpstr>Tips for successful facilitation.</vt:lpstr>
      <vt:lpstr>Tips for successful facilitation.</vt:lpstr>
      <vt:lpstr>Tips for successful facilitation</vt:lpstr>
      <vt:lpstr>Responding to comments</vt:lpstr>
      <vt:lpstr>Maintaining the Flow and Questions.</vt:lpstr>
      <vt:lpstr>The Researcher / Facilitator</vt:lpstr>
      <vt:lpstr>The Facilitator / Researcher – Skills to Consider</vt:lpstr>
      <vt:lpstr>The Venue of the Focus Group. </vt:lpstr>
      <vt:lpstr>Checklist for a Focus Group</vt:lpstr>
      <vt:lpstr>Summary</vt:lpstr>
      <vt:lpstr>Task…..</vt:lpstr>
      <vt:lpstr>Task</vt:lpstr>
      <vt:lpstr>Groups to be confirmed based on attendance.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Focus Groups Research</dc:title>
  <dc:creator>Stuart Jones</dc:creator>
  <cp:lastModifiedBy>Stuart Jones</cp:lastModifiedBy>
  <cp:revision>29</cp:revision>
  <dcterms:created xsi:type="dcterms:W3CDTF">2018-12-01T22:07:50Z</dcterms:created>
  <dcterms:modified xsi:type="dcterms:W3CDTF">2018-12-04T08:54:14Z</dcterms:modified>
</cp:coreProperties>
</file>