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heLoliCatcher" initials="T" lastIdx="1" clrIdx="0">
    <p:extLst>
      <p:ext uri="{19B8F6BF-5375-455C-9EA6-DF929625EA0E}">
        <p15:presenceInfo xmlns:p15="http://schemas.microsoft.com/office/powerpoint/2012/main" userId="TheLoliCatche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0" autoAdjust="0"/>
    <p:restoredTop sz="94660"/>
  </p:normalViewPr>
  <p:slideViewPr>
    <p:cSldViewPr snapToGrid="0">
      <p:cViewPr varScale="1">
        <p:scale>
          <a:sx n="117" d="100"/>
          <a:sy n="117" d="100"/>
        </p:scale>
        <p:origin x="176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commentAuthors" Target="commentAuthors.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B2F464C-C916-4CF8-81E1-871ED02DDB1A}" type="datetimeFigureOut">
              <a:rPr lang="en-GB" smtClean="0"/>
              <a:t>07/05/2020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0C990B-F4DC-49D6-9516-1AB528B8071A}" type="slidenum">
              <a:rPr lang="en-GB" smtClean="0"/>
              <a:t>‹#›</a:t>
            </a:fld>
            <a:endParaRPr lang="en-GB"/>
          </a:p>
        </p:txBody>
      </p:sp>
    </p:spTree>
    <p:extLst>
      <p:ext uri="{BB962C8B-B14F-4D97-AF65-F5344CB8AC3E}">
        <p14:creationId xmlns:p14="http://schemas.microsoft.com/office/powerpoint/2010/main" val="23567469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2F464C-C916-4CF8-81E1-871ED02DDB1A}" type="datetimeFigureOut">
              <a:rPr lang="en-GB" smtClean="0"/>
              <a:t>07/05/2020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0C990B-F4DC-49D6-9516-1AB528B8071A}" type="slidenum">
              <a:rPr lang="en-GB" smtClean="0"/>
              <a:t>‹#›</a:t>
            </a:fld>
            <a:endParaRPr lang="en-GB"/>
          </a:p>
        </p:txBody>
      </p:sp>
    </p:spTree>
    <p:extLst>
      <p:ext uri="{BB962C8B-B14F-4D97-AF65-F5344CB8AC3E}">
        <p14:creationId xmlns:p14="http://schemas.microsoft.com/office/powerpoint/2010/main" val="425639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2F464C-C916-4CF8-81E1-871ED02DDB1A}" type="datetimeFigureOut">
              <a:rPr lang="en-GB" smtClean="0"/>
              <a:t>07/05/2020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0C990B-F4DC-49D6-9516-1AB528B8071A}" type="slidenum">
              <a:rPr lang="en-GB" smtClean="0"/>
              <a:t>‹#›</a:t>
            </a:fld>
            <a:endParaRPr lang="en-GB"/>
          </a:p>
        </p:txBody>
      </p:sp>
    </p:spTree>
    <p:extLst>
      <p:ext uri="{BB962C8B-B14F-4D97-AF65-F5344CB8AC3E}">
        <p14:creationId xmlns:p14="http://schemas.microsoft.com/office/powerpoint/2010/main" val="3294328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2F464C-C916-4CF8-81E1-871ED02DDB1A}" type="datetimeFigureOut">
              <a:rPr lang="en-GB" smtClean="0"/>
              <a:t>07/05/2020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0C990B-F4DC-49D6-9516-1AB528B8071A}" type="slidenum">
              <a:rPr lang="en-GB" smtClean="0"/>
              <a:t>‹#›</a:t>
            </a:fld>
            <a:endParaRPr lang="en-GB"/>
          </a:p>
        </p:txBody>
      </p:sp>
    </p:spTree>
    <p:extLst>
      <p:ext uri="{BB962C8B-B14F-4D97-AF65-F5344CB8AC3E}">
        <p14:creationId xmlns:p14="http://schemas.microsoft.com/office/powerpoint/2010/main" val="23879071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B2F464C-C916-4CF8-81E1-871ED02DDB1A}" type="datetimeFigureOut">
              <a:rPr lang="en-GB" smtClean="0"/>
              <a:t>07/05/2020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E0C990B-F4DC-49D6-9516-1AB528B8071A}" type="slidenum">
              <a:rPr lang="en-GB" smtClean="0"/>
              <a:t>‹#›</a:t>
            </a:fld>
            <a:endParaRPr lang="en-GB"/>
          </a:p>
        </p:txBody>
      </p:sp>
    </p:spTree>
    <p:extLst>
      <p:ext uri="{BB962C8B-B14F-4D97-AF65-F5344CB8AC3E}">
        <p14:creationId xmlns:p14="http://schemas.microsoft.com/office/powerpoint/2010/main" val="840021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B2F464C-C916-4CF8-81E1-871ED02DDB1A}" type="datetimeFigureOut">
              <a:rPr lang="en-GB" smtClean="0"/>
              <a:t>07/05/2020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E0C990B-F4DC-49D6-9516-1AB528B8071A}" type="slidenum">
              <a:rPr lang="en-GB" smtClean="0"/>
              <a:t>‹#›</a:t>
            </a:fld>
            <a:endParaRPr lang="en-GB"/>
          </a:p>
        </p:txBody>
      </p:sp>
    </p:spTree>
    <p:extLst>
      <p:ext uri="{BB962C8B-B14F-4D97-AF65-F5344CB8AC3E}">
        <p14:creationId xmlns:p14="http://schemas.microsoft.com/office/powerpoint/2010/main" val="2135257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2F464C-C916-4CF8-81E1-871ED02DDB1A}" type="datetimeFigureOut">
              <a:rPr lang="en-GB" smtClean="0"/>
              <a:t>07/05/2020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E0C990B-F4DC-49D6-9516-1AB528B8071A}" type="slidenum">
              <a:rPr lang="en-GB" smtClean="0"/>
              <a:t>‹#›</a:t>
            </a:fld>
            <a:endParaRPr lang="en-GB"/>
          </a:p>
        </p:txBody>
      </p:sp>
    </p:spTree>
    <p:extLst>
      <p:ext uri="{BB962C8B-B14F-4D97-AF65-F5344CB8AC3E}">
        <p14:creationId xmlns:p14="http://schemas.microsoft.com/office/powerpoint/2010/main" val="17586927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3B2F464C-C916-4CF8-81E1-871ED02DDB1A}" type="datetimeFigureOut">
              <a:rPr lang="en-GB" smtClean="0"/>
              <a:t>07/05/2020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0C990B-F4DC-49D6-9516-1AB528B8071A}" type="slidenum">
              <a:rPr lang="en-GB" smtClean="0"/>
              <a:t>‹#›</a:t>
            </a:fld>
            <a:endParaRPr lang="en-GB"/>
          </a:p>
        </p:txBody>
      </p:sp>
    </p:spTree>
    <p:extLst>
      <p:ext uri="{BB962C8B-B14F-4D97-AF65-F5344CB8AC3E}">
        <p14:creationId xmlns:p14="http://schemas.microsoft.com/office/powerpoint/2010/main" val="1646779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3B2F464C-C916-4CF8-81E1-871ED02DDB1A}" type="datetimeFigureOut">
              <a:rPr lang="en-GB" smtClean="0"/>
              <a:t>07/05/2020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E0C990B-F4DC-49D6-9516-1AB528B8071A}" type="slidenum">
              <a:rPr lang="en-GB" smtClean="0"/>
              <a:t>‹#›</a:t>
            </a:fld>
            <a:endParaRPr lang="en-GB"/>
          </a:p>
        </p:txBody>
      </p:sp>
    </p:spTree>
    <p:extLst>
      <p:ext uri="{BB962C8B-B14F-4D97-AF65-F5344CB8AC3E}">
        <p14:creationId xmlns:p14="http://schemas.microsoft.com/office/powerpoint/2010/main" val="39207522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2F464C-C916-4CF8-81E1-871ED02DDB1A}" type="datetimeFigureOut">
              <a:rPr lang="en-GB" smtClean="0"/>
              <a:t>07/05/2020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0C990B-F4DC-49D6-9516-1AB528B8071A}" type="slidenum">
              <a:rPr lang="en-GB" smtClean="0"/>
              <a:t>‹#›</a:t>
            </a:fld>
            <a:endParaRPr lang="en-GB"/>
          </a:p>
        </p:txBody>
      </p:sp>
    </p:spTree>
    <p:extLst>
      <p:ext uri="{BB962C8B-B14F-4D97-AF65-F5344CB8AC3E}">
        <p14:creationId xmlns:p14="http://schemas.microsoft.com/office/powerpoint/2010/main" val="19565465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2F464C-C916-4CF8-81E1-871ED02DDB1A}" type="datetimeFigureOut">
              <a:rPr lang="en-GB" smtClean="0"/>
              <a:t>07/05/2020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E0C990B-F4DC-49D6-9516-1AB528B8071A}" type="slidenum">
              <a:rPr lang="en-GB" smtClean="0"/>
              <a:t>‹#›</a:t>
            </a:fld>
            <a:endParaRPr lang="en-GB"/>
          </a:p>
        </p:txBody>
      </p:sp>
    </p:spTree>
    <p:extLst>
      <p:ext uri="{BB962C8B-B14F-4D97-AF65-F5344CB8AC3E}">
        <p14:creationId xmlns:p14="http://schemas.microsoft.com/office/powerpoint/2010/main" val="15538284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3B2F464C-C916-4CF8-81E1-871ED02DDB1A}" type="datetimeFigureOut">
              <a:rPr lang="en-GB" smtClean="0"/>
              <a:t>07/05/2020</a:t>
            </a:fld>
            <a:endParaRPr lang="en-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FE0C990B-F4DC-49D6-9516-1AB528B8071A}" type="slidenum">
              <a:rPr lang="en-GB" smtClean="0"/>
              <a:t>‹#›</a:t>
            </a:fld>
            <a:endParaRPr lang="en-GB"/>
          </a:p>
        </p:txBody>
      </p:sp>
    </p:spTree>
    <p:extLst>
      <p:ext uri="{BB962C8B-B14F-4D97-AF65-F5344CB8AC3E}">
        <p14:creationId xmlns:p14="http://schemas.microsoft.com/office/powerpoint/2010/main" val="362357383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g"/><Relationship Id="rId7" Type="http://schemas.openxmlformats.org/officeDocument/2006/relationships/image" Target="../media/image6.jpe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10" Type="http://schemas.openxmlformats.org/officeDocument/2006/relationships/image" Target="../media/image9.png"/><Relationship Id="rId4" Type="http://schemas.openxmlformats.org/officeDocument/2006/relationships/image" Target="../media/image3.jpe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75000"/>
          </a:schemeClr>
        </a:solidFill>
        <a:effectLst/>
      </p:bgPr>
    </p:bg>
    <p:spTree>
      <p:nvGrpSpPr>
        <p:cNvPr id="1" name=""/>
        <p:cNvGrpSpPr/>
        <p:nvPr/>
      </p:nvGrpSpPr>
      <p:grpSpPr>
        <a:xfrm>
          <a:off x="0" y="0"/>
          <a:ext cx="0" cy="0"/>
          <a:chOff x="0" y="0"/>
          <a:chExt cx="0" cy="0"/>
        </a:xfrm>
      </p:grpSpPr>
      <p:pic>
        <p:nvPicPr>
          <p:cNvPr id="7" name="Picture 6" descr="A picture containing drawing&#10;&#10;Description automatically generated">
            <a:extLst>
              <a:ext uri="{FF2B5EF4-FFF2-40B4-BE49-F238E27FC236}">
                <a16:creationId xmlns:a16="http://schemas.microsoft.com/office/drawing/2014/main" id="{7690C215-B70D-47C0-8DFA-661FBC0C53F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86994" y="129865"/>
            <a:ext cx="3599689" cy="970969"/>
          </a:xfrm>
          <a:prstGeom prst="rect">
            <a:avLst/>
          </a:prstGeom>
          <a:ln w="28575">
            <a:solidFill>
              <a:schemeClr val="tx1"/>
            </a:solidFill>
          </a:ln>
        </p:spPr>
      </p:pic>
      <p:pic>
        <p:nvPicPr>
          <p:cNvPr id="9" name="Picture 8" descr="A close up of a logo&#10;&#10;Description automatically generated">
            <a:extLst>
              <a:ext uri="{FF2B5EF4-FFF2-40B4-BE49-F238E27FC236}">
                <a16:creationId xmlns:a16="http://schemas.microsoft.com/office/drawing/2014/main" id="{1A53DC88-8F1E-4F7A-9480-BC35B60B4E7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4916" y="131617"/>
            <a:ext cx="2771539" cy="969217"/>
          </a:xfrm>
          <a:prstGeom prst="rect">
            <a:avLst/>
          </a:prstGeom>
          <a:ln w="28575">
            <a:solidFill>
              <a:schemeClr val="tx1"/>
            </a:solidFill>
          </a:ln>
        </p:spPr>
      </p:pic>
      <p:sp>
        <p:nvSpPr>
          <p:cNvPr id="11" name="Rectangle 10">
            <a:extLst>
              <a:ext uri="{FF2B5EF4-FFF2-40B4-BE49-F238E27FC236}">
                <a16:creationId xmlns:a16="http://schemas.microsoft.com/office/drawing/2014/main" id="{1516D003-85DE-49E5-86D0-C7055255318E}"/>
              </a:ext>
            </a:extLst>
          </p:cNvPr>
          <p:cNvSpPr/>
          <p:nvPr/>
        </p:nvSpPr>
        <p:spPr>
          <a:xfrm>
            <a:off x="3196023" y="131617"/>
            <a:ext cx="5581403" cy="969217"/>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Attack Formulation and Compromise of a Home Network</a:t>
            </a:r>
          </a:p>
          <a:p>
            <a:pPr algn="ctr"/>
            <a:r>
              <a:rPr lang="en-GB" sz="1400" dirty="0">
                <a:solidFill>
                  <a:schemeClr val="tx1"/>
                </a:solidFill>
              </a:rPr>
              <a:t>James Denton (1702202) – BSc Computer Networks &amp; Cybersecurity</a:t>
            </a:r>
          </a:p>
          <a:p>
            <a:pPr algn="ctr"/>
            <a:r>
              <a:rPr lang="en-GB" sz="1400" dirty="0">
                <a:solidFill>
                  <a:schemeClr val="tx1"/>
                </a:solidFill>
              </a:rPr>
              <a:t>1702202@student.uwtsd.ac.uk</a:t>
            </a:r>
          </a:p>
        </p:txBody>
      </p:sp>
      <p:grpSp>
        <p:nvGrpSpPr>
          <p:cNvPr id="16" name="Group 15">
            <a:extLst>
              <a:ext uri="{FF2B5EF4-FFF2-40B4-BE49-F238E27FC236}">
                <a16:creationId xmlns:a16="http://schemas.microsoft.com/office/drawing/2014/main" id="{B3064FAC-DD1D-44D7-BEFB-E93B1B33DCC1}"/>
              </a:ext>
            </a:extLst>
          </p:cNvPr>
          <p:cNvGrpSpPr/>
          <p:nvPr/>
        </p:nvGrpSpPr>
        <p:grpSpPr>
          <a:xfrm>
            <a:off x="114916" y="1184614"/>
            <a:ext cx="4396124" cy="1943101"/>
            <a:chOff x="114916" y="1578513"/>
            <a:chExt cx="3591670" cy="2302743"/>
          </a:xfrm>
        </p:grpSpPr>
        <p:sp>
          <p:nvSpPr>
            <p:cNvPr id="12" name="Rectangle 11">
              <a:extLst>
                <a:ext uri="{FF2B5EF4-FFF2-40B4-BE49-F238E27FC236}">
                  <a16:creationId xmlns:a16="http://schemas.microsoft.com/office/drawing/2014/main" id="{C0B2B79D-C4B0-4DF4-B6C0-12E39CDEF373}"/>
                </a:ext>
              </a:extLst>
            </p:cNvPr>
            <p:cNvSpPr/>
            <p:nvPr/>
          </p:nvSpPr>
          <p:spPr>
            <a:xfrm>
              <a:off x="114916" y="1982085"/>
              <a:ext cx="3591670" cy="1899171"/>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r>
                <a:rPr lang="en-GB" sz="1000" dirty="0">
                  <a:solidFill>
                    <a:schemeClr val="tx1"/>
                  </a:solidFill>
                </a:rPr>
                <a:t>This project tested the vulnerability of a computer and consumer-grade networking hardware against 3 different attacks. The first attack focused on obtaining the network Wi-Fi password. The second attacked the router admin page in order to obtain the username and password and third attack presented a victim with a fake website that collected their login credentials when they attempted to login. This project was justified by the growing number of data breaches that have occurred over the last decade. A report by Risk Based Security found that the number of data breaches recorded by Q2 in 2012 was 1408, by 2018 this number had risen to 2475, with a large spike to 3813 recorded in 2019 (which led to the leak of more than 4.1 billion records) [1].</a:t>
              </a:r>
            </a:p>
          </p:txBody>
        </p:sp>
        <p:sp>
          <p:nvSpPr>
            <p:cNvPr id="14" name="Rectangle 13">
              <a:extLst>
                <a:ext uri="{FF2B5EF4-FFF2-40B4-BE49-F238E27FC236}">
                  <a16:creationId xmlns:a16="http://schemas.microsoft.com/office/drawing/2014/main" id="{4C68494F-F3FD-4A60-9D8F-5AE00A7E01E4}"/>
                </a:ext>
              </a:extLst>
            </p:cNvPr>
            <p:cNvSpPr/>
            <p:nvPr/>
          </p:nvSpPr>
          <p:spPr>
            <a:xfrm>
              <a:off x="114916" y="1578513"/>
              <a:ext cx="3591670" cy="403568"/>
            </a:xfrm>
            <a:prstGeom prst="rect">
              <a:avLst/>
            </a:prstGeom>
            <a:solidFill>
              <a:schemeClr val="bg1">
                <a:lumMod val="6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GB" sz="1600" b="1" dirty="0">
                  <a:solidFill>
                    <a:srgbClr val="FFC000"/>
                  </a:solidFill>
                </a:rPr>
                <a:t>1. Project Summary</a:t>
              </a:r>
            </a:p>
          </p:txBody>
        </p:sp>
      </p:grpSp>
      <p:grpSp>
        <p:nvGrpSpPr>
          <p:cNvPr id="17" name="Group 16">
            <a:extLst>
              <a:ext uri="{FF2B5EF4-FFF2-40B4-BE49-F238E27FC236}">
                <a16:creationId xmlns:a16="http://schemas.microsoft.com/office/drawing/2014/main" id="{CD15FABA-478B-4967-BAFF-98B6631CB7E4}"/>
              </a:ext>
            </a:extLst>
          </p:cNvPr>
          <p:cNvGrpSpPr/>
          <p:nvPr/>
        </p:nvGrpSpPr>
        <p:grpSpPr>
          <a:xfrm>
            <a:off x="114916" y="3197576"/>
            <a:ext cx="4396124" cy="2457313"/>
            <a:chOff x="114916" y="1608126"/>
            <a:chExt cx="3591670" cy="2586931"/>
          </a:xfrm>
        </p:grpSpPr>
        <p:sp>
          <p:nvSpPr>
            <p:cNvPr id="18" name="Rectangle 17">
              <a:extLst>
                <a:ext uri="{FF2B5EF4-FFF2-40B4-BE49-F238E27FC236}">
                  <a16:creationId xmlns:a16="http://schemas.microsoft.com/office/drawing/2014/main" id="{660CD291-9F2A-4706-B6F7-971213DE7DFA}"/>
                </a:ext>
              </a:extLst>
            </p:cNvPr>
            <p:cNvSpPr/>
            <p:nvPr/>
          </p:nvSpPr>
          <p:spPr>
            <a:xfrm>
              <a:off x="114916" y="1966630"/>
              <a:ext cx="3591670" cy="2228427"/>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just"/>
              <a:endParaRPr lang="en-GB" sz="1000" dirty="0">
                <a:solidFill>
                  <a:schemeClr val="tx1"/>
                </a:solidFill>
              </a:endParaRPr>
            </a:p>
            <a:p>
              <a:pPr algn="just"/>
              <a:r>
                <a:rPr lang="en-GB" sz="1000" dirty="0">
                  <a:solidFill>
                    <a:schemeClr val="tx1"/>
                  </a:solidFill>
                </a:rPr>
                <a:t>The aim of this report was to carry out cybersecurity experiments on consumer-grade hardware in order to exploit and gain access to a home network.</a:t>
              </a:r>
            </a:p>
            <a:p>
              <a:pPr algn="just"/>
              <a:endParaRPr lang="en-GB" sz="1000" dirty="0">
                <a:solidFill>
                  <a:schemeClr val="tx1"/>
                </a:solidFill>
              </a:endParaRPr>
            </a:p>
            <a:p>
              <a:pPr algn="just"/>
              <a:r>
                <a:rPr lang="en-GB" sz="1000" dirty="0">
                  <a:solidFill>
                    <a:schemeClr val="tx1"/>
                  </a:solidFill>
                </a:rPr>
                <a:t>Objectives:</a:t>
              </a:r>
            </a:p>
            <a:p>
              <a:pPr marL="171450" lvl="0" indent="-171450">
                <a:buFont typeface="Wingdings" panose="05000000000000000000" pitchFamily="2" charset="2"/>
                <a:buChar char="Ø"/>
              </a:pPr>
              <a:r>
                <a:rPr lang="en-GB" sz="1000" dirty="0">
                  <a:solidFill>
                    <a:schemeClr val="tx1"/>
                  </a:solidFill>
                </a:rPr>
                <a:t>To create an expansive literature review on existing exploits and tools and apply this to the implementation and experiment.</a:t>
              </a:r>
            </a:p>
            <a:p>
              <a:pPr marL="171450" lvl="0" indent="-171450">
                <a:buFont typeface="Wingdings" panose="05000000000000000000" pitchFamily="2" charset="2"/>
                <a:buChar char="Ø"/>
              </a:pPr>
              <a:r>
                <a:rPr lang="en-GB" sz="1000" dirty="0">
                  <a:solidFill>
                    <a:schemeClr val="tx1"/>
                  </a:solidFill>
                </a:rPr>
                <a:t>To research penetration testing and conduct experiments to determine if this is successful or not and why.</a:t>
              </a:r>
            </a:p>
            <a:p>
              <a:pPr marL="171450" lvl="0" indent="-171450">
                <a:buFont typeface="Wingdings" panose="05000000000000000000" pitchFamily="2" charset="2"/>
                <a:buChar char="Ø"/>
              </a:pPr>
              <a:r>
                <a:rPr lang="en-GB" sz="1000" dirty="0">
                  <a:solidFill>
                    <a:schemeClr val="tx1"/>
                  </a:solidFill>
                </a:rPr>
                <a:t>To attempt password cracking on a number of consumer electronic devices using existing password guessing approaches.</a:t>
              </a:r>
            </a:p>
            <a:p>
              <a:pPr marL="171450" lvl="0" indent="-171450">
                <a:buFont typeface="Wingdings" panose="05000000000000000000" pitchFamily="2" charset="2"/>
                <a:buChar char="Ø"/>
              </a:pPr>
              <a:r>
                <a:rPr lang="en-GB" sz="1000" dirty="0">
                  <a:solidFill>
                    <a:schemeClr val="tx1"/>
                  </a:solidFill>
                </a:rPr>
                <a:t>To investigate data acquisition via man-in-the-middle attacks and their implementation on a typical home network.</a:t>
              </a:r>
            </a:p>
            <a:p>
              <a:pPr marL="171450" lvl="0" indent="-171450">
                <a:buFont typeface="Wingdings" panose="05000000000000000000" pitchFamily="2" charset="2"/>
                <a:buChar char="Ø"/>
              </a:pPr>
              <a:r>
                <a:rPr lang="en-GB" sz="1000" dirty="0">
                  <a:solidFill>
                    <a:schemeClr val="tx1"/>
                  </a:solidFill>
                </a:rPr>
                <a:t>To evaluate the experiment and collate the results with prior research.</a:t>
              </a:r>
            </a:p>
            <a:p>
              <a:pPr algn="just"/>
              <a:endParaRPr lang="en-GB" sz="1200" dirty="0">
                <a:solidFill>
                  <a:schemeClr val="tx1"/>
                </a:solidFill>
              </a:endParaRPr>
            </a:p>
          </p:txBody>
        </p:sp>
        <p:sp>
          <p:nvSpPr>
            <p:cNvPr id="19" name="Rectangle 18">
              <a:extLst>
                <a:ext uri="{FF2B5EF4-FFF2-40B4-BE49-F238E27FC236}">
                  <a16:creationId xmlns:a16="http://schemas.microsoft.com/office/drawing/2014/main" id="{EF5D41C1-55AF-48EB-8A6A-D1D140732382}"/>
                </a:ext>
              </a:extLst>
            </p:cNvPr>
            <p:cNvSpPr/>
            <p:nvPr/>
          </p:nvSpPr>
          <p:spPr>
            <a:xfrm>
              <a:off x="114916" y="1608126"/>
              <a:ext cx="3591670" cy="358502"/>
            </a:xfrm>
            <a:prstGeom prst="rect">
              <a:avLst/>
            </a:prstGeom>
            <a:solidFill>
              <a:schemeClr val="bg1">
                <a:lumMod val="6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GB" sz="1600" b="1" dirty="0">
                  <a:solidFill>
                    <a:srgbClr val="FFC000"/>
                  </a:solidFill>
                </a:rPr>
                <a:t>2. Aim &amp; Objectives</a:t>
              </a:r>
            </a:p>
          </p:txBody>
        </p:sp>
      </p:grpSp>
      <p:grpSp>
        <p:nvGrpSpPr>
          <p:cNvPr id="20" name="Group 19">
            <a:extLst>
              <a:ext uri="{FF2B5EF4-FFF2-40B4-BE49-F238E27FC236}">
                <a16:creationId xmlns:a16="http://schemas.microsoft.com/office/drawing/2014/main" id="{5A36C414-24C2-4525-B23A-6BAB7DF56709}"/>
              </a:ext>
            </a:extLst>
          </p:cNvPr>
          <p:cNvGrpSpPr/>
          <p:nvPr/>
        </p:nvGrpSpPr>
        <p:grpSpPr>
          <a:xfrm>
            <a:off x="114916" y="8078255"/>
            <a:ext cx="12571767" cy="1391329"/>
            <a:chOff x="114916" y="2607473"/>
            <a:chExt cx="4146666" cy="1369413"/>
          </a:xfrm>
        </p:grpSpPr>
        <p:sp>
          <p:nvSpPr>
            <p:cNvPr id="21" name="Rectangle 20">
              <a:extLst>
                <a:ext uri="{FF2B5EF4-FFF2-40B4-BE49-F238E27FC236}">
                  <a16:creationId xmlns:a16="http://schemas.microsoft.com/office/drawing/2014/main" id="{54BD1D38-D955-4F47-AA98-537C6426504C}"/>
                </a:ext>
              </a:extLst>
            </p:cNvPr>
            <p:cNvSpPr/>
            <p:nvPr/>
          </p:nvSpPr>
          <p:spPr>
            <a:xfrm>
              <a:off x="114916" y="2942651"/>
              <a:ext cx="4146666" cy="1034235"/>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r>
                <a:rPr lang="en-US" sz="1000" dirty="0">
                  <a:solidFill>
                    <a:schemeClr val="tx1"/>
                  </a:solidFill>
                </a:rPr>
                <a:t>[1] I. </a:t>
              </a:r>
              <a:r>
                <a:rPr lang="en-US" sz="1000" dirty="0" err="1">
                  <a:solidFill>
                    <a:schemeClr val="tx1"/>
                  </a:solidFill>
                </a:rPr>
                <a:t>Goddijn</a:t>
              </a:r>
              <a:r>
                <a:rPr lang="en-US" sz="1000" dirty="0">
                  <a:solidFill>
                    <a:schemeClr val="tx1"/>
                  </a:solidFill>
                </a:rPr>
                <a:t>, "Cyber Risk Analytics - 2019 </a:t>
              </a:r>
              <a:r>
                <a:rPr lang="en-US" sz="1000" dirty="0" err="1">
                  <a:solidFill>
                    <a:schemeClr val="tx1"/>
                  </a:solidFill>
                </a:rPr>
                <a:t>MidYear</a:t>
              </a:r>
              <a:r>
                <a:rPr lang="en-US" sz="1000" dirty="0">
                  <a:solidFill>
                    <a:schemeClr val="tx1"/>
                  </a:solidFill>
                </a:rPr>
                <a:t> </a:t>
              </a:r>
              <a:r>
                <a:rPr lang="en-US" sz="1000" dirty="0" err="1">
                  <a:solidFill>
                    <a:schemeClr val="tx1"/>
                  </a:solidFill>
                </a:rPr>
                <a:t>QuickView</a:t>
              </a:r>
              <a:r>
                <a:rPr lang="en-US" sz="1000" dirty="0">
                  <a:solidFill>
                    <a:schemeClr val="tx1"/>
                  </a:solidFill>
                </a:rPr>
                <a:t> Data Breach Report," Risk Based Security, Richmond</a:t>
              </a:r>
            </a:p>
            <a:p>
              <a:r>
                <a:rPr lang="en-GB" sz="1000" dirty="0">
                  <a:solidFill>
                    <a:schemeClr val="tx1"/>
                  </a:solidFill>
                </a:rPr>
                <a:t>[2] K. </a:t>
              </a:r>
              <a:r>
                <a:rPr lang="en-GB" sz="1000" dirty="0" err="1">
                  <a:solidFill>
                    <a:schemeClr val="tx1"/>
                  </a:solidFill>
                </a:rPr>
                <a:t>Sinchana</a:t>
              </a:r>
              <a:r>
                <a:rPr lang="en-GB" sz="1000" dirty="0">
                  <a:solidFill>
                    <a:schemeClr val="tx1"/>
                  </a:solidFill>
                </a:rPr>
                <a:t>, C. </a:t>
              </a:r>
              <a:r>
                <a:rPr lang="en-GB" sz="1000" dirty="0" err="1">
                  <a:solidFill>
                    <a:schemeClr val="tx1"/>
                  </a:solidFill>
                </a:rPr>
                <a:t>Sinchana</a:t>
              </a:r>
              <a:r>
                <a:rPr lang="en-GB" sz="1000" dirty="0">
                  <a:solidFill>
                    <a:schemeClr val="tx1"/>
                  </a:solidFill>
                </a:rPr>
                <a:t>, H. L. Gururaj and B. R. Sunil Kumar, "Performance Evaluation and Analysis of various Network Security tools," in 2019 International Conference on Communication and Electronics Systems (ICCES), Coimbatore,</a:t>
              </a:r>
            </a:p>
            <a:p>
              <a:r>
                <a:rPr lang="en-GB" sz="1000" dirty="0">
                  <a:solidFill>
                    <a:schemeClr val="tx1"/>
                  </a:solidFill>
                </a:rPr>
                <a:t>      2019</a:t>
              </a:r>
            </a:p>
            <a:p>
              <a:r>
                <a:rPr lang="en-GB" sz="1000" dirty="0">
                  <a:solidFill>
                    <a:schemeClr val="tx1"/>
                  </a:solidFill>
                </a:rPr>
                <a:t>[3] </a:t>
              </a:r>
              <a:r>
                <a:rPr lang="en-US" sz="1000" dirty="0">
                  <a:solidFill>
                    <a:schemeClr val="tx1"/>
                  </a:solidFill>
                </a:rPr>
                <a:t>T. Kakarla, A. </a:t>
              </a:r>
              <a:r>
                <a:rPr lang="en-US" sz="1000" dirty="0" err="1">
                  <a:solidFill>
                    <a:schemeClr val="tx1"/>
                  </a:solidFill>
                </a:rPr>
                <a:t>Mairaj</a:t>
              </a:r>
              <a:r>
                <a:rPr lang="en-US" sz="1000" dirty="0">
                  <a:solidFill>
                    <a:schemeClr val="tx1"/>
                  </a:solidFill>
                </a:rPr>
                <a:t> and A. Y. </a:t>
              </a:r>
              <a:r>
                <a:rPr lang="en-US" sz="1000" dirty="0" err="1">
                  <a:solidFill>
                    <a:schemeClr val="tx1"/>
                  </a:solidFill>
                </a:rPr>
                <a:t>Javaid</a:t>
              </a:r>
              <a:r>
                <a:rPr lang="en-US" sz="1000" dirty="0">
                  <a:solidFill>
                    <a:schemeClr val="tx1"/>
                  </a:solidFill>
                </a:rPr>
                <a:t>, "A Real-World Password Cracking Demonstration Using Open Source Tools for Instructional Use," in </a:t>
              </a:r>
              <a:r>
                <a:rPr lang="en-US" sz="1000" i="1" dirty="0">
                  <a:solidFill>
                    <a:schemeClr val="tx1"/>
                  </a:solidFill>
                </a:rPr>
                <a:t>2018 IEEE International Conference on Electro/Information Technology (EIT)</a:t>
              </a:r>
              <a:r>
                <a:rPr lang="en-US" sz="1000" dirty="0">
                  <a:solidFill>
                    <a:schemeClr val="tx1"/>
                  </a:solidFill>
                </a:rPr>
                <a:t>, Rochester, 2018. </a:t>
              </a:r>
              <a:endParaRPr lang="en-GB" sz="1000" dirty="0">
                <a:solidFill>
                  <a:schemeClr val="tx1"/>
                </a:solidFill>
              </a:endParaRPr>
            </a:p>
            <a:p>
              <a:r>
                <a:rPr lang="en-US" sz="1000" dirty="0">
                  <a:solidFill>
                    <a:schemeClr val="tx1"/>
                  </a:solidFill>
                </a:rPr>
                <a:t>[4] G. N. Nayak and S. G. Samaddar, "Different </a:t>
              </a:r>
              <a:r>
                <a:rPr lang="en-US" sz="1000" dirty="0" err="1">
                  <a:solidFill>
                    <a:schemeClr val="tx1"/>
                  </a:solidFill>
                </a:rPr>
                <a:t>flavours</a:t>
              </a:r>
              <a:r>
                <a:rPr lang="en-US" sz="1000" dirty="0">
                  <a:solidFill>
                    <a:schemeClr val="tx1"/>
                  </a:solidFill>
                </a:rPr>
                <a:t> of Man-In-The-Middle attack, consequences and feasible solutions," in </a:t>
              </a:r>
              <a:r>
                <a:rPr lang="en-US" sz="1000" i="1" dirty="0">
                  <a:solidFill>
                    <a:schemeClr val="tx1"/>
                  </a:solidFill>
                </a:rPr>
                <a:t>2010 3rd International Conference on Computer Science and Information Technology</a:t>
              </a:r>
              <a:r>
                <a:rPr lang="en-US" sz="1000" dirty="0">
                  <a:solidFill>
                    <a:schemeClr val="tx1"/>
                  </a:solidFill>
                </a:rPr>
                <a:t>, Chengdu, 2010.</a:t>
              </a:r>
            </a:p>
            <a:p>
              <a:r>
                <a:rPr lang="en-US" sz="1000" dirty="0">
                  <a:solidFill>
                    <a:schemeClr val="tx1"/>
                  </a:solidFill>
                </a:rPr>
                <a:t>[5] N. </a:t>
              </a:r>
              <a:r>
                <a:rPr lang="en-US" sz="1000" dirty="0" err="1">
                  <a:solidFill>
                    <a:schemeClr val="tx1"/>
                  </a:solidFill>
                </a:rPr>
                <a:t>Pavković</a:t>
              </a:r>
              <a:r>
                <a:rPr lang="en-US" sz="1000" dirty="0">
                  <a:solidFill>
                    <a:schemeClr val="tx1"/>
                  </a:solidFill>
                </a:rPr>
                <a:t> and L. </a:t>
              </a:r>
              <a:r>
                <a:rPr lang="en-US" sz="1000" dirty="0" err="1">
                  <a:solidFill>
                    <a:schemeClr val="tx1"/>
                  </a:solidFill>
                </a:rPr>
                <a:t>Perkov</a:t>
              </a:r>
              <a:r>
                <a:rPr lang="en-US" sz="1000" dirty="0">
                  <a:solidFill>
                    <a:schemeClr val="tx1"/>
                  </a:solidFill>
                </a:rPr>
                <a:t>, "Social Engineering Toolkit — A systematic approach to social engineering," in </a:t>
              </a:r>
              <a:r>
                <a:rPr lang="en-US" sz="1000" i="1" dirty="0">
                  <a:solidFill>
                    <a:schemeClr val="tx1"/>
                  </a:solidFill>
                </a:rPr>
                <a:t>2011 Proceedings of the 34th International Convention MIPRO</a:t>
              </a:r>
              <a:r>
                <a:rPr lang="en-US" sz="1000" dirty="0">
                  <a:solidFill>
                    <a:schemeClr val="tx1"/>
                  </a:solidFill>
                </a:rPr>
                <a:t>, </a:t>
              </a:r>
              <a:r>
                <a:rPr lang="en-US" sz="1000" dirty="0" err="1">
                  <a:solidFill>
                    <a:schemeClr val="tx1"/>
                  </a:solidFill>
                </a:rPr>
                <a:t>Opatija</a:t>
              </a:r>
              <a:r>
                <a:rPr lang="en-US" sz="1000" dirty="0">
                  <a:solidFill>
                    <a:schemeClr val="tx1"/>
                  </a:solidFill>
                </a:rPr>
                <a:t>, 2011.</a:t>
              </a:r>
              <a:endParaRPr lang="en-GB" sz="1000" dirty="0">
                <a:solidFill>
                  <a:schemeClr val="tx1"/>
                </a:solidFill>
              </a:endParaRPr>
            </a:p>
            <a:p>
              <a:endParaRPr lang="en-GB" sz="1000" dirty="0">
                <a:solidFill>
                  <a:schemeClr val="tx1"/>
                </a:solidFill>
              </a:endParaRPr>
            </a:p>
            <a:p>
              <a:endParaRPr lang="en-US" sz="1000" dirty="0">
                <a:solidFill>
                  <a:schemeClr val="tx1"/>
                </a:solidFill>
              </a:endParaRPr>
            </a:p>
            <a:p>
              <a:endParaRPr lang="en-US" sz="1200" dirty="0">
                <a:solidFill>
                  <a:schemeClr val="tx1"/>
                </a:solidFill>
              </a:endParaRPr>
            </a:p>
          </p:txBody>
        </p:sp>
        <p:sp>
          <p:nvSpPr>
            <p:cNvPr id="22" name="Rectangle 21">
              <a:extLst>
                <a:ext uri="{FF2B5EF4-FFF2-40B4-BE49-F238E27FC236}">
                  <a16:creationId xmlns:a16="http://schemas.microsoft.com/office/drawing/2014/main" id="{3C69B87D-BFB4-4E24-9166-1AA5CEA59E65}"/>
                </a:ext>
              </a:extLst>
            </p:cNvPr>
            <p:cNvSpPr/>
            <p:nvPr/>
          </p:nvSpPr>
          <p:spPr>
            <a:xfrm>
              <a:off x="114916" y="2607473"/>
              <a:ext cx="4146666" cy="335175"/>
            </a:xfrm>
            <a:prstGeom prst="rect">
              <a:avLst/>
            </a:prstGeom>
            <a:solidFill>
              <a:schemeClr val="bg1">
                <a:lumMod val="6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GB" sz="1600" b="1" dirty="0">
                  <a:solidFill>
                    <a:srgbClr val="FFC000"/>
                  </a:solidFill>
                </a:rPr>
                <a:t>7. References</a:t>
              </a:r>
            </a:p>
          </p:txBody>
        </p:sp>
      </p:grpSp>
      <p:grpSp>
        <p:nvGrpSpPr>
          <p:cNvPr id="28" name="Group 27">
            <a:extLst>
              <a:ext uri="{FF2B5EF4-FFF2-40B4-BE49-F238E27FC236}">
                <a16:creationId xmlns:a16="http://schemas.microsoft.com/office/drawing/2014/main" id="{4BDB9180-6E1D-4104-9B11-40055BC538C8}"/>
              </a:ext>
            </a:extLst>
          </p:cNvPr>
          <p:cNvGrpSpPr/>
          <p:nvPr/>
        </p:nvGrpSpPr>
        <p:grpSpPr>
          <a:xfrm>
            <a:off x="114916" y="5725890"/>
            <a:ext cx="4396124" cy="2285997"/>
            <a:chOff x="114916" y="1563121"/>
            <a:chExt cx="3397976" cy="2527351"/>
          </a:xfrm>
        </p:grpSpPr>
        <p:sp>
          <p:nvSpPr>
            <p:cNvPr id="29" name="Rectangle 28">
              <a:extLst>
                <a:ext uri="{FF2B5EF4-FFF2-40B4-BE49-F238E27FC236}">
                  <a16:creationId xmlns:a16="http://schemas.microsoft.com/office/drawing/2014/main" id="{5123C256-D18F-4CC9-9C79-F0B11804A8BC}"/>
                </a:ext>
              </a:extLst>
            </p:cNvPr>
            <p:cNvSpPr/>
            <p:nvPr/>
          </p:nvSpPr>
          <p:spPr>
            <a:xfrm>
              <a:off x="114916" y="1939613"/>
              <a:ext cx="3397976" cy="2150859"/>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algn="just"/>
              <a:r>
                <a:rPr lang="en-GB" sz="1000" dirty="0">
                  <a:solidFill>
                    <a:schemeClr val="tx1"/>
                  </a:solidFill>
                </a:rPr>
                <a:t>Four main papers were used as the basis of this project. A brief description is provided below:</a:t>
              </a:r>
            </a:p>
            <a:p>
              <a:pPr algn="just"/>
              <a:endParaRPr lang="en-GB" sz="1000" dirty="0">
                <a:solidFill>
                  <a:schemeClr val="tx1"/>
                </a:solidFill>
              </a:endParaRPr>
            </a:p>
            <a:p>
              <a:pPr marL="171450" indent="-171450" algn="just">
                <a:buFont typeface="Wingdings" panose="05000000000000000000" pitchFamily="2" charset="2"/>
                <a:buChar char="Ø"/>
              </a:pPr>
              <a:r>
                <a:rPr lang="en-GB" sz="1000" dirty="0">
                  <a:solidFill>
                    <a:schemeClr val="tx1"/>
                  </a:solidFill>
                </a:rPr>
                <a:t>The first paper investigated the </a:t>
              </a:r>
              <a:r>
                <a:rPr lang="en-GB" sz="1000" dirty="0" err="1">
                  <a:solidFill>
                    <a:schemeClr val="tx1"/>
                  </a:solidFill>
                </a:rPr>
                <a:t>Aircrack</a:t>
              </a:r>
              <a:r>
                <a:rPr lang="en-GB" sz="1000" dirty="0">
                  <a:solidFill>
                    <a:schemeClr val="tx1"/>
                  </a:solidFill>
                </a:rPr>
                <a:t>-ng tool and how it can be used to monitor, capture from and attack wireless networks [2].</a:t>
              </a:r>
            </a:p>
            <a:p>
              <a:pPr marL="171450" indent="-171450" algn="just">
                <a:buFont typeface="Wingdings" panose="05000000000000000000" pitchFamily="2" charset="2"/>
                <a:buChar char="Ø"/>
              </a:pPr>
              <a:r>
                <a:rPr lang="en-GB" sz="1000" dirty="0">
                  <a:solidFill>
                    <a:schemeClr val="tx1"/>
                  </a:solidFill>
                </a:rPr>
                <a:t>The second paper detailed use of the THC Hydra tool to attack and obtain login details for FTP, SSH and SMTP servers [3].</a:t>
              </a:r>
            </a:p>
            <a:p>
              <a:pPr marL="171450" indent="-171450" algn="just">
                <a:buFont typeface="Wingdings" panose="05000000000000000000" pitchFamily="2" charset="2"/>
                <a:buChar char="Ø"/>
              </a:pPr>
              <a:r>
                <a:rPr lang="en-GB" sz="1000" dirty="0">
                  <a:solidFill>
                    <a:schemeClr val="tx1"/>
                  </a:solidFill>
                </a:rPr>
                <a:t>The third paper covered the use of the Ettercap tool to perform Man-in-The-Middle attacks, such as ARP Poisoning and DNS Spoofing [4].</a:t>
              </a:r>
            </a:p>
            <a:p>
              <a:pPr marL="171450" indent="-171450" algn="just">
                <a:buFont typeface="Wingdings" panose="05000000000000000000" pitchFamily="2" charset="2"/>
                <a:buChar char="Ø"/>
              </a:pPr>
              <a:r>
                <a:rPr lang="en-GB" sz="1000" dirty="0">
                  <a:solidFill>
                    <a:schemeClr val="tx1"/>
                  </a:solidFill>
                </a:rPr>
                <a:t>The fourth relevant paper covered the SET or Social Engineering Toolkit and use of the Credential Harvester attack method to host a clone of a given website and collect the credentials that victims enter into it [5].</a:t>
              </a:r>
            </a:p>
          </p:txBody>
        </p:sp>
        <p:sp>
          <p:nvSpPr>
            <p:cNvPr id="30" name="Rectangle 29">
              <a:extLst>
                <a:ext uri="{FF2B5EF4-FFF2-40B4-BE49-F238E27FC236}">
                  <a16:creationId xmlns:a16="http://schemas.microsoft.com/office/drawing/2014/main" id="{BBDAEBFB-45AD-4B8D-AD2E-619EA39F6B79}"/>
                </a:ext>
              </a:extLst>
            </p:cNvPr>
            <p:cNvSpPr/>
            <p:nvPr/>
          </p:nvSpPr>
          <p:spPr>
            <a:xfrm>
              <a:off x="114916" y="1563121"/>
              <a:ext cx="3397976" cy="376493"/>
            </a:xfrm>
            <a:prstGeom prst="rect">
              <a:avLst/>
            </a:prstGeom>
            <a:solidFill>
              <a:schemeClr val="bg1">
                <a:lumMod val="6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GB" sz="1600" b="1" dirty="0">
                  <a:solidFill>
                    <a:srgbClr val="FFC000"/>
                  </a:solidFill>
                </a:rPr>
                <a:t>3. Related Works</a:t>
              </a:r>
            </a:p>
          </p:txBody>
        </p:sp>
      </p:grpSp>
      <p:grpSp>
        <p:nvGrpSpPr>
          <p:cNvPr id="33" name="Group 32">
            <a:extLst>
              <a:ext uri="{FF2B5EF4-FFF2-40B4-BE49-F238E27FC236}">
                <a16:creationId xmlns:a16="http://schemas.microsoft.com/office/drawing/2014/main" id="{4756FF6D-187D-4857-BC79-6629A8A367A9}"/>
              </a:ext>
            </a:extLst>
          </p:cNvPr>
          <p:cNvGrpSpPr/>
          <p:nvPr/>
        </p:nvGrpSpPr>
        <p:grpSpPr>
          <a:xfrm>
            <a:off x="4601328" y="1182406"/>
            <a:ext cx="8085353" cy="2290896"/>
            <a:chOff x="114915" y="1605624"/>
            <a:chExt cx="3591671" cy="2191846"/>
          </a:xfrm>
        </p:grpSpPr>
        <p:sp>
          <p:nvSpPr>
            <p:cNvPr id="34" name="Rectangle 33">
              <a:extLst>
                <a:ext uri="{FF2B5EF4-FFF2-40B4-BE49-F238E27FC236}">
                  <a16:creationId xmlns:a16="http://schemas.microsoft.com/office/drawing/2014/main" id="{C693E603-E06A-481B-8AF8-3313B222DBE3}"/>
                </a:ext>
              </a:extLst>
            </p:cNvPr>
            <p:cNvSpPr/>
            <p:nvPr/>
          </p:nvSpPr>
          <p:spPr>
            <a:xfrm>
              <a:off x="114916" y="1939614"/>
              <a:ext cx="3591670" cy="1857856"/>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marL="171450" indent="-171450" algn="just">
                <a:buFont typeface="Wingdings" panose="05000000000000000000" pitchFamily="2" charset="2"/>
                <a:buChar char="Ø"/>
              </a:pPr>
              <a:r>
                <a:rPr lang="en-GB" sz="1000" dirty="0">
                  <a:solidFill>
                    <a:schemeClr val="tx1"/>
                  </a:solidFill>
                </a:rPr>
                <a:t>In the first attack, </a:t>
              </a:r>
              <a:r>
                <a:rPr lang="en-GB" sz="1000" dirty="0" err="1">
                  <a:solidFill>
                    <a:schemeClr val="tx1"/>
                  </a:solidFill>
                </a:rPr>
                <a:t>Aircrack</a:t>
              </a:r>
              <a:r>
                <a:rPr lang="en-GB" sz="1000" dirty="0">
                  <a:solidFill>
                    <a:schemeClr val="tx1"/>
                  </a:solidFill>
                </a:rPr>
                <a:t>-ng was used to perform a de-authentication attack and cause the target client and access point to re-authenticate and send the EAPOL handshake that was captured and then used to run a dictionary attack and find the password [Figure 1].</a:t>
              </a:r>
            </a:p>
            <a:p>
              <a:pPr marL="171450" indent="-171450" algn="just">
                <a:buFont typeface="Wingdings" panose="05000000000000000000" pitchFamily="2" charset="2"/>
                <a:buChar char="Ø"/>
              </a:pPr>
              <a:r>
                <a:rPr lang="en-GB" sz="1000" dirty="0">
                  <a:solidFill>
                    <a:schemeClr val="tx1"/>
                  </a:solidFill>
                </a:rPr>
                <a:t>In the second attack, THC Hydra was used to run a dictionary attack against the router login page [Figure 2].</a:t>
              </a:r>
            </a:p>
            <a:p>
              <a:pPr marL="171450" indent="-171450" algn="just">
                <a:buFont typeface="Wingdings" panose="05000000000000000000" pitchFamily="2" charset="2"/>
                <a:buChar char="Ø"/>
              </a:pPr>
              <a:r>
                <a:rPr lang="en-GB" sz="1000" dirty="0">
                  <a:solidFill>
                    <a:schemeClr val="tx1"/>
                  </a:solidFill>
                </a:rPr>
                <a:t>In the third attack, Ettercap was used to perform ARP [Figure 3] and DNS [Figure 4] Spoofing, serving the victim with a cloned website hosted via SET and obtaining the victim’s credentials when they attempt to login.</a:t>
              </a:r>
            </a:p>
          </p:txBody>
        </p:sp>
        <p:sp>
          <p:nvSpPr>
            <p:cNvPr id="35" name="Rectangle 34">
              <a:extLst>
                <a:ext uri="{FF2B5EF4-FFF2-40B4-BE49-F238E27FC236}">
                  <a16:creationId xmlns:a16="http://schemas.microsoft.com/office/drawing/2014/main" id="{2362A6BF-CBB1-4844-ADF7-3D7001953120}"/>
                </a:ext>
              </a:extLst>
            </p:cNvPr>
            <p:cNvSpPr/>
            <p:nvPr/>
          </p:nvSpPr>
          <p:spPr>
            <a:xfrm>
              <a:off x="114915" y="1605624"/>
              <a:ext cx="3591671" cy="333989"/>
            </a:xfrm>
            <a:prstGeom prst="rect">
              <a:avLst/>
            </a:prstGeom>
            <a:solidFill>
              <a:schemeClr val="bg1">
                <a:lumMod val="6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GB" sz="1600" b="1" dirty="0">
                  <a:solidFill>
                    <a:srgbClr val="FFC000"/>
                  </a:solidFill>
                </a:rPr>
                <a:t>4. Experiment</a:t>
              </a:r>
            </a:p>
          </p:txBody>
        </p:sp>
      </p:grpSp>
      <p:grpSp>
        <p:nvGrpSpPr>
          <p:cNvPr id="36" name="Group 35">
            <a:extLst>
              <a:ext uri="{FF2B5EF4-FFF2-40B4-BE49-F238E27FC236}">
                <a16:creationId xmlns:a16="http://schemas.microsoft.com/office/drawing/2014/main" id="{8446D030-2F07-44F4-8345-E369EC0F192F}"/>
              </a:ext>
            </a:extLst>
          </p:cNvPr>
          <p:cNvGrpSpPr/>
          <p:nvPr/>
        </p:nvGrpSpPr>
        <p:grpSpPr>
          <a:xfrm>
            <a:off x="4601327" y="3543314"/>
            <a:ext cx="8085354" cy="2545862"/>
            <a:chOff x="114916" y="1722676"/>
            <a:chExt cx="3591670" cy="1620474"/>
          </a:xfrm>
        </p:grpSpPr>
        <p:sp>
          <p:nvSpPr>
            <p:cNvPr id="37" name="Rectangle 36">
              <a:extLst>
                <a:ext uri="{FF2B5EF4-FFF2-40B4-BE49-F238E27FC236}">
                  <a16:creationId xmlns:a16="http://schemas.microsoft.com/office/drawing/2014/main" id="{F534B542-87E9-4D58-8207-322BDCE42909}"/>
                </a:ext>
              </a:extLst>
            </p:cNvPr>
            <p:cNvSpPr/>
            <p:nvPr/>
          </p:nvSpPr>
          <p:spPr>
            <a:xfrm>
              <a:off x="114916" y="1939614"/>
              <a:ext cx="3591670" cy="1403536"/>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pPr marL="171450" indent="-171450" algn="just">
                <a:buFont typeface="Wingdings" panose="05000000000000000000" pitchFamily="2" charset="2"/>
                <a:buChar char="Ø"/>
              </a:pPr>
              <a:r>
                <a:rPr lang="en-GB" sz="1000" dirty="0">
                  <a:solidFill>
                    <a:schemeClr val="tx1"/>
                  </a:solidFill>
                </a:rPr>
                <a:t>The first attack was performed 3 times and successfully obtained the EAPOL handshake in all 3 attempts. The captured handshakes were then used to perform a dictionary attack and found the correct password in an average time of 6 hours, 41 minutes and 1 second after an average 34724206.6 attempts [Figure 5].</a:t>
              </a:r>
            </a:p>
            <a:p>
              <a:pPr marL="171450" indent="-171450" algn="just">
                <a:buFont typeface="Wingdings" panose="05000000000000000000" pitchFamily="2" charset="2"/>
                <a:buChar char="Ø"/>
              </a:pPr>
              <a:r>
                <a:rPr lang="en-GB" sz="1000" dirty="0">
                  <a:solidFill>
                    <a:schemeClr val="tx1"/>
                  </a:solidFill>
                </a:rPr>
                <a:t>The second attack was also performed 3 times and successfully obtained a valid username and password combination in 72706 attempts in all 3 cases [Figure 6].</a:t>
              </a:r>
            </a:p>
            <a:p>
              <a:pPr marL="171450" indent="-171450" algn="just">
                <a:buFont typeface="Wingdings" panose="05000000000000000000" pitchFamily="2" charset="2"/>
                <a:buChar char="Ø"/>
              </a:pPr>
              <a:r>
                <a:rPr lang="en-GB" sz="1000" dirty="0">
                  <a:solidFill>
                    <a:schemeClr val="tx1"/>
                  </a:solidFill>
                </a:rPr>
                <a:t>The third attack successfully spoofed ARP and DNS and used SET to serve the victim a cloned website and the credentials were obtained, however this was only possible on HTTP websites [Figure 7].</a:t>
              </a:r>
            </a:p>
          </p:txBody>
        </p:sp>
        <p:sp>
          <p:nvSpPr>
            <p:cNvPr id="38" name="Rectangle 37">
              <a:extLst>
                <a:ext uri="{FF2B5EF4-FFF2-40B4-BE49-F238E27FC236}">
                  <a16:creationId xmlns:a16="http://schemas.microsoft.com/office/drawing/2014/main" id="{8F3BD0EB-A3E7-481E-B1A3-1B9C1EC04B07}"/>
                </a:ext>
              </a:extLst>
            </p:cNvPr>
            <p:cNvSpPr/>
            <p:nvPr/>
          </p:nvSpPr>
          <p:spPr>
            <a:xfrm>
              <a:off x="114916" y="1722676"/>
              <a:ext cx="3591670" cy="216937"/>
            </a:xfrm>
            <a:prstGeom prst="rect">
              <a:avLst/>
            </a:prstGeom>
            <a:solidFill>
              <a:schemeClr val="bg1">
                <a:lumMod val="6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GB" sz="1600" b="1" dirty="0">
                  <a:solidFill>
                    <a:srgbClr val="FFC000"/>
                  </a:solidFill>
                </a:rPr>
                <a:t>5. Results</a:t>
              </a:r>
            </a:p>
          </p:txBody>
        </p:sp>
      </p:grpSp>
      <p:grpSp>
        <p:nvGrpSpPr>
          <p:cNvPr id="39" name="Group 38">
            <a:extLst>
              <a:ext uri="{FF2B5EF4-FFF2-40B4-BE49-F238E27FC236}">
                <a16:creationId xmlns:a16="http://schemas.microsoft.com/office/drawing/2014/main" id="{A47FC210-00BB-4C99-AB16-C3CA1C681B51}"/>
              </a:ext>
            </a:extLst>
          </p:cNvPr>
          <p:cNvGrpSpPr/>
          <p:nvPr/>
        </p:nvGrpSpPr>
        <p:grpSpPr>
          <a:xfrm>
            <a:off x="4601325" y="6158303"/>
            <a:ext cx="8085356" cy="1849940"/>
            <a:chOff x="114916" y="1610447"/>
            <a:chExt cx="3266086" cy="1689671"/>
          </a:xfrm>
        </p:grpSpPr>
        <p:sp>
          <p:nvSpPr>
            <p:cNvPr id="40" name="Rectangle 39">
              <a:extLst>
                <a:ext uri="{FF2B5EF4-FFF2-40B4-BE49-F238E27FC236}">
                  <a16:creationId xmlns:a16="http://schemas.microsoft.com/office/drawing/2014/main" id="{C936DE20-5E8B-4754-88ED-A1BE0AFF57C6}"/>
                </a:ext>
              </a:extLst>
            </p:cNvPr>
            <p:cNvSpPr/>
            <p:nvPr/>
          </p:nvSpPr>
          <p:spPr>
            <a:xfrm>
              <a:off x="114916" y="1939614"/>
              <a:ext cx="3266086" cy="1360504"/>
            </a:xfrm>
            <a:prstGeom prst="rect">
              <a:avLst/>
            </a:prstGeom>
            <a:solidFill>
              <a:schemeClr val="bg1"/>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p>
              <a:r>
                <a:rPr lang="en-GB" sz="1000" dirty="0">
                  <a:solidFill>
                    <a:schemeClr val="tx1"/>
                  </a:solidFill>
                </a:rPr>
                <a:t>The first objective of the project was fulfilled, as the literature review is an expansive collection of knowledge on existing exploits and tools. It also contains various papers that were used in the experiment.</a:t>
              </a:r>
            </a:p>
            <a:p>
              <a:r>
                <a:rPr lang="en-GB" sz="1000" dirty="0">
                  <a:solidFill>
                    <a:schemeClr val="tx1"/>
                  </a:solidFill>
                </a:rPr>
                <a:t>The second, third and fourth objective are all fulfilled by the experiment, as it contains instances of penetration testing in the form of gaining access to the network in the first attack and gaining access to the router in the second attack. The first and second attacks are both password attacks, thus obtaining the credentials to the network and the router constitutes successful password cracking. The third attack used an ARP/DNS spoofing attack and is therefore considered a Man-in-The-Middle attack. The spoofed DNS response directed the victim to a cloned copy of the website hosted through SETs Credential Harvester, which collects the credentials entered into any login form on the page, thus constituting data acquisition. </a:t>
              </a:r>
            </a:p>
            <a:p>
              <a:r>
                <a:rPr lang="en-GB" sz="1000" dirty="0">
                  <a:solidFill>
                    <a:schemeClr val="tx1"/>
                  </a:solidFill>
                </a:rPr>
                <a:t>Finally, the fifth objective was “To evaluate the experiment and collate the results with prior research.”, which was conducted in the Testing and Evaluation sections of chapter 5. As such, it appears that all objectives set in the first chapter have been achieved at some point in the project.</a:t>
              </a:r>
            </a:p>
          </p:txBody>
        </p:sp>
        <p:sp>
          <p:nvSpPr>
            <p:cNvPr id="41" name="Rectangle 40">
              <a:extLst>
                <a:ext uri="{FF2B5EF4-FFF2-40B4-BE49-F238E27FC236}">
                  <a16:creationId xmlns:a16="http://schemas.microsoft.com/office/drawing/2014/main" id="{3CBDDC29-5533-48F1-B448-157865525E99}"/>
                </a:ext>
              </a:extLst>
            </p:cNvPr>
            <p:cNvSpPr/>
            <p:nvPr/>
          </p:nvSpPr>
          <p:spPr>
            <a:xfrm>
              <a:off x="114916" y="1610447"/>
              <a:ext cx="3266086" cy="327073"/>
            </a:xfrm>
            <a:prstGeom prst="rect">
              <a:avLst/>
            </a:prstGeom>
            <a:solidFill>
              <a:schemeClr val="bg1">
                <a:lumMod val="65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r>
                <a:rPr lang="en-GB" sz="1600" b="1" dirty="0">
                  <a:solidFill>
                    <a:srgbClr val="FFC000"/>
                  </a:solidFill>
                </a:rPr>
                <a:t>6. Conclusion</a:t>
              </a:r>
            </a:p>
          </p:txBody>
        </p:sp>
      </p:grpSp>
      <p:grpSp>
        <p:nvGrpSpPr>
          <p:cNvPr id="60" name="Group 59">
            <a:extLst>
              <a:ext uri="{FF2B5EF4-FFF2-40B4-BE49-F238E27FC236}">
                <a16:creationId xmlns:a16="http://schemas.microsoft.com/office/drawing/2014/main" id="{BC89B782-D981-43FB-B515-C9B9CDB73CE5}"/>
              </a:ext>
            </a:extLst>
          </p:cNvPr>
          <p:cNvGrpSpPr/>
          <p:nvPr/>
        </p:nvGrpSpPr>
        <p:grpSpPr>
          <a:xfrm>
            <a:off x="4832173" y="2369520"/>
            <a:ext cx="7623660" cy="880021"/>
            <a:chOff x="4846498" y="2387972"/>
            <a:chExt cx="7623660" cy="880021"/>
          </a:xfrm>
        </p:grpSpPr>
        <p:pic>
          <p:nvPicPr>
            <p:cNvPr id="51" name="Picture 50">
              <a:extLst>
                <a:ext uri="{FF2B5EF4-FFF2-40B4-BE49-F238E27FC236}">
                  <a16:creationId xmlns:a16="http://schemas.microsoft.com/office/drawing/2014/main" id="{4C3574B5-3A3C-4329-A5D0-59C0940B8B15}"/>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846498" y="2387972"/>
              <a:ext cx="1761920" cy="863374"/>
            </a:xfrm>
            <a:prstGeom prst="rect">
              <a:avLst/>
            </a:prstGeom>
            <a:noFill/>
            <a:ln w="19050">
              <a:solidFill>
                <a:schemeClr val="tx1"/>
              </a:solidFill>
            </a:ln>
          </p:spPr>
        </p:pic>
        <p:pic>
          <p:nvPicPr>
            <p:cNvPr id="52" name="Picture 51">
              <a:extLst>
                <a:ext uri="{FF2B5EF4-FFF2-40B4-BE49-F238E27FC236}">
                  <a16:creationId xmlns:a16="http://schemas.microsoft.com/office/drawing/2014/main" id="{380E9D9A-75C0-4AA8-B21C-0914B36504CC}"/>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6801125" y="2394268"/>
              <a:ext cx="1761920" cy="863371"/>
            </a:xfrm>
            <a:prstGeom prst="rect">
              <a:avLst/>
            </a:prstGeom>
            <a:noFill/>
            <a:ln w="19050">
              <a:solidFill>
                <a:schemeClr val="tx1"/>
              </a:solidFill>
            </a:ln>
          </p:spPr>
        </p:pic>
        <p:pic>
          <p:nvPicPr>
            <p:cNvPr id="53" name="Picture 52">
              <a:extLst>
                <a:ext uri="{FF2B5EF4-FFF2-40B4-BE49-F238E27FC236}">
                  <a16:creationId xmlns:a16="http://schemas.microsoft.com/office/drawing/2014/main" id="{44D202CF-7B01-4B71-A20B-11F64FB6F04F}"/>
                </a:ext>
              </a:extLst>
            </p:cNvPr>
            <p:cNvPicPr/>
            <p:nvPr/>
          </p:nvPicPr>
          <p:blipFill>
            <a:blip r:embed="rId6">
              <a:extLst>
                <a:ext uri="{28A0092B-C50C-407E-A947-70E740481C1C}">
                  <a14:useLocalDpi xmlns:a14="http://schemas.microsoft.com/office/drawing/2010/main" val="0"/>
                </a:ext>
              </a:extLst>
            </a:blip>
            <a:srcRect/>
            <a:stretch>
              <a:fillRect/>
            </a:stretch>
          </p:blipFill>
          <p:spPr bwMode="auto">
            <a:xfrm>
              <a:off x="8755752" y="2403271"/>
              <a:ext cx="1761920" cy="861207"/>
            </a:xfrm>
            <a:prstGeom prst="rect">
              <a:avLst/>
            </a:prstGeom>
            <a:noFill/>
            <a:ln w="19050">
              <a:solidFill>
                <a:schemeClr val="tx1"/>
              </a:solidFill>
            </a:ln>
          </p:spPr>
        </p:pic>
        <p:pic>
          <p:nvPicPr>
            <p:cNvPr id="54" name="Picture 53">
              <a:extLst>
                <a:ext uri="{FF2B5EF4-FFF2-40B4-BE49-F238E27FC236}">
                  <a16:creationId xmlns:a16="http://schemas.microsoft.com/office/drawing/2014/main" id="{7181F1B8-2DE9-4FA4-9C90-AE821C40B09B}"/>
                </a:ext>
              </a:extLst>
            </p:cNvPr>
            <p:cNvPicPr/>
            <p:nvPr/>
          </p:nvPicPr>
          <p:blipFill>
            <a:blip r:embed="rId7">
              <a:extLst>
                <a:ext uri="{28A0092B-C50C-407E-A947-70E740481C1C}">
                  <a14:useLocalDpi xmlns:a14="http://schemas.microsoft.com/office/drawing/2010/main" val="0"/>
                </a:ext>
              </a:extLst>
            </a:blip>
            <a:srcRect/>
            <a:stretch>
              <a:fillRect/>
            </a:stretch>
          </p:blipFill>
          <p:spPr bwMode="auto">
            <a:xfrm>
              <a:off x="10708237" y="2406786"/>
              <a:ext cx="1761921" cy="861207"/>
            </a:xfrm>
            <a:prstGeom prst="rect">
              <a:avLst/>
            </a:prstGeom>
            <a:noFill/>
            <a:ln w="19050">
              <a:solidFill>
                <a:schemeClr val="tx1"/>
              </a:solidFill>
            </a:ln>
          </p:spPr>
        </p:pic>
      </p:grpSp>
      <p:grpSp>
        <p:nvGrpSpPr>
          <p:cNvPr id="59" name="Group 58">
            <a:extLst>
              <a:ext uri="{FF2B5EF4-FFF2-40B4-BE49-F238E27FC236}">
                <a16:creationId xmlns:a16="http://schemas.microsoft.com/office/drawing/2014/main" id="{799D89E4-D7C1-49AC-B16E-05F2E3106A1E}"/>
              </a:ext>
            </a:extLst>
          </p:cNvPr>
          <p:cNvGrpSpPr/>
          <p:nvPr/>
        </p:nvGrpSpPr>
        <p:grpSpPr>
          <a:xfrm>
            <a:off x="4932047" y="5016850"/>
            <a:ext cx="7233346" cy="856364"/>
            <a:chOff x="4076248" y="5017710"/>
            <a:chExt cx="7233346" cy="856364"/>
          </a:xfrm>
        </p:grpSpPr>
        <p:pic>
          <p:nvPicPr>
            <p:cNvPr id="56" name="Picture 55">
              <a:extLst>
                <a:ext uri="{FF2B5EF4-FFF2-40B4-BE49-F238E27FC236}">
                  <a16:creationId xmlns:a16="http://schemas.microsoft.com/office/drawing/2014/main" id="{4DAD7628-145E-4DE0-A4B1-B7B4051198CE}"/>
                </a:ext>
              </a:extLst>
            </p:cNvPr>
            <p:cNvPicPr/>
            <p:nvPr/>
          </p:nvPicPr>
          <p:blipFill>
            <a:blip r:embed="rId8">
              <a:extLst>
                <a:ext uri="{28A0092B-C50C-407E-A947-70E740481C1C}">
                  <a14:useLocalDpi xmlns:a14="http://schemas.microsoft.com/office/drawing/2010/main" val="0"/>
                </a:ext>
              </a:extLst>
            </a:blip>
            <a:srcRect/>
            <a:stretch>
              <a:fillRect/>
            </a:stretch>
          </p:blipFill>
          <p:spPr bwMode="auto">
            <a:xfrm>
              <a:off x="4076248" y="5017710"/>
              <a:ext cx="1761920" cy="856364"/>
            </a:xfrm>
            <a:prstGeom prst="rect">
              <a:avLst/>
            </a:prstGeom>
            <a:noFill/>
            <a:ln w="19050">
              <a:solidFill>
                <a:schemeClr val="tx1"/>
              </a:solidFill>
            </a:ln>
          </p:spPr>
        </p:pic>
        <p:pic>
          <p:nvPicPr>
            <p:cNvPr id="57" name="Picture 56">
              <a:extLst>
                <a:ext uri="{FF2B5EF4-FFF2-40B4-BE49-F238E27FC236}">
                  <a16:creationId xmlns:a16="http://schemas.microsoft.com/office/drawing/2014/main" id="{D422872E-8A8E-4D27-BE07-6FED0B680390}"/>
                </a:ext>
              </a:extLst>
            </p:cNvPr>
            <p:cNvPicPr/>
            <p:nvPr/>
          </p:nvPicPr>
          <p:blipFill>
            <a:blip r:embed="rId9">
              <a:extLst>
                <a:ext uri="{28A0092B-C50C-407E-A947-70E740481C1C}">
                  <a14:useLocalDpi xmlns:a14="http://schemas.microsoft.com/office/drawing/2010/main" val="0"/>
                </a:ext>
              </a:extLst>
            </a:blip>
            <a:srcRect/>
            <a:stretch>
              <a:fillRect/>
            </a:stretch>
          </p:blipFill>
          <p:spPr bwMode="auto">
            <a:xfrm>
              <a:off x="6811961" y="5017905"/>
              <a:ext cx="1761920" cy="856169"/>
            </a:xfrm>
            <a:prstGeom prst="rect">
              <a:avLst/>
            </a:prstGeom>
            <a:noFill/>
            <a:ln w="19050">
              <a:solidFill>
                <a:schemeClr val="tx1"/>
              </a:solidFill>
            </a:ln>
          </p:spPr>
        </p:pic>
        <p:pic>
          <p:nvPicPr>
            <p:cNvPr id="58" name="Picture 57">
              <a:extLst>
                <a:ext uri="{FF2B5EF4-FFF2-40B4-BE49-F238E27FC236}">
                  <a16:creationId xmlns:a16="http://schemas.microsoft.com/office/drawing/2014/main" id="{A83BF914-6D6E-40BB-B96B-3B71A8212CC2}"/>
                </a:ext>
              </a:extLst>
            </p:cNvPr>
            <p:cNvPicPr/>
            <p:nvPr/>
          </p:nvPicPr>
          <p:blipFill>
            <a:blip r:embed="rId10">
              <a:extLst>
                <a:ext uri="{28A0092B-C50C-407E-A947-70E740481C1C}">
                  <a14:useLocalDpi xmlns:a14="http://schemas.microsoft.com/office/drawing/2010/main" val="0"/>
                </a:ext>
              </a:extLst>
            </a:blip>
            <a:srcRect/>
            <a:stretch>
              <a:fillRect/>
            </a:stretch>
          </p:blipFill>
          <p:spPr bwMode="auto">
            <a:xfrm>
              <a:off x="9547674" y="5017905"/>
              <a:ext cx="1761920" cy="856169"/>
            </a:xfrm>
            <a:prstGeom prst="rect">
              <a:avLst/>
            </a:prstGeom>
            <a:noFill/>
            <a:ln w="19050">
              <a:solidFill>
                <a:schemeClr val="tx1"/>
              </a:solidFill>
            </a:ln>
          </p:spPr>
        </p:pic>
      </p:grpSp>
      <p:sp>
        <p:nvSpPr>
          <p:cNvPr id="61" name="TextBox 60">
            <a:extLst>
              <a:ext uri="{FF2B5EF4-FFF2-40B4-BE49-F238E27FC236}">
                <a16:creationId xmlns:a16="http://schemas.microsoft.com/office/drawing/2014/main" id="{82410D6C-52F4-40F9-BE47-B7099017552F}"/>
              </a:ext>
            </a:extLst>
          </p:cNvPr>
          <p:cNvSpPr txBox="1"/>
          <p:nvPr/>
        </p:nvSpPr>
        <p:spPr>
          <a:xfrm>
            <a:off x="4889886" y="5844563"/>
            <a:ext cx="1846242" cy="253916"/>
          </a:xfrm>
          <a:prstGeom prst="rect">
            <a:avLst/>
          </a:prstGeom>
          <a:noFill/>
        </p:spPr>
        <p:txBody>
          <a:bodyPr wrap="square" rtlCol="0">
            <a:spAutoFit/>
          </a:bodyPr>
          <a:lstStyle/>
          <a:p>
            <a:pPr algn="ctr"/>
            <a:r>
              <a:rPr lang="en-GB" sz="1000" dirty="0"/>
              <a:t>Figure 5: Attack 1, Attempt 1</a:t>
            </a:r>
          </a:p>
        </p:txBody>
      </p:sp>
      <p:sp>
        <p:nvSpPr>
          <p:cNvPr id="62" name="TextBox 61">
            <a:extLst>
              <a:ext uri="{FF2B5EF4-FFF2-40B4-BE49-F238E27FC236}">
                <a16:creationId xmlns:a16="http://schemas.microsoft.com/office/drawing/2014/main" id="{6A619C88-A49D-4840-AFEF-E3E24CED25D3}"/>
              </a:ext>
            </a:extLst>
          </p:cNvPr>
          <p:cNvSpPr txBox="1"/>
          <p:nvPr/>
        </p:nvSpPr>
        <p:spPr>
          <a:xfrm>
            <a:off x="7704578" y="5858085"/>
            <a:ext cx="1688283" cy="246221"/>
          </a:xfrm>
          <a:prstGeom prst="rect">
            <a:avLst/>
          </a:prstGeom>
          <a:noFill/>
        </p:spPr>
        <p:txBody>
          <a:bodyPr wrap="none" rtlCol="0">
            <a:spAutoFit/>
          </a:bodyPr>
          <a:lstStyle/>
          <a:p>
            <a:pPr algn="ctr"/>
            <a:r>
              <a:rPr lang="en-GB" sz="1000" dirty="0"/>
              <a:t>Figure 6: Attack 2, Attempt 1</a:t>
            </a:r>
          </a:p>
        </p:txBody>
      </p:sp>
      <p:sp>
        <p:nvSpPr>
          <p:cNvPr id="63" name="TextBox 62">
            <a:extLst>
              <a:ext uri="{FF2B5EF4-FFF2-40B4-BE49-F238E27FC236}">
                <a16:creationId xmlns:a16="http://schemas.microsoft.com/office/drawing/2014/main" id="{A22CC27E-B740-4572-81C5-9E9D1379553C}"/>
              </a:ext>
            </a:extLst>
          </p:cNvPr>
          <p:cNvSpPr txBox="1"/>
          <p:nvPr/>
        </p:nvSpPr>
        <p:spPr>
          <a:xfrm>
            <a:off x="10440291" y="5849165"/>
            <a:ext cx="1688283" cy="246221"/>
          </a:xfrm>
          <a:prstGeom prst="rect">
            <a:avLst/>
          </a:prstGeom>
          <a:noFill/>
        </p:spPr>
        <p:txBody>
          <a:bodyPr wrap="none" rtlCol="0">
            <a:spAutoFit/>
          </a:bodyPr>
          <a:lstStyle/>
          <a:p>
            <a:pPr algn="ctr"/>
            <a:r>
              <a:rPr lang="en-GB" sz="1000" dirty="0"/>
              <a:t>Figure 7: Attack 3, Attempt 1</a:t>
            </a:r>
          </a:p>
        </p:txBody>
      </p:sp>
      <p:sp>
        <p:nvSpPr>
          <p:cNvPr id="64" name="TextBox 63">
            <a:extLst>
              <a:ext uri="{FF2B5EF4-FFF2-40B4-BE49-F238E27FC236}">
                <a16:creationId xmlns:a16="http://schemas.microsoft.com/office/drawing/2014/main" id="{69D9EA0E-4804-4DC0-8E74-0333E07C712B}"/>
              </a:ext>
            </a:extLst>
          </p:cNvPr>
          <p:cNvSpPr txBox="1"/>
          <p:nvPr/>
        </p:nvSpPr>
        <p:spPr>
          <a:xfrm>
            <a:off x="4973977" y="3220859"/>
            <a:ext cx="1473481" cy="246221"/>
          </a:xfrm>
          <a:prstGeom prst="rect">
            <a:avLst/>
          </a:prstGeom>
          <a:noFill/>
        </p:spPr>
        <p:txBody>
          <a:bodyPr wrap="none" rtlCol="0">
            <a:spAutoFit/>
          </a:bodyPr>
          <a:lstStyle/>
          <a:p>
            <a:pPr algn="ctr"/>
            <a:r>
              <a:rPr lang="en-GB" sz="1000" dirty="0"/>
              <a:t>Figure 1: Attack 1 Design</a:t>
            </a:r>
          </a:p>
        </p:txBody>
      </p:sp>
      <p:sp>
        <p:nvSpPr>
          <p:cNvPr id="65" name="TextBox 64">
            <a:extLst>
              <a:ext uri="{FF2B5EF4-FFF2-40B4-BE49-F238E27FC236}">
                <a16:creationId xmlns:a16="http://schemas.microsoft.com/office/drawing/2014/main" id="{BCEE680E-D6E2-4366-A2BB-15ED39DEA482}"/>
              </a:ext>
            </a:extLst>
          </p:cNvPr>
          <p:cNvSpPr txBox="1"/>
          <p:nvPr/>
        </p:nvSpPr>
        <p:spPr>
          <a:xfrm>
            <a:off x="6929948" y="3220859"/>
            <a:ext cx="1473481" cy="246221"/>
          </a:xfrm>
          <a:prstGeom prst="rect">
            <a:avLst/>
          </a:prstGeom>
          <a:noFill/>
        </p:spPr>
        <p:txBody>
          <a:bodyPr wrap="none" rtlCol="0">
            <a:spAutoFit/>
          </a:bodyPr>
          <a:lstStyle/>
          <a:p>
            <a:pPr algn="ctr"/>
            <a:r>
              <a:rPr lang="en-GB" sz="1000" dirty="0"/>
              <a:t>Figure 2: Attack 2 Design</a:t>
            </a:r>
          </a:p>
        </p:txBody>
      </p:sp>
      <p:sp>
        <p:nvSpPr>
          <p:cNvPr id="66" name="TextBox 65">
            <a:extLst>
              <a:ext uri="{FF2B5EF4-FFF2-40B4-BE49-F238E27FC236}">
                <a16:creationId xmlns:a16="http://schemas.microsoft.com/office/drawing/2014/main" id="{BC313EEB-5E9B-49F3-A462-106BB417994A}"/>
              </a:ext>
            </a:extLst>
          </p:cNvPr>
          <p:cNvSpPr txBox="1"/>
          <p:nvPr/>
        </p:nvSpPr>
        <p:spPr>
          <a:xfrm>
            <a:off x="8655346" y="3230897"/>
            <a:ext cx="1931939" cy="246221"/>
          </a:xfrm>
          <a:prstGeom prst="rect">
            <a:avLst/>
          </a:prstGeom>
          <a:noFill/>
        </p:spPr>
        <p:txBody>
          <a:bodyPr wrap="none" rtlCol="0">
            <a:spAutoFit/>
          </a:bodyPr>
          <a:lstStyle/>
          <a:p>
            <a:pPr algn="ctr"/>
            <a:r>
              <a:rPr lang="en-GB" sz="1000" dirty="0"/>
              <a:t>Figure 3: Attack 3 - ARP Poisoning</a:t>
            </a:r>
          </a:p>
        </p:txBody>
      </p:sp>
      <p:sp>
        <p:nvSpPr>
          <p:cNvPr id="67" name="TextBox 66">
            <a:extLst>
              <a:ext uri="{FF2B5EF4-FFF2-40B4-BE49-F238E27FC236}">
                <a16:creationId xmlns:a16="http://schemas.microsoft.com/office/drawing/2014/main" id="{6B4C055F-218F-4C0A-AD0D-7A2B12DF3B61}"/>
              </a:ext>
            </a:extLst>
          </p:cNvPr>
          <p:cNvSpPr txBox="1"/>
          <p:nvPr/>
        </p:nvSpPr>
        <p:spPr>
          <a:xfrm>
            <a:off x="10610525" y="3227966"/>
            <a:ext cx="1923925" cy="246221"/>
          </a:xfrm>
          <a:prstGeom prst="rect">
            <a:avLst/>
          </a:prstGeom>
          <a:noFill/>
        </p:spPr>
        <p:txBody>
          <a:bodyPr wrap="none" rtlCol="0">
            <a:spAutoFit/>
          </a:bodyPr>
          <a:lstStyle/>
          <a:p>
            <a:pPr algn="ctr"/>
            <a:r>
              <a:rPr lang="en-GB" sz="1000" dirty="0"/>
              <a:t>Figure 4: Attack 3 – DNS Spoofing</a:t>
            </a:r>
          </a:p>
        </p:txBody>
      </p:sp>
    </p:spTree>
    <p:extLst>
      <p:ext uri="{BB962C8B-B14F-4D97-AF65-F5344CB8AC3E}">
        <p14:creationId xmlns:p14="http://schemas.microsoft.com/office/powerpoint/2010/main" val="299118239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897</TotalTime>
  <Words>1143</Words>
  <Application>Microsoft Office PowerPoint</Application>
  <PresentationFormat>A3 Paper (297x420 mm)</PresentationFormat>
  <Paragraphs>49</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Wingdings</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TheLoliCatcher</dc:creator>
  <cp:lastModifiedBy>TheLoliCatcher</cp:lastModifiedBy>
  <cp:revision>33</cp:revision>
  <dcterms:created xsi:type="dcterms:W3CDTF">2020-05-06T20:20:16Z</dcterms:created>
  <dcterms:modified xsi:type="dcterms:W3CDTF">2020-05-07T11:20:54Z</dcterms:modified>
</cp:coreProperties>
</file>