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1"/>
  </p:sldMasterIdLst>
  <p:handoutMasterIdLst>
    <p:handoutMasterId r:id="rId41"/>
  </p:handoutMasterIdLst>
  <p:sldIdLst>
    <p:sldId id="256" r:id="rId2"/>
    <p:sldId id="257" r:id="rId3"/>
    <p:sldId id="259" r:id="rId4"/>
    <p:sldId id="258" r:id="rId5"/>
    <p:sldId id="322" r:id="rId6"/>
    <p:sldId id="309" r:id="rId7"/>
    <p:sldId id="312" r:id="rId8"/>
    <p:sldId id="313" r:id="rId9"/>
    <p:sldId id="314" r:id="rId10"/>
    <p:sldId id="315" r:id="rId11"/>
    <p:sldId id="316" r:id="rId12"/>
    <p:sldId id="311" r:id="rId13"/>
    <p:sldId id="317" r:id="rId14"/>
    <p:sldId id="318" r:id="rId15"/>
    <p:sldId id="271" r:id="rId16"/>
    <p:sldId id="272" r:id="rId17"/>
    <p:sldId id="273" r:id="rId18"/>
    <p:sldId id="274" r:id="rId19"/>
    <p:sldId id="275" r:id="rId20"/>
    <p:sldId id="276" r:id="rId21"/>
    <p:sldId id="277" r:id="rId22"/>
    <p:sldId id="278" r:id="rId23"/>
    <p:sldId id="280" r:id="rId24"/>
    <p:sldId id="281" r:id="rId25"/>
    <p:sldId id="282" r:id="rId26"/>
    <p:sldId id="284" r:id="rId27"/>
    <p:sldId id="285" r:id="rId28"/>
    <p:sldId id="286" r:id="rId29"/>
    <p:sldId id="291" r:id="rId30"/>
    <p:sldId id="295" r:id="rId31"/>
    <p:sldId id="302" r:id="rId32"/>
    <p:sldId id="303" r:id="rId33"/>
    <p:sldId id="304" r:id="rId34"/>
    <p:sldId id="305" r:id="rId35"/>
    <p:sldId id="306" r:id="rId36"/>
    <p:sldId id="308" r:id="rId37"/>
    <p:sldId id="298" r:id="rId38"/>
    <p:sldId id="300" r:id="rId39"/>
    <p:sldId id="301" r:id="rId40"/>
  </p:sldIdLst>
  <p:sldSz cx="9144000" cy="6858000" type="screen4x3"/>
  <p:notesSz cx="6797675" cy="9926638"/>
  <p:defaultTextStyle>
    <a:defPPr>
      <a:defRPr lang="pl-PL"/>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72" d="100"/>
          <a:sy n="72" d="100"/>
        </p:scale>
        <p:origin x="-1104" y="-768"/>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2077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6EACB4F2-1477-4D23-B86C-627157361C02}" type="datetimeFigureOut">
              <a:rPr lang="en-GB" smtClean="0"/>
              <a:t>11/11/2015</a:t>
            </a:fld>
            <a:endParaRPr lang="en-GB"/>
          </a:p>
        </p:txBody>
      </p:sp>
      <p:sp>
        <p:nvSpPr>
          <p:cNvPr id="4" name="Footer Placeholder 3"/>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49688" y="9428163"/>
            <a:ext cx="2946400" cy="496887"/>
          </a:xfrm>
          <a:prstGeom prst="rect">
            <a:avLst/>
          </a:prstGeom>
        </p:spPr>
        <p:txBody>
          <a:bodyPr vert="horz" lIns="91440" tIns="45720" rIns="91440" bIns="45720" rtlCol="0" anchor="b"/>
          <a:lstStyle>
            <a:lvl1pPr algn="r">
              <a:defRPr sz="1200"/>
            </a:lvl1pPr>
          </a:lstStyle>
          <a:p>
            <a:fld id="{7E093076-5439-411C-8339-6D1CD358C15E}" type="slidenum">
              <a:rPr lang="en-GB" smtClean="0"/>
              <a:t>‹#›</a:t>
            </a:fld>
            <a:endParaRPr lang="en-GB"/>
          </a:p>
        </p:txBody>
      </p:sp>
    </p:spTree>
    <p:extLst>
      <p:ext uri="{BB962C8B-B14F-4D97-AF65-F5344CB8AC3E}">
        <p14:creationId xmlns:p14="http://schemas.microsoft.com/office/powerpoint/2010/main" val="1906173016"/>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905000"/>
            <a:ext cx="7543800" cy="2593975"/>
          </a:xfrm>
        </p:spPr>
        <p:txBody>
          <a:bodyPr anchor="b"/>
          <a:lstStyle>
            <a:lvl1pPr>
              <a:defRPr sz="6600">
                <a:ln>
                  <a:noFill/>
                </a:ln>
                <a:solidFill>
                  <a:schemeClr val="tx2"/>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685800" y="4572000"/>
            <a:ext cx="6461760" cy="1066800"/>
          </a:xfrm>
        </p:spPr>
        <p:txBody>
          <a:bodyPr anchor="t">
            <a:normAutofit/>
          </a:bodyPr>
          <a:lstStyle>
            <a:lvl1pPr marL="0" indent="0" algn="l">
              <a:buNone/>
              <a:defRPr sz="20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pPr>
              <a:defRPr/>
            </a:pPr>
            <a:fld id="{391951CB-5AF2-4D5B-A145-50F07ED544F2}" type="datetimeFigureOut">
              <a:rPr lang="pl-PL" smtClean="0"/>
              <a:pPr>
                <a:defRPr/>
              </a:pPr>
              <a:t>2015-11-11</a:t>
            </a:fld>
            <a:endParaRPr lang="pl-PL"/>
          </a:p>
        </p:txBody>
      </p:sp>
      <p:sp>
        <p:nvSpPr>
          <p:cNvPr id="5" name="Footer Placeholder 4"/>
          <p:cNvSpPr>
            <a:spLocks noGrp="1"/>
          </p:cNvSpPr>
          <p:nvPr>
            <p:ph type="ftr" sz="quarter" idx="11"/>
          </p:nvPr>
        </p:nvSpPr>
        <p:spPr/>
        <p:txBody>
          <a:bodyPr/>
          <a:lstStyle/>
          <a:p>
            <a:pPr>
              <a:defRPr/>
            </a:pPr>
            <a:endParaRPr lang="pl-PL"/>
          </a:p>
        </p:txBody>
      </p:sp>
      <p:sp>
        <p:nvSpPr>
          <p:cNvPr id="6" name="Slide Number Placeholder 5"/>
          <p:cNvSpPr>
            <a:spLocks noGrp="1"/>
          </p:cNvSpPr>
          <p:nvPr>
            <p:ph type="sldNum" sz="quarter" idx="12"/>
          </p:nvPr>
        </p:nvSpPr>
        <p:spPr/>
        <p:txBody>
          <a:bodyPr/>
          <a:lstStyle/>
          <a:p>
            <a:pPr>
              <a:defRPr/>
            </a:pPr>
            <a:fld id="{E5AA8731-463E-4CD0-8F79-D2F083322C7A}" type="slidenum">
              <a:rPr lang="pl-PL" smtClean="0"/>
              <a:pPr>
                <a:defRPr/>
              </a:pPr>
              <a:t>‹#›</a:t>
            </a:fld>
            <a:endParaRPr lang="pl-PL"/>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pPr>
              <a:defRPr/>
            </a:pPr>
            <a:fld id="{C776737F-3274-4A5A-8A72-586F901F34A5}" type="datetimeFigureOut">
              <a:rPr lang="pl-PL" smtClean="0"/>
              <a:pPr>
                <a:defRPr/>
              </a:pPr>
              <a:t>2015-11-11</a:t>
            </a:fld>
            <a:endParaRPr lang="pl-PL"/>
          </a:p>
        </p:txBody>
      </p:sp>
      <p:sp>
        <p:nvSpPr>
          <p:cNvPr id="5" name="Footer Placeholder 4"/>
          <p:cNvSpPr>
            <a:spLocks noGrp="1"/>
          </p:cNvSpPr>
          <p:nvPr>
            <p:ph type="ftr" sz="quarter" idx="11"/>
          </p:nvPr>
        </p:nvSpPr>
        <p:spPr/>
        <p:txBody>
          <a:bodyPr/>
          <a:lstStyle/>
          <a:p>
            <a:pPr>
              <a:defRPr/>
            </a:pPr>
            <a:endParaRPr lang="pl-PL"/>
          </a:p>
        </p:txBody>
      </p:sp>
      <p:sp>
        <p:nvSpPr>
          <p:cNvPr id="6" name="Slide Number Placeholder 5"/>
          <p:cNvSpPr>
            <a:spLocks noGrp="1"/>
          </p:cNvSpPr>
          <p:nvPr>
            <p:ph type="sldNum" sz="quarter" idx="12"/>
          </p:nvPr>
        </p:nvSpPr>
        <p:spPr/>
        <p:txBody>
          <a:bodyPr/>
          <a:lstStyle/>
          <a:p>
            <a:pPr>
              <a:defRPr/>
            </a:pPr>
            <a:fld id="{8157B9B6-A9DC-4A4D-8FF1-5700B9070F1C}" type="slidenum">
              <a:rPr lang="pl-PL" smtClean="0"/>
              <a:pPr>
                <a:defRPr/>
              </a:pPr>
              <a:t>‹#›</a:t>
            </a:fld>
            <a:endParaRPr lang="pl-PL"/>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5486400"/>
            <a:ext cx="7659687" cy="1168400"/>
          </a:xfrm>
        </p:spPr>
        <p:txBody>
          <a:bodyPr anchor="t"/>
          <a:lstStyle>
            <a:lvl1pPr algn="l">
              <a:defRPr sz="36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3852863"/>
            <a:ext cx="6135687" cy="1633538"/>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pPr>
              <a:defRPr/>
            </a:pPr>
            <a:fld id="{8422DB6A-56A0-4995-889F-DD37C49CFF58}" type="datetimeFigureOut">
              <a:rPr lang="pl-PL" smtClean="0"/>
              <a:pPr>
                <a:defRPr/>
              </a:pPr>
              <a:t>2015-11-11</a:t>
            </a:fld>
            <a:endParaRPr lang="pl-PL"/>
          </a:p>
        </p:txBody>
      </p:sp>
      <p:sp>
        <p:nvSpPr>
          <p:cNvPr id="5" name="Footer Placeholder 4"/>
          <p:cNvSpPr>
            <a:spLocks noGrp="1"/>
          </p:cNvSpPr>
          <p:nvPr>
            <p:ph type="ftr" sz="quarter" idx="11"/>
          </p:nvPr>
        </p:nvSpPr>
        <p:spPr/>
        <p:txBody>
          <a:bodyPr/>
          <a:lstStyle/>
          <a:p>
            <a:pPr>
              <a:defRPr/>
            </a:pPr>
            <a:endParaRPr lang="pl-PL"/>
          </a:p>
        </p:txBody>
      </p:sp>
      <p:sp>
        <p:nvSpPr>
          <p:cNvPr id="6" name="Slide Number Placeholder 5"/>
          <p:cNvSpPr>
            <a:spLocks noGrp="1"/>
          </p:cNvSpPr>
          <p:nvPr>
            <p:ph type="sldNum" sz="quarter" idx="12"/>
          </p:nvPr>
        </p:nvSpPr>
        <p:spPr/>
        <p:txBody>
          <a:bodyPr/>
          <a:lstStyle/>
          <a:p>
            <a:pPr>
              <a:defRPr/>
            </a:pPr>
            <a:fld id="{8BD01CBE-D72F-49C0-A1D2-E15D8794F6C9}" type="slidenum">
              <a:rPr lang="pl-PL" smtClean="0"/>
              <a:pPr>
                <a:defRPr/>
              </a:pPr>
              <a:t>‹#›</a:t>
            </a:fld>
            <a:endParaRPr lang="pl-PL"/>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4196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pPr>
              <a:defRPr/>
            </a:pPr>
            <a:fld id="{86BB0371-9826-42F6-977D-8955238713D2}" type="datetimeFigureOut">
              <a:rPr lang="pl-PL" smtClean="0"/>
              <a:pPr>
                <a:defRPr/>
              </a:pPr>
              <a:t>2015-11-11</a:t>
            </a:fld>
            <a:endParaRPr lang="pl-PL"/>
          </a:p>
        </p:txBody>
      </p:sp>
      <p:sp>
        <p:nvSpPr>
          <p:cNvPr id="6" name="Footer Placeholder 5"/>
          <p:cNvSpPr>
            <a:spLocks noGrp="1"/>
          </p:cNvSpPr>
          <p:nvPr>
            <p:ph type="ftr" sz="quarter" idx="11"/>
          </p:nvPr>
        </p:nvSpPr>
        <p:spPr/>
        <p:txBody>
          <a:bodyPr/>
          <a:lstStyle/>
          <a:p>
            <a:pPr>
              <a:defRPr/>
            </a:pPr>
            <a:endParaRPr lang="pl-PL"/>
          </a:p>
        </p:txBody>
      </p:sp>
      <p:sp>
        <p:nvSpPr>
          <p:cNvPr id="7" name="Slide Number Placeholder 6"/>
          <p:cNvSpPr>
            <a:spLocks noGrp="1"/>
          </p:cNvSpPr>
          <p:nvPr>
            <p:ph type="sldNum" sz="quarter" idx="12"/>
          </p:nvPr>
        </p:nvSpPr>
        <p:spPr/>
        <p:txBody>
          <a:bodyPr/>
          <a:lstStyle/>
          <a:p>
            <a:pPr>
              <a:defRPr/>
            </a:pPr>
            <a:fld id="{EFF4FFD2-CCA0-40F7-8932-69334411DAF9}" type="slidenum">
              <a:rPr lang="pl-PL" smtClean="0"/>
              <a:pPr>
                <a:defRPr/>
              </a:pPr>
              <a:t>‹#›</a:t>
            </a:fld>
            <a:endParaRPr lang="pl-PL"/>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4196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4196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pPr>
              <a:defRPr/>
            </a:pPr>
            <a:fld id="{7FD7C67D-0C75-4100-927C-15A85F7006CB}" type="datetimeFigureOut">
              <a:rPr lang="pl-PL" smtClean="0"/>
              <a:pPr>
                <a:defRPr/>
              </a:pPr>
              <a:t>2015-11-11</a:t>
            </a:fld>
            <a:endParaRPr lang="pl-PL"/>
          </a:p>
        </p:txBody>
      </p:sp>
      <p:sp>
        <p:nvSpPr>
          <p:cNvPr id="8" name="Footer Placeholder 7"/>
          <p:cNvSpPr>
            <a:spLocks noGrp="1"/>
          </p:cNvSpPr>
          <p:nvPr>
            <p:ph type="ftr" sz="quarter" idx="11"/>
          </p:nvPr>
        </p:nvSpPr>
        <p:spPr/>
        <p:txBody>
          <a:bodyPr/>
          <a:lstStyle/>
          <a:p>
            <a:pPr>
              <a:defRPr/>
            </a:pPr>
            <a:endParaRPr lang="pl-PL"/>
          </a:p>
        </p:txBody>
      </p:sp>
      <p:sp>
        <p:nvSpPr>
          <p:cNvPr id="9" name="Slide Number Placeholder 8"/>
          <p:cNvSpPr>
            <a:spLocks noGrp="1"/>
          </p:cNvSpPr>
          <p:nvPr>
            <p:ph type="sldNum" sz="quarter" idx="12"/>
          </p:nvPr>
        </p:nvSpPr>
        <p:spPr/>
        <p:txBody>
          <a:bodyPr/>
          <a:lstStyle/>
          <a:p>
            <a:pPr>
              <a:defRPr/>
            </a:pPr>
            <a:fld id="{267EC8DC-4445-4291-B33C-19CF3273EB90}" type="slidenum">
              <a:rPr lang="pl-PL" smtClean="0"/>
              <a:pPr>
                <a:defRPr/>
              </a:pPr>
              <a:t>‹#›</a:t>
            </a:fld>
            <a:endParaRPr lang="pl-PL"/>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pPr>
              <a:defRPr/>
            </a:pPr>
            <a:fld id="{B0B0C89D-BD0D-49D4-BEFC-1A650364BEFB}" type="datetimeFigureOut">
              <a:rPr lang="pl-PL" smtClean="0"/>
              <a:pPr>
                <a:defRPr/>
              </a:pPr>
              <a:t>2015-11-11</a:t>
            </a:fld>
            <a:endParaRPr lang="pl-PL"/>
          </a:p>
        </p:txBody>
      </p:sp>
      <p:sp>
        <p:nvSpPr>
          <p:cNvPr id="4" name="Footer Placeholder 3"/>
          <p:cNvSpPr>
            <a:spLocks noGrp="1"/>
          </p:cNvSpPr>
          <p:nvPr>
            <p:ph type="ftr" sz="quarter" idx="11"/>
          </p:nvPr>
        </p:nvSpPr>
        <p:spPr/>
        <p:txBody>
          <a:bodyPr/>
          <a:lstStyle/>
          <a:p>
            <a:pPr>
              <a:defRPr/>
            </a:pPr>
            <a:endParaRPr lang="pl-PL"/>
          </a:p>
        </p:txBody>
      </p:sp>
      <p:sp>
        <p:nvSpPr>
          <p:cNvPr id="5" name="Slide Number Placeholder 4"/>
          <p:cNvSpPr>
            <a:spLocks noGrp="1"/>
          </p:cNvSpPr>
          <p:nvPr>
            <p:ph type="sldNum" sz="quarter" idx="12"/>
          </p:nvPr>
        </p:nvSpPr>
        <p:spPr/>
        <p:txBody>
          <a:bodyPr/>
          <a:lstStyle/>
          <a:p>
            <a:pPr>
              <a:defRPr/>
            </a:pPr>
            <a:fld id="{AD3FFA34-CEF2-4282-BFB3-F5843D07D4DD}" type="slidenum">
              <a:rPr lang="pl-PL" smtClean="0"/>
              <a:pPr>
                <a:defRPr/>
              </a:pPr>
              <a:t>‹#›</a:t>
            </a:fld>
            <a:endParaRPr lang="pl-PL"/>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32D49110-1D26-47C7-B50F-0489C34AE120}" type="datetimeFigureOut">
              <a:rPr lang="pl-PL" smtClean="0"/>
              <a:pPr>
                <a:defRPr/>
              </a:pPr>
              <a:t>2015-11-11</a:t>
            </a:fld>
            <a:endParaRPr lang="pl-PL"/>
          </a:p>
        </p:txBody>
      </p:sp>
      <p:sp>
        <p:nvSpPr>
          <p:cNvPr id="3" name="Footer Placeholder 2"/>
          <p:cNvSpPr>
            <a:spLocks noGrp="1"/>
          </p:cNvSpPr>
          <p:nvPr>
            <p:ph type="ftr" sz="quarter" idx="11"/>
          </p:nvPr>
        </p:nvSpPr>
        <p:spPr/>
        <p:txBody>
          <a:bodyPr/>
          <a:lstStyle/>
          <a:p>
            <a:pPr>
              <a:defRPr/>
            </a:pPr>
            <a:endParaRPr lang="pl-PL"/>
          </a:p>
        </p:txBody>
      </p:sp>
      <p:sp>
        <p:nvSpPr>
          <p:cNvPr id="4" name="Slide Number Placeholder 3"/>
          <p:cNvSpPr>
            <a:spLocks noGrp="1"/>
          </p:cNvSpPr>
          <p:nvPr>
            <p:ph type="sldNum" sz="quarter" idx="12"/>
          </p:nvPr>
        </p:nvSpPr>
        <p:spPr/>
        <p:txBody>
          <a:bodyPr/>
          <a:lstStyle/>
          <a:p>
            <a:pPr>
              <a:defRPr/>
            </a:pPr>
            <a:fld id="{3B1F44ED-4C63-4EFB-AC38-2FAED32A495F}" type="slidenum">
              <a:rPr lang="pl-PL" smtClean="0"/>
              <a:pPr>
                <a:defRPr/>
              </a:pPr>
              <a:t>‹#›</a:t>
            </a:fld>
            <a:endParaRPr lang="pl-PL"/>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801" y="5495544"/>
            <a:ext cx="7772400" cy="594360"/>
          </a:xfrm>
        </p:spPr>
        <p:txBody>
          <a:bodyPr anchor="b"/>
          <a:lstStyle>
            <a:lvl1pPr algn="ctr">
              <a:defRPr sz="2200" b="1"/>
            </a:lvl1pPr>
          </a:lstStyle>
          <a:p>
            <a:r>
              <a:rPr lang="en-US" smtClean="0"/>
              <a:t>Click to edit Master title style</a:t>
            </a:r>
            <a:endParaRPr lang="en-US" dirty="0"/>
          </a:p>
        </p:txBody>
      </p:sp>
      <p:sp>
        <p:nvSpPr>
          <p:cNvPr id="4" name="Text Placeholder 3"/>
          <p:cNvSpPr>
            <a:spLocks noGrp="1"/>
          </p:cNvSpPr>
          <p:nvPr>
            <p:ph type="body" sz="half" idx="2"/>
          </p:nvPr>
        </p:nvSpPr>
        <p:spPr>
          <a:xfrm>
            <a:off x="304799" y="6096000"/>
            <a:ext cx="7772401" cy="6096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fld id="{32C0F02F-7FFD-403E-B81E-D5768229B13F}" type="datetimeFigureOut">
              <a:rPr lang="pl-PL" smtClean="0"/>
              <a:pPr>
                <a:defRPr/>
              </a:pPr>
              <a:t>2015-11-11</a:t>
            </a:fld>
            <a:endParaRPr lang="pl-PL"/>
          </a:p>
        </p:txBody>
      </p:sp>
      <p:sp>
        <p:nvSpPr>
          <p:cNvPr id="6" name="Footer Placeholder 5"/>
          <p:cNvSpPr>
            <a:spLocks noGrp="1"/>
          </p:cNvSpPr>
          <p:nvPr>
            <p:ph type="ftr" sz="quarter" idx="11"/>
          </p:nvPr>
        </p:nvSpPr>
        <p:spPr/>
        <p:txBody>
          <a:bodyPr/>
          <a:lstStyle/>
          <a:p>
            <a:pPr>
              <a:defRPr/>
            </a:pPr>
            <a:endParaRPr lang="pl-PL"/>
          </a:p>
        </p:txBody>
      </p:sp>
      <p:sp>
        <p:nvSpPr>
          <p:cNvPr id="7" name="Slide Number Placeholder 6"/>
          <p:cNvSpPr>
            <a:spLocks noGrp="1"/>
          </p:cNvSpPr>
          <p:nvPr>
            <p:ph type="sldNum" sz="quarter" idx="12"/>
          </p:nvPr>
        </p:nvSpPr>
        <p:spPr/>
        <p:txBody>
          <a:bodyPr/>
          <a:lstStyle/>
          <a:p>
            <a:pPr>
              <a:defRPr/>
            </a:pPr>
            <a:fld id="{36E496E8-D526-4279-BFA6-9D8942B275AC}" type="slidenum">
              <a:rPr lang="pl-PL" smtClean="0"/>
              <a:pPr>
                <a:defRPr/>
              </a:pPr>
              <a:t>‹#›</a:t>
            </a:fld>
            <a:endParaRPr lang="pl-PL"/>
          </a:p>
        </p:txBody>
      </p:sp>
      <p:sp>
        <p:nvSpPr>
          <p:cNvPr id="9" name="Content Placeholder 8"/>
          <p:cNvSpPr>
            <a:spLocks noGrp="1"/>
          </p:cNvSpPr>
          <p:nvPr>
            <p:ph sz="quarter" idx="13"/>
          </p:nvPr>
        </p:nvSpPr>
        <p:spPr>
          <a:xfrm>
            <a:off x="304800" y="381000"/>
            <a:ext cx="7772400" cy="494284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1752" y="5495278"/>
            <a:ext cx="7772400" cy="594626"/>
          </a:xfrm>
        </p:spPr>
        <p:txBody>
          <a:bodyPr anchor="b"/>
          <a:lstStyle>
            <a:lvl1pPr algn="ctr">
              <a:defRPr sz="2200" b="1">
                <a:ln>
                  <a:noFill/>
                </a:ln>
                <a:solidFill>
                  <a:schemeClr val="tx2"/>
                </a:solidFill>
              </a:defRPr>
            </a:lvl1pPr>
          </a:lstStyle>
          <a:p>
            <a:r>
              <a:rPr lang="en-US" smtClean="0"/>
              <a:t>Click to edit Master title style</a:t>
            </a:r>
            <a:endParaRPr lang="en-US" dirty="0"/>
          </a:p>
        </p:txBody>
      </p:sp>
      <p:sp>
        <p:nvSpPr>
          <p:cNvPr id="3" name="Picture Placeholder 2"/>
          <p:cNvSpPr>
            <a:spLocks noGrp="1"/>
          </p:cNvSpPr>
          <p:nvPr>
            <p:ph type="pic" idx="1"/>
          </p:nvPr>
        </p:nvSpPr>
        <p:spPr>
          <a:xfrm>
            <a:off x="0" y="0"/>
            <a:ext cx="8458200" cy="54864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301752" y="6096000"/>
            <a:ext cx="7772400" cy="612648"/>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Date Placeholder 7"/>
          <p:cNvSpPr>
            <a:spLocks noGrp="1"/>
          </p:cNvSpPr>
          <p:nvPr>
            <p:ph type="dt" sz="half" idx="10"/>
          </p:nvPr>
        </p:nvSpPr>
        <p:spPr/>
        <p:txBody>
          <a:bodyPr/>
          <a:lstStyle/>
          <a:p>
            <a:pPr>
              <a:defRPr/>
            </a:pPr>
            <a:fld id="{CB4F535B-AECA-4E56-85F6-2DB2360838DB}" type="datetimeFigureOut">
              <a:rPr lang="pl-PL" smtClean="0"/>
              <a:pPr>
                <a:defRPr/>
              </a:pPr>
              <a:t>2015-11-11</a:t>
            </a:fld>
            <a:endParaRPr lang="pl-PL"/>
          </a:p>
        </p:txBody>
      </p:sp>
      <p:sp>
        <p:nvSpPr>
          <p:cNvPr id="9" name="Slide Number Placeholder 8"/>
          <p:cNvSpPr>
            <a:spLocks noGrp="1"/>
          </p:cNvSpPr>
          <p:nvPr>
            <p:ph type="sldNum" sz="quarter" idx="11"/>
          </p:nvPr>
        </p:nvSpPr>
        <p:spPr/>
        <p:txBody>
          <a:bodyPr/>
          <a:lstStyle/>
          <a:p>
            <a:pPr>
              <a:defRPr/>
            </a:pPr>
            <a:fld id="{98B9FCB3-E883-46A4-9D3D-7EFDF39A1A5A}" type="slidenum">
              <a:rPr lang="pl-PL" smtClean="0"/>
              <a:pPr>
                <a:defRPr/>
              </a:pPr>
              <a:t>‹#›</a:t>
            </a:fld>
            <a:endParaRPr lang="pl-PL"/>
          </a:p>
        </p:txBody>
      </p:sp>
      <p:sp>
        <p:nvSpPr>
          <p:cNvPr id="10" name="Footer Placeholder 9"/>
          <p:cNvSpPr>
            <a:spLocks noGrp="1"/>
          </p:cNvSpPr>
          <p:nvPr>
            <p:ph type="ftr" sz="quarter" idx="12"/>
          </p:nvPr>
        </p:nvSpPr>
        <p:spPr/>
        <p:txBody>
          <a:bodyPr/>
          <a:lstStyle/>
          <a:p>
            <a:pPr>
              <a:defRPr/>
            </a:pPr>
            <a:endParaRPr lang="pl-PL"/>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pPr>
              <a:defRPr/>
            </a:pPr>
            <a:fld id="{F176DA98-F675-4558-AA1E-A3AB566B383F}" type="datetimeFigureOut">
              <a:rPr lang="pl-PL" smtClean="0"/>
              <a:pPr>
                <a:defRPr/>
              </a:pPr>
              <a:t>2015-11-11</a:t>
            </a:fld>
            <a:endParaRPr lang="pl-PL"/>
          </a:p>
        </p:txBody>
      </p:sp>
      <p:sp>
        <p:nvSpPr>
          <p:cNvPr id="5" name="Footer Placeholder 4"/>
          <p:cNvSpPr>
            <a:spLocks noGrp="1"/>
          </p:cNvSpPr>
          <p:nvPr>
            <p:ph type="ftr" sz="quarter" idx="11"/>
          </p:nvPr>
        </p:nvSpPr>
        <p:spPr/>
        <p:txBody>
          <a:bodyPr/>
          <a:lstStyle/>
          <a:p>
            <a:pPr>
              <a:defRPr/>
            </a:pPr>
            <a:endParaRPr lang="pl-PL"/>
          </a:p>
        </p:txBody>
      </p:sp>
      <p:sp>
        <p:nvSpPr>
          <p:cNvPr id="6" name="Slide Number Placeholder 5"/>
          <p:cNvSpPr>
            <a:spLocks noGrp="1"/>
          </p:cNvSpPr>
          <p:nvPr>
            <p:ph type="sldNum" sz="quarter" idx="12"/>
          </p:nvPr>
        </p:nvSpPr>
        <p:spPr/>
        <p:txBody>
          <a:bodyPr/>
          <a:lstStyle/>
          <a:p>
            <a:pPr>
              <a:defRPr/>
            </a:pPr>
            <a:fld id="{AE75CC7F-36F0-4166-ABCB-132E9838FDCD}" type="slidenum">
              <a:rPr lang="pl-PL" smtClean="0"/>
              <a:pPr>
                <a:defRPr/>
              </a:pPr>
              <a:t>‹#›</a:t>
            </a:fld>
            <a:endParaRPr lang="pl-PL"/>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1752600" cy="58515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pPr>
              <a:defRPr/>
            </a:pPr>
            <a:fld id="{DC86A86E-CEF8-4CFA-A6DA-5AE31DCF4C90}" type="datetimeFigureOut">
              <a:rPr lang="pl-PL" smtClean="0"/>
              <a:pPr>
                <a:defRPr/>
              </a:pPr>
              <a:t>2015-11-11</a:t>
            </a:fld>
            <a:endParaRPr lang="pl-PL"/>
          </a:p>
        </p:txBody>
      </p:sp>
      <p:sp>
        <p:nvSpPr>
          <p:cNvPr id="5" name="Footer Placeholder 4"/>
          <p:cNvSpPr>
            <a:spLocks noGrp="1"/>
          </p:cNvSpPr>
          <p:nvPr>
            <p:ph type="ftr" sz="quarter" idx="11"/>
          </p:nvPr>
        </p:nvSpPr>
        <p:spPr/>
        <p:txBody>
          <a:bodyPr/>
          <a:lstStyle/>
          <a:p>
            <a:pPr>
              <a:defRPr/>
            </a:pPr>
            <a:endParaRPr lang="pl-PL"/>
          </a:p>
        </p:txBody>
      </p:sp>
      <p:sp>
        <p:nvSpPr>
          <p:cNvPr id="6" name="Slide Number Placeholder 5"/>
          <p:cNvSpPr>
            <a:spLocks noGrp="1"/>
          </p:cNvSpPr>
          <p:nvPr>
            <p:ph type="sldNum" sz="quarter" idx="12"/>
          </p:nvPr>
        </p:nvSpPr>
        <p:spPr/>
        <p:txBody>
          <a:bodyPr/>
          <a:lstStyle/>
          <a:p>
            <a:pPr>
              <a:defRPr/>
            </a:pPr>
            <a:fld id="{B79B022B-AA36-41FD-BF08-92C2CE10B4CC}" type="slidenum">
              <a:rPr lang="pl-PL" smtClean="0"/>
              <a:pPr>
                <a:defRPr/>
              </a:pPr>
              <a:t>‹#›</a:t>
            </a:fld>
            <a:endParaRPr lang="pl-PL"/>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7620000" cy="1143000"/>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7620000" cy="48006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8458200" y="0"/>
            <a:ext cx="6858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8458200" y="5486400"/>
            <a:ext cx="685800" cy="685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4"/>
          </p:nvPr>
        </p:nvSpPr>
        <p:spPr>
          <a:xfrm>
            <a:off x="8531788" y="5648960"/>
            <a:ext cx="548640" cy="396240"/>
          </a:xfrm>
          <a:prstGeom prst="bracketPair">
            <a:avLst>
              <a:gd name="adj" fmla="val 17949"/>
            </a:avLst>
          </a:prstGeom>
          <a:ln w="19050">
            <a:solidFill>
              <a:srgbClr val="FFFFFF"/>
            </a:solidFill>
          </a:ln>
        </p:spPr>
        <p:txBody>
          <a:bodyPr vert="horz" lIns="0" tIns="0" rIns="0" bIns="0" rtlCol="0" anchor="ctr"/>
          <a:lstStyle>
            <a:lvl1pPr algn="ctr">
              <a:defRPr sz="1800">
                <a:solidFill>
                  <a:srgbClr val="FFFFFF"/>
                </a:solidFill>
              </a:defRPr>
            </a:lvl1pPr>
          </a:lstStyle>
          <a:p>
            <a:pPr>
              <a:defRPr/>
            </a:pPr>
            <a:fld id="{46D30F73-53E2-4421-AD4F-23ECC6A675B2}" type="slidenum">
              <a:rPr lang="pl-PL" smtClean="0"/>
              <a:pPr>
                <a:defRPr/>
              </a:pPr>
              <a:t>‹#›</a:t>
            </a:fld>
            <a:endParaRPr lang="pl-PL"/>
          </a:p>
        </p:txBody>
      </p:sp>
      <p:sp>
        <p:nvSpPr>
          <p:cNvPr id="5" name="Footer Placeholder 4"/>
          <p:cNvSpPr>
            <a:spLocks noGrp="1"/>
          </p:cNvSpPr>
          <p:nvPr>
            <p:ph type="ftr" sz="quarter" idx="3"/>
          </p:nvPr>
        </p:nvSpPr>
        <p:spPr>
          <a:xfrm rot="16200000">
            <a:off x="7586910" y="4048760"/>
            <a:ext cx="2367281" cy="365760"/>
          </a:xfrm>
          <a:prstGeom prst="rect">
            <a:avLst/>
          </a:prstGeom>
        </p:spPr>
        <p:txBody>
          <a:bodyPr vert="horz" lIns="91440" tIns="45720" rIns="91440" bIns="45720" rtlCol="0" anchor="ctr"/>
          <a:lstStyle>
            <a:lvl1pPr algn="r">
              <a:defRPr sz="1200">
                <a:solidFill>
                  <a:schemeClr val="bg2"/>
                </a:solidFill>
              </a:defRPr>
            </a:lvl1pPr>
          </a:lstStyle>
          <a:p>
            <a:pPr>
              <a:defRPr/>
            </a:pPr>
            <a:endParaRPr lang="pl-PL"/>
          </a:p>
        </p:txBody>
      </p:sp>
      <p:sp>
        <p:nvSpPr>
          <p:cNvPr id="4" name="Date Placeholder 3"/>
          <p:cNvSpPr>
            <a:spLocks noGrp="1"/>
          </p:cNvSpPr>
          <p:nvPr>
            <p:ph type="dt" sz="half" idx="2"/>
          </p:nvPr>
        </p:nvSpPr>
        <p:spPr>
          <a:xfrm rot="16200000">
            <a:off x="7551351" y="1645920"/>
            <a:ext cx="2438399" cy="365760"/>
          </a:xfrm>
          <a:prstGeom prst="rect">
            <a:avLst/>
          </a:prstGeom>
        </p:spPr>
        <p:txBody>
          <a:bodyPr vert="horz" lIns="91440" tIns="45720" rIns="91440" bIns="45720" rtlCol="0" anchor="ctr"/>
          <a:lstStyle>
            <a:lvl1pPr algn="l">
              <a:defRPr sz="1200">
                <a:solidFill>
                  <a:schemeClr val="bg2"/>
                </a:solidFill>
              </a:defRPr>
            </a:lvl1pPr>
          </a:lstStyle>
          <a:p>
            <a:pPr>
              <a:defRPr/>
            </a:pPr>
            <a:fld id="{E471F109-13B8-4EE2-87AA-4119CC64511A}" type="datetimeFigureOut">
              <a:rPr lang="pl-PL" smtClean="0"/>
              <a:pPr>
                <a:defRPr/>
              </a:pPr>
              <a:t>2015-11-11</a:t>
            </a:fld>
            <a:endParaRPr lang="pl-PL"/>
          </a:p>
        </p:txBody>
      </p:sp>
    </p:spTree>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Lst>
  <p:txStyles>
    <p:titleStyle>
      <a:lvl1pPr algn="l" defTabSz="914400" rtl="0" eaLnBrk="1" latinLnBrk="0" hangingPunct="1">
        <a:spcBef>
          <a:spcPct val="0"/>
        </a:spcBef>
        <a:buNone/>
        <a:defRPr sz="4600" kern="1200" cap="none" spc="-100" baseline="0">
          <a:ln>
            <a:noFill/>
          </a:ln>
          <a:solidFill>
            <a:schemeClr val="tx2"/>
          </a:solidFill>
          <a:effectLst/>
          <a:latin typeface="+mj-lt"/>
          <a:ea typeface="+mj-ea"/>
          <a:cs typeface="+mj-cs"/>
        </a:defRPr>
      </a:lvl1pPr>
    </p:titleStyle>
    <p:bodyStyle>
      <a:lvl1pPr marL="342900" indent="-228600" algn="l" defTabSz="914400" rtl="0" eaLnBrk="1" latinLnBrk="0" hangingPunct="1">
        <a:spcBef>
          <a:spcPct val="20000"/>
        </a:spcBef>
        <a:buClr>
          <a:schemeClr val="accent1"/>
        </a:buClr>
        <a:buFont typeface="Arial" pitchFamily="34" charset="0"/>
        <a:buChar char="•"/>
        <a:defRPr sz="2200" kern="1200">
          <a:solidFill>
            <a:schemeClr val="tx1"/>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1"/>
          </a:solidFill>
          <a:latin typeface="+mn-lt"/>
          <a:ea typeface="+mn-ea"/>
          <a:cs typeface="+mn-cs"/>
        </a:defRPr>
      </a:lvl2pPr>
      <a:lvl3pPr marL="100584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1"/>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400" kern="1200" baseline="0">
          <a:solidFill>
            <a:schemeClr val="tx1"/>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baseline="0">
          <a:solidFill>
            <a:schemeClr val="tx1"/>
          </a:solidFill>
          <a:latin typeface="+mn-lt"/>
          <a:ea typeface="+mn-ea"/>
          <a:cs typeface="+mn-cs"/>
        </a:defRPr>
      </a:lvl6pPr>
      <a:lvl7pPr marL="1920240" indent="-182880" algn="l" defTabSz="914400" rtl="0" eaLnBrk="1" latinLnBrk="0" hangingPunct="1">
        <a:spcBef>
          <a:spcPct val="20000"/>
        </a:spcBef>
        <a:buClr>
          <a:schemeClr val="accent2"/>
        </a:buClr>
        <a:buFont typeface="Arial" pitchFamily="34" charset="0"/>
        <a:buChar char="•"/>
        <a:defRPr sz="1400" kern="1200">
          <a:solidFill>
            <a:schemeClr val="tx1"/>
          </a:solidFill>
          <a:latin typeface="+mn-lt"/>
          <a:ea typeface="+mn-ea"/>
          <a:cs typeface="+mn-cs"/>
        </a:defRPr>
      </a:lvl7pPr>
      <a:lvl8pPr marL="2103120" indent="-182880" algn="l" defTabSz="914400" rtl="0" eaLnBrk="1" latinLnBrk="0" hangingPunct="1">
        <a:spcBef>
          <a:spcPct val="20000"/>
        </a:spcBef>
        <a:buClr>
          <a:schemeClr val="accent3"/>
        </a:buClr>
        <a:buFont typeface="Arial" pitchFamily="34" charset="0"/>
        <a:buChar char="•"/>
        <a:defRPr sz="1400" kern="1200">
          <a:solidFill>
            <a:schemeClr val="tx1"/>
          </a:solidFill>
          <a:latin typeface="+mn-lt"/>
          <a:ea typeface="+mn-ea"/>
          <a:cs typeface="+mn-cs"/>
        </a:defRPr>
      </a:lvl8pPr>
      <a:lvl9pPr marL="2286000" indent="-182880" algn="l" defTabSz="914400" rtl="0" eaLnBrk="1" latinLnBrk="0" hangingPunct="1">
        <a:spcBef>
          <a:spcPct val="20000"/>
        </a:spcBef>
        <a:buClr>
          <a:schemeClr val="accent4"/>
        </a:buClr>
        <a:buFont typeface="Arial"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image" Target="../media/image5.jpg"/></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hyperlink" Target="http://oro.open.ac.uk/31372/"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www.education.gov.uk/" TargetMode="External"/><Relationship Id="rId2" Type="http://schemas.openxmlformats.org/officeDocument/2006/relationships/hyperlink" Target="http://www.beatbullying.org/" TargetMode="Externa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www.thinkuknow.co.uk/14_plus/help/Contact-social-sites/" TargetMode="External"/><Relationship Id="rId2" Type="http://schemas.openxmlformats.org/officeDocument/2006/relationships/hyperlink" Target="http://www.beatbullying.or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ctrTitle"/>
          </p:nvPr>
        </p:nvSpPr>
        <p:spPr/>
        <p:txBody>
          <a:bodyPr/>
          <a:lstStyle/>
          <a:p>
            <a:pPr eaLnBrk="1" hangingPunct="1"/>
            <a:r>
              <a:rPr lang="pl-PL" sz="4000" dirty="0" smtClean="0"/>
              <a:t>Social Transitions in Adolescence</a:t>
            </a:r>
            <a:r>
              <a:rPr lang="en-GB" sz="4000" dirty="0" smtClean="0"/>
              <a:t/>
            </a:r>
            <a:br>
              <a:rPr lang="en-GB" sz="4000" dirty="0" smtClean="0"/>
            </a:br>
            <a:r>
              <a:rPr lang="cy-GB" sz="3600" dirty="0" smtClean="0"/>
              <a:t>Newidiadau Cymdeithasol yn ystod Llencyndod</a:t>
            </a:r>
            <a:endParaRPr lang="pl-PL" sz="3600" dirty="0" smtClean="0"/>
          </a:p>
        </p:txBody>
      </p:sp>
      <p:sp>
        <p:nvSpPr>
          <p:cNvPr id="3075" name="Subtitle 2"/>
          <p:cNvSpPr>
            <a:spLocks noGrp="1"/>
          </p:cNvSpPr>
          <p:nvPr>
            <p:ph type="subTitle" idx="1"/>
          </p:nvPr>
        </p:nvSpPr>
        <p:spPr/>
        <p:txBody>
          <a:bodyPr>
            <a:normAutofit/>
          </a:bodyPr>
          <a:lstStyle/>
          <a:p>
            <a:pPr eaLnBrk="1" hangingPunct="1"/>
            <a:endParaRPr lang="pl-PL" i="1" dirty="0" smtClean="0">
              <a:solidFill>
                <a:schemeClr val="tx1"/>
              </a:solidFill>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p:txBody>
          <a:bodyPr/>
          <a:lstStyle/>
          <a:p>
            <a:pPr eaLnBrk="1" hangingPunct="1"/>
            <a:r>
              <a:rPr lang="pl-PL" sz="2800" b="1" dirty="0" smtClean="0"/>
              <a:t>Aim of the Lecture</a:t>
            </a:r>
            <a:r>
              <a:rPr lang="en-GB" sz="2800" b="1" dirty="0" smtClean="0"/>
              <a:t> </a:t>
            </a:r>
            <a:br>
              <a:rPr lang="en-GB" sz="2800" b="1" dirty="0" smtClean="0"/>
            </a:br>
            <a:r>
              <a:rPr lang="cy-GB" sz="2800" b="1" dirty="0" smtClean="0"/>
              <a:t>Amcanion y Ddarlith</a:t>
            </a:r>
          </a:p>
        </p:txBody>
      </p:sp>
      <p:sp>
        <p:nvSpPr>
          <p:cNvPr id="4099" name="Content Placeholder 2"/>
          <p:cNvSpPr>
            <a:spLocks noGrp="1"/>
          </p:cNvSpPr>
          <p:nvPr>
            <p:ph idx="1"/>
          </p:nvPr>
        </p:nvSpPr>
        <p:spPr>
          <a:xfrm>
            <a:off x="457200" y="1600200"/>
            <a:ext cx="4038600" cy="4525963"/>
          </a:xfrm>
        </p:spPr>
        <p:txBody>
          <a:bodyPr>
            <a:normAutofit lnSpcReduction="10000"/>
          </a:bodyPr>
          <a:lstStyle/>
          <a:p>
            <a:pPr eaLnBrk="1" hangingPunct="1"/>
            <a:r>
              <a:rPr lang="pl-PL" sz="2400" dirty="0" smtClean="0"/>
              <a:t>Discuss some of the </a:t>
            </a:r>
            <a:r>
              <a:rPr lang="en-GB" sz="2400" dirty="0" smtClean="0"/>
              <a:t>s</a:t>
            </a:r>
            <a:r>
              <a:rPr lang="pl-PL" sz="2400" dirty="0" smtClean="0"/>
              <a:t>ocial </a:t>
            </a:r>
            <a:r>
              <a:rPr lang="en-GB" sz="2400" dirty="0" smtClean="0"/>
              <a:t>t</a:t>
            </a:r>
            <a:r>
              <a:rPr lang="pl-PL" sz="2400" dirty="0" smtClean="0"/>
              <a:t>ransitions that occur during </a:t>
            </a:r>
            <a:r>
              <a:rPr lang="en-GB" sz="2400" dirty="0" smtClean="0"/>
              <a:t>a</a:t>
            </a:r>
            <a:r>
              <a:rPr lang="pl-PL" sz="2400" dirty="0" smtClean="0"/>
              <a:t>dolescence. </a:t>
            </a:r>
          </a:p>
          <a:p>
            <a:pPr eaLnBrk="1" hangingPunct="1"/>
            <a:r>
              <a:rPr lang="pl-PL" sz="2400" dirty="0" smtClean="0"/>
              <a:t>Discuss </a:t>
            </a:r>
            <a:r>
              <a:rPr lang="en-GB" sz="2400" dirty="0"/>
              <a:t>t</a:t>
            </a:r>
            <a:r>
              <a:rPr lang="en-GB" sz="2400" dirty="0" smtClean="0"/>
              <a:t>heories relevant to the social transitions.</a:t>
            </a:r>
            <a:endParaRPr lang="pl-PL" sz="2400" dirty="0" smtClean="0"/>
          </a:p>
          <a:p>
            <a:pPr eaLnBrk="1" hangingPunct="1"/>
            <a:r>
              <a:rPr lang="pl-PL" sz="2400" dirty="0" smtClean="0"/>
              <a:t>Discuss </a:t>
            </a:r>
            <a:r>
              <a:rPr lang="en-GB" sz="2400" dirty="0" smtClean="0"/>
              <a:t>c</a:t>
            </a:r>
            <a:r>
              <a:rPr lang="pl-PL" sz="2400" dirty="0" smtClean="0"/>
              <a:t>ultural/</a:t>
            </a:r>
            <a:r>
              <a:rPr lang="en-GB" sz="2400" dirty="0" smtClean="0"/>
              <a:t>h</a:t>
            </a:r>
            <a:r>
              <a:rPr lang="pl-PL" sz="2400" dirty="0" smtClean="0"/>
              <a:t>istorical differences in </a:t>
            </a:r>
            <a:r>
              <a:rPr lang="en-GB" sz="2400" dirty="0" smtClean="0"/>
              <a:t>s</a:t>
            </a:r>
            <a:r>
              <a:rPr lang="pl-PL" sz="2400" dirty="0" smtClean="0"/>
              <a:t>ocial </a:t>
            </a:r>
            <a:r>
              <a:rPr lang="en-GB" sz="2400" dirty="0" smtClean="0"/>
              <a:t>t</a:t>
            </a:r>
            <a:r>
              <a:rPr lang="pl-PL" sz="2400" dirty="0" smtClean="0"/>
              <a:t>rans</a:t>
            </a:r>
            <a:r>
              <a:rPr lang="en-GB" sz="2400" dirty="0" err="1" smtClean="0"/>
              <a:t>i</a:t>
            </a:r>
            <a:r>
              <a:rPr lang="pl-PL" sz="2400" dirty="0" smtClean="0"/>
              <a:t>tions</a:t>
            </a:r>
            <a:r>
              <a:rPr lang="en-GB" sz="2400" dirty="0" smtClean="0"/>
              <a:t>.</a:t>
            </a:r>
          </a:p>
          <a:p>
            <a:pPr eaLnBrk="1" hangingPunct="1"/>
            <a:r>
              <a:rPr lang="en-GB" sz="2400" dirty="0" smtClean="0"/>
              <a:t>Explore elements of social transition such as financial freedom and access to technology</a:t>
            </a:r>
            <a:endParaRPr lang="pl-PL" sz="2400" dirty="0" smtClean="0"/>
          </a:p>
        </p:txBody>
      </p:sp>
      <p:sp>
        <p:nvSpPr>
          <p:cNvPr id="4102" name="Rectangle 6"/>
          <p:cNvSpPr>
            <a:spLocks noGrp="1"/>
          </p:cNvSpPr>
          <p:nvPr>
            <p:ph type="body" sz="half" idx="4294967295"/>
          </p:nvPr>
        </p:nvSpPr>
        <p:spPr>
          <a:xfrm>
            <a:off x="4499992" y="1600200"/>
            <a:ext cx="3744416" cy="4525963"/>
          </a:xfrm>
        </p:spPr>
        <p:txBody>
          <a:bodyPr>
            <a:normAutofit fontScale="92500" lnSpcReduction="10000"/>
          </a:bodyPr>
          <a:lstStyle/>
          <a:p>
            <a:r>
              <a:rPr lang="cy-GB" sz="2400" dirty="0" smtClean="0"/>
              <a:t>Trafod rhai o’r newidiadau cymdeithasol sy’n digwydd yn ystod llencyndod. </a:t>
            </a:r>
          </a:p>
          <a:p>
            <a:r>
              <a:rPr lang="cy-GB" sz="2400" dirty="0" smtClean="0"/>
              <a:t>Trafod damcaniaethau sy’n berthnasol i’r newidiadau cymdeithasol.</a:t>
            </a:r>
          </a:p>
          <a:p>
            <a:r>
              <a:rPr lang="cy-GB" sz="2400" dirty="0" smtClean="0"/>
              <a:t>Trafod gwahaniaethau diwylliannol/hanesyddol yn y newidiadau cymdeithasol.</a:t>
            </a:r>
          </a:p>
          <a:p>
            <a:r>
              <a:rPr lang="cy-GB" sz="2400" dirty="0" smtClean="0"/>
              <a:t>Ymchwilio i elfennau pontio cymdeithasol megis rhyddid ariannol a mynediad at dechnoleg</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lstStyle/>
          <a:p>
            <a:pPr eaLnBrk="1" hangingPunct="1"/>
            <a:r>
              <a:rPr lang="pl-PL" sz="4000" smtClean="0"/>
              <a:t>Historical View of Adolescence</a:t>
            </a:r>
            <a:r>
              <a:rPr lang="en-GB" sz="4000" smtClean="0"/>
              <a:t/>
            </a:r>
            <a:br>
              <a:rPr lang="en-GB" sz="4000" smtClean="0"/>
            </a:br>
            <a:r>
              <a:rPr lang="cy-GB" sz="4000" smtClean="0"/>
              <a:t>Barn Hanesyddol am Lencyndod</a:t>
            </a:r>
          </a:p>
        </p:txBody>
      </p:sp>
      <p:sp>
        <p:nvSpPr>
          <p:cNvPr id="6150" name="Rectangle 6"/>
          <p:cNvSpPr>
            <a:spLocks noGrp="1"/>
          </p:cNvSpPr>
          <p:nvPr>
            <p:ph type="body" sz="half" idx="4294967295"/>
          </p:nvPr>
        </p:nvSpPr>
        <p:spPr>
          <a:xfrm>
            <a:off x="4356598" y="1576873"/>
            <a:ext cx="4038600" cy="4525963"/>
          </a:xfrm>
        </p:spPr>
        <p:txBody>
          <a:bodyPr>
            <a:normAutofit lnSpcReduction="10000"/>
          </a:bodyPr>
          <a:lstStyle/>
          <a:p>
            <a:pPr>
              <a:lnSpc>
                <a:spcPct val="80000"/>
              </a:lnSpc>
            </a:pPr>
            <a:r>
              <a:rPr lang="cy-GB" sz="2000" dirty="0" smtClean="0"/>
              <a:t>Honnai </a:t>
            </a:r>
            <a:r>
              <a:rPr lang="cy-GB" sz="2000" noProof="1" smtClean="0"/>
              <a:t>Aristoteles</a:t>
            </a:r>
            <a:r>
              <a:rPr lang="cy-GB" sz="2000" dirty="0" smtClean="0"/>
              <a:t> fod datblygiad dynol yn rhannu’n gyfnodau penodol – babandod, sef saith mlynedd gyntaf bywyd; bachgendod (sylwer, yn </a:t>
            </a:r>
            <a:r>
              <a:rPr lang="cy-GB" sz="2000" noProof="1" smtClean="0"/>
              <a:t>rhyw-benodol),</a:t>
            </a:r>
            <a:r>
              <a:rPr lang="cy-GB" sz="2000" dirty="0" smtClean="0"/>
              <a:t> sef saith oed hyd lasoed; ac oed gŵr ifanc, sef glasoed hyd 21 oed.</a:t>
            </a:r>
          </a:p>
          <a:p>
            <a:pPr>
              <a:lnSpc>
                <a:spcPct val="80000"/>
              </a:lnSpc>
            </a:pPr>
            <a:r>
              <a:rPr lang="cy-GB" sz="2000" dirty="0" smtClean="0"/>
              <a:t>Disgrifiai </a:t>
            </a:r>
            <a:r>
              <a:rPr lang="cy-GB" sz="2000" noProof="1" smtClean="0"/>
              <a:t>Aristoteles </a:t>
            </a:r>
            <a:r>
              <a:rPr lang="cy-GB" sz="2000" dirty="0" smtClean="0"/>
              <a:t>y cyfnod olaf hwn yn adeg pryd mae angen i bobl ifanc osod nodweddion mwy cadarnhaol o fyd ‘oedolion’ megis hunanreolaeth a </a:t>
            </a:r>
            <a:r>
              <a:rPr lang="cy-GB" sz="2000" noProof="1" smtClean="0"/>
              <a:t>hunanbenderfyniad </a:t>
            </a:r>
            <a:r>
              <a:rPr lang="cy-GB" sz="2000" dirty="0" smtClean="0"/>
              <a:t>yn lle nodweddion negyddol pobl ifanc, yr ystyriai yntau eu bod yn anwadal, yn ddiamynedd ac â diffyg hunanreolaeth. </a:t>
            </a:r>
          </a:p>
        </p:txBody>
      </p:sp>
      <p:sp>
        <p:nvSpPr>
          <p:cNvPr id="5" name="Rectangle 4"/>
          <p:cNvSpPr/>
          <p:nvPr/>
        </p:nvSpPr>
        <p:spPr>
          <a:xfrm>
            <a:off x="467544" y="1700808"/>
            <a:ext cx="3888432" cy="4278094"/>
          </a:xfrm>
          <a:prstGeom prst="rect">
            <a:avLst/>
          </a:prstGeom>
        </p:spPr>
        <p:txBody>
          <a:bodyPr wrap="square">
            <a:spAutoFit/>
          </a:bodyPr>
          <a:lstStyle/>
          <a:p>
            <a:pPr eaLnBrk="1" hangingPunct="1">
              <a:lnSpc>
                <a:spcPct val="80000"/>
              </a:lnSpc>
            </a:pPr>
            <a:r>
              <a:rPr lang="pl-PL" sz="2000" dirty="0" smtClean="0">
                <a:latin typeface="+mj-lt"/>
              </a:rPr>
              <a:t>Aristotle claimed that there were specific time periods of human development – infancy, the first seven years of life; boyhood (note, gender specific) age seven to puberty and young manhood, puberty to age 21 years.</a:t>
            </a:r>
            <a:endParaRPr lang="en-GB" sz="2000" dirty="0" smtClean="0">
              <a:latin typeface="+mj-lt"/>
            </a:endParaRPr>
          </a:p>
          <a:p>
            <a:pPr eaLnBrk="1" hangingPunct="1">
              <a:lnSpc>
                <a:spcPct val="80000"/>
              </a:lnSpc>
            </a:pPr>
            <a:endParaRPr lang="en-GB" sz="2000" dirty="0">
              <a:latin typeface="+mj-lt"/>
            </a:endParaRPr>
          </a:p>
          <a:p>
            <a:pPr eaLnBrk="1" hangingPunct="1">
              <a:lnSpc>
                <a:spcPct val="80000"/>
              </a:lnSpc>
            </a:pPr>
            <a:endParaRPr lang="pl-PL" sz="2000" dirty="0" smtClean="0">
              <a:latin typeface="+mj-lt"/>
            </a:endParaRPr>
          </a:p>
          <a:p>
            <a:pPr eaLnBrk="1" hangingPunct="1">
              <a:lnSpc>
                <a:spcPct val="80000"/>
              </a:lnSpc>
            </a:pPr>
            <a:r>
              <a:rPr lang="pl-PL" sz="2000" dirty="0" smtClean="0">
                <a:latin typeface="+mj-lt"/>
              </a:rPr>
              <a:t>Aristotle described this final period as a time when youth – whom he regarded as unstable, impatient and lacking in self control, need to replace these negative characteristics with more positive ‘adult’ ones of self control, self determination</a:t>
            </a:r>
            <a:r>
              <a:rPr lang="pl-PL" dirty="0" smtClean="0"/>
              <a:t>.</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Content Placeholder 2"/>
          <p:cNvSpPr>
            <a:spLocks noGrp="1"/>
          </p:cNvSpPr>
          <p:nvPr>
            <p:ph idx="1"/>
          </p:nvPr>
        </p:nvSpPr>
        <p:spPr>
          <a:xfrm>
            <a:off x="457200" y="1600200"/>
            <a:ext cx="4038600" cy="4525963"/>
          </a:xfrm>
        </p:spPr>
        <p:txBody>
          <a:bodyPr/>
          <a:lstStyle/>
          <a:p>
            <a:pPr marL="114300" indent="0" eaLnBrk="1" hangingPunct="1">
              <a:buNone/>
            </a:pPr>
            <a:r>
              <a:rPr lang="pl-PL" sz="2800" dirty="0" smtClean="0"/>
              <a:t>Along with the biological and cognitive changes of puberty, changes in social roles and status constitute yet another universal feature of development during adolescence.</a:t>
            </a:r>
          </a:p>
        </p:txBody>
      </p:sp>
      <p:sp>
        <p:nvSpPr>
          <p:cNvPr id="5127" name="Rectangle 7"/>
          <p:cNvSpPr>
            <a:spLocks noGrp="1"/>
          </p:cNvSpPr>
          <p:nvPr>
            <p:ph type="body" sz="half" idx="4294967295"/>
          </p:nvPr>
        </p:nvSpPr>
        <p:spPr>
          <a:xfrm>
            <a:off x="4499992" y="1556792"/>
            <a:ext cx="3888432" cy="4525963"/>
          </a:xfrm>
        </p:spPr>
        <p:txBody>
          <a:bodyPr/>
          <a:lstStyle/>
          <a:p>
            <a:pPr marL="114300" indent="0" eaLnBrk="1" hangingPunct="1">
              <a:buNone/>
            </a:pPr>
            <a:r>
              <a:rPr lang="cy-GB" sz="2800" dirty="0" smtClean="0"/>
              <a:t>Ar y cyd â newidiadau biolegol a gwybyddol glasoed, mae newidiadau yn rolau a statws cymdeithasol yn nodwedd gyffredin arall datblygiad yn ystod llencyndod. </a:t>
            </a:r>
          </a:p>
          <a:p>
            <a:endParaRPr lang="en-GB" sz="2800" dirty="0" smtClean="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 Pairs</a:t>
            </a:r>
            <a:endParaRPr lang="en-GB" dirty="0"/>
          </a:p>
        </p:txBody>
      </p:sp>
      <p:sp>
        <p:nvSpPr>
          <p:cNvPr id="3" name="Content Placeholder 2"/>
          <p:cNvSpPr>
            <a:spLocks noGrp="1"/>
          </p:cNvSpPr>
          <p:nvPr>
            <p:ph idx="1"/>
          </p:nvPr>
        </p:nvSpPr>
        <p:spPr/>
        <p:txBody>
          <a:bodyPr/>
          <a:lstStyle/>
          <a:p>
            <a:r>
              <a:rPr lang="en-GB" dirty="0" smtClean="0"/>
              <a:t>Make a list of some of the social relationships a young </a:t>
            </a:r>
            <a:r>
              <a:rPr lang="en-GB" dirty="0" smtClean="0"/>
              <a:t>person </a:t>
            </a:r>
            <a:r>
              <a:rPr lang="en-GB" dirty="0" smtClean="0"/>
              <a:t>may encounter.</a:t>
            </a:r>
          </a:p>
          <a:p>
            <a:pPr marL="114300" indent="0">
              <a:buNone/>
            </a:pPr>
            <a:endParaRPr lang="en-GB" dirty="0"/>
          </a:p>
        </p:txBody>
      </p:sp>
    </p:spTree>
    <p:extLst>
      <p:ext uri="{BB962C8B-B14F-4D97-AF65-F5344CB8AC3E}">
        <p14:creationId xmlns:p14="http://schemas.microsoft.com/office/powerpoint/2010/main" val="2843112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620000" cy="562074"/>
          </a:xfrm>
        </p:spPr>
        <p:txBody>
          <a:bodyPr/>
          <a:lstStyle/>
          <a:p>
            <a:r>
              <a:rPr lang="en-GB" sz="2800" b="1" dirty="0" smtClean="0"/>
              <a:t>Social relationships</a:t>
            </a:r>
            <a:endParaRPr lang="en-GB" sz="2800" b="1" dirty="0"/>
          </a:p>
        </p:txBody>
      </p:sp>
      <p:sp>
        <p:nvSpPr>
          <p:cNvPr id="3" name="Content Placeholder 2"/>
          <p:cNvSpPr>
            <a:spLocks noGrp="1"/>
          </p:cNvSpPr>
          <p:nvPr>
            <p:ph idx="1"/>
          </p:nvPr>
        </p:nvSpPr>
        <p:spPr>
          <a:xfrm>
            <a:off x="457200" y="908720"/>
            <a:ext cx="3466728" cy="5492080"/>
          </a:xfrm>
        </p:spPr>
        <p:txBody>
          <a:bodyPr>
            <a:normAutofit fontScale="77500" lnSpcReduction="20000"/>
          </a:bodyPr>
          <a:lstStyle/>
          <a:p>
            <a:pPr marL="114300" indent="0">
              <a:buNone/>
            </a:pPr>
            <a:r>
              <a:rPr lang="en-GB" b="1" dirty="0" smtClean="0"/>
              <a:t>Best friends</a:t>
            </a:r>
          </a:p>
          <a:p>
            <a:pPr marL="114300" indent="0">
              <a:buNone/>
            </a:pPr>
            <a:r>
              <a:rPr lang="en-GB" b="1" dirty="0" smtClean="0"/>
              <a:t>Close friends</a:t>
            </a:r>
          </a:p>
          <a:p>
            <a:pPr marL="114300" indent="0">
              <a:buNone/>
            </a:pPr>
            <a:r>
              <a:rPr lang="en-GB" b="1" dirty="0" smtClean="0"/>
              <a:t>Acquaintances</a:t>
            </a:r>
          </a:p>
          <a:p>
            <a:pPr marL="114300" indent="0">
              <a:buNone/>
            </a:pPr>
            <a:r>
              <a:rPr lang="en-GB" b="1" dirty="0" smtClean="0"/>
              <a:t>Peer groups</a:t>
            </a:r>
          </a:p>
          <a:p>
            <a:pPr marL="114300" indent="0">
              <a:buNone/>
            </a:pPr>
            <a:r>
              <a:rPr lang="en-GB" b="1" dirty="0" smtClean="0"/>
              <a:t>Crowds</a:t>
            </a:r>
          </a:p>
          <a:p>
            <a:pPr marL="114300" indent="0">
              <a:buNone/>
            </a:pPr>
            <a:r>
              <a:rPr lang="en-GB" b="1" dirty="0" smtClean="0"/>
              <a:t>Intimate relationships</a:t>
            </a:r>
          </a:p>
          <a:p>
            <a:pPr marL="114300" indent="0">
              <a:buNone/>
            </a:pPr>
            <a:r>
              <a:rPr lang="en-GB" b="1" dirty="0" smtClean="0"/>
              <a:t>Siblings</a:t>
            </a:r>
          </a:p>
          <a:p>
            <a:pPr marL="114300" indent="0">
              <a:buNone/>
            </a:pPr>
            <a:r>
              <a:rPr lang="en-GB" b="1" dirty="0" smtClean="0"/>
              <a:t>Parents/step-parents etc.</a:t>
            </a:r>
          </a:p>
          <a:p>
            <a:pPr marL="114300" indent="0">
              <a:buNone/>
            </a:pPr>
            <a:r>
              <a:rPr lang="en-GB" b="1" dirty="0" smtClean="0"/>
              <a:t>Extended family – cousins, grandparents, aunts/uncles</a:t>
            </a:r>
          </a:p>
          <a:p>
            <a:pPr marL="114300" indent="0">
              <a:buNone/>
            </a:pPr>
            <a:r>
              <a:rPr lang="en-GB" b="1" dirty="0" smtClean="0"/>
              <a:t>Youth workers</a:t>
            </a:r>
          </a:p>
          <a:p>
            <a:pPr marL="114300" indent="0">
              <a:buNone/>
            </a:pPr>
            <a:r>
              <a:rPr lang="en-GB" b="1" dirty="0" smtClean="0"/>
              <a:t>Teachers</a:t>
            </a:r>
          </a:p>
          <a:p>
            <a:pPr marL="114300" indent="0">
              <a:buNone/>
            </a:pPr>
            <a:r>
              <a:rPr lang="en-GB" b="1" dirty="0" smtClean="0"/>
              <a:t>Religious leaders</a:t>
            </a:r>
          </a:p>
          <a:p>
            <a:pPr marL="114300" indent="0">
              <a:buNone/>
            </a:pPr>
            <a:r>
              <a:rPr lang="en-GB" b="1" dirty="0" smtClean="0"/>
              <a:t>Neighbours</a:t>
            </a:r>
          </a:p>
          <a:p>
            <a:pPr marL="114300" indent="0">
              <a:buNone/>
            </a:pPr>
            <a:r>
              <a:rPr lang="en-GB" b="1" dirty="0" smtClean="0"/>
              <a:t>Health-workers – doctors, dentists, psychologists etc.</a:t>
            </a:r>
          </a:p>
          <a:p>
            <a:pPr marL="114300" indent="0">
              <a:buNone/>
            </a:pPr>
            <a:r>
              <a:rPr lang="en-GB" b="1" dirty="0" smtClean="0"/>
              <a:t>Sports coaches/music teachers etc.</a:t>
            </a:r>
          </a:p>
          <a:p>
            <a:pPr marL="114300" indent="0">
              <a:buNone/>
            </a:pPr>
            <a:r>
              <a:rPr lang="en-GB" b="1" dirty="0" smtClean="0"/>
              <a:t>Employers and work colleagues</a:t>
            </a:r>
          </a:p>
          <a:p>
            <a:pPr marL="114300" indent="0">
              <a:buNone/>
            </a:pPr>
            <a:r>
              <a:rPr lang="en-GB" b="1" dirty="0" smtClean="0"/>
              <a:t>Shop-keepers</a:t>
            </a:r>
          </a:p>
          <a:p>
            <a:pPr marL="114300" indent="0">
              <a:buNone/>
            </a:pPr>
            <a:endParaRPr lang="en-GB" dirty="0" smtClean="0"/>
          </a:p>
          <a:p>
            <a:pPr marL="114300" indent="0">
              <a:buNone/>
            </a:pPr>
            <a:endParaRPr lang="en-GB" dirty="0"/>
          </a:p>
        </p:txBody>
      </p:sp>
    </p:spTree>
    <p:extLst>
      <p:ext uri="{BB962C8B-B14F-4D97-AF65-F5344CB8AC3E}">
        <p14:creationId xmlns:p14="http://schemas.microsoft.com/office/powerpoint/2010/main" val="4366719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b="1" dirty="0" smtClean="0"/>
              <a:t>The transition to social independence</a:t>
            </a:r>
            <a:endParaRPr lang="en-GB" sz="2800" b="1" dirty="0"/>
          </a:p>
        </p:txBody>
      </p:sp>
      <p:sp>
        <p:nvSpPr>
          <p:cNvPr id="3" name="Content Placeholder 2"/>
          <p:cNvSpPr>
            <a:spLocks noGrp="1"/>
          </p:cNvSpPr>
          <p:nvPr>
            <p:ph idx="1"/>
          </p:nvPr>
        </p:nvSpPr>
        <p:spPr/>
        <p:txBody>
          <a:bodyPr>
            <a:normAutofit fontScale="85000" lnSpcReduction="20000"/>
          </a:bodyPr>
          <a:lstStyle/>
          <a:p>
            <a:pPr marL="114300" indent="0">
              <a:buNone/>
            </a:pPr>
            <a:r>
              <a:rPr lang="en-GB" dirty="0" smtClean="0"/>
              <a:t>In </a:t>
            </a:r>
            <a:r>
              <a:rPr lang="en-GB" dirty="0"/>
              <a:t>adolescence, there is a need to begin to develop skills of getting to know strangers and people in a wider social network</a:t>
            </a:r>
            <a:r>
              <a:rPr lang="en-GB" dirty="0" smtClean="0"/>
              <a:t>.</a:t>
            </a:r>
          </a:p>
          <a:p>
            <a:pPr marL="114300" indent="0">
              <a:buNone/>
            </a:pPr>
            <a:endParaRPr lang="en-GB" dirty="0"/>
          </a:p>
          <a:p>
            <a:pPr marL="114300" indent="0">
              <a:buNone/>
            </a:pPr>
            <a:r>
              <a:rPr lang="en-GB" dirty="0" smtClean="0"/>
              <a:t>There are a number of challenges in doing this which include:</a:t>
            </a:r>
          </a:p>
          <a:p>
            <a:r>
              <a:rPr lang="en-GB" dirty="0" smtClean="0"/>
              <a:t>Transport to places where other people are</a:t>
            </a:r>
          </a:p>
          <a:p>
            <a:r>
              <a:rPr lang="en-GB" dirty="0" smtClean="0"/>
              <a:t>Trusting new people</a:t>
            </a:r>
          </a:p>
          <a:p>
            <a:r>
              <a:rPr lang="en-GB" dirty="0" smtClean="0"/>
              <a:t>Trusting your own judgement instead of relying on adults to tell you who is OK</a:t>
            </a:r>
          </a:p>
          <a:p>
            <a:r>
              <a:rPr lang="en-GB" dirty="0" smtClean="0"/>
              <a:t>Facing up to being new or uncertain about the rules and  norms of a new group</a:t>
            </a:r>
          </a:p>
          <a:p>
            <a:r>
              <a:rPr lang="en-GB" dirty="0" smtClean="0"/>
              <a:t>Being willing to learn new things and to change</a:t>
            </a:r>
          </a:p>
          <a:p>
            <a:r>
              <a:rPr lang="en-GB" dirty="0" smtClean="0"/>
              <a:t>Learning how to be sensitive and responsive to different people – developing social skills and empathy</a:t>
            </a:r>
          </a:p>
          <a:p>
            <a:r>
              <a:rPr lang="en-GB" dirty="0" smtClean="0"/>
              <a:t>Deciding on your own values and assessing the value of social influence</a:t>
            </a:r>
          </a:p>
          <a:p>
            <a:r>
              <a:rPr lang="en-GB" dirty="0" smtClean="0"/>
              <a:t>Sharing personal issues and coping with rejection or betrayal, risking making mistakes, coping with a feeling of exposure</a:t>
            </a:r>
          </a:p>
          <a:p>
            <a:endParaRPr lang="en-GB" dirty="0"/>
          </a:p>
          <a:p>
            <a:endParaRPr lang="en-GB" dirty="0"/>
          </a:p>
        </p:txBody>
      </p:sp>
    </p:spTree>
    <p:extLst>
      <p:ext uri="{BB962C8B-B14F-4D97-AF65-F5344CB8AC3E}">
        <p14:creationId xmlns:p14="http://schemas.microsoft.com/office/powerpoint/2010/main" val="19324604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620000" cy="634082"/>
          </a:xfrm>
        </p:spPr>
        <p:txBody>
          <a:bodyPr/>
          <a:lstStyle/>
          <a:p>
            <a:r>
              <a:rPr lang="en-GB" sz="2800" b="1" dirty="0" smtClean="0"/>
              <a:t>Friendship</a:t>
            </a:r>
            <a:endParaRPr lang="en-GB" sz="2800" b="1" dirty="0"/>
          </a:p>
        </p:txBody>
      </p:sp>
      <p:sp>
        <p:nvSpPr>
          <p:cNvPr id="3" name="Content Placeholder 2"/>
          <p:cNvSpPr>
            <a:spLocks noGrp="1"/>
          </p:cNvSpPr>
          <p:nvPr>
            <p:ph idx="1"/>
          </p:nvPr>
        </p:nvSpPr>
        <p:spPr>
          <a:xfrm>
            <a:off x="457200" y="908720"/>
            <a:ext cx="7620000" cy="5492080"/>
          </a:xfrm>
        </p:spPr>
        <p:txBody>
          <a:bodyPr>
            <a:normAutofit/>
          </a:bodyPr>
          <a:lstStyle/>
          <a:p>
            <a:endParaRPr lang="en-GB" dirty="0" smtClean="0"/>
          </a:p>
          <a:p>
            <a:pPr marL="114300" indent="0">
              <a:buNone/>
            </a:pPr>
            <a:r>
              <a:rPr lang="en-GB" dirty="0" smtClean="0"/>
              <a:t>Functions of friendship</a:t>
            </a:r>
            <a:endParaRPr lang="en-GB" dirty="0"/>
          </a:p>
          <a:p>
            <a:endParaRPr lang="en-GB" dirty="0" smtClean="0"/>
          </a:p>
          <a:p>
            <a:r>
              <a:rPr lang="en-GB" dirty="0" smtClean="0"/>
              <a:t>Companionship</a:t>
            </a:r>
          </a:p>
          <a:p>
            <a:r>
              <a:rPr lang="en-GB" dirty="0" smtClean="0"/>
              <a:t>A reliable alliance</a:t>
            </a:r>
          </a:p>
          <a:p>
            <a:r>
              <a:rPr lang="en-GB" dirty="0" smtClean="0"/>
              <a:t>Help</a:t>
            </a:r>
          </a:p>
          <a:p>
            <a:r>
              <a:rPr lang="en-GB" dirty="0" smtClean="0"/>
              <a:t>Intimacy</a:t>
            </a:r>
          </a:p>
          <a:p>
            <a:r>
              <a:rPr lang="en-GB" dirty="0" smtClean="0"/>
              <a:t>Self-validation</a:t>
            </a:r>
          </a:p>
          <a:p>
            <a:r>
              <a:rPr lang="en-GB" dirty="0" smtClean="0"/>
              <a:t>Emotional security</a:t>
            </a:r>
          </a:p>
          <a:p>
            <a:pPr marL="114300" indent="0">
              <a:buNone/>
            </a:pPr>
            <a:r>
              <a:rPr lang="en-GB" sz="1800" dirty="0" smtClean="0"/>
              <a:t>Mendelson and Aboud (1999)</a:t>
            </a:r>
          </a:p>
          <a:p>
            <a:pPr marL="114300" indent="0">
              <a:buNone/>
            </a:pP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88024" y="2636912"/>
            <a:ext cx="2400300" cy="1905000"/>
          </a:xfrm>
          <a:prstGeom prst="rect">
            <a:avLst/>
          </a:prstGeom>
        </p:spPr>
      </p:pic>
    </p:spTree>
    <p:extLst>
      <p:ext uri="{BB962C8B-B14F-4D97-AF65-F5344CB8AC3E}">
        <p14:creationId xmlns:p14="http://schemas.microsoft.com/office/powerpoint/2010/main" val="7269603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620000" cy="634082"/>
          </a:xfrm>
        </p:spPr>
        <p:txBody>
          <a:bodyPr/>
          <a:lstStyle/>
          <a:p>
            <a:r>
              <a:rPr lang="en-GB" sz="2800" b="1" dirty="0" smtClean="0"/>
              <a:t>Popularity and friendship</a:t>
            </a:r>
            <a:endParaRPr lang="en-GB" sz="2800" b="1" dirty="0"/>
          </a:p>
        </p:txBody>
      </p:sp>
      <p:sp>
        <p:nvSpPr>
          <p:cNvPr id="3" name="Content Placeholder 2"/>
          <p:cNvSpPr>
            <a:spLocks noGrp="1"/>
          </p:cNvSpPr>
          <p:nvPr>
            <p:ph idx="1"/>
          </p:nvPr>
        </p:nvSpPr>
        <p:spPr>
          <a:xfrm>
            <a:off x="457200" y="908720"/>
            <a:ext cx="3826768" cy="5492080"/>
          </a:xfrm>
        </p:spPr>
        <p:txBody>
          <a:bodyPr>
            <a:normAutofit fontScale="77500" lnSpcReduction="20000"/>
          </a:bodyPr>
          <a:lstStyle/>
          <a:p>
            <a:pPr marL="114300" indent="0">
              <a:buNone/>
            </a:pPr>
            <a:r>
              <a:rPr lang="en-GB" dirty="0" smtClean="0"/>
              <a:t>Many different routes to popularity, fitting in and </a:t>
            </a:r>
            <a:r>
              <a:rPr lang="en-GB" dirty="0"/>
              <a:t>being </a:t>
            </a:r>
            <a:r>
              <a:rPr lang="en-GB" dirty="0" smtClean="0"/>
              <a:t>accepted – can include:</a:t>
            </a:r>
            <a:endParaRPr lang="en-GB" dirty="0"/>
          </a:p>
          <a:p>
            <a:r>
              <a:rPr lang="en-GB" dirty="0"/>
              <a:t>Similar grades, similar interests</a:t>
            </a:r>
          </a:p>
          <a:p>
            <a:r>
              <a:rPr lang="en-GB" dirty="0"/>
              <a:t>Having </a:t>
            </a:r>
            <a:r>
              <a:rPr lang="en-GB" dirty="0" smtClean="0"/>
              <a:t>social skills and empathy towards others, confidence without being conceited</a:t>
            </a:r>
          </a:p>
          <a:p>
            <a:r>
              <a:rPr lang="en-GB" dirty="0" smtClean="0"/>
              <a:t>Anti-social behaviour can be bonding</a:t>
            </a:r>
          </a:p>
          <a:p>
            <a:r>
              <a:rPr lang="en-GB" dirty="0" smtClean="0"/>
              <a:t>Shared attitudes towards school or education</a:t>
            </a:r>
            <a:endParaRPr lang="en-GB" dirty="0"/>
          </a:p>
          <a:p>
            <a:r>
              <a:rPr lang="en-GB" dirty="0" smtClean="0"/>
              <a:t>For boys, athletic </a:t>
            </a:r>
            <a:r>
              <a:rPr lang="en-GB" dirty="0"/>
              <a:t>prowess </a:t>
            </a:r>
            <a:r>
              <a:rPr lang="en-GB" dirty="0" smtClean="0"/>
              <a:t>and competence, or being physically strong and aggressive</a:t>
            </a:r>
            <a:endParaRPr lang="en-GB" dirty="0"/>
          </a:p>
          <a:p>
            <a:r>
              <a:rPr lang="en-GB" dirty="0"/>
              <a:t>Attractiveness for </a:t>
            </a:r>
            <a:r>
              <a:rPr lang="en-GB" dirty="0" smtClean="0"/>
              <a:t>girls</a:t>
            </a:r>
          </a:p>
          <a:p>
            <a:r>
              <a:rPr lang="en-GB" dirty="0" smtClean="0"/>
              <a:t>Sharing behaviours such as smoking or alcohol use, being similar on mental health issues (eg. equally depressed)</a:t>
            </a:r>
          </a:p>
          <a:p>
            <a:r>
              <a:rPr lang="en-GB" dirty="0" smtClean="0"/>
              <a:t>We are more subject to peer group influence in early adolescence and move towards more independence of thought as we get older</a:t>
            </a:r>
            <a:endParaRPr lang="en-GB" dirty="0"/>
          </a:p>
          <a:p>
            <a:pPr marL="114300" indent="0">
              <a:buNone/>
            </a:pPr>
            <a:endParaRPr lang="en-GB" dirty="0"/>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652120" y="620688"/>
            <a:ext cx="1700189" cy="1224136"/>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24128" y="4077072"/>
            <a:ext cx="1510063" cy="1510063"/>
          </a:xfrm>
          <a:prstGeom prst="rect">
            <a:avLst/>
          </a:prstGeom>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569131" y="2298932"/>
            <a:ext cx="1811181" cy="1259074"/>
          </a:xfrm>
          <a:prstGeom prst="rect">
            <a:avLst/>
          </a:prstGeom>
        </p:spPr>
      </p:pic>
    </p:spTree>
    <p:extLst>
      <p:ext uri="{BB962C8B-B14F-4D97-AF65-F5344CB8AC3E}">
        <p14:creationId xmlns:p14="http://schemas.microsoft.com/office/powerpoint/2010/main" val="11476892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620000" cy="562074"/>
          </a:xfrm>
        </p:spPr>
        <p:txBody>
          <a:bodyPr/>
          <a:lstStyle/>
          <a:p>
            <a:r>
              <a:rPr lang="en-GB" sz="2800" b="1" dirty="0" smtClean="0"/>
              <a:t>Young people’s relationship with parents</a:t>
            </a:r>
            <a:endParaRPr lang="en-GB" sz="2800" b="1" dirty="0"/>
          </a:p>
        </p:txBody>
      </p:sp>
      <p:sp>
        <p:nvSpPr>
          <p:cNvPr id="3" name="Content Placeholder 2"/>
          <p:cNvSpPr>
            <a:spLocks noGrp="1"/>
          </p:cNvSpPr>
          <p:nvPr>
            <p:ph idx="1"/>
          </p:nvPr>
        </p:nvSpPr>
        <p:spPr>
          <a:xfrm>
            <a:off x="457200" y="980728"/>
            <a:ext cx="3682752" cy="5420072"/>
          </a:xfrm>
        </p:spPr>
        <p:txBody>
          <a:bodyPr>
            <a:normAutofit fontScale="85000" lnSpcReduction="20000"/>
          </a:bodyPr>
          <a:lstStyle/>
          <a:p>
            <a:pPr marL="114300" indent="0">
              <a:buNone/>
            </a:pPr>
            <a:r>
              <a:rPr lang="en-GB" dirty="0" smtClean="0"/>
              <a:t>May be influenced by whether or not parents have had time for them as they were growing up, affecting whether they turn towards others in adolescence</a:t>
            </a:r>
          </a:p>
          <a:p>
            <a:pPr marL="114300" indent="0">
              <a:buNone/>
            </a:pPr>
            <a:r>
              <a:rPr lang="en-GB" dirty="0" smtClean="0"/>
              <a:t>Parents important re: career and educational choices; friends re: fashion, leisure and social dilemmas (Hendry et al, 1993)</a:t>
            </a:r>
          </a:p>
          <a:p>
            <a:pPr marL="114300" indent="0">
              <a:buNone/>
            </a:pPr>
            <a:r>
              <a:rPr lang="en-GB" dirty="0" smtClean="0"/>
              <a:t>Parents may be more influential on core values (Cotterell, 2007)</a:t>
            </a:r>
          </a:p>
          <a:p>
            <a:pPr marL="114300" indent="0">
              <a:buNone/>
            </a:pPr>
            <a:r>
              <a:rPr lang="en-GB" dirty="0" smtClean="0"/>
              <a:t>The stability and continuity that parents can offer well into the twenties makes a huge difference to young people’s journey into adulthood. (Graber and brooks-Gunn, 1996).</a:t>
            </a:r>
          </a:p>
          <a:p>
            <a:pPr marL="114300" indent="0">
              <a:buNone/>
            </a:pPr>
            <a:r>
              <a:rPr lang="en-GB" dirty="0" smtClean="0"/>
              <a:t>If parental support is low, peer influence will be stronger, and there are likely to be more problem behaviours, anxiety and depression.</a:t>
            </a:r>
          </a:p>
          <a:p>
            <a:pPr marL="114300" indent="0">
              <a:buNone/>
            </a:pP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40884" y="2348879"/>
            <a:ext cx="2655452" cy="2739561"/>
          </a:xfrm>
          <a:prstGeom prst="rect">
            <a:avLst/>
          </a:prstGeom>
        </p:spPr>
      </p:pic>
    </p:spTree>
    <p:extLst>
      <p:ext uri="{BB962C8B-B14F-4D97-AF65-F5344CB8AC3E}">
        <p14:creationId xmlns:p14="http://schemas.microsoft.com/office/powerpoint/2010/main" val="30408777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620000" cy="418058"/>
          </a:xfrm>
        </p:spPr>
        <p:txBody>
          <a:bodyPr/>
          <a:lstStyle/>
          <a:p>
            <a:r>
              <a:rPr lang="en-GB" sz="2800" b="1" dirty="0" smtClean="0"/>
              <a:t>Being alone</a:t>
            </a:r>
            <a:endParaRPr lang="en-GB" sz="2800" b="1" dirty="0"/>
          </a:p>
        </p:txBody>
      </p:sp>
      <p:sp>
        <p:nvSpPr>
          <p:cNvPr id="3" name="Content Placeholder 2"/>
          <p:cNvSpPr>
            <a:spLocks noGrp="1"/>
          </p:cNvSpPr>
          <p:nvPr>
            <p:ph idx="1"/>
          </p:nvPr>
        </p:nvSpPr>
        <p:spPr>
          <a:xfrm>
            <a:off x="251520" y="836712"/>
            <a:ext cx="4032448" cy="5904656"/>
          </a:xfrm>
        </p:spPr>
        <p:txBody>
          <a:bodyPr>
            <a:noAutofit/>
          </a:bodyPr>
          <a:lstStyle/>
          <a:p>
            <a:pPr marL="114300" indent="0">
              <a:buNone/>
            </a:pPr>
            <a:r>
              <a:rPr lang="en-GB" sz="1400" dirty="0" smtClean="0"/>
              <a:t>Young people who are on their own will be so for a variety of reasons:</a:t>
            </a:r>
          </a:p>
          <a:p>
            <a:r>
              <a:rPr lang="en-GB" sz="1400" dirty="0" smtClean="0"/>
              <a:t>Some who cope well – young people get better at handling loneliness as they get older</a:t>
            </a:r>
          </a:p>
          <a:p>
            <a:r>
              <a:rPr lang="en-GB" sz="1400" dirty="0" smtClean="0"/>
              <a:t>Some who have moved location and come into new school or neighbourhood</a:t>
            </a:r>
          </a:p>
          <a:p>
            <a:r>
              <a:rPr lang="en-GB" sz="1400" dirty="0" smtClean="0"/>
              <a:t>Some who become more sociable as they mature</a:t>
            </a:r>
          </a:p>
          <a:p>
            <a:r>
              <a:rPr lang="en-GB" sz="1400" dirty="0" smtClean="0"/>
              <a:t>Some who have few social skills and become withdrawn</a:t>
            </a:r>
          </a:p>
          <a:p>
            <a:r>
              <a:rPr lang="en-GB" sz="1400" dirty="0" smtClean="0"/>
              <a:t>Some who are aggressive eg, boys with ‘hostile attributional bias’ or as girls, with ‘relational aggression’ (manipulative, verbally bullying etc) (Crick and Dodge, 1994,1996)</a:t>
            </a:r>
          </a:p>
          <a:p>
            <a:r>
              <a:rPr lang="en-GB" sz="1400" dirty="0" smtClean="0"/>
              <a:t>Some who become targets of bullies in a cycle of victimisation (Graham and Juvonen, 1998)</a:t>
            </a:r>
          </a:p>
          <a:p>
            <a:r>
              <a:rPr lang="en-GB" sz="1400" dirty="0" smtClean="0"/>
              <a:t>Some who have unusual behaviours, mental health problems, disabilities or deformities</a:t>
            </a:r>
          </a:p>
          <a:p>
            <a:pPr marL="114300" indent="0">
              <a:buNone/>
            </a:pPr>
            <a:r>
              <a:rPr lang="en-GB" sz="1400" dirty="0" smtClean="0"/>
              <a:t>Rejection is likely to be associated with depression, anxiety, low self-esteem and poor academic performance.</a:t>
            </a:r>
            <a:endParaRPr lang="en-GB" sz="1400" dirty="0"/>
          </a:p>
          <a:p>
            <a:pPr marL="114300" indent="0">
              <a:buNone/>
            </a:pPr>
            <a:r>
              <a:rPr lang="en-GB" sz="1400" b="1" i="1" dirty="0" smtClean="0"/>
              <a:t>Teaching social skills and how to read non-verbal behaviour cues, and bringing young people together to learn to understand each other can be helpful.</a:t>
            </a:r>
            <a:endParaRPr lang="en-GB" sz="1400" b="1" i="1" dirty="0"/>
          </a:p>
        </p:txBody>
      </p:sp>
      <p:pic>
        <p:nvPicPr>
          <p:cNvPr id="4" name="Picture 3" descr="young person alone crisis.jp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076056" y="2276872"/>
            <a:ext cx="2459527" cy="1684776"/>
          </a:xfrm>
          <a:prstGeom prst="rect">
            <a:avLst/>
          </a:prstGeom>
        </p:spPr>
      </p:pic>
    </p:spTree>
    <p:extLst>
      <p:ext uri="{BB962C8B-B14F-4D97-AF65-F5344CB8AC3E}">
        <p14:creationId xmlns:p14="http://schemas.microsoft.com/office/powerpoint/2010/main" val="5120179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620000" cy="706090"/>
          </a:xfrm>
        </p:spPr>
        <p:txBody>
          <a:bodyPr/>
          <a:lstStyle/>
          <a:p>
            <a:r>
              <a:rPr lang="en-GB" sz="2800" b="1" dirty="0" smtClean="0"/>
              <a:t>Social identity theory</a:t>
            </a:r>
            <a:endParaRPr lang="en-GB" sz="2800" b="1" dirty="0"/>
          </a:p>
        </p:txBody>
      </p:sp>
      <p:sp>
        <p:nvSpPr>
          <p:cNvPr id="3" name="Content Placeholder 2"/>
          <p:cNvSpPr>
            <a:spLocks noGrp="1"/>
          </p:cNvSpPr>
          <p:nvPr>
            <p:ph idx="1"/>
          </p:nvPr>
        </p:nvSpPr>
        <p:spPr>
          <a:xfrm>
            <a:off x="457200" y="980728"/>
            <a:ext cx="3538736" cy="5420072"/>
          </a:xfrm>
        </p:spPr>
        <p:txBody>
          <a:bodyPr/>
          <a:lstStyle/>
          <a:p>
            <a:pPr marL="114300" indent="0">
              <a:buNone/>
            </a:pPr>
            <a:r>
              <a:rPr lang="en-GB" dirty="0" smtClean="0"/>
              <a:t>Tajfel’s (1978) research into prejudice and stereotyping suggested that when people feel under threat (such as when young people are undergoing a transition and feel vulnerable) they are keen to belong to a high-status group and may denigrate others in the ‘out-group’.</a:t>
            </a:r>
            <a:endParaRPr lang="en-GB" dirty="0"/>
          </a:p>
        </p:txBody>
      </p:sp>
      <p:pic>
        <p:nvPicPr>
          <p:cNvPr id="4" name="Picture 3" descr="people.jp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779912" y="3789040"/>
            <a:ext cx="4283968" cy="2728358"/>
          </a:xfrm>
          <a:prstGeom prst="rect">
            <a:avLst/>
          </a:prstGeom>
        </p:spPr>
      </p:pic>
    </p:spTree>
    <p:extLst>
      <p:ext uri="{BB962C8B-B14F-4D97-AF65-F5344CB8AC3E}">
        <p14:creationId xmlns:p14="http://schemas.microsoft.com/office/powerpoint/2010/main" val="18264579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b="1" dirty="0" smtClean="0"/>
              <a:t>Gender, culture and social support</a:t>
            </a:r>
            <a:endParaRPr lang="en-GB" sz="2800" b="1" dirty="0"/>
          </a:p>
        </p:txBody>
      </p:sp>
      <p:sp>
        <p:nvSpPr>
          <p:cNvPr id="3" name="Content Placeholder 2"/>
          <p:cNvSpPr>
            <a:spLocks noGrp="1"/>
          </p:cNvSpPr>
          <p:nvPr>
            <p:ph idx="1"/>
          </p:nvPr>
        </p:nvSpPr>
        <p:spPr/>
        <p:txBody>
          <a:bodyPr>
            <a:normAutofit/>
          </a:bodyPr>
          <a:lstStyle/>
          <a:p>
            <a:r>
              <a:rPr lang="en-GB" dirty="0" smtClean="0"/>
              <a:t>Girls more likely to seek help for problems and stress, more likely to be dependent on close friends and parents for help even when these relationships are part of the difficulty</a:t>
            </a:r>
          </a:p>
          <a:p>
            <a:endParaRPr lang="en-GB" dirty="0" smtClean="0"/>
          </a:p>
          <a:p>
            <a:r>
              <a:rPr lang="en-GB" dirty="0" smtClean="0"/>
              <a:t>Boys and young men likely to be at risk because they don’t seek help and bottle things up</a:t>
            </a:r>
          </a:p>
          <a:p>
            <a:pPr marL="114300" indent="0">
              <a:buNone/>
            </a:pPr>
            <a:r>
              <a:rPr lang="en-GB" dirty="0" smtClean="0"/>
              <a:t>    (Coleman, 2011)</a:t>
            </a:r>
          </a:p>
          <a:p>
            <a:pPr marL="114300" indent="0">
              <a:buNone/>
            </a:pPr>
            <a:endParaRPr lang="en-GB" dirty="0"/>
          </a:p>
        </p:txBody>
      </p:sp>
    </p:spTree>
    <p:extLst>
      <p:ext uri="{BB962C8B-B14F-4D97-AF65-F5344CB8AC3E}">
        <p14:creationId xmlns:p14="http://schemas.microsoft.com/office/powerpoint/2010/main" val="27152458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b="1" dirty="0" smtClean="0"/>
              <a:t>Social identities</a:t>
            </a:r>
            <a:endParaRPr lang="en-GB" sz="2800" b="1" dirty="0"/>
          </a:p>
        </p:txBody>
      </p:sp>
      <p:sp>
        <p:nvSpPr>
          <p:cNvPr id="3" name="Content Placeholder 2"/>
          <p:cNvSpPr>
            <a:spLocks noGrp="1"/>
          </p:cNvSpPr>
          <p:nvPr>
            <p:ph idx="1"/>
          </p:nvPr>
        </p:nvSpPr>
        <p:spPr/>
        <p:txBody>
          <a:bodyPr/>
          <a:lstStyle/>
          <a:p>
            <a:pPr marL="114300" indent="0">
              <a:buNone/>
            </a:pPr>
            <a:r>
              <a:rPr lang="en-GB" dirty="0" smtClean="0"/>
              <a:t>Transitions to adult social identities will vary in how difficult they are</a:t>
            </a:r>
          </a:p>
          <a:p>
            <a:pPr marL="114300" indent="0">
              <a:buNone/>
            </a:pPr>
            <a:endParaRPr lang="en-GB" dirty="0"/>
          </a:p>
          <a:p>
            <a:pPr marL="114300" indent="0">
              <a:buNone/>
            </a:pPr>
            <a:r>
              <a:rPr lang="en-GB" dirty="0" smtClean="0"/>
              <a:t>Sexual  and gender identity which goes against family expectations – such as coming out as gay or becoming a parent at a young age can be challenging, depending on the nature of the family, peer and neighbourhood support, including housing and finance</a:t>
            </a:r>
            <a:endParaRPr lang="en-GB" dirty="0"/>
          </a:p>
        </p:txBody>
      </p:sp>
    </p:spTree>
    <p:extLst>
      <p:ext uri="{BB962C8B-B14F-4D97-AF65-F5344CB8AC3E}">
        <p14:creationId xmlns:p14="http://schemas.microsoft.com/office/powerpoint/2010/main" val="19830314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332656"/>
            <a:ext cx="7620000" cy="864096"/>
          </a:xfrm>
        </p:spPr>
        <p:txBody>
          <a:bodyPr>
            <a:normAutofit fontScale="90000"/>
          </a:bodyPr>
          <a:lstStyle/>
          <a:p>
            <a:pPr eaLnBrk="1" hangingPunct="1"/>
            <a:r>
              <a:rPr lang="en-GB" sz="3100" b="1" dirty="0" smtClean="0"/>
              <a:t/>
            </a:r>
            <a:br>
              <a:rPr lang="en-GB" sz="3100" b="1" dirty="0" smtClean="0"/>
            </a:br>
            <a:r>
              <a:rPr lang="pl-PL" sz="3100" b="1" dirty="0" smtClean="0"/>
              <a:t>Social Transitions</a:t>
            </a:r>
            <a:r>
              <a:rPr lang="en-GB" sz="3100" b="1" dirty="0" smtClean="0"/>
              <a:t/>
            </a:r>
            <a:br>
              <a:rPr lang="en-GB" sz="3100" b="1" dirty="0" smtClean="0"/>
            </a:br>
            <a:r>
              <a:rPr lang="cy-GB" sz="3100" b="1" dirty="0" smtClean="0"/>
              <a:t>Newidiadau Cymdeithasol</a:t>
            </a:r>
            <a:r>
              <a:rPr lang="en-GB" sz="3100" b="1" dirty="0" smtClean="0"/>
              <a:t> </a:t>
            </a:r>
            <a:r>
              <a:rPr lang="pl-PL" sz="4000" dirty="0" smtClean="0"/>
              <a:t/>
            </a:r>
            <a:br>
              <a:rPr lang="pl-PL" sz="4000" dirty="0" smtClean="0"/>
            </a:br>
            <a:endParaRPr lang="pl-PL" sz="4000" dirty="0" smtClean="0"/>
          </a:p>
        </p:txBody>
      </p:sp>
      <p:sp>
        <p:nvSpPr>
          <p:cNvPr id="16387" name="Content Placeholder 2"/>
          <p:cNvSpPr>
            <a:spLocks noGrp="1"/>
          </p:cNvSpPr>
          <p:nvPr>
            <p:ph idx="1"/>
          </p:nvPr>
        </p:nvSpPr>
        <p:spPr>
          <a:xfrm>
            <a:off x="457200" y="1600200"/>
            <a:ext cx="4038600" cy="4525963"/>
          </a:xfrm>
        </p:spPr>
        <p:txBody>
          <a:bodyPr/>
          <a:lstStyle/>
          <a:p>
            <a:pPr eaLnBrk="1" hangingPunct="1">
              <a:lnSpc>
                <a:spcPct val="90000"/>
              </a:lnSpc>
            </a:pPr>
            <a:r>
              <a:rPr lang="pl-PL" sz="2800" dirty="0" smtClean="0"/>
              <a:t>Relationships with Parents</a:t>
            </a:r>
          </a:p>
          <a:p>
            <a:pPr eaLnBrk="1" hangingPunct="1">
              <a:lnSpc>
                <a:spcPct val="90000"/>
              </a:lnSpc>
            </a:pPr>
            <a:endParaRPr lang="pl-PL" sz="2800" dirty="0" smtClean="0"/>
          </a:p>
          <a:p>
            <a:pPr eaLnBrk="1" hangingPunct="1">
              <a:lnSpc>
                <a:spcPct val="90000"/>
              </a:lnSpc>
            </a:pPr>
            <a:r>
              <a:rPr lang="pl-PL" sz="2800" dirty="0" smtClean="0"/>
              <a:t>Rise in conflicts between parents and </a:t>
            </a:r>
            <a:r>
              <a:rPr lang="en-GB" sz="2800" dirty="0" smtClean="0"/>
              <a:t>adolescents</a:t>
            </a:r>
          </a:p>
          <a:p>
            <a:pPr eaLnBrk="1" hangingPunct="1">
              <a:lnSpc>
                <a:spcPct val="90000"/>
              </a:lnSpc>
            </a:pPr>
            <a:endParaRPr lang="pl-PL" sz="2800" dirty="0" smtClean="0"/>
          </a:p>
          <a:p>
            <a:pPr eaLnBrk="1" hangingPunct="1">
              <a:lnSpc>
                <a:spcPct val="90000"/>
              </a:lnSpc>
            </a:pPr>
            <a:r>
              <a:rPr lang="pl-PL" sz="2800" dirty="0" smtClean="0"/>
              <a:t>Usually over ‘everyday’ issues such as Chores.</a:t>
            </a:r>
          </a:p>
          <a:p>
            <a:pPr lvl="1" eaLnBrk="1" hangingPunct="1">
              <a:lnSpc>
                <a:spcPct val="90000"/>
              </a:lnSpc>
            </a:pPr>
            <a:r>
              <a:rPr lang="pl-PL" sz="2400" dirty="0" smtClean="0"/>
              <a:t>Why?</a:t>
            </a:r>
          </a:p>
        </p:txBody>
      </p:sp>
      <p:sp>
        <p:nvSpPr>
          <p:cNvPr id="16390" name="Rectangle 6"/>
          <p:cNvSpPr>
            <a:spLocks noGrp="1"/>
          </p:cNvSpPr>
          <p:nvPr>
            <p:ph type="body" sz="half" idx="4294967295"/>
          </p:nvPr>
        </p:nvSpPr>
        <p:spPr>
          <a:xfrm>
            <a:off x="4355976" y="1556792"/>
            <a:ext cx="4038600" cy="4525963"/>
          </a:xfrm>
        </p:spPr>
        <p:txBody>
          <a:bodyPr/>
          <a:lstStyle/>
          <a:p>
            <a:pPr eaLnBrk="1" hangingPunct="1">
              <a:lnSpc>
                <a:spcPct val="90000"/>
              </a:lnSpc>
            </a:pPr>
            <a:r>
              <a:rPr lang="cy-GB" sz="2800" dirty="0" smtClean="0"/>
              <a:t>Perthnasau â Rhieni</a:t>
            </a:r>
          </a:p>
          <a:p>
            <a:pPr eaLnBrk="1" hangingPunct="1">
              <a:lnSpc>
                <a:spcPct val="90000"/>
              </a:lnSpc>
            </a:pPr>
            <a:endParaRPr lang="cy-GB" sz="2000" dirty="0" smtClean="0"/>
          </a:p>
          <a:p>
            <a:pPr eaLnBrk="1" hangingPunct="1">
              <a:lnSpc>
                <a:spcPct val="90000"/>
              </a:lnSpc>
            </a:pPr>
            <a:r>
              <a:rPr lang="cy-GB" sz="2800" dirty="0" smtClean="0"/>
              <a:t>Cynnydd yn y gwrthdaro rhwng rhieni a phobl yn eu harddegau</a:t>
            </a:r>
          </a:p>
          <a:p>
            <a:pPr eaLnBrk="1" hangingPunct="1">
              <a:lnSpc>
                <a:spcPct val="90000"/>
              </a:lnSpc>
            </a:pPr>
            <a:endParaRPr lang="cy-GB" sz="2000" dirty="0" smtClean="0"/>
          </a:p>
          <a:p>
            <a:pPr eaLnBrk="1" hangingPunct="1">
              <a:lnSpc>
                <a:spcPct val="90000"/>
              </a:lnSpc>
            </a:pPr>
            <a:r>
              <a:rPr lang="cy-GB" sz="2800" dirty="0" smtClean="0"/>
              <a:t>Fel arfer dros bethau ‘bob dydd’ megis gorchwylion.</a:t>
            </a:r>
          </a:p>
          <a:p>
            <a:pPr lvl="1" eaLnBrk="1" hangingPunct="1">
              <a:lnSpc>
                <a:spcPct val="90000"/>
              </a:lnSpc>
            </a:pPr>
            <a:r>
              <a:rPr lang="cy-GB" sz="2400" dirty="0" smtClean="0"/>
              <a:t>Pam?</a:t>
            </a:r>
          </a:p>
          <a:p>
            <a:pPr>
              <a:lnSpc>
                <a:spcPct val="90000"/>
              </a:lnSpc>
            </a:pPr>
            <a:endParaRPr lang="en-GB" sz="2800" dirty="0" smtClean="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04664"/>
            <a:ext cx="7620000" cy="792088"/>
          </a:xfrm>
        </p:spPr>
        <p:txBody>
          <a:bodyPr>
            <a:normAutofit fontScale="90000"/>
          </a:bodyPr>
          <a:lstStyle/>
          <a:p>
            <a:pPr eaLnBrk="1" hangingPunct="1"/>
            <a:r>
              <a:rPr lang="en-GB" sz="3100" b="1" dirty="0" smtClean="0"/>
              <a:t/>
            </a:r>
            <a:br>
              <a:rPr lang="en-GB" sz="3100" b="1" dirty="0" smtClean="0"/>
            </a:br>
            <a:r>
              <a:rPr lang="pl-PL" sz="3100" b="1" dirty="0" smtClean="0"/>
              <a:t>Social Transitions</a:t>
            </a:r>
            <a:r>
              <a:rPr lang="en-GB" sz="3100" b="1" dirty="0" smtClean="0"/>
              <a:t/>
            </a:r>
            <a:br>
              <a:rPr lang="en-GB" sz="3100" b="1" dirty="0" smtClean="0"/>
            </a:br>
            <a:r>
              <a:rPr lang="cy-GB" sz="3100" b="1" dirty="0" smtClean="0"/>
              <a:t>Newidiadau Cymdeithasol</a:t>
            </a:r>
            <a:r>
              <a:rPr lang="en-GB" sz="3100" b="1" dirty="0" smtClean="0"/>
              <a:t> </a:t>
            </a:r>
            <a:r>
              <a:rPr lang="pl-PL" sz="4000" dirty="0" smtClean="0"/>
              <a:t/>
            </a:r>
            <a:br>
              <a:rPr lang="pl-PL" sz="4000" dirty="0" smtClean="0"/>
            </a:br>
            <a:endParaRPr lang="pl-PL" sz="4000" dirty="0" smtClean="0"/>
          </a:p>
        </p:txBody>
      </p:sp>
      <p:sp>
        <p:nvSpPr>
          <p:cNvPr id="17411" name="Content Placeholder 2"/>
          <p:cNvSpPr>
            <a:spLocks noGrp="1"/>
          </p:cNvSpPr>
          <p:nvPr>
            <p:ph idx="1"/>
          </p:nvPr>
        </p:nvSpPr>
        <p:spPr>
          <a:xfrm>
            <a:off x="457200" y="1600200"/>
            <a:ext cx="4038600" cy="4525963"/>
          </a:xfrm>
        </p:spPr>
        <p:txBody>
          <a:bodyPr/>
          <a:lstStyle/>
          <a:p>
            <a:pPr eaLnBrk="1" hangingPunct="1"/>
            <a:r>
              <a:rPr lang="pl-PL" sz="2400" dirty="0" smtClean="0"/>
              <a:t>Steinberg (1990) – on</a:t>
            </a:r>
            <a:r>
              <a:rPr lang="en-GB" sz="2400" dirty="0" err="1" smtClean="0"/>
              <a:t>ly</a:t>
            </a:r>
            <a:r>
              <a:rPr lang="pl-PL" sz="2400" dirty="0" smtClean="0"/>
              <a:t> 5-10% of families experience a substantial deterioration in parent/child relationship at this stage.</a:t>
            </a:r>
          </a:p>
          <a:p>
            <a:pPr eaLnBrk="1" hangingPunct="1"/>
            <a:endParaRPr lang="pl-PL" sz="2400" dirty="0" smtClean="0"/>
          </a:p>
          <a:p>
            <a:pPr eaLnBrk="1" hangingPunct="1"/>
            <a:r>
              <a:rPr lang="pl-PL" sz="2400" dirty="0" smtClean="0"/>
              <a:t>More distress to the parent than the teenager (Dekovic, 1999)</a:t>
            </a:r>
          </a:p>
        </p:txBody>
      </p:sp>
      <p:sp>
        <p:nvSpPr>
          <p:cNvPr id="17414" name="Rectangle 6"/>
          <p:cNvSpPr>
            <a:spLocks noGrp="1"/>
          </p:cNvSpPr>
          <p:nvPr>
            <p:ph type="body" sz="half" idx="4294967295"/>
          </p:nvPr>
        </p:nvSpPr>
        <p:spPr>
          <a:xfrm>
            <a:off x="4499992" y="1484784"/>
            <a:ext cx="4038600" cy="4525963"/>
          </a:xfrm>
        </p:spPr>
        <p:txBody>
          <a:bodyPr/>
          <a:lstStyle/>
          <a:p>
            <a:pPr eaLnBrk="1" hangingPunct="1"/>
            <a:r>
              <a:rPr lang="pl-PL" sz="2400" dirty="0" smtClean="0"/>
              <a:t>Steinberg (1990) – 5-10% </a:t>
            </a:r>
            <a:r>
              <a:rPr lang="cy-GB" sz="2400" dirty="0" smtClean="0"/>
              <a:t>o deuluoedd yn profi dirywiad sylweddol yn y berthynas rhiant/plentyn yn y cyfnod hwn.</a:t>
            </a:r>
          </a:p>
          <a:p>
            <a:pPr eaLnBrk="1" hangingPunct="1"/>
            <a:endParaRPr lang="cy-GB" sz="2400" dirty="0" smtClean="0"/>
          </a:p>
          <a:p>
            <a:pPr eaLnBrk="1" hangingPunct="1"/>
            <a:r>
              <a:rPr lang="cy-GB" sz="2400" dirty="0" smtClean="0"/>
              <a:t>Mwy o ofid i’r rhiant na’r person ifanc</a:t>
            </a:r>
            <a:r>
              <a:rPr lang="pl-PL" sz="2400" dirty="0" smtClean="0"/>
              <a:t> (Dekovic, 1999)</a:t>
            </a:r>
            <a:endParaRPr lang="en-GB" sz="2400" dirty="0" smtClean="0"/>
          </a:p>
          <a:p>
            <a:endParaRPr lang="en-GB" sz="2400" dirty="0" smtClean="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620000" cy="850106"/>
          </a:xfrm>
        </p:spPr>
        <p:txBody>
          <a:bodyPr>
            <a:noAutofit/>
          </a:bodyPr>
          <a:lstStyle/>
          <a:p>
            <a:pPr eaLnBrk="1" hangingPunct="1"/>
            <a:r>
              <a:rPr lang="en-GB" sz="2800" b="1" dirty="0" smtClean="0"/>
              <a:t/>
            </a:r>
            <a:br>
              <a:rPr lang="en-GB" sz="2800" b="1" dirty="0" smtClean="0"/>
            </a:br>
            <a:r>
              <a:rPr lang="pl-PL" sz="2800" b="1" dirty="0" smtClean="0"/>
              <a:t>Social Transitions</a:t>
            </a:r>
            <a:r>
              <a:rPr lang="en-GB" sz="2800" b="1" dirty="0" smtClean="0"/>
              <a:t/>
            </a:r>
            <a:br>
              <a:rPr lang="en-GB" sz="2800" b="1" dirty="0" smtClean="0"/>
            </a:br>
            <a:r>
              <a:rPr lang="cy-GB" sz="2800" b="1" dirty="0" smtClean="0"/>
              <a:t>Newidiadau Cymdeithasol</a:t>
            </a:r>
            <a:r>
              <a:rPr lang="en-GB" sz="2800" b="1" dirty="0" smtClean="0"/>
              <a:t> </a:t>
            </a:r>
            <a:r>
              <a:rPr lang="pl-PL" sz="2800" b="1" dirty="0" smtClean="0"/>
              <a:t/>
            </a:r>
            <a:br>
              <a:rPr lang="pl-PL" sz="2800" b="1" dirty="0" smtClean="0"/>
            </a:br>
            <a:endParaRPr lang="pl-PL" sz="2800" b="1" dirty="0" smtClean="0"/>
          </a:p>
        </p:txBody>
      </p:sp>
      <p:sp>
        <p:nvSpPr>
          <p:cNvPr id="18435" name="Content Placeholder 2"/>
          <p:cNvSpPr>
            <a:spLocks noGrp="1"/>
          </p:cNvSpPr>
          <p:nvPr>
            <p:ph idx="1"/>
          </p:nvPr>
        </p:nvSpPr>
        <p:spPr>
          <a:xfrm>
            <a:off x="457200" y="1600200"/>
            <a:ext cx="4038600" cy="4525963"/>
          </a:xfrm>
        </p:spPr>
        <p:txBody>
          <a:bodyPr/>
          <a:lstStyle/>
          <a:p>
            <a:pPr marL="114300" indent="0" eaLnBrk="1" hangingPunct="1">
              <a:buNone/>
            </a:pPr>
            <a:r>
              <a:rPr lang="pl-PL" sz="2800" dirty="0" smtClean="0"/>
              <a:t>One plausible explanation for this conflict is the change in social role both anticipated by the parent and perceived by the adolescent.</a:t>
            </a:r>
          </a:p>
          <a:p>
            <a:pPr eaLnBrk="1" hangingPunct="1"/>
            <a:endParaRPr lang="pl-PL" sz="2800" dirty="0" smtClean="0"/>
          </a:p>
        </p:txBody>
      </p:sp>
      <p:sp>
        <p:nvSpPr>
          <p:cNvPr id="18438" name="Rectangle 6"/>
          <p:cNvSpPr>
            <a:spLocks noGrp="1"/>
          </p:cNvSpPr>
          <p:nvPr>
            <p:ph type="body" sz="half" idx="4294967295"/>
          </p:nvPr>
        </p:nvSpPr>
        <p:spPr>
          <a:xfrm>
            <a:off x="4499992" y="1556792"/>
            <a:ext cx="4038600" cy="4525963"/>
          </a:xfrm>
        </p:spPr>
        <p:txBody>
          <a:bodyPr/>
          <a:lstStyle/>
          <a:p>
            <a:pPr marL="114300" indent="0">
              <a:buNone/>
            </a:pPr>
            <a:r>
              <a:rPr lang="cy-GB" sz="2800" dirty="0" smtClean="0"/>
              <a:t>Un esboniad tebygol ar gyfer y gwrthdaro hwn yw’r newid yn rôl gymdeithasol a ragwelir gan y rhiant ac a ganfyddir gan y person ifanc.</a:t>
            </a:r>
            <a:endParaRPr lang="en-GB" sz="2800" dirty="0" smtClean="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pPr eaLnBrk="1" hangingPunct="1"/>
            <a:r>
              <a:rPr lang="pl-PL" sz="2800" b="1" dirty="0" smtClean="0"/>
              <a:t>Changes in Social Status</a:t>
            </a:r>
            <a:r>
              <a:rPr lang="en-GB" sz="2800" b="1" dirty="0" smtClean="0"/>
              <a:t/>
            </a:r>
            <a:br>
              <a:rPr lang="en-GB" sz="2800" b="1" dirty="0" smtClean="0"/>
            </a:br>
            <a:r>
              <a:rPr lang="cy-GB" sz="2800" b="1" dirty="0" smtClean="0"/>
              <a:t>Newidiadau o ran Statws Cymdeithasol</a:t>
            </a:r>
            <a:endParaRPr lang="pl-PL" sz="2800" b="1" dirty="0" smtClean="0"/>
          </a:p>
        </p:txBody>
      </p:sp>
      <p:sp>
        <p:nvSpPr>
          <p:cNvPr id="3" name="Content Placeholder 2"/>
          <p:cNvSpPr>
            <a:spLocks noGrp="1"/>
          </p:cNvSpPr>
          <p:nvPr>
            <p:ph sz="half" idx="1"/>
          </p:nvPr>
        </p:nvSpPr>
        <p:spPr/>
        <p:txBody>
          <a:bodyPr>
            <a:normAutofit lnSpcReduction="10000"/>
          </a:bodyPr>
          <a:lstStyle/>
          <a:p>
            <a:pPr eaLnBrk="1" hangingPunct="1">
              <a:lnSpc>
                <a:spcPct val="90000"/>
              </a:lnSpc>
            </a:pPr>
            <a:r>
              <a:rPr lang="pl-PL" sz="1900" dirty="0" smtClean="0"/>
              <a:t>Steinberg (1993) two-sided alteration in status.</a:t>
            </a:r>
          </a:p>
          <a:p>
            <a:pPr eaLnBrk="1" hangingPunct="1">
              <a:lnSpc>
                <a:spcPct val="90000"/>
              </a:lnSpc>
            </a:pPr>
            <a:r>
              <a:rPr lang="pl-PL" sz="1900" dirty="0" smtClean="0"/>
              <a:t>Adolescent is given certain privileges and rights normally reserved for adult members of society</a:t>
            </a:r>
          </a:p>
          <a:p>
            <a:pPr eaLnBrk="1" hangingPunct="1">
              <a:lnSpc>
                <a:spcPct val="90000"/>
              </a:lnSpc>
            </a:pPr>
            <a:r>
              <a:rPr lang="pl-PL" sz="1900" dirty="0" smtClean="0"/>
              <a:t>However these increased powers and freedom are generally accompanied by increased expectations for self-management, personal responsibility and social participation.</a:t>
            </a:r>
          </a:p>
          <a:p>
            <a:pPr eaLnBrk="1" hangingPunct="1">
              <a:lnSpc>
                <a:spcPct val="90000"/>
              </a:lnSpc>
            </a:pPr>
            <a:r>
              <a:rPr lang="pl-PL" sz="1900" dirty="0" smtClean="0"/>
              <a:t>This double shift is found in all societies across a variety of interpersonal, political, economic and legal arenas.</a:t>
            </a:r>
          </a:p>
        </p:txBody>
      </p:sp>
      <p:sp>
        <p:nvSpPr>
          <p:cNvPr id="19462" name="Rectangle 6"/>
          <p:cNvSpPr>
            <a:spLocks noGrp="1"/>
          </p:cNvSpPr>
          <p:nvPr>
            <p:ph sz="half" idx="2"/>
          </p:nvPr>
        </p:nvSpPr>
        <p:spPr/>
        <p:txBody>
          <a:bodyPr>
            <a:normAutofit lnSpcReduction="10000"/>
          </a:bodyPr>
          <a:lstStyle/>
          <a:p>
            <a:pPr eaLnBrk="1" hangingPunct="1">
              <a:lnSpc>
                <a:spcPct val="80000"/>
              </a:lnSpc>
            </a:pPr>
            <a:r>
              <a:rPr lang="en-GB" sz="2000" dirty="0" smtClean="0"/>
              <a:t>Steinberg (</a:t>
            </a:r>
            <a:r>
              <a:rPr lang="cy-GB" sz="2000" dirty="0" smtClean="0"/>
              <a:t>1993) newid dwyochrog o ran statws.</a:t>
            </a:r>
          </a:p>
          <a:p>
            <a:pPr eaLnBrk="1" hangingPunct="1">
              <a:lnSpc>
                <a:spcPct val="80000"/>
              </a:lnSpc>
            </a:pPr>
            <a:r>
              <a:rPr lang="cy-GB" sz="2000" dirty="0" smtClean="0"/>
              <a:t>Rhoddir breintiau a hawliau i’r person ifanc a gedwir fel arfer i oedolion</a:t>
            </a:r>
          </a:p>
          <a:p>
            <a:pPr eaLnBrk="1" hangingPunct="1">
              <a:lnSpc>
                <a:spcPct val="80000"/>
              </a:lnSpc>
            </a:pPr>
            <a:r>
              <a:rPr lang="cy-GB" sz="2000" dirty="0" smtClean="0"/>
              <a:t>Fodd bynnag fel arfer ar y cyd â’r cynnydd o ran pwerau a rhyddid mae cynnydd yn y disgwyliadau o ran hunanreolaeth, cyfrifoldeb personol a chyfranogiad cymdeithasol. </a:t>
            </a:r>
          </a:p>
          <a:p>
            <a:pPr eaLnBrk="1" hangingPunct="1">
              <a:lnSpc>
                <a:spcPct val="80000"/>
              </a:lnSpc>
            </a:pPr>
            <a:r>
              <a:rPr lang="cy-GB" sz="2000" dirty="0" smtClean="0"/>
              <a:t>Gwelir y symudiad dwbl hwn ymhob cymdeithas ar draws amryw o feysydd rhyngbersonol, gwleidyddol, economaidd a chyfreithiol. </a:t>
            </a:r>
          </a:p>
          <a:p>
            <a:pPr>
              <a:lnSpc>
                <a:spcPct val="80000"/>
              </a:lnSpc>
            </a:pPr>
            <a:endParaRPr lang="en-GB" sz="2000" dirty="0" smtClean="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p:txBody>
          <a:bodyPr/>
          <a:lstStyle/>
          <a:p>
            <a:pPr eaLnBrk="1" hangingPunct="1"/>
            <a:r>
              <a:rPr lang="pl-PL" sz="2800" b="1" dirty="0" smtClean="0"/>
              <a:t>Changes in Interpersonal Status</a:t>
            </a:r>
            <a:r>
              <a:rPr lang="en-GB" sz="2800" b="1" dirty="0" smtClean="0"/>
              <a:t/>
            </a:r>
            <a:br>
              <a:rPr lang="en-GB" sz="2800" b="1" dirty="0" smtClean="0"/>
            </a:br>
            <a:r>
              <a:rPr lang="cy-GB" sz="2800" b="1" dirty="0" smtClean="0"/>
              <a:t>Newidiadau o ran Statws Rhyngbersonol</a:t>
            </a:r>
            <a:endParaRPr lang="pl-PL" sz="2800" b="1" dirty="0" smtClean="0"/>
          </a:p>
        </p:txBody>
      </p:sp>
      <p:sp>
        <p:nvSpPr>
          <p:cNvPr id="3" name="Content Placeholder 2"/>
          <p:cNvSpPr>
            <a:spLocks noGrp="1"/>
          </p:cNvSpPr>
          <p:nvPr>
            <p:ph sz="half" idx="1"/>
          </p:nvPr>
        </p:nvSpPr>
        <p:spPr/>
        <p:txBody>
          <a:bodyPr>
            <a:normAutofit/>
          </a:bodyPr>
          <a:lstStyle/>
          <a:p>
            <a:pPr eaLnBrk="1" hangingPunct="1">
              <a:lnSpc>
                <a:spcPct val="80000"/>
              </a:lnSpc>
            </a:pPr>
            <a:r>
              <a:rPr lang="pl-PL" sz="1900" i="1" dirty="0" smtClean="0"/>
              <a:t>Changes in interpersonal status</a:t>
            </a:r>
          </a:p>
          <a:p>
            <a:pPr eaLnBrk="1" hangingPunct="1">
              <a:lnSpc>
                <a:spcPct val="80000"/>
              </a:lnSpc>
            </a:pPr>
            <a:r>
              <a:rPr lang="pl-PL" sz="1900" dirty="0" smtClean="0"/>
              <a:t>Seen as they are entering the last stage of an </a:t>
            </a:r>
            <a:r>
              <a:rPr lang="en-GB" sz="1900" dirty="0" smtClean="0"/>
              <a:t>a</a:t>
            </a:r>
            <a:r>
              <a:rPr lang="pl-PL" sz="1900" dirty="0" smtClean="0"/>
              <a:t>pprenticeship into </a:t>
            </a:r>
            <a:r>
              <a:rPr lang="en-GB" sz="1900" dirty="0" smtClean="0"/>
              <a:t>a</a:t>
            </a:r>
            <a:r>
              <a:rPr lang="pl-PL" sz="1900" dirty="0" smtClean="0"/>
              <a:t>dulthood, so responsibilities altered. </a:t>
            </a:r>
          </a:p>
          <a:p>
            <a:pPr lvl="1" eaLnBrk="1" hangingPunct="1">
              <a:lnSpc>
                <a:spcPct val="80000"/>
              </a:lnSpc>
            </a:pPr>
            <a:r>
              <a:rPr lang="pl-PL" sz="1900" dirty="0" smtClean="0"/>
              <a:t>More chores (especially for males) – preparation for their role as </a:t>
            </a:r>
            <a:r>
              <a:rPr lang="en-GB" sz="1900" dirty="0" smtClean="0"/>
              <a:t>b</a:t>
            </a:r>
            <a:r>
              <a:rPr lang="pl-PL" sz="1900" dirty="0" smtClean="0"/>
              <a:t>read</a:t>
            </a:r>
            <a:r>
              <a:rPr lang="en-GB" sz="1900" dirty="0" smtClean="0"/>
              <a:t>w</a:t>
            </a:r>
            <a:r>
              <a:rPr lang="pl-PL" sz="1900" dirty="0" smtClean="0"/>
              <a:t>inner</a:t>
            </a:r>
          </a:p>
          <a:p>
            <a:pPr lvl="1" eaLnBrk="1" hangingPunct="1">
              <a:lnSpc>
                <a:spcPct val="80000"/>
              </a:lnSpc>
            </a:pPr>
            <a:r>
              <a:rPr lang="pl-PL" sz="1900" dirty="0" smtClean="0"/>
              <a:t>University</a:t>
            </a:r>
          </a:p>
          <a:p>
            <a:pPr lvl="1" eaLnBrk="1" hangingPunct="1">
              <a:lnSpc>
                <a:spcPct val="80000"/>
              </a:lnSpc>
            </a:pPr>
            <a:r>
              <a:rPr lang="pl-PL" sz="1900" dirty="0" smtClean="0"/>
              <a:t>Expectations of course,  the spiral</a:t>
            </a:r>
            <a:r>
              <a:rPr lang="en-GB" sz="1900" dirty="0" smtClean="0"/>
              <a:t>l</a:t>
            </a:r>
            <a:r>
              <a:rPr lang="pl-PL" sz="1900" dirty="0" smtClean="0"/>
              <a:t>ing cost of setting up home may mediate against total independence.</a:t>
            </a:r>
          </a:p>
        </p:txBody>
      </p:sp>
      <p:sp>
        <p:nvSpPr>
          <p:cNvPr id="20486" name="Rectangle 6"/>
          <p:cNvSpPr>
            <a:spLocks noGrp="1"/>
          </p:cNvSpPr>
          <p:nvPr>
            <p:ph sz="half" idx="2"/>
          </p:nvPr>
        </p:nvSpPr>
        <p:spPr/>
        <p:txBody>
          <a:bodyPr/>
          <a:lstStyle/>
          <a:p>
            <a:pPr eaLnBrk="1" hangingPunct="1">
              <a:lnSpc>
                <a:spcPct val="80000"/>
              </a:lnSpc>
            </a:pPr>
            <a:r>
              <a:rPr lang="cy-GB" sz="1900" i="1" dirty="0" smtClean="0"/>
              <a:t>Newidiadau o ran statws rhyngbersonol</a:t>
            </a:r>
          </a:p>
          <a:p>
            <a:pPr eaLnBrk="1" hangingPunct="1">
              <a:lnSpc>
                <a:spcPct val="80000"/>
              </a:lnSpc>
            </a:pPr>
            <a:r>
              <a:rPr lang="cy-GB" sz="1900" dirty="0" smtClean="0"/>
              <a:t>Fe’u gwelir fel petaent ar ddechrau cam olaf prentisiaeth i oedolaeth, felly cyfrifoldebau’n newid.</a:t>
            </a:r>
          </a:p>
          <a:p>
            <a:pPr lvl="1" eaLnBrk="1" hangingPunct="1">
              <a:lnSpc>
                <a:spcPct val="80000"/>
              </a:lnSpc>
            </a:pPr>
            <a:r>
              <a:rPr lang="cy-GB" sz="1900" dirty="0" smtClean="0"/>
              <a:t>Mwy o orchwylion (yn enwedig i wrywod) - paratoi ar gyfer rôl fel enillwr cyflog</a:t>
            </a:r>
          </a:p>
          <a:p>
            <a:pPr lvl="1" eaLnBrk="1" hangingPunct="1">
              <a:lnSpc>
                <a:spcPct val="80000"/>
              </a:lnSpc>
            </a:pPr>
            <a:r>
              <a:rPr lang="cy-GB" sz="1900" dirty="0" smtClean="0"/>
              <a:t>Prifysgol</a:t>
            </a:r>
          </a:p>
          <a:p>
            <a:pPr lvl="1" eaLnBrk="1" hangingPunct="1">
              <a:lnSpc>
                <a:spcPct val="80000"/>
              </a:lnSpc>
            </a:pPr>
            <a:r>
              <a:rPr lang="cy-GB" sz="1900" dirty="0" smtClean="0"/>
              <a:t>Disgwyliadau’r cwrs, cost cynyddol cychwyn cartref yn gallu rhwystro annibyniaeth gyflawn.</a:t>
            </a:r>
            <a:r>
              <a:rPr lang="en-GB" sz="1900" dirty="0" smtClean="0"/>
              <a:t>  </a:t>
            </a:r>
          </a:p>
          <a:p>
            <a:pPr>
              <a:lnSpc>
                <a:spcPct val="80000"/>
              </a:lnSpc>
            </a:pPr>
            <a:endParaRPr lang="en-GB" sz="1900" dirty="0" smtClean="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lstStyle/>
          <a:p>
            <a:pPr eaLnBrk="1" hangingPunct="1"/>
            <a:r>
              <a:rPr lang="pl-PL" sz="2800" b="1" dirty="0" smtClean="0"/>
              <a:t>Let</a:t>
            </a:r>
            <a:r>
              <a:rPr lang="en-GB" sz="2800" b="1" dirty="0" smtClean="0"/>
              <a:t>’</a:t>
            </a:r>
            <a:r>
              <a:rPr lang="pl-PL" sz="2800" b="1" dirty="0" smtClean="0"/>
              <a:t>s consider the previous lectures</a:t>
            </a:r>
            <a:r>
              <a:rPr lang="en-GB" sz="2800" b="1" dirty="0" smtClean="0"/>
              <a:t/>
            </a:r>
            <a:br>
              <a:rPr lang="en-GB" sz="2800" b="1" dirty="0" smtClean="0"/>
            </a:br>
            <a:r>
              <a:rPr lang="cy-GB" sz="2800" b="1" dirty="0" smtClean="0"/>
              <a:t>Meddwl am</a:t>
            </a:r>
            <a:r>
              <a:rPr lang="en-GB" sz="2800" b="1" dirty="0" smtClean="0"/>
              <a:t> </a:t>
            </a:r>
            <a:r>
              <a:rPr lang="cy-GB" sz="2800" b="1" dirty="0" smtClean="0"/>
              <a:t>y darlithoedd blaenorol</a:t>
            </a:r>
          </a:p>
        </p:txBody>
      </p:sp>
      <p:sp>
        <p:nvSpPr>
          <p:cNvPr id="21507" name="Content Placeholder 2"/>
          <p:cNvSpPr>
            <a:spLocks noGrp="1"/>
          </p:cNvSpPr>
          <p:nvPr>
            <p:ph idx="1"/>
          </p:nvPr>
        </p:nvSpPr>
        <p:spPr>
          <a:xfrm>
            <a:off x="179512" y="1556792"/>
            <a:ext cx="4172272" cy="4824536"/>
          </a:xfrm>
        </p:spPr>
        <p:txBody>
          <a:bodyPr/>
          <a:lstStyle/>
          <a:p>
            <a:pPr eaLnBrk="1" hangingPunct="1">
              <a:lnSpc>
                <a:spcPct val="90000"/>
              </a:lnSpc>
            </a:pPr>
            <a:r>
              <a:rPr lang="pl-PL" sz="2100" dirty="0" smtClean="0"/>
              <a:t>Several </a:t>
            </a:r>
            <a:r>
              <a:rPr lang="en-GB" sz="2100" dirty="0" smtClean="0"/>
              <a:t>s</a:t>
            </a:r>
            <a:r>
              <a:rPr lang="pl-PL" sz="2100" dirty="0" smtClean="0"/>
              <a:t>tudies have shown </a:t>
            </a:r>
            <a:r>
              <a:rPr lang="en-GB" sz="2100" dirty="0" smtClean="0"/>
              <a:t>a</a:t>
            </a:r>
            <a:r>
              <a:rPr lang="pl-PL" sz="2100" dirty="0" smtClean="0"/>
              <a:t>dolescence to be beginning earlier – </a:t>
            </a:r>
            <a:r>
              <a:rPr lang="en-GB" sz="2100" dirty="0" smtClean="0"/>
              <a:t>p</a:t>
            </a:r>
            <a:r>
              <a:rPr lang="pl-PL" sz="2100" dirty="0" smtClean="0"/>
              <a:t>hysically and </a:t>
            </a:r>
            <a:r>
              <a:rPr lang="en-GB" sz="2100" dirty="0" smtClean="0"/>
              <a:t>s</a:t>
            </a:r>
            <a:r>
              <a:rPr lang="pl-PL" sz="2100" dirty="0" smtClean="0"/>
              <a:t>ocially</a:t>
            </a:r>
          </a:p>
          <a:p>
            <a:pPr eaLnBrk="1" hangingPunct="1">
              <a:lnSpc>
                <a:spcPct val="90000"/>
              </a:lnSpc>
            </a:pPr>
            <a:r>
              <a:rPr lang="pl-PL" sz="2100" dirty="0" smtClean="0"/>
              <a:t>However in </a:t>
            </a:r>
            <a:r>
              <a:rPr lang="en-GB" sz="2100" dirty="0" smtClean="0"/>
              <a:t>t</a:t>
            </a:r>
            <a:r>
              <a:rPr lang="pl-PL" sz="2100" dirty="0" smtClean="0"/>
              <a:t>erms of </a:t>
            </a:r>
            <a:r>
              <a:rPr lang="en-GB" sz="2100" dirty="0" smtClean="0"/>
              <a:t>s</a:t>
            </a:r>
            <a:r>
              <a:rPr lang="pl-PL" sz="2100" dirty="0" smtClean="0"/>
              <a:t>ocial </a:t>
            </a:r>
            <a:r>
              <a:rPr lang="en-GB" sz="2100" dirty="0" smtClean="0"/>
              <a:t>t</a:t>
            </a:r>
            <a:r>
              <a:rPr lang="pl-PL" sz="2100" dirty="0" smtClean="0"/>
              <a:t>ransitions in contemporary society</a:t>
            </a:r>
            <a:r>
              <a:rPr lang="en-GB" sz="2100" dirty="0" smtClean="0"/>
              <a:t>,</a:t>
            </a:r>
            <a:r>
              <a:rPr lang="pl-PL" sz="2100" dirty="0" smtClean="0"/>
              <a:t> these are taking place significantly later.</a:t>
            </a:r>
          </a:p>
          <a:p>
            <a:pPr lvl="1" eaLnBrk="1" hangingPunct="1">
              <a:lnSpc>
                <a:spcPct val="90000"/>
              </a:lnSpc>
            </a:pPr>
            <a:r>
              <a:rPr lang="en-GB" sz="1900" dirty="0" smtClean="0"/>
              <a:t>e</a:t>
            </a:r>
            <a:r>
              <a:rPr lang="pl-PL" sz="1900" dirty="0" smtClean="0"/>
              <a:t>.g. Work – </a:t>
            </a:r>
            <a:r>
              <a:rPr lang="en-GB" sz="1900" dirty="0" smtClean="0"/>
              <a:t>c</a:t>
            </a:r>
            <a:r>
              <a:rPr lang="pl-PL" sz="1900" dirty="0" smtClean="0"/>
              <a:t>ould leave school at 15 in the 1960’s</a:t>
            </a:r>
          </a:p>
          <a:p>
            <a:pPr eaLnBrk="1" hangingPunct="1">
              <a:lnSpc>
                <a:spcPct val="90000"/>
              </a:lnSpc>
            </a:pPr>
            <a:r>
              <a:rPr lang="pl-PL" sz="2100" dirty="0" smtClean="0"/>
              <a:t>Does this mean social transitions have </a:t>
            </a:r>
            <a:r>
              <a:rPr lang="en-GB" sz="2100" dirty="0" smtClean="0"/>
              <a:t>a</a:t>
            </a:r>
            <a:r>
              <a:rPr lang="pl-PL" sz="2100" dirty="0" smtClean="0"/>
              <a:t>n impact on the timing of </a:t>
            </a:r>
            <a:r>
              <a:rPr lang="en-GB" sz="2100" dirty="0" smtClean="0"/>
              <a:t>a</a:t>
            </a:r>
            <a:r>
              <a:rPr lang="pl-PL" sz="2100" dirty="0" smtClean="0"/>
              <a:t>dolescence?</a:t>
            </a:r>
          </a:p>
        </p:txBody>
      </p:sp>
      <p:sp>
        <p:nvSpPr>
          <p:cNvPr id="21510" name="Rectangle 6"/>
          <p:cNvSpPr>
            <a:spLocks noGrp="1"/>
          </p:cNvSpPr>
          <p:nvPr>
            <p:ph type="body" sz="half" idx="4294967295"/>
          </p:nvPr>
        </p:nvSpPr>
        <p:spPr>
          <a:xfrm>
            <a:off x="4355976" y="1628800"/>
            <a:ext cx="3888432" cy="4752528"/>
          </a:xfrm>
        </p:spPr>
        <p:txBody>
          <a:bodyPr/>
          <a:lstStyle/>
          <a:p>
            <a:pPr>
              <a:lnSpc>
                <a:spcPct val="90000"/>
              </a:lnSpc>
            </a:pPr>
            <a:r>
              <a:rPr lang="cy-GB" sz="2000" dirty="0" smtClean="0"/>
              <a:t>Mae nifer o astudiaethau wedi dangos bod llencyndod yn dechrau ynghynt – yn gorfforol ac yn gymdeithasol</a:t>
            </a:r>
          </a:p>
          <a:p>
            <a:pPr>
              <a:lnSpc>
                <a:spcPct val="90000"/>
              </a:lnSpc>
            </a:pPr>
            <a:r>
              <a:rPr lang="cy-GB" sz="2000" dirty="0" smtClean="0"/>
              <a:t>Fodd bynnag yn nhermau newidiadau cymdeithasol yn y gymdeithas sydd ohoni mae’r rhain yn digwydd dipyn yn hwyrach. </a:t>
            </a:r>
          </a:p>
          <a:p>
            <a:pPr lvl="1">
              <a:lnSpc>
                <a:spcPct val="90000"/>
              </a:lnSpc>
            </a:pPr>
            <a:r>
              <a:rPr lang="cy-GB" sz="1800" dirty="0" smtClean="0"/>
              <a:t>e.e. Gwaith – Yn y 1960au yn gallu gadael yr ysgol yn 15 oed</a:t>
            </a:r>
          </a:p>
          <a:p>
            <a:pPr eaLnBrk="1" hangingPunct="1">
              <a:lnSpc>
                <a:spcPct val="90000"/>
              </a:lnSpc>
            </a:pPr>
            <a:r>
              <a:rPr lang="cy-GB" sz="2000" dirty="0" smtClean="0"/>
              <a:t>Ydy hyn yn golygu nad yw newidiadau cymdeithasol yn effeithio ar amseriad llencyndod?</a:t>
            </a:r>
          </a:p>
          <a:p>
            <a:pPr eaLnBrk="1" hangingPunct="1">
              <a:lnSpc>
                <a:spcPct val="90000"/>
              </a:lnSpc>
            </a:pPr>
            <a:endParaRPr lang="cy-GB" sz="2000" dirty="0" smtClean="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lstStyle/>
          <a:p>
            <a:pPr eaLnBrk="1" hangingPunct="1"/>
            <a:r>
              <a:rPr lang="pl-PL" sz="2800" b="1" dirty="0" smtClean="0"/>
              <a:t>Changes in Political Status</a:t>
            </a:r>
            <a:r>
              <a:rPr lang="en-GB" sz="2800" b="1" dirty="0" smtClean="0"/>
              <a:t/>
            </a:r>
            <a:br>
              <a:rPr lang="en-GB" sz="2800" b="1" dirty="0" smtClean="0"/>
            </a:br>
            <a:r>
              <a:rPr lang="cy-GB" sz="2800" b="1" dirty="0" smtClean="0"/>
              <a:t>Newidiadau o ran Statws Gwleidyddol</a:t>
            </a:r>
            <a:endParaRPr lang="pl-PL" sz="2800" b="1" dirty="0" smtClean="0"/>
          </a:p>
        </p:txBody>
      </p:sp>
      <p:sp>
        <p:nvSpPr>
          <p:cNvPr id="22531" name="Content Placeholder 2"/>
          <p:cNvSpPr>
            <a:spLocks noGrp="1"/>
          </p:cNvSpPr>
          <p:nvPr>
            <p:ph idx="1"/>
          </p:nvPr>
        </p:nvSpPr>
        <p:spPr>
          <a:xfrm>
            <a:off x="457200" y="1600200"/>
            <a:ext cx="4038600" cy="4525963"/>
          </a:xfrm>
        </p:spPr>
        <p:txBody>
          <a:bodyPr/>
          <a:lstStyle/>
          <a:p>
            <a:pPr eaLnBrk="1" hangingPunct="1">
              <a:lnSpc>
                <a:spcPct val="90000"/>
              </a:lnSpc>
            </a:pPr>
            <a:r>
              <a:rPr lang="pl-PL" sz="2800" dirty="0" smtClean="0"/>
              <a:t>In one sen</a:t>
            </a:r>
            <a:r>
              <a:rPr lang="en-GB" sz="2800" dirty="0" smtClean="0"/>
              <a:t>s</a:t>
            </a:r>
            <a:r>
              <a:rPr lang="pl-PL" sz="2800" dirty="0" smtClean="0"/>
              <a:t>e ‘coming  of age’ meant attaining the right to vote – now in the UK</a:t>
            </a:r>
            <a:r>
              <a:rPr lang="en-GB" sz="2800" dirty="0" smtClean="0"/>
              <a:t> and in the USA</a:t>
            </a:r>
            <a:r>
              <a:rPr lang="pl-PL" sz="2800" dirty="0" smtClean="0"/>
              <a:t> it is 18, but was 21 years. </a:t>
            </a:r>
          </a:p>
          <a:p>
            <a:pPr eaLnBrk="1" hangingPunct="1">
              <a:lnSpc>
                <a:spcPct val="90000"/>
              </a:lnSpc>
            </a:pPr>
            <a:r>
              <a:rPr lang="pl-PL" sz="2800" dirty="0" smtClean="0"/>
              <a:t>Was viewed as an important symbol of adulthood – now???</a:t>
            </a:r>
          </a:p>
        </p:txBody>
      </p:sp>
      <p:sp>
        <p:nvSpPr>
          <p:cNvPr id="22534" name="Rectangle 6"/>
          <p:cNvSpPr>
            <a:spLocks noGrp="1"/>
          </p:cNvSpPr>
          <p:nvPr>
            <p:ph type="body" sz="half" idx="4294967295"/>
          </p:nvPr>
        </p:nvSpPr>
        <p:spPr>
          <a:xfrm>
            <a:off x="4499992" y="1556792"/>
            <a:ext cx="3744416" cy="4525963"/>
          </a:xfrm>
        </p:spPr>
        <p:txBody>
          <a:bodyPr>
            <a:normAutofit/>
          </a:bodyPr>
          <a:lstStyle/>
          <a:p>
            <a:pPr eaLnBrk="1" hangingPunct="1">
              <a:lnSpc>
                <a:spcPct val="90000"/>
              </a:lnSpc>
            </a:pPr>
            <a:r>
              <a:rPr lang="cy-GB" sz="2800" dirty="0" smtClean="0"/>
              <a:t>Ar un ystyr roedd ‘dod i oed’ yn golygu cael yr hawl i bleidleisio – bellach yn 18 oed yn y DU, ond roedd yn 21 oed. Yn yr UD mae’n 21 oed o hyd. </a:t>
            </a:r>
          </a:p>
          <a:p>
            <a:pPr eaLnBrk="1" hangingPunct="1">
              <a:lnSpc>
                <a:spcPct val="90000"/>
              </a:lnSpc>
            </a:pPr>
            <a:endParaRPr lang="cy-GB" sz="2800" dirty="0" smtClean="0"/>
          </a:p>
          <a:p>
            <a:pPr eaLnBrk="1" hangingPunct="1">
              <a:lnSpc>
                <a:spcPct val="90000"/>
              </a:lnSpc>
            </a:pPr>
            <a:r>
              <a:rPr lang="cy-GB" sz="2800" dirty="0" smtClean="0"/>
              <a:t>Fe’i hystyrid yn symbol oedolaeth bwysig – nawr???</a:t>
            </a:r>
          </a:p>
          <a:p>
            <a:pPr>
              <a:lnSpc>
                <a:spcPct val="90000"/>
              </a:lnSpc>
            </a:pPr>
            <a:endParaRPr lang="en-GB" sz="2800" dirty="0" smtClean="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lstStyle/>
          <a:p>
            <a:pPr eaLnBrk="1" hangingPunct="1"/>
            <a:r>
              <a:rPr lang="pl-PL" sz="2800" b="1" dirty="0" smtClean="0"/>
              <a:t>Legal Status</a:t>
            </a:r>
            <a:r>
              <a:rPr lang="en-GB" sz="2800" b="1" dirty="0" smtClean="0"/>
              <a:t/>
            </a:r>
            <a:br>
              <a:rPr lang="en-GB" sz="2800" b="1" dirty="0" smtClean="0"/>
            </a:br>
            <a:r>
              <a:rPr lang="cy-GB" sz="2800" b="1" dirty="0" smtClean="0"/>
              <a:t>Statws Cyfreithiol</a:t>
            </a:r>
            <a:endParaRPr lang="pl-PL" sz="2800" b="1" dirty="0" smtClean="0"/>
          </a:p>
        </p:txBody>
      </p:sp>
      <p:sp>
        <p:nvSpPr>
          <p:cNvPr id="23555" name="Content Placeholder 2"/>
          <p:cNvSpPr>
            <a:spLocks noGrp="1"/>
          </p:cNvSpPr>
          <p:nvPr>
            <p:ph idx="1"/>
          </p:nvPr>
        </p:nvSpPr>
        <p:spPr>
          <a:xfrm>
            <a:off x="457200" y="1600200"/>
            <a:ext cx="4038600" cy="4525963"/>
          </a:xfrm>
        </p:spPr>
        <p:txBody>
          <a:bodyPr>
            <a:normAutofit/>
          </a:bodyPr>
          <a:lstStyle/>
          <a:p>
            <a:pPr eaLnBrk="1" hangingPunct="1"/>
            <a:r>
              <a:rPr lang="pl-PL" sz="2800" dirty="0" smtClean="0"/>
              <a:t>Age of criminal responsibility</a:t>
            </a:r>
          </a:p>
          <a:p>
            <a:pPr eaLnBrk="1" hangingPunct="1"/>
            <a:r>
              <a:rPr lang="pl-PL" sz="2800" dirty="0" smtClean="0"/>
              <a:t>Freedom to sign legal documents</a:t>
            </a:r>
          </a:p>
          <a:p>
            <a:pPr eaLnBrk="1" hangingPunct="1"/>
            <a:r>
              <a:rPr lang="pl-PL" sz="2800" dirty="0" smtClean="0"/>
              <a:t>Driving licen</a:t>
            </a:r>
            <a:r>
              <a:rPr lang="en-GB" sz="2800" dirty="0" smtClean="0"/>
              <a:t>c</a:t>
            </a:r>
            <a:r>
              <a:rPr lang="pl-PL" sz="2800" dirty="0" smtClean="0"/>
              <a:t>e</a:t>
            </a:r>
          </a:p>
          <a:p>
            <a:pPr eaLnBrk="1" hangingPunct="1"/>
            <a:r>
              <a:rPr lang="pl-PL" sz="2800" dirty="0" smtClean="0"/>
              <a:t>Marriage</a:t>
            </a:r>
            <a:r>
              <a:rPr lang="en-GB" sz="2800" dirty="0" smtClean="0"/>
              <a:t> –  same or opposite sex</a:t>
            </a:r>
            <a:endParaRPr lang="pl-PL" sz="2800" dirty="0" smtClean="0"/>
          </a:p>
          <a:p>
            <a:pPr eaLnBrk="1" hangingPunct="1"/>
            <a:r>
              <a:rPr lang="pl-PL" sz="2800" dirty="0" smtClean="0"/>
              <a:t>Sex</a:t>
            </a:r>
            <a:r>
              <a:rPr lang="en-GB" sz="2800" dirty="0" err="1" smtClean="0"/>
              <a:t>ual</a:t>
            </a:r>
            <a:r>
              <a:rPr lang="en-GB" sz="2800" dirty="0" smtClean="0"/>
              <a:t> consent</a:t>
            </a:r>
            <a:endParaRPr lang="pl-PL" sz="2800" dirty="0" smtClean="0"/>
          </a:p>
          <a:p>
            <a:pPr eaLnBrk="1" hangingPunct="1"/>
            <a:r>
              <a:rPr lang="pl-PL" sz="2800" dirty="0" err="1" smtClean="0"/>
              <a:t>Alcohol</a:t>
            </a:r>
            <a:endParaRPr lang="pl-PL" sz="2800" dirty="0" smtClean="0"/>
          </a:p>
        </p:txBody>
      </p:sp>
      <p:sp>
        <p:nvSpPr>
          <p:cNvPr id="23558" name="Rectangle 6"/>
          <p:cNvSpPr>
            <a:spLocks noGrp="1"/>
          </p:cNvSpPr>
          <p:nvPr>
            <p:ph type="body" sz="half" idx="4294967295"/>
          </p:nvPr>
        </p:nvSpPr>
        <p:spPr>
          <a:xfrm>
            <a:off x="4355976" y="1628800"/>
            <a:ext cx="4038600" cy="4525963"/>
          </a:xfrm>
        </p:spPr>
        <p:txBody>
          <a:bodyPr/>
          <a:lstStyle/>
          <a:p>
            <a:pPr eaLnBrk="1" hangingPunct="1"/>
            <a:r>
              <a:rPr lang="cy-GB" sz="2800" dirty="0" smtClean="0"/>
              <a:t>Oed cyfrifoldeb troseddol</a:t>
            </a:r>
          </a:p>
          <a:p>
            <a:pPr eaLnBrk="1" hangingPunct="1"/>
            <a:r>
              <a:rPr lang="cy-GB" sz="2800" dirty="0" smtClean="0"/>
              <a:t>Rhyddid i lofnodi dogfennau cyfreithiol</a:t>
            </a:r>
          </a:p>
          <a:p>
            <a:pPr eaLnBrk="1" hangingPunct="1"/>
            <a:r>
              <a:rPr lang="cy-GB" sz="2800" dirty="0" smtClean="0"/>
              <a:t>Trwydded yrru</a:t>
            </a:r>
          </a:p>
          <a:p>
            <a:pPr eaLnBrk="1" hangingPunct="1"/>
            <a:r>
              <a:rPr lang="cy-GB" sz="2800" dirty="0" smtClean="0"/>
              <a:t>Priodas ......</a:t>
            </a:r>
          </a:p>
          <a:p>
            <a:pPr eaLnBrk="1" hangingPunct="1"/>
            <a:r>
              <a:rPr lang="cy-GB" sz="2800" dirty="0" smtClean="0"/>
              <a:t>Rhyw .....</a:t>
            </a:r>
          </a:p>
          <a:p>
            <a:pPr eaLnBrk="1" hangingPunct="1"/>
            <a:r>
              <a:rPr lang="cy-GB" sz="2800" dirty="0" smtClean="0"/>
              <a:t>Alcohol</a:t>
            </a: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p:txBody>
          <a:bodyPr/>
          <a:lstStyle/>
          <a:p>
            <a:pPr eaLnBrk="1" hangingPunct="1"/>
            <a:r>
              <a:rPr lang="pl-PL" sz="2800" b="1" dirty="0" smtClean="0"/>
              <a:t>Rites of passage to adulthood</a:t>
            </a:r>
            <a:r>
              <a:rPr lang="en-GB" sz="2800" b="1" dirty="0" smtClean="0"/>
              <a:t/>
            </a:r>
            <a:br>
              <a:rPr lang="en-GB" sz="2800" b="1" dirty="0" smtClean="0"/>
            </a:br>
            <a:r>
              <a:rPr lang="cy-GB" sz="2800" b="1" dirty="0" smtClean="0"/>
              <a:t>Defodau newid byd tuag at oedolaeth</a:t>
            </a:r>
            <a:endParaRPr lang="pl-PL" sz="2800" b="1" dirty="0" smtClean="0"/>
          </a:p>
        </p:txBody>
      </p:sp>
      <p:sp>
        <p:nvSpPr>
          <p:cNvPr id="3" name="Content Placeholder 2"/>
          <p:cNvSpPr>
            <a:spLocks noGrp="1"/>
          </p:cNvSpPr>
          <p:nvPr>
            <p:ph sz="half" idx="1"/>
          </p:nvPr>
        </p:nvSpPr>
        <p:spPr/>
        <p:txBody>
          <a:bodyPr>
            <a:normAutofit lnSpcReduction="10000"/>
          </a:bodyPr>
          <a:lstStyle/>
          <a:p>
            <a:pPr eaLnBrk="1" hangingPunct="1">
              <a:lnSpc>
                <a:spcPct val="90000"/>
              </a:lnSpc>
            </a:pPr>
            <a:r>
              <a:rPr lang="pl-PL" sz="2100" dirty="0" smtClean="0"/>
              <a:t>Apart from legal and political status, Western cultures do not ‘celebrate’ this transition period.</a:t>
            </a:r>
          </a:p>
          <a:p>
            <a:pPr eaLnBrk="1" hangingPunct="1">
              <a:lnSpc>
                <a:spcPct val="90000"/>
              </a:lnSpc>
            </a:pPr>
            <a:r>
              <a:rPr lang="pl-PL" sz="2100" dirty="0" smtClean="0"/>
              <a:t>In some cultures religious ceremonies/rituals take place to mark the transition to young adulthood, sexual maturation</a:t>
            </a:r>
          </a:p>
          <a:p>
            <a:pPr lvl="1" eaLnBrk="1" hangingPunct="1">
              <a:lnSpc>
                <a:spcPct val="90000"/>
              </a:lnSpc>
            </a:pPr>
            <a:r>
              <a:rPr lang="pl-PL" sz="2000" dirty="0" smtClean="0"/>
              <a:t>Bar Mitzvah</a:t>
            </a:r>
            <a:endParaRPr lang="en-GB" sz="2000" dirty="0" smtClean="0"/>
          </a:p>
          <a:p>
            <a:pPr lvl="1" eaLnBrk="1" hangingPunct="1">
              <a:lnSpc>
                <a:spcPct val="90000"/>
              </a:lnSpc>
            </a:pPr>
            <a:r>
              <a:rPr lang="en-GB" sz="2000" dirty="0" smtClean="0"/>
              <a:t>Bart Mitzvah</a:t>
            </a:r>
            <a:endParaRPr lang="pl-PL" sz="2000" dirty="0" smtClean="0"/>
          </a:p>
          <a:p>
            <a:pPr lvl="1" eaLnBrk="1" hangingPunct="1">
              <a:lnSpc>
                <a:spcPct val="90000"/>
              </a:lnSpc>
            </a:pPr>
            <a:r>
              <a:rPr lang="pl-PL" sz="2000" dirty="0" smtClean="0"/>
              <a:t>Head shaving</a:t>
            </a:r>
          </a:p>
          <a:p>
            <a:pPr lvl="1" eaLnBrk="1" hangingPunct="1">
              <a:lnSpc>
                <a:spcPct val="90000"/>
              </a:lnSpc>
            </a:pPr>
            <a:r>
              <a:rPr lang="en-GB" sz="2000" dirty="0" smtClean="0"/>
              <a:t>Circumcision </a:t>
            </a:r>
            <a:r>
              <a:rPr lang="pl-PL" sz="2000" dirty="0" smtClean="0"/>
              <a:t>(males and females)</a:t>
            </a:r>
          </a:p>
          <a:p>
            <a:pPr lvl="1" eaLnBrk="1" hangingPunct="1">
              <a:lnSpc>
                <a:spcPct val="90000"/>
              </a:lnSpc>
            </a:pPr>
            <a:r>
              <a:rPr lang="pl-PL" sz="2000" dirty="0" smtClean="0"/>
              <a:t>Separation </a:t>
            </a:r>
            <a:r>
              <a:rPr lang="en-GB" sz="2000" dirty="0" smtClean="0"/>
              <a:t>c</a:t>
            </a:r>
            <a:r>
              <a:rPr lang="pl-PL" sz="2000" dirty="0" smtClean="0"/>
              <a:t>eremonies</a:t>
            </a:r>
          </a:p>
        </p:txBody>
      </p:sp>
      <p:sp>
        <p:nvSpPr>
          <p:cNvPr id="24582" name="Rectangle 6"/>
          <p:cNvSpPr>
            <a:spLocks noGrp="1"/>
          </p:cNvSpPr>
          <p:nvPr>
            <p:ph sz="half" idx="2"/>
          </p:nvPr>
        </p:nvSpPr>
        <p:spPr>
          <a:xfrm>
            <a:off x="4067944" y="1536192"/>
            <a:ext cx="4009256" cy="4989152"/>
          </a:xfrm>
        </p:spPr>
        <p:txBody>
          <a:bodyPr>
            <a:normAutofit lnSpcReduction="10000"/>
          </a:bodyPr>
          <a:lstStyle/>
          <a:p>
            <a:pPr eaLnBrk="1" hangingPunct="1">
              <a:lnSpc>
                <a:spcPct val="90000"/>
              </a:lnSpc>
            </a:pPr>
            <a:r>
              <a:rPr lang="cy-GB" sz="2100" dirty="0" smtClean="0"/>
              <a:t>Ond am statws cyfreithiol a gwleidyddol, nid yw diwylliannau’r Gorllewin yn ‘dathlu’ y cyfnod hwn o newidiadau.</a:t>
            </a:r>
          </a:p>
          <a:p>
            <a:pPr eaLnBrk="1" hangingPunct="1">
              <a:lnSpc>
                <a:spcPct val="90000"/>
              </a:lnSpc>
            </a:pPr>
            <a:r>
              <a:rPr lang="cy-GB" sz="2100" dirty="0" smtClean="0"/>
              <a:t>Mewn rhai diwylliannau cynhelir seremonïau / defodau crefyddol i nodi’r newid i oedolaeth gynnar, aeddfedrwydd rhywiol</a:t>
            </a:r>
          </a:p>
          <a:p>
            <a:pPr lvl="1" eaLnBrk="1" hangingPunct="1">
              <a:lnSpc>
                <a:spcPct val="90000"/>
              </a:lnSpc>
            </a:pPr>
            <a:r>
              <a:rPr lang="cy-GB" sz="1800" dirty="0" smtClean="0"/>
              <a:t>Bar </a:t>
            </a:r>
            <a:r>
              <a:rPr lang="cy-GB" sz="1800" noProof="1" smtClean="0"/>
              <a:t>Mitzvah</a:t>
            </a:r>
          </a:p>
          <a:p>
            <a:pPr lvl="1" eaLnBrk="1" hangingPunct="1">
              <a:lnSpc>
                <a:spcPct val="90000"/>
              </a:lnSpc>
            </a:pPr>
            <a:r>
              <a:rPr lang="cy-GB" sz="1800" dirty="0" smtClean="0"/>
              <a:t>Eillio’r pen</a:t>
            </a:r>
          </a:p>
          <a:p>
            <a:pPr lvl="1" eaLnBrk="1" hangingPunct="1">
              <a:lnSpc>
                <a:spcPct val="90000"/>
              </a:lnSpc>
            </a:pPr>
            <a:r>
              <a:rPr lang="cy-GB" sz="1800" dirty="0" smtClean="0"/>
              <a:t>Llawdriniaeth i’r </a:t>
            </a:r>
            <a:r>
              <a:rPr lang="cy-GB" sz="1800" noProof="1" smtClean="0"/>
              <a:t>genitalia </a:t>
            </a:r>
            <a:r>
              <a:rPr lang="cy-GB" sz="1800" dirty="0" smtClean="0"/>
              <a:t>(gwrywod a benywod)</a:t>
            </a:r>
          </a:p>
          <a:p>
            <a:pPr lvl="1" eaLnBrk="1" hangingPunct="1">
              <a:lnSpc>
                <a:spcPct val="90000"/>
              </a:lnSpc>
            </a:pPr>
            <a:r>
              <a:rPr lang="cy-GB" sz="1800" dirty="0" smtClean="0"/>
              <a:t>Seremonïau ymwahanu</a:t>
            </a:r>
          </a:p>
          <a:p>
            <a:pPr eaLnBrk="1" hangingPunct="1">
              <a:lnSpc>
                <a:spcPct val="90000"/>
              </a:lnSpc>
            </a:pPr>
            <a:endParaRPr lang="cy-GB" sz="2100" dirty="0" smtClean="0"/>
          </a:p>
          <a:p>
            <a:pPr>
              <a:lnSpc>
                <a:spcPct val="90000"/>
              </a:lnSpc>
            </a:pPr>
            <a:endParaRPr lang="en-GB" sz="2400" dirty="0" smtClean="0"/>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lstStyle/>
          <a:p>
            <a:pPr eaLnBrk="1" hangingPunct="1"/>
            <a:r>
              <a:rPr lang="pl-PL" sz="2800" b="1" dirty="0" smtClean="0"/>
              <a:t>Other markers – School</a:t>
            </a:r>
            <a:r>
              <a:rPr lang="en-GB" sz="2800" b="1" dirty="0" smtClean="0"/>
              <a:t/>
            </a:r>
            <a:br>
              <a:rPr lang="en-GB" sz="2800" b="1" dirty="0" smtClean="0"/>
            </a:br>
            <a:r>
              <a:rPr lang="cy-GB" sz="2800" b="1" dirty="0" smtClean="0"/>
              <a:t>Marcwyr eraill - Ysgol</a:t>
            </a:r>
            <a:endParaRPr lang="pl-PL" sz="2800" b="1" dirty="0" smtClean="0"/>
          </a:p>
        </p:txBody>
      </p:sp>
      <p:sp>
        <p:nvSpPr>
          <p:cNvPr id="3" name="Content Placeholder 2"/>
          <p:cNvSpPr>
            <a:spLocks noGrp="1"/>
          </p:cNvSpPr>
          <p:nvPr>
            <p:ph sz="half" idx="1"/>
          </p:nvPr>
        </p:nvSpPr>
        <p:spPr/>
        <p:txBody>
          <a:bodyPr>
            <a:normAutofit/>
          </a:bodyPr>
          <a:lstStyle/>
          <a:p>
            <a:pPr eaLnBrk="1" hangingPunct="1">
              <a:lnSpc>
                <a:spcPct val="90000"/>
              </a:lnSpc>
            </a:pPr>
            <a:r>
              <a:rPr lang="pl-PL" sz="1900" dirty="0" smtClean="0"/>
              <a:t>Move from </a:t>
            </a:r>
            <a:r>
              <a:rPr lang="en-GB" sz="1900" dirty="0" smtClean="0"/>
              <a:t>p</a:t>
            </a:r>
            <a:r>
              <a:rPr lang="pl-PL" sz="1900" dirty="0" smtClean="0"/>
              <a:t>rimary to </a:t>
            </a:r>
            <a:r>
              <a:rPr lang="en-GB" sz="1900" dirty="0" smtClean="0"/>
              <a:t>s</a:t>
            </a:r>
            <a:r>
              <a:rPr lang="pl-PL" sz="1900" dirty="0" smtClean="0"/>
              <a:t>econdary </a:t>
            </a:r>
            <a:r>
              <a:rPr lang="en-GB" sz="1900" dirty="0" smtClean="0"/>
              <a:t>s</a:t>
            </a:r>
            <a:r>
              <a:rPr lang="pl-PL" sz="1900" dirty="0" smtClean="0"/>
              <a:t>chool </a:t>
            </a:r>
          </a:p>
          <a:p>
            <a:pPr eaLnBrk="1" hangingPunct="1">
              <a:lnSpc>
                <a:spcPct val="90000"/>
              </a:lnSpc>
            </a:pPr>
            <a:r>
              <a:rPr lang="pl-PL" sz="1900" dirty="0" smtClean="0"/>
              <a:t>Can be seen as both </a:t>
            </a:r>
            <a:r>
              <a:rPr lang="en-GB" sz="1900" dirty="0" smtClean="0"/>
              <a:t>p</a:t>
            </a:r>
            <a:r>
              <a:rPr lang="pl-PL" sz="1900" dirty="0" smtClean="0"/>
              <a:t>ositive and </a:t>
            </a:r>
            <a:r>
              <a:rPr lang="en-GB" sz="1900" dirty="0" smtClean="0"/>
              <a:t>n</a:t>
            </a:r>
            <a:r>
              <a:rPr lang="pl-PL" sz="1900" dirty="0" smtClean="0"/>
              <a:t>egative (Dowling, 1980)</a:t>
            </a:r>
          </a:p>
          <a:p>
            <a:pPr eaLnBrk="1" hangingPunct="1">
              <a:lnSpc>
                <a:spcPct val="90000"/>
              </a:lnSpc>
            </a:pPr>
            <a:r>
              <a:rPr lang="pl-PL" sz="1900" dirty="0" smtClean="0"/>
              <a:t>Moreover, a move from being ‘a senior’ from </a:t>
            </a:r>
            <a:r>
              <a:rPr lang="en-GB" sz="1900" dirty="0" smtClean="0"/>
              <a:t>p</a:t>
            </a:r>
            <a:r>
              <a:rPr lang="pl-PL" sz="1900" dirty="0" smtClean="0"/>
              <a:t>rimary </a:t>
            </a:r>
            <a:r>
              <a:rPr lang="en-GB" sz="1900" dirty="0" smtClean="0"/>
              <a:t>s</a:t>
            </a:r>
            <a:r>
              <a:rPr lang="pl-PL" sz="1900" dirty="0" smtClean="0"/>
              <a:t>chool to a new school surround</a:t>
            </a:r>
            <a:r>
              <a:rPr lang="en-GB" sz="1900" dirty="0" smtClean="0"/>
              <a:t>ed</a:t>
            </a:r>
            <a:r>
              <a:rPr lang="pl-PL" sz="1900" dirty="0" smtClean="0"/>
              <a:t> by what appears to be teenagers who appear to be a lot older and crucially more confident may </a:t>
            </a:r>
            <a:r>
              <a:rPr lang="en-GB" sz="1900" dirty="0" smtClean="0"/>
              <a:t>lead </a:t>
            </a:r>
            <a:r>
              <a:rPr lang="pl-PL" sz="1900" dirty="0" smtClean="0"/>
              <a:t>to strain and a loss of esteem (Wall, 1977) and according to Rice (1999) give rise </a:t>
            </a:r>
            <a:r>
              <a:rPr lang="en-GB" sz="1900" dirty="0" smtClean="0"/>
              <a:t>to</a:t>
            </a:r>
            <a:r>
              <a:rPr lang="pl-PL" sz="1900" dirty="0" smtClean="0"/>
              <a:t> truancy and behavioural challenges in a school envir</a:t>
            </a:r>
            <a:r>
              <a:rPr lang="en-GB" sz="1900" dirty="0" smtClean="0"/>
              <a:t>on</a:t>
            </a:r>
            <a:r>
              <a:rPr lang="pl-PL" sz="1900" dirty="0" smtClean="0"/>
              <a:t>ment.</a:t>
            </a:r>
          </a:p>
        </p:txBody>
      </p:sp>
      <p:sp>
        <p:nvSpPr>
          <p:cNvPr id="25606" name="Rectangle 6"/>
          <p:cNvSpPr>
            <a:spLocks noGrp="1"/>
          </p:cNvSpPr>
          <p:nvPr>
            <p:ph sz="half" idx="2"/>
          </p:nvPr>
        </p:nvSpPr>
        <p:spPr/>
        <p:txBody>
          <a:bodyPr/>
          <a:lstStyle/>
          <a:p>
            <a:pPr eaLnBrk="1" hangingPunct="1">
              <a:lnSpc>
                <a:spcPct val="90000"/>
              </a:lnSpc>
            </a:pPr>
            <a:r>
              <a:rPr lang="cy-GB" sz="1900" dirty="0" smtClean="0"/>
              <a:t>Symud o’r ysgol gynradd i’r ysgol uwchradd</a:t>
            </a:r>
          </a:p>
          <a:p>
            <a:pPr eaLnBrk="1" hangingPunct="1">
              <a:lnSpc>
                <a:spcPct val="90000"/>
              </a:lnSpc>
            </a:pPr>
            <a:r>
              <a:rPr lang="cy-GB" sz="1900" dirty="0" smtClean="0"/>
              <a:t>Gellir ei ystyried yn rhywbeth cadarnhaol ac yn rhywbeth negyddol (</a:t>
            </a:r>
            <a:r>
              <a:rPr lang="en-GB" sz="1900" dirty="0" smtClean="0"/>
              <a:t>Dowling,</a:t>
            </a:r>
            <a:r>
              <a:rPr lang="cy-GB" sz="1900" dirty="0" smtClean="0"/>
              <a:t> 1980)</a:t>
            </a:r>
          </a:p>
          <a:p>
            <a:pPr eaLnBrk="1" hangingPunct="1">
              <a:lnSpc>
                <a:spcPct val="90000"/>
              </a:lnSpc>
            </a:pPr>
            <a:r>
              <a:rPr lang="cy-GB" sz="1900" dirty="0" smtClean="0"/>
              <a:t>Hefyd, gall symud o fod yn y dosbarth uchaf mewn ysgol gynradd i ysgol newydd ac ynghanol pobl yn eu harddegau sy’n ymddangos yn llawer h</a:t>
            </a:r>
            <a:r>
              <a:rPr lang="en-US" sz="1900" dirty="0" smtClean="0"/>
              <a:t>ŷ</a:t>
            </a:r>
            <a:r>
              <a:rPr lang="cy-GB" sz="1900" dirty="0" smtClean="0">
                <a:cs typeface="Arial" charset="0"/>
              </a:rPr>
              <a:t>n ac yn fwy hyderus, arwain at straen a cholli parch (Wall, 1977) ac yn ôl </a:t>
            </a:r>
            <a:r>
              <a:rPr lang="en-GB" sz="1900" dirty="0" smtClean="0">
                <a:cs typeface="Arial" charset="0"/>
              </a:rPr>
              <a:t>Rice </a:t>
            </a:r>
            <a:r>
              <a:rPr lang="cy-GB" sz="1900" dirty="0" smtClean="0">
                <a:cs typeface="Arial" charset="0"/>
              </a:rPr>
              <a:t>(1999) arwain at driwantiaeth a heriau ymddygiad mewn amgylchedd ysgol. </a:t>
            </a:r>
          </a:p>
          <a:p>
            <a:pPr eaLnBrk="1" hangingPunct="1">
              <a:lnSpc>
                <a:spcPct val="80000"/>
              </a:lnSpc>
            </a:pPr>
            <a:endParaRPr lang="cy-GB" sz="1900" dirty="0" smtClean="0"/>
          </a:p>
          <a:p>
            <a:pPr>
              <a:lnSpc>
                <a:spcPct val="90000"/>
              </a:lnSpc>
            </a:pPr>
            <a:endParaRPr lang="en-GB" sz="2000" dirty="0" smtClean="0"/>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lstStyle/>
          <a:p>
            <a:pPr eaLnBrk="1" hangingPunct="1"/>
            <a:r>
              <a:rPr lang="pl-PL" sz="2800" b="1" dirty="0" smtClean="0"/>
              <a:t>Other markers – Entering work</a:t>
            </a:r>
            <a:r>
              <a:rPr lang="en-GB" sz="2800" b="1" dirty="0" smtClean="0"/>
              <a:t/>
            </a:r>
            <a:br>
              <a:rPr lang="en-GB" sz="2800" b="1" dirty="0" smtClean="0"/>
            </a:br>
            <a:r>
              <a:rPr lang="en-GB" sz="2800" b="1" dirty="0" smtClean="0"/>
              <a:t> </a:t>
            </a:r>
            <a:r>
              <a:rPr lang="cy-GB" sz="2800" b="1" dirty="0" smtClean="0"/>
              <a:t>Marcwyr eraill – Cychwyn gwaith</a:t>
            </a:r>
            <a:endParaRPr lang="pl-PL" sz="2800" b="1" dirty="0" smtClean="0"/>
          </a:p>
        </p:txBody>
      </p:sp>
      <p:sp>
        <p:nvSpPr>
          <p:cNvPr id="26627" name="Content Placeholder 2"/>
          <p:cNvSpPr>
            <a:spLocks noGrp="1"/>
          </p:cNvSpPr>
          <p:nvPr>
            <p:ph idx="1"/>
          </p:nvPr>
        </p:nvSpPr>
        <p:spPr>
          <a:xfrm>
            <a:off x="457200" y="1600200"/>
            <a:ext cx="4038600" cy="4525963"/>
          </a:xfrm>
        </p:spPr>
        <p:txBody>
          <a:bodyPr/>
          <a:lstStyle/>
          <a:p>
            <a:pPr eaLnBrk="1" hangingPunct="1">
              <a:lnSpc>
                <a:spcPct val="90000"/>
              </a:lnSpc>
            </a:pPr>
            <a:r>
              <a:rPr lang="pl-PL" sz="2800" dirty="0" smtClean="0"/>
              <a:t>Obtaining work has a massive impact on a young person</a:t>
            </a:r>
            <a:r>
              <a:rPr lang="en-GB" sz="2800" dirty="0" smtClean="0"/>
              <a:t>’</a:t>
            </a:r>
            <a:r>
              <a:rPr lang="pl-PL" sz="2800" dirty="0" smtClean="0"/>
              <a:t>s self-esteem and independence (Prause and Dooley, 1997).</a:t>
            </a:r>
          </a:p>
          <a:p>
            <a:pPr marL="114300" indent="0" eaLnBrk="1" hangingPunct="1">
              <a:lnSpc>
                <a:spcPct val="90000"/>
              </a:lnSpc>
              <a:buNone/>
            </a:pPr>
            <a:endParaRPr lang="pl-PL" sz="2800" dirty="0" smtClean="0"/>
          </a:p>
        </p:txBody>
      </p:sp>
      <p:sp>
        <p:nvSpPr>
          <p:cNvPr id="26630" name="Rectangle 6"/>
          <p:cNvSpPr>
            <a:spLocks noGrp="1"/>
          </p:cNvSpPr>
          <p:nvPr>
            <p:ph type="body" sz="half" idx="4294967295"/>
          </p:nvPr>
        </p:nvSpPr>
        <p:spPr>
          <a:xfrm>
            <a:off x="4427984" y="1556792"/>
            <a:ext cx="4038600" cy="4525963"/>
          </a:xfrm>
        </p:spPr>
        <p:txBody>
          <a:bodyPr/>
          <a:lstStyle/>
          <a:p>
            <a:pPr eaLnBrk="1" hangingPunct="1">
              <a:lnSpc>
                <a:spcPct val="90000"/>
              </a:lnSpc>
            </a:pPr>
            <a:r>
              <a:rPr lang="cy-GB" sz="2800" dirty="0" smtClean="0"/>
              <a:t>Mae dod o hyd i waith yn cael effaith enfawr ar hunan-barch ac annibyniaeth person ifanc</a:t>
            </a:r>
            <a:r>
              <a:rPr lang="en-GB" sz="2800" dirty="0" smtClean="0"/>
              <a:t> (</a:t>
            </a:r>
            <a:r>
              <a:rPr lang="en-GB" sz="2800" noProof="1" smtClean="0"/>
              <a:t>Prause</a:t>
            </a:r>
            <a:r>
              <a:rPr lang="en-GB" sz="2800" dirty="0" smtClean="0"/>
              <a:t> a Dooley, 1997)</a:t>
            </a:r>
          </a:p>
          <a:p>
            <a:pPr marL="114300" indent="0" eaLnBrk="1" hangingPunct="1">
              <a:lnSpc>
                <a:spcPct val="90000"/>
              </a:lnSpc>
              <a:buNone/>
            </a:pPr>
            <a:endParaRPr lang="en-GB" sz="2800" dirty="0" smtClean="0"/>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5" name="Content Placeholder 2"/>
          <p:cNvSpPr>
            <a:spLocks noGrp="1"/>
          </p:cNvSpPr>
          <p:nvPr>
            <p:ph idx="1"/>
          </p:nvPr>
        </p:nvSpPr>
        <p:spPr>
          <a:xfrm>
            <a:off x="467544" y="980728"/>
            <a:ext cx="3394720" cy="4525963"/>
          </a:xfrm>
        </p:spPr>
        <p:txBody>
          <a:bodyPr>
            <a:normAutofit lnSpcReduction="10000"/>
          </a:bodyPr>
          <a:lstStyle/>
          <a:p>
            <a:pPr marL="114300" indent="0" eaLnBrk="1" hangingPunct="1">
              <a:buNone/>
            </a:pPr>
            <a:r>
              <a:rPr lang="pl-PL" sz="2400" dirty="0" smtClean="0"/>
              <a:t>Annett (2009) ‘Whatever work younger people may have contributed as children, adolescence is a time when work expectations grow more serious, as the adolescent  prepare</a:t>
            </a:r>
            <a:r>
              <a:rPr lang="en-GB" sz="2400" dirty="0" smtClean="0"/>
              <a:t>s</a:t>
            </a:r>
            <a:r>
              <a:rPr lang="pl-PL" sz="2400" dirty="0" smtClean="0"/>
              <a:t> to take their place as full members – which always means, </a:t>
            </a:r>
            <a:r>
              <a:rPr lang="pl-PL" sz="2400" i="1" dirty="0" smtClean="0"/>
              <a:t>working</a:t>
            </a:r>
            <a:r>
              <a:rPr lang="pl-PL" sz="2400" dirty="0" smtClean="0"/>
              <a:t> members, of the</a:t>
            </a:r>
            <a:r>
              <a:rPr lang="en-GB" sz="2400" dirty="0" err="1" smtClean="0"/>
              <a:t>i</a:t>
            </a:r>
            <a:r>
              <a:rPr lang="pl-PL" sz="2400" dirty="0" smtClean="0"/>
              <a:t>r culture.’</a:t>
            </a:r>
          </a:p>
        </p:txBody>
      </p:sp>
      <p:sp>
        <p:nvSpPr>
          <p:cNvPr id="28679" name="Rectangle 7"/>
          <p:cNvSpPr>
            <a:spLocks noGrp="1"/>
          </p:cNvSpPr>
          <p:nvPr>
            <p:ph type="body" sz="half" idx="4294967295"/>
          </p:nvPr>
        </p:nvSpPr>
        <p:spPr>
          <a:xfrm>
            <a:off x="4499992" y="908720"/>
            <a:ext cx="3528392" cy="4525963"/>
          </a:xfrm>
        </p:spPr>
        <p:txBody>
          <a:bodyPr>
            <a:normAutofit lnSpcReduction="10000"/>
          </a:bodyPr>
          <a:lstStyle/>
          <a:p>
            <a:pPr marL="114300" indent="0">
              <a:buNone/>
            </a:pPr>
            <a:r>
              <a:rPr lang="en-GB" sz="2400" dirty="0" smtClean="0"/>
              <a:t>Annett (2009) ‘</a:t>
            </a:r>
            <a:r>
              <a:rPr lang="cy-GB" sz="2400" dirty="0" smtClean="0"/>
              <a:t>Pa waith bynnag y gallai pobl ifanc fod wedi’i gyfrannu yn blant, mae llencyndod yn gyfnod pryd mae disgwyliadau ynglŷn â gwaith yn mynd yn fwy difrifol, wrth i’r person ifanc baratoi i gymryd ei le yn aelod cyflawn, sydd bob amser yn golygu aelod </a:t>
            </a:r>
            <a:r>
              <a:rPr lang="cy-GB" sz="2400" i="1" dirty="0" smtClean="0"/>
              <a:t>gweithiol</a:t>
            </a:r>
            <a:r>
              <a:rPr lang="cy-GB" sz="2400" dirty="0" smtClean="0"/>
              <a:t>, o’i ddiwylliant.’</a:t>
            </a:r>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a:bodyPr>
          <a:lstStyle/>
          <a:p>
            <a:pPr eaLnBrk="1" fontAlgn="auto" hangingPunct="1">
              <a:spcAft>
                <a:spcPts val="0"/>
              </a:spcAft>
              <a:defRPr/>
            </a:pPr>
            <a:r>
              <a:rPr lang="pl-PL" sz="2800" dirty="0" smtClean="0"/>
              <a:t>Jones (1995) &amp; Coles (1995)</a:t>
            </a:r>
            <a:br>
              <a:rPr lang="pl-PL" sz="2800" dirty="0" smtClean="0"/>
            </a:br>
            <a:endParaRPr lang="pl-PL" sz="2800" dirty="0" smtClean="0"/>
          </a:p>
        </p:txBody>
      </p:sp>
      <p:sp>
        <p:nvSpPr>
          <p:cNvPr id="29699" name="Content Placeholder 2"/>
          <p:cNvSpPr>
            <a:spLocks noGrp="1"/>
          </p:cNvSpPr>
          <p:nvPr>
            <p:ph idx="1"/>
          </p:nvPr>
        </p:nvSpPr>
        <p:spPr>
          <a:xfrm>
            <a:off x="179512" y="1556792"/>
            <a:ext cx="4038600" cy="4525963"/>
          </a:xfrm>
        </p:spPr>
        <p:txBody>
          <a:bodyPr/>
          <a:lstStyle/>
          <a:p>
            <a:pPr eaLnBrk="1" hangingPunct="1">
              <a:lnSpc>
                <a:spcPct val="90000"/>
              </a:lnSpc>
            </a:pPr>
            <a:r>
              <a:rPr lang="pl-PL" sz="2400" dirty="0" smtClean="0"/>
              <a:t>The </a:t>
            </a:r>
            <a:r>
              <a:rPr lang="pl-PL" sz="2400" b="1" dirty="0" smtClean="0"/>
              <a:t>school to work transition</a:t>
            </a:r>
            <a:r>
              <a:rPr lang="pl-PL" sz="2400" dirty="0" smtClean="0"/>
              <a:t>, where an individual leaves full-time education and enters the labour market.</a:t>
            </a:r>
          </a:p>
          <a:p>
            <a:pPr eaLnBrk="1" hangingPunct="1">
              <a:lnSpc>
                <a:spcPct val="90000"/>
              </a:lnSpc>
            </a:pPr>
            <a:r>
              <a:rPr lang="pl-PL" sz="2400" dirty="0" smtClean="0"/>
              <a:t>The </a:t>
            </a:r>
            <a:r>
              <a:rPr lang="pl-PL" sz="2400" b="1" dirty="0" smtClean="0"/>
              <a:t>domestic transition </a:t>
            </a:r>
            <a:r>
              <a:rPr lang="pl-PL" sz="2400" dirty="0" smtClean="0"/>
              <a:t>in which young person attains (relative) independence from their family of origin.</a:t>
            </a:r>
          </a:p>
          <a:p>
            <a:pPr eaLnBrk="1" hangingPunct="1">
              <a:lnSpc>
                <a:spcPct val="90000"/>
              </a:lnSpc>
            </a:pPr>
            <a:r>
              <a:rPr lang="pl-PL" sz="2400" dirty="0" smtClean="0"/>
              <a:t>The </a:t>
            </a:r>
            <a:r>
              <a:rPr lang="pl-PL" sz="2400" b="1" dirty="0" smtClean="0"/>
              <a:t>housing transition</a:t>
            </a:r>
            <a:r>
              <a:rPr lang="pl-PL" sz="2400" dirty="0" smtClean="0"/>
              <a:t>, involving a permanent move away from parental home.</a:t>
            </a:r>
          </a:p>
          <a:p>
            <a:pPr eaLnBrk="1" hangingPunct="1">
              <a:lnSpc>
                <a:spcPct val="90000"/>
              </a:lnSpc>
              <a:buFont typeface="Arial" charset="0"/>
              <a:buNone/>
            </a:pPr>
            <a:endParaRPr lang="pl-PL" sz="2400" dirty="0" smtClean="0"/>
          </a:p>
        </p:txBody>
      </p:sp>
      <p:sp>
        <p:nvSpPr>
          <p:cNvPr id="29702" name="Rectangle 6"/>
          <p:cNvSpPr>
            <a:spLocks noGrp="1"/>
          </p:cNvSpPr>
          <p:nvPr>
            <p:ph type="body" sz="half" idx="4294967295"/>
          </p:nvPr>
        </p:nvSpPr>
        <p:spPr>
          <a:xfrm>
            <a:off x="4211960" y="1628800"/>
            <a:ext cx="3816424" cy="4525963"/>
          </a:xfrm>
        </p:spPr>
        <p:txBody>
          <a:bodyPr/>
          <a:lstStyle/>
          <a:p>
            <a:pPr eaLnBrk="1" hangingPunct="1">
              <a:lnSpc>
                <a:spcPct val="90000"/>
              </a:lnSpc>
            </a:pPr>
            <a:r>
              <a:rPr lang="cy-GB" sz="2400" dirty="0" smtClean="0"/>
              <a:t>Y newid o’r ysgol i’r gwaith, lle mae unigolyn yn gadael addysg lawn amser ac yn cychwyn yn y farchnad lafur. </a:t>
            </a:r>
          </a:p>
          <a:p>
            <a:pPr eaLnBrk="1" hangingPunct="1">
              <a:lnSpc>
                <a:spcPct val="90000"/>
              </a:lnSpc>
            </a:pPr>
            <a:r>
              <a:rPr lang="cy-GB" sz="2400" dirty="0" smtClean="0"/>
              <a:t>Y newid domestig lle mae person ifanc yn ennill annibyniaeth (gymharol) o’i deulu gwreiddiol.</a:t>
            </a:r>
          </a:p>
          <a:p>
            <a:pPr eaLnBrk="1" hangingPunct="1">
              <a:lnSpc>
                <a:spcPct val="90000"/>
              </a:lnSpc>
            </a:pPr>
            <a:r>
              <a:rPr lang="cy-GB" sz="2400" dirty="0" smtClean="0"/>
              <a:t>Y newid o ran llety, yn golygu symud yn barhaol o gartref y rhieni</a:t>
            </a:r>
            <a:r>
              <a:rPr lang="en-GB" sz="2400" dirty="0" smtClean="0"/>
              <a:t>.  </a:t>
            </a:r>
          </a:p>
          <a:p>
            <a:pPr>
              <a:lnSpc>
                <a:spcPct val="90000"/>
              </a:lnSpc>
            </a:pPr>
            <a:endParaRPr lang="en-GB" sz="2400" dirty="0" smtClean="0"/>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3" name="Content Placeholder 2"/>
          <p:cNvSpPr>
            <a:spLocks noGrp="1"/>
          </p:cNvSpPr>
          <p:nvPr>
            <p:ph idx="1"/>
          </p:nvPr>
        </p:nvSpPr>
        <p:spPr>
          <a:xfrm>
            <a:off x="395536" y="908720"/>
            <a:ext cx="3610744" cy="4525963"/>
          </a:xfrm>
        </p:spPr>
        <p:txBody>
          <a:bodyPr>
            <a:normAutofit/>
          </a:bodyPr>
          <a:lstStyle/>
          <a:p>
            <a:pPr marL="114300" indent="0" eaLnBrk="1" hangingPunct="1">
              <a:buNone/>
            </a:pPr>
            <a:r>
              <a:rPr lang="pl-PL" sz="2800" dirty="0" smtClean="0"/>
              <a:t>All very well, but what about those who for whatever reason are unable to move out of home.</a:t>
            </a:r>
          </a:p>
          <a:p>
            <a:pPr lvl="1" eaLnBrk="1" hangingPunct="1"/>
            <a:r>
              <a:rPr lang="en-GB" sz="2400" dirty="0" smtClean="0"/>
              <a:t>e</a:t>
            </a:r>
            <a:r>
              <a:rPr lang="pl-PL" sz="2400" dirty="0" smtClean="0"/>
              <a:t>.g. </a:t>
            </a:r>
            <a:r>
              <a:rPr lang="en-GB" sz="2400" dirty="0" smtClean="0"/>
              <a:t>r</a:t>
            </a:r>
            <a:r>
              <a:rPr lang="pl-PL" sz="2400" dirty="0" smtClean="0"/>
              <a:t>equire care</a:t>
            </a:r>
            <a:r>
              <a:rPr lang="en-GB" sz="2400" dirty="0" smtClean="0"/>
              <a:t> for illness or disability, don’t have the necessary finances etc</a:t>
            </a:r>
          </a:p>
          <a:p>
            <a:pPr marL="411480" lvl="1" indent="0">
              <a:buNone/>
            </a:pPr>
            <a:r>
              <a:rPr lang="en-GB" sz="2400" dirty="0" smtClean="0"/>
              <a:t>  </a:t>
            </a:r>
            <a:r>
              <a:rPr lang="pl-PL" sz="1600" dirty="0"/>
              <a:t>Coleman </a:t>
            </a:r>
            <a:r>
              <a:rPr lang="en-GB" sz="1600" dirty="0"/>
              <a:t>&amp;</a:t>
            </a:r>
            <a:r>
              <a:rPr lang="pl-PL" sz="1600" dirty="0"/>
              <a:t> Hendry (1999).</a:t>
            </a:r>
            <a:endParaRPr lang="pl-PL" sz="1600" dirty="0" smtClean="0"/>
          </a:p>
        </p:txBody>
      </p:sp>
      <p:sp>
        <p:nvSpPr>
          <p:cNvPr id="30726" name="Rectangle 6"/>
          <p:cNvSpPr>
            <a:spLocks noGrp="1"/>
          </p:cNvSpPr>
          <p:nvPr>
            <p:ph type="body" sz="half" idx="4294967295"/>
          </p:nvPr>
        </p:nvSpPr>
        <p:spPr>
          <a:xfrm>
            <a:off x="4139952" y="908720"/>
            <a:ext cx="3744416" cy="4525963"/>
          </a:xfrm>
        </p:spPr>
        <p:txBody>
          <a:bodyPr/>
          <a:lstStyle/>
          <a:p>
            <a:pPr marL="114300" indent="0" eaLnBrk="1" hangingPunct="1">
              <a:buNone/>
            </a:pPr>
            <a:r>
              <a:rPr lang="cy-GB" sz="2800" dirty="0" smtClean="0"/>
              <a:t>Popeth yn iawn, ond beth am y rheini na allant am ba reswm bynnag symud allan o’r cartref. </a:t>
            </a:r>
          </a:p>
          <a:p>
            <a:pPr lvl="1" eaLnBrk="1" hangingPunct="1"/>
            <a:r>
              <a:rPr lang="cy-GB" sz="2400" dirty="0" smtClean="0"/>
              <a:t>e.e. angen gofal ...........................</a:t>
            </a:r>
          </a:p>
          <a:p>
            <a:endParaRPr lang="en-GB" sz="2800" dirty="0" smtClean="0"/>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p:cNvSpPr>
            <a:spLocks noGrp="1"/>
          </p:cNvSpPr>
          <p:nvPr>
            <p:ph type="title"/>
          </p:nvPr>
        </p:nvSpPr>
        <p:spPr/>
        <p:txBody>
          <a:bodyPr/>
          <a:lstStyle/>
          <a:p>
            <a:pPr eaLnBrk="1" hangingPunct="1"/>
            <a:r>
              <a:rPr lang="pl-PL" sz="2800" b="1" dirty="0" smtClean="0"/>
              <a:t>Transitional Markers</a:t>
            </a:r>
            <a:r>
              <a:rPr lang="cy-GB" sz="2800" b="1" dirty="0" smtClean="0"/>
              <a:t> / </a:t>
            </a:r>
            <a:br>
              <a:rPr lang="cy-GB" sz="2800" b="1" dirty="0" smtClean="0"/>
            </a:br>
            <a:r>
              <a:rPr lang="cy-GB" sz="2800" b="1" dirty="0" smtClean="0"/>
              <a:t>Marcwyr Newidiadau</a:t>
            </a:r>
            <a:endParaRPr lang="pl-PL" sz="2800" b="1" dirty="0" smtClean="0"/>
          </a:p>
        </p:txBody>
      </p:sp>
      <p:sp>
        <p:nvSpPr>
          <p:cNvPr id="3" name="Content Placeholder 2"/>
          <p:cNvSpPr>
            <a:spLocks noGrp="1"/>
          </p:cNvSpPr>
          <p:nvPr>
            <p:ph sz="half" idx="1"/>
          </p:nvPr>
        </p:nvSpPr>
        <p:spPr/>
        <p:txBody>
          <a:bodyPr>
            <a:normAutofit/>
          </a:bodyPr>
          <a:lstStyle/>
          <a:p>
            <a:pPr eaLnBrk="1" hangingPunct="1">
              <a:lnSpc>
                <a:spcPct val="90000"/>
              </a:lnSpc>
            </a:pPr>
            <a:r>
              <a:rPr lang="pl-PL" sz="2600" smtClean="0"/>
              <a:t>Transfer to secondary school</a:t>
            </a:r>
            <a:r>
              <a:rPr lang="en-GB" sz="2600" smtClean="0"/>
              <a:t> / </a:t>
            </a:r>
            <a:r>
              <a:rPr lang="cy-GB" sz="2600" smtClean="0"/>
              <a:t>Symud i’r ysgol uwchradd</a:t>
            </a:r>
            <a:endParaRPr lang="pl-PL" sz="2600" smtClean="0"/>
          </a:p>
          <a:p>
            <a:pPr eaLnBrk="1" hangingPunct="1">
              <a:lnSpc>
                <a:spcPct val="90000"/>
              </a:lnSpc>
            </a:pPr>
            <a:r>
              <a:rPr lang="pl-PL" sz="2600" smtClean="0"/>
              <a:t>Changes in family relationships</a:t>
            </a:r>
            <a:r>
              <a:rPr lang="en-GB" sz="2600" smtClean="0"/>
              <a:t> / </a:t>
            </a:r>
            <a:r>
              <a:rPr lang="cy-GB" sz="2600" smtClean="0"/>
              <a:t>Newidiadau o ran perthnasau teuluol</a:t>
            </a:r>
            <a:endParaRPr lang="pl-PL" sz="2600" smtClean="0"/>
          </a:p>
          <a:p>
            <a:pPr eaLnBrk="1" hangingPunct="1">
              <a:lnSpc>
                <a:spcPct val="90000"/>
              </a:lnSpc>
            </a:pPr>
            <a:r>
              <a:rPr lang="pl-PL" sz="2600" smtClean="0"/>
              <a:t>Identity formation</a:t>
            </a:r>
            <a:r>
              <a:rPr lang="en-GB" sz="2600" smtClean="0"/>
              <a:t> / </a:t>
            </a:r>
            <a:r>
              <a:rPr lang="cy-GB" sz="2600" smtClean="0"/>
              <a:t>Ffurfio hunaniaeth</a:t>
            </a:r>
            <a:r>
              <a:rPr lang="en-GB" sz="2600" smtClean="0"/>
              <a:t> </a:t>
            </a:r>
            <a:endParaRPr lang="pl-PL" sz="2600" smtClean="0"/>
          </a:p>
          <a:p>
            <a:pPr eaLnBrk="1" hangingPunct="1">
              <a:lnSpc>
                <a:spcPct val="90000"/>
              </a:lnSpc>
            </a:pPr>
            <a:r>
              <a:rPr lang="pl-PL" sz="2600" smtClean="0"/>
              <a:t>Employment</a:t>
            </a:r>
            <a:r>
              <a:rPr lang="en-GB" sz="2600" smtClean="0"/>
              <a:t> /</a:t>
            </a:r>
            <a:r>
              <a:rPr lang="cy-GB" sz="2600" smtClean="0"/>
              <a:t>Cyflogaeth</a:t>
            </a:r>
          </a:p>
          <a:p>
            <a:pPr eaLnBrk="1" hangingPunct="1">
              <a:lnSpc>
                <a:spcPct val="90000"/>
              </a:lnSpc>
              <a:buFont typeface="Arial" charset="0"/>
              <a:buNone/>
            </a:pPr>
            <a:endParaRPr lang="pl-PL" sz="2600" smtClean="0"/>
          </a:p>
        </p:txBody>
      </p:sp>
      <p:pic>
        <p:nvPicPr>
          <p:cNvPr id="31750" name="Picture 6" descr="schoolDM0209_468x306"/>
          <p:cNvPicPr>
            <a:picLocks noChangeAspect="1" noChangeArrowheads="1"/>
          </p:cNvPicPr>
          <p:nvPr/>
        </p:nvPicPr>
        <p:blipFill>
          <a:blip r:embed="rId2" cstate="print"/>
          <a:srcRect/>
          <a:stretch>
            <a:fillRect/>
          </a:stretch>
        </p:blipFill>
        <p:spPr bwMode="auto">
          <a:xfrm>
            <a:off x="4499992" y="1484312"/>
            <a:ext cx="3665538" cy="2397125"/>
          </a:xfrm>
          <a:prstGeom prst="rect">
            <a:avLst/>
          </a:prstGeom>
          <a:noFill/>
        </p:spPr>
      </p:pic>
      <p:pic>
        <p:nvPicPr>
          <p:cNvPr id="31752" name="Picture 8" descr="bullying"/>
          <p:cNvPicPr>
            <a:picLocks noChangeAspect="1" noChangeArrowheads="1"/>
          </p:cNvPicPr>
          <p:nvPr/>
        </p:nvPicPr>
        <p:blipFill>
          <a:blip r:embed="rId3" cstate="print"/>
          <a:srcRect/>
          <a:stretch>
            <a:fillRect/>
          </a:stretch>
        </p:blipFill>
        <p:spPr bwMode="auto">
          <a:xfrm>
            <a:off x="4491497" y="3890121"/>
            <a:ext cx="3674034" cy="2686050"/>
          </a:xfrm>
          <a:prstGeom prst="rect">
            <a:avLst/>
          </a:prstGeom>
          <a:noFill/>
        </p:spPr>
      </p:pic>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Title 1"/>
          <p:cNvSpPr>
            <a:spLocks noGrp="1"/>
          </p:cNvSpPr>
          <p:nvPr>
            <p:ph type="title" idx="4294967295"/>
          </p:nvPr>
        </p:nvSpPr>
        <p:spPr>
          <a:xfrm>
            <a:off x="251520" y="274638"/>
            <a:ext cx="3960440" cy="1143000"/>
          </a:xfrm>
        </p:spPr>
        <p:txBody>
          <a:bodyPr/>
          <a:lstStyle/>
          <a:p>
            <a:pPr eaLnBrk="1" hangingPunct="1"/>
            <a:r>
              <a:rPr lang="pl-PL" sz="2800" b="1" dirty="0" smtClean="0"/>
              <a:t>Transitional Markers</a:t>
            </a:r>
            <a:r>
              <a:rPr lang="cy-GB" sz="2800" b="1" dirty="0" smtClean="0"/>
              <a:t> / </a:t>
            </a:r>
            <a:br>
              <a:rPr lang="cy-GB" sz="2800" b="1" dirty="0" smtClean="0"/>
            </a:br>
            <a:r>
              <a:rPr lang="cy-GB" sz="2800" b="1" dirty="0" smtClean="0"/>
              <a:t>Marcwyr Newidiadau</a:t>
            </a:r>
            <a:endParaRPr lang="pl-PL" sz="2800" b="1" dirty="0" smtClean="0"/>
          </a:p>
        </p:txBody>
      </p:sp>
      <p:sp>
        <p:nvSpPr>
          <p:cNvPr id="3" name="Content Placeholder 2"/>
          <p:cNvSpPr>
            <a:spLocks noGrp="1"/>
          </p:cNvSpPr>
          <p:nvPr>
            <p:ph sz="half" idx="4294967295"/>
          </p:nvPr>
        </p:nvSpPr>
        <p:spPr>
          <a:xfrm>
            <a:off x="0" y="1600200"/>
            <a:ext cx="4038600" cy="4525963"/>
          </a:xfrm>
        </p:spPr>
        <p:txBody>
          <a:bodyPr>
            <a:normAutofit/>
          </a:bodyPr>
          <a:lstStyle/>
          <a:p>
            <a:pPr eaLnBrk="1" hangingPunct="1"/>
            <a:endParaRPr lang="cy-GB" sz="2600" smtClean="0"/>
          </a:p>
          <a:p>
            <a:pPr eaLnBrk="1" hangingPunct="1">
              <a:lnSpc>
                <a:spcPct val="90000"/>
              </a:lnSpc>
            </a:pPr>
            <a:r>
              <a:rPr lang="pl-PL" sz="2600" smtClean="0"/>
              <a:t>Cognitive development</a:t>
            </a:r>
            <a:r>
              <a:rPr lang="en-GB" sz="2600" smtClean="0"/>
              <a:t>/ </a:t>
            </a:r>
            <a:r>
              <a:rPr lang="cy-GB" sz="2600" smtClean="0"/>
              <a:t>Datblygiad gwybyddol</a:t>
            </a:r>
          </a:p>
          <a:p>
            <a:pPr eaLnBrk="1" hangingPunct="1">
              <a:lnSpc>
                <a:spcPct val="90000"/>
              </a:lnSpc>
            </a:pPr>
            <a:endParaRPr lang="cy-GB" sz="2600" smtClean="0"/>
          </a:p>
          <a:p>
            <a:pPr eaLnBrk="1" hangingPunct="1">
              <a:lnSpc>
                <a:spcPct val="90000"/>
              </a:lnSpc>
            </a:pPr>
            <a:r>
              <a:rPr lang="pl-PL" sz="2600" smtClean="0"/>
              <a:t>Greater personal freedom – social lifestyle</a:t>
            </a:r>
            <a:r>
              <a:rPr lang="en-GB" sz="2600" smtClean="0"/>
              <a:t> / </a:t>
            </a:r>
            <a:r>
              <a:rPr lang="cy-GB" sz="2600" smtClean="0"/>
              <a:t>Mwy o ryddid personol – ffordd gymdeithasol o fyw</a:t>
            </a:r>
          </a:p>
          <a:p>
            <a:pPr eaLnBrk="1" hangingPunct="1">
              <a:lnSpc>
                <a:spcPct val="90000"/>
              </a:lnSpc>
            </a:pPr>
            <a:r>
              <a:rPr lang="pl-PL" sz="2600" smtClean="0"/>
              <a:t>Greater leisure time</a:t>
            </a:r>
            <a:r>
              <a:rPr lang="en-GB" sz="2600" smtClean="0"/>
              <a:t> / </a:t>
            </a:r>
            <a:r>
              <a:rPr lang="cy-GB" sz="2600" smtClean="0"/>
              <a:t>Mwy o amser hamdden</a:t>
            </a:r>
            <a:endParaRPr lang="pl-PL" sz="2600" smtClean="0"/>
          </a:p>
        </p:txBody>
      </p:sp>
      <p:pic>
        <p:nvPicPr>
          <p:cNvPr id="73733" name="Picture 5" descr="schoolDM0209_468x306"/>
          <p:cNvPicPr>
            <a:picLocks noChangeAspect="1" noChangeArrowheads="1"/>
          </p:cNvPicPr>
          <p:nvPr/>
        </p:nvPicPr>
        <p:blipFill>
          <a:blip r:embed="rId2" cstate="print"/>
          <a:srcRect/>
          <a:stretch>
            <a:fillRect/>
          </a:stretch>
        </p:blipFill>
        <p:spPr bwMode="auto">
          <a:xfrm>
            <a:off x="4211960" y="1484312"/>
            <a:ext cx="3665538" cy="2397125"/>
          </a:xfrm>
          <a:prstGeom prst="rect">
            <a:avLst/>
          </a:prstGeom>
          <a:noFill/>
        </p:spPr>
      </p:pic>
      <p:pic>
        <p:nvPicPr>
          <p:cNvPr id="73734" name="Picture 6" descr="bullying"/>
          <p:cNvPicPr>
            <a:picLocks noChangeAspect="1" noChangeArrowheads="1"/>
          </p:cNvPicPr>
          <p:nvPr/>
        </p:nvPicPr>
        <p:blipFill>
          <a:blip r:embed="rId3" cstate="print"/>
          <a:srcRect/>
          <a:stretch>
            <a:fillRect/>
          </a:stretch>
        </p:blipFill>
        <p:spPr bwMode="auto">
          <a:xfrm>
            <a:off x="4211961" y="3881437"/>
            <a:ext cx="3665538" cy="2686050"/>
          </a:xfrm>
          <a:prstGeom prst="rect">
            <a:avLst/>
          </a:prstGeom>
          <a:noFill/>
        </p:spPr>
      </p:pic>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ttp://www.childwise.co.uk/img/mobilesmall.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4465" y="1002662"/>
            <a:ext cx="6876000" cy="4584001"/>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4139952" y="1030116"/>
            <a:ext cx="3096344" cy="1200329"/>
          </a:xfrm>
          <a:prstGeom prst="rect">
            <a:avLst/>
          </a:prstGeom>
          <a:noFill/>
        </p:spPr>
        <p:txBody>
          <a:bodyPr wrap="square" rtlCol="0">
            <a:spAutoFit/>
          </a:bodyPr>
          <a:lstStyle/>
          <a:p>
            <a:pPr algn="r"/>
            <a:r>
              <a:rPr lang="en-GB" b="1" dirty="0" smtClean="0">
                <a:solidFill>
                  <a:schemeClr val="bg1"/>
                </a:solidFill>
              </a:rPr>
              <a:t>92% of 11-12 year olds and 95% of 15-16 year olds own a mobile phone</a:t>
            </a:r>
          </a:p>
          <a:p>
            <a:pPr algn="r"/>
            <a:r>
              <a:rPr lang="en-GB" b="1" dirty="0">
                <a:solidFill>
                  <a:schemeClr val="bg1"/>
                </a:solidFill>
              </a:rPr>
              <a:t> </a:t>
            </a:r>
            <a:r>
              <a:rPr lang="en-GB" sz="1100" b="1" dirty="0" smtClean="0">
                <a:solidFill>
                  <a:schemeClr val="bg1"/>
                </a:solidFill>
              </a:rPr>
              <a:t>Childwise Monitor, 2010-11</a:t>
            </a:r>
            <a:endParaRPr lang="en-GB" sz="1100" b="1" dirty="0">
              <a:solidFill>
                <a:schemeClr val="bg1"/>
              </a:solidFill>
            </a:endParaRPr>
          </a:p>
        </p:txBody>
      </p:sp>
    </p:spTree>
    <p:extLst>
      <p:ext uri="{BB962C8B-B14F-4D97-AF65-F5344CB8AC3E}">
        <p14:creationId xmlns:p14="http://schemas.microsoft.com/office/powerpoint/2010/main" val="45378686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dirty="0" smtClean="0"/>
              <a:t>Safety and young people</a:t>
            </a:r>
            <a:endParaRPr lang="en-GB" sz="2800" dirty="0"/>
          </a:p>
        </p:txBody>
      </p:sp>
      <p:sp>
        <p:nvSpPr>
          <p:cNvPr id="3" name="Content Placeholder 2"/>
          <p:cNvSpPr>
            <a:spLocks noGrp="1"/>
          </p:cNvSpPr>
          <p:nvPr>
            <p:ph idx="1"/>
          </p:nvPr>
        </p:nvSpPr>
        <p:spPr/>
        <p:txBody>
          <a:bodyPr>
            <a:normAutofit/>
          </a:bodyPr>
          <a:lstStyle/>
          <a:p>
            <a:pPr marL="114300" indent="0">
              <a:buNone/>
            </a:pPr>
            <a:r>
              <a:rPr lang="en-GB" dirty="0" smtClean="0"/>
              <a:t>Work </a:t>
            </a:r>
          </a:p>
          <a:p>
            <a:r>
              <a:rPr lang="en-GB" dirty="0" smtClean="0"/>
              <a:t>Risk of being exploited through long hours or not being given appropriate breaks</a:t>
            </a:r>
          </a:p>
          <a:p>
            <a:r>
              <a:rPr lang="en-GB" dirty="0" smtClean="0"/>
              <a:t>Risks travelling to and from workplaces eg. of missing buses or trains, being delayed leaving work etc.</a:t>
            </a:r>
          </a:p>
          <a:p>
            <a:r>
              <a:rPr lang="en-GB" dirty="0" smtClean="0"/>
              <a:t>Dangers of using equipment or substances without safety guards or appropriate training or supervision</a:t>
            </a:r>
          </a:p>
          <a:p>
            <a:r>
              <a:rPr lang="en-GB" dirty="0" smtClean="0"/>
              <a:t>Risks of making mistakes through lack of instruction, misperception, pressure of work, or lack of supervision</a:t>
            </a:r>
          </a:p>
          <a:p>
            <a:r>
              <a:rPr lang="en-GB" dirty="0" smtClean="0"/>
              <a:t>Risk of being bullied or abused (eg. by older people)</a:t>
            </a:r>
          </a:p>
          <a:p>
            <a:r>
              <a:rPr lang="en-GB" dirty="0" smtClean="0"/>
              <a:t>Risk of immaturity and naivety, not anticipating dangers</a:t>
            </a:r>
          </a:p>
          <a:p>
            <a:endParaRPr lang="en-GB" dirty="0"/>
          </a:p>
        </p:txBody>
      </p:sp>
    </p:spTree>
    <p:extLst>
      <p:ext uri="{BB962C8B-B14F-4D97-AF65-F5344CB8AC3E}">
        <p14:creationId xmlns:p14="http://schemas.microsoft.com/office/powerpoint/2010/main" val="239875714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b="1" dirty="0" smtClean="0"/>
              <a:t>Long-term unemployment</a:t>
            </a:r>
            <a:endParaRPr lang="en-GB" sz="2800" b="1" dirty="0"/>
          </a:p>
        </p:txBody>
      </p:sp>
      <p:sp>
        <p:nvSpPr>
          <p:cNvPr id="3" name="Content Placeholder 2"/>
          <p:cNvSpPr>
            <a:spLocks noGrp="1"/>
          </p:cNvSpPr>
          <p:nvPr>
            <p:ph idx="1"/>
          </p:nvPr>
        </p:nvSpPr>
        <p:spPr/>
        <p:txBody>
          <a:bodyPr>
            <a:normAutofit/>
          </a:bodyPr>
          <a:lstStyle/>
          <a:p>
            <a:r>
              <a:rPr lang="en-GB" dirty="0" smtClean="0"/>
              <a:t>One in three long-term unemployed young people have contemplated suicide</a:t>
            </a:r>
          </a:p>
          <a:p>
            <a:r>
              <a:rPr lang="en-GB" dirty="0"/>
              <a:t>Long-term unemployed young people are also more than twice as likely as their peers to believe they have nothing to live for</a:t>
            </a:r>
            <a:r>
              <a:rPr lang="en-GB" dirty="0" smtClean="0"/>
              <a:t>.</a:t>
            </a:r>
          </a:p>
          <a:p>
            <a:r>
              <a:rPr lang="en-GB" dirty="0" smtClean="0"/>
              <a:t>Devastating symptoms of mental illness</a:t>
            </a:r>
          </a:p>
          <a:p>
            <a:endParaRPr lang="en-GB" dirty="0" smtClean="0"/>
          </a:p>
          <a:p>
            <a:pPr marL="114300" indent="0">
              <a:buNone/>
            </a:pPr>
            <a:r>
              <a:rPr lang="en-GB" sz="1600" u="sng" dirty="0"/>
              <a:t>http://</a:t>
            </a:r>
            <a:r>
              <a:rPr lang="en-GB" sz="1600" u="sng" dirty="0" smtClean="0"/>
              <a:t>www.princes-trust.org.uk/</a:t>
            </a:r>
          </a:p>
        </p:txBody>
      </p:sp>
    </p:spTree>
    <p:extLst>
      <p:ext uri="{BB962C8B-B14F-4D97-AF65-F5344CB8AC3E}">
        <p14:creationId xmlns:p14="http://schemas.microsoft.com/office/powerpoint/2010/main" val="379248980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b="1" dirty="0" smtClean="0"/>
              <a:t>Young people’s social life depends on money</a:t>
            </a:r>
            <a:endParaRPr lang="en-GB" sz="2800" b="1" dirty="0"/>
          </a:p>
        </p:txBody>
      </p:sp>
      <p:sp>
        <p:nvSpPr>
          <p:cNvPr id="3" name="Content Placeholder 2"/>
          <p:cNvSpPr>
            <a:spLocks noGrp="1"/>
          </p:cNvSpPr>
          <p:nvPr>
            <p:ph idx="1"/>
          </p:nvPr>
        </p:nvSpPr>
        <p:spPr/>
        <p:txBody>
          <a:bodyPr>
            <a:normAutofit fontScale="55000" lnSpcReduction="20000"/>
          </a:bodyPr>
          <a:lstStyle/>
          <a:p>
            <a:pPr marL="114300" indent="0">
              <a:buNone/>
            </a:pPr>
            <a:r>
              <a:rPr lang="en-GB" sz="2900" dirty="0"/>
              <a:t>In total, young people are worth £4.89 billion to the British economy each year – twice the value of the UK toy industry. The spending power of young people has continued to increase significantly beyond the rate of inflation, meaning that in real terms, young people are wealthier now than they ever have been. In 1987, the average young person received £1.18 per week and this contrasts with £6.84 in 2009, an increase of 500 per cent. </a:t>
            </a:r>
            <a:endParaRPr lang="en-GB" sz="2900" dirty="0" smtClean="0"/>
          </a:p>
          <a:p>
            <a:pPr marL="114300" indent="0">
              <a:buNone/>
            </a:pPr>
            <a:endParaRPr lang="en-GB" sz="2900" dirty="0" smtClean="0"/>
          </a:p>
          <a:p>
            <a:pPr marL="114300" indent="0">
              <a:buNone/>
            </a:pPr>
            <a:r>
              <a:rPr lang="en-GB" sz="2900" dirty="0"/>
              <a:t>However the spending power young people have on a weekly basis goes significantly beyond pocket money. Whilst their income is £6.84 per week, across the age groups, the same average spending figure is £13.10 – meaning that young people are accessing an additional £6.34 through part-time work, gifts from family or additional household chores to increase their spending power</a:t>
            </a:r>
            <a:r>
              <a:rPr lang="en-GB" sz="2900" dirty="0" smtClean="0"/>
              <a:t>.</a:t>
            </a:r>
          </a:p>
          <a:p>
            <a:pPr marL="114300" indent="0">
              <a:buNone/>
            </a:pPr>
            <a:r>
              <a:rPr lang="en-GB" sz="2900" dirty="0" smtClean="0"/>
              <a:t> </a:t>
            </a:r>
            <a:r>
              <a:rPr lang="en-GB" sz="2900" dirty="0"/>
              <a:t/>
            </a:r>
            <a:br>
              <a:rPr lang="en-GB" sz="2900" dirty="0"/>
            </a:br>
            <a:r>
              <a:rPr lang="en-GB" sz="2900" dirty="0"/>
              <a:t>This increased spending power is in contrast to their parents, who according to recent research from the Post Office (Customer Insight Research, April 2009) have been cutting back monthly spending across many essential items as a result of the recession, in particular, reducing expenditure on food by an average of £56 per month, on clothes by an average of £35 per month and on Petrol by £34.20 per month. This would seem to suggest that parents are protecting their children from the direct impact of the recession. </a:t>
            </a:r>
            <a:endParaRPr lang="en-GB" sz="2900" dirty="0" smtClean="0"/>
          </a:p>
          <a:p>
            <a:pPr marL="114300" indent="0">
              <a:buNone/>
            </a:pPr>
            <a:endParaRPr lang="en-GB" dirty="0" smtClean="0"/>
          </a:p>
          <a:p>
            <a:pPr marL="114300" indent="0">
              <a:buNone/>
            </a:pPr>
            <a:r>
              <a:rPr lang="en-GB" dirty="0" smtClean="0"/>
              <a:t>Prabhakar</a:t>
            </a:r>
            <a:r>
              <a:rPr lang="en-GB" dirty="0"/>
              <a:t>, Rajiv (2009). </a:t>
            </a:r>
            <a:r>
              <a:rPr lang="en-GB" i="1" dirty="0"/>
              <a:t>Teen and tweeneconomics: a study into the teenage and tweenage pound in Britain: chapter 2.</a:t>
            </a:r>
            <a:r>
              <a:rPr lang="en-GB" dirty="0"/>
              <a:t> O2 . </a:t>
            </a:r>
            <a:r>
              <a:rPr lang="en-GB" dirty="0">
                <a:hlinkClick r:id="rId2"/>
              </a:rPr>
              <a:t>http://oro.open.ac.uk/31372</a:t>
            </a:r>
            <a:r>
              <a:rPr lang="en-GB" dirty="0" smtClean="0">
                <a:hlinkClick r:id="rId2"/>
              </a:rPr>
              <a:t>/</a:t>
            </a:r>
            <a:endParaRPr lang="en-GB" dirty="0" smtClean="0"/>
          </a:p>
          <a:p>
            <a:pPr marL="114300" indent="0">
              <a:buNone/>
            </a:pPr>
            <a:endParaRPr lang="en-GB" dirty="0"/>
          </a:p>
        </p:txBody>
      </p:sp>
    </p:spTree>
    <p:extLst>
      <p:ext uri="{BB962C8B-B14F-4D97-AF65-F5344CB8AC3E}">
        <p14:creationId xmlns:p14="http://schemas.microsoft.com/office/powerpoint/2010/main" val="1409336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79513" y="188640"/>
            <a:ext cx="4464496" cy="5724644"/>
          </a:xfrm>
          <a:prstGeom prst="rect">
            <a:avLst/>
          </a:prstGeom>
          <a:noFill/>
        </p:spPr>
        <p:txBody>
          <a:bodyPr wrap="square" rtlCol="0">
            <a:spAutoFit/>
          </a:bodyPr>
          <a:lstStyle/>
          <a:p>
            <a:r>
              <a:rPr lang="en-GB" dirty="0" smtClean="0"/>
              <a:t>Young people have to pay for travel, accommodation, college tuition fees, and daily living and are finding this difficult, whilst a significant proportion of older people have final-salary pensions and their houses paid-for.</a:t>
            </a:r>
          </a:p>
          <a:p>
            <a:endParaRPr lang="en-GB" dirty="0"/>
          </a:p>
          <a:p>
            <a:r>
              <a:rPr lang="en-GB" dirty="0" smtClean="0"/>
              <a:t>Older people tend to spend more on food and eating out, theatre, overseas travel and private transport than younger people.</a:t>
            </a:r>
            <a:endParaRPr lang="en-GB" dirty="0"/>
          </a:p>
          <a:p>
            <a:endParaRPr lang="en-GB" dirty="0"/>
          </a:p>
          <a:p>
            <a:r>
              <a:rPr lang="en-GB" dirty="0" smtClean="0"/>
              <a:t>The under-30 age group has suffered most </a:t>
            </a:r>
            <a:r>
              <a:rPr lang="en-GB" dirty="0"/>
              <a:t>with a decline in disposable </a:t>
            </a:r>
            <a:r>
              <a:rPr lang="en-GB" dirty="0" smtClean="0"/>
              <a:t>income under austerity policies, and in the last decade as a whole, compared to modest increases in spending by older people.</a:t>
            </a:r>
          </a:p>
          <a:p>
            <a:r>
              <a:rPr lang="en-GB" dirty="0" smtClean="0"/>
              <a:t>   </a:t>
            </a:r>
          </a:p>
          <a:p>
            <a:r>
              <a:rPr lang="en-GB" sz="1200" dirty="0" smtClean="0"/>
              <a:t>David Kingman (2012)</a:t>
            </a:r>
          </a:p>
          <a:p>
            <a:r>
              <a:rPr lang="en-GB" sz="1200" dirty="0" smtClean="0"/>
              <a:t>Intergenerational Foundation </a:t>
            </a:r>
            <a:r>
              <a:rPr lang="en-GB" sz="1200" u="sng" dirty="0" smtClean="0"/>
              <a:t>www.if.org.uk</a:t>
            </a:r>
          </a:p>
          <a:p>
            <a:endParaRPr lang="en-GB" dirty="0"/>
          </a:p>
        </p:txBody>
      </p:sp>
    </p:spTree>
    <p:extLst>
      <p:ext uri="{BB962C8B-B14F-4D97-AF65-F5344CB8AC3E}">
        <p14:creationId xmlns:p14="http://schemas.microsoft.com/office/powerpoint/2010/main" val="99891690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b="1" dirty="0" smtClean="0"/>
              <a:t>Benefits of technology</a:t>
            </a:r>
            <a:endParaRPr lang="en-GB" sz="2800" b="1" dirty="0"/>
          </a:p>
        </p:txBody>
      </p:sp>
      <p:sp>
        <p:nvSpPr>
          <p:cNvPr id="3" name="Content Placeholder 2"/>
          <p:cNvSpPr>
            <a:spLocks noGrp="1"/>
          </p:cNvSpPr>
          <p:nvPr>
            <p:ph idx="1"/>
          </p:nvPr>
        </p:nvSpPr>
        <p:spPr/>
        <p:txBody>
          <a:bodyPr>
            <a:normAutofit fontScale="77500" lnSpcReduction="20000"/>
          </a:bodyPr>
          <a:lstStyle/>
          <a:p>
            <a:pPr marL="114300" indent="0">
              <a:buNone/>
            </a:pPr>
            <a:r>
              <a:rPr lang="en-GB" dirty="0" smtClean="0"/>
              <a:t>Access to global network and information</a:t>
            </a:r>
          </a:p>
          <a:p>
            <a:pPr marL="114300" indent="0">
              <a:buNone/>
            </a:pPr>
            <a:r>
              <a:rPr lang="en-GB" dirty="0" smtClean="0"/>
              <a:t>Research and educational resources</a:t>
            </a:r>
          </a:p>
          <a:p>
            <a:pPr marL="114300" indent="0">
              <a:buNone/>
            </a:pPr>
            <a:r>
              <a:rPr lang="en-GB" dirty="0" smtClean="0"/>
              <a:t>Online study</a:t>
            </a:r>
          </a:p>
          <a:p>
            <a:pPr marL="114300" indent="0">
              <a:buNone/>
            </a:pPr>
            <a:r>
              <a:rPr lang="en-GB" dirty="0" smtClean="0"/>
              <a:t>Social networks for people who have less access to outside world – young people without money, transport, who are ill or have disabilities etc.</a:t>
            </a:r>
          </a:p>
          <a:p>
            <a:pPr marL="114300" indent="0">
              <a:buNone/>
            </a:pPr>
            <a:r>
              <a:rPr lang="en-GB" dirty="0" smtClean="0"/>
              <a:t>Opportunity to build links with others who share specific interests or experiences (eg. of discrimination, unusual hobbies, gay contacts etc).</a:t>
            </a:r>
          </a:p>
          <a:p>
            <a:pPr marL="114300" indent="0">
              <a:buNone/>
            </a:pPr>
            <a:r>
              <a:rPr lang="en-GB" dirty="0" smtClean="0"/>
              <a:t>Privacy for finding out about health concerns and information about sex and substance abuse</a:t>
            </a:r>
          </a:p>
          <a:p>
            <a:pPr marL="114300" indent="0">
              <a:buNone/>
            </a:pPr>
            <a:r>
              <a:rPr lang="en-GB" dirty="0" smtClean="0"/>
              <a:t>Possibilities for career information and job-seeking</a:t>
            </a:r>
          </a:p>
          <a:p>
            <a:pPr marL="114300" indent="0">
              <a:buNone/>
            </a:pPr>
            <a:r>
              <a:rPr lang="en-GB" dirty="0" smtClean="0"/>
              <a:t>Making friends</a:t>
            </a:r>
          </a:p>
          <a:p>
            <a:pPr marL="114300" indent="0">
              <a:buNone/>
            </a:pPr>
            <a:r>
              <a:rPr lang="en-GB" dirty="0" smtClean="0"/>
              <a:t>Games and fun</a:t>
            </a:r>
          </a:p>
          <a:p>
            <a:pPr marL="114300" indent="0">
              <a:buNone/>
            </a:pPr>
            <a:r>
              <a:rPr lang="en-GB" dirty="0" smtClean="0"/>
              <a:t>Creating digital content, (eg. You-tube)</a:t>
            </a:r>
          </a:p>
          <a:p>
            <a:pPr marL="114300" indent="0">
              <a:buNone/>
            </a:pPr>
            <a:r>
              <a:rPr lang="en-GB" dirty="0" smtClean="0"/>
              <a:t>Encyclopedic and reference source for general information</a:t>
            </a:r>
          </a:p>
          <a:p>
            <a:pPr marL="114300" indent="0">
              <a:buNone/>
            </a:pPr>
            <a:r>
              <a:rPr lang="en-GB" dirty="0" smtClean="0"/>
              <a:t>Help with presentation of work, eg, spell check, online referencing and power-point etc.</a:t>
            </a:r>
          </a:p>
          <a:p>
            <a:pPr marL="114300" indent="0">
              <a:buNone/>
            </a:pPr>
            <a:r>
              <a:rPr lang="en-GB" dirty="0" smtClean="0"/>
              <a:t>Access to maps, travel info, weather, routes and tickets to plan journeys and make travelling safer</a:t>
            </a:r>
            <a:endParaRPr lang="en-GB" dirty="0"/>
          </a:p>
        </p:txBody>
      </p:sp>
    </p:spTree>
    <p:extLst>
      <p:ext uri="{BB962C8B-B14F-4D97-AF65-F5344CB8AC3E}">
        <p14:creationId xmlns:p14="http://schemas.microsoft.com/office/powerpoint/2010/main" val="393897305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dirty="0" smtClean="0"/>
              <a:t>Risks of technology</a:t>
            </a:r>
            <a:endParaRPr lang="en-GB" sz="2800" dirty="0"/>
          </a:p>
        </p:txBody>
      </p:sp>
      <p:sp>
        <p:nvSpPr>
          <p:cNvPr id="3" name="Content Placeholder 2"/>
          <p:cNvSpPr>
            <a:spLocks noGrp="1"/>
          </p:cNvSpPr>
          <p:nvPr>
            <p:ph idx="1"/>
          </p:nvPr>
        </p:nvSpPr>
        <p:spPr/>
        <p:txBody>
          <a:bodyPr>
            <a:noAutofit/>
          </a:bodyPr>
          <a:lstStyle/>
          <a:p>
            <a:r>
              <a:rPr lang="en-GB" sz="1400" dirty="0" smtClean="0"/>
              <a:t>Possible access to unsuitable sites if parents (and other adults) are not supervising including self-harm, suicide and anorexia sites, violence and sex, racist, sexist and hate material, use of alcohol and drugs</a:t>
            </a:r>
          </a:p>
          <a:p>
            <a:r>
              <a:rPr lang="en-GB" sz="1400" dirty="0" smtClean="0"/>
              <a:t>Addiction to porn at young ages and negative effect on later sexual relationships</a:t>
            </a:r>
          </a:p>
          <a:p>
            <a:r>
              <a:rPr lang="en-GB" sz="1400" dirty="0" smtClean="0"/>
              <a:t>Grooming and abuse of young people for risky activities</a:t>
            </a:r>
          </a:p>
          <a:p>
            <a:r>
              <a:rPr lang="en-GB" sz="1400" dirty="0" smtClean="0"/>
              <a:t>Damage to brain</a:t>
            </a:r>
          </a:p>
          <a:p>
            <a:r>
              <a:rPr lang="en-GB" sz="1400" dirty="0" smtClean="0"/>
              <a:t>Isolation and social withdrawal, reduction in social skills</a:t>
            </a:r>
          </a:p>
          <a:p>
            <a:r>
              <a:rPr lang="en-GB" sz="1400" dirty="0" smtClean="0"/>
              <a:t>Cyberbullying</a:t>
            </a:r>
          </a:p>
          <a:p>
            <a:r>
              <a:rPr lang="en-GB" sz="1400" dirty="0" smtClean="0"/>
              <a:t>Sexting</a:t>
            </a:r>
          </a:p>
          <a:p>
            <a:r>
              <a:rPr lang="en-GB" sz="1400" dirty="0" smtClean="0"/>
              <a:t>Identity theft</a:t>
            </a:r>
          </a:p>
          <a:p>
            <a:r>
              <a:rPr lang="en-GB" sz="1400" dirty="0" smtClean="0"/>
              <a:t>Creating habits of easy online purchases and risk of debt</a:t>
            </a:r>
          </a:p>
          <a:p>
            <a:r>
              <a:rPr lang="en-GB" sz="1400" dirty="0" smtClean="0"/>
              <a:t>Gambling and gaming becoming obsessions</a:t>
            </a:r>
          </a:p>
          <a:p>
            <a:r>
              <a:rPr lang="en-GB" sz="1400" dirty="0" smtClean="0"/>
              <a:t>Illegal downloading</a:t>
            </a:r>
          </a:p>
          <a:p>
            <a:r>
              <a:rPr lang="en-GB" sz="1400" dirty="0" smtClean="0"/>
              <a:t>Financial scams</a:t>
            </a:r>
          </a:p>
          <a:p>
            <a:r>
              <a:rPr lang="en-GB" sz="1400" dirty="0" smtClean="0"/>
              <a:t>Damage to longer-term reputation through encouragement to put up material not properly thought through</a:t>
            </a:r>
          </a:p>
          <a:p>
            <a:r>
              <a:rPr lang="en-GB" sz="1400" dirty="0" smtClean="0"/>
              <a:t>Breach of privacy and personal safety</a:t>
            </a:r>
          </a:p>
          <a:p>
            <a:r>
              <a:rPr lang="en-GB" sz="1400" dirty="0" smtClean="0"/>
              <a:t>Poor sleep, tiredness, depression for heavy users of internet</a:t>
            </a:r>
            <a:endParaRPr lang="en-GB" sz="1400" dirty="0"/>
          </a:p>
        </p:txBody>
      </p:sp>
    </p:spTree>
    <p:extLst>
      <p:ext uri="{BB962C8B-B14F-4D97-AF65-F5344CB8AC3E}">
        <p14:creationId xmlns:p14="http://schemas.microsoft.com/office/powerpoint/2010/main" val="174558368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b="1" dirty="0" smtClean="0"/>
              <a:t>Dangers online</a:t>
            </a:r>
            <a:endParaRPr lang="en-GB" sz="2800" b="1" dirty="0"/>
          </a:p>
        </p:txBody>
      </p:sp>
      <p:sp>
        <p:nvSpPr>
          <p:cNvPr id="3" name="Content Placeholder 2"/>
          <p:cNvSpPr>
            <a:spLocks noGrp="1"/>
          </p:cNvSpPr>
          <p:nvPr>
            <p:ph idx="1"/>
          </p:nvPr>
        </p:nvSpPr>
        <p:spPr/>
        <p:txBody>
          <a:bodyPr>
            <a:normAutofit/>
          </a:bodyPr>
          <a:lstStyle/>
          <a:p>
            <a:r>
              <a:rPr lang="en-GB" i="1" smtClean="0"/>
              <a:t>One </a:t>
            </a:r>
            <a:r>
              <a:rPr lang="en-GB" i="1" dirty="0"/>
              <a:t>in three 11-18 year olds in the UK have been the victim of a cyberbullying, with teenage girls up to four times more likely to be victims than boys."</a:t>
            </a:r>
            <a:br>
              <a:rPr lang="en-GB" i="1" dirty="0"/>
            </a:br>
            <a:r>
              <a:rPr lang="en-GB" i="1" dirty="0">
                <a:hlinkClick r:id="rId2"/>
              </a:rPr>
              <a:t>Beatbullying</a:t>
            </a:r>
            <a:r>
              <a:rPr lang="en-GB" i="1" dirty="0"/>
              <a:t>, </a:t>
            </a:r>
            <a:r>
              <a:rPr lang="en-GB" i="1" dirty="0" smtClean="0"/>
              <a:t>2009</a:t>
            </a:r>
          </a:p>
          <a:p>
            <a:pPr marL="114300" indent="0">
              <a:buNone/>
            </a:pPr>
            <a:r>
              <a:rPr lang="en-GB" dirty="0" smtClean="0"/>
              <a:t> </a:t>
            </a:r>
          </a:p>
          <a:p>
            <a:r>
              <a:rPr lang="en-GB" i="1" dirty="0"/>
              <a:t>“Only 50% of children encountering harmful or inappropriate content say they did something about it.”</a:t>
            </a:r>
            <a:br>
              <a:rPr lang="en-GB" i="1" dirty="0"/>
            </a:br>
            <a:r>
              <a:rPr lang="en-GB" i="1" dirty="0">
                <a:hlinkClick r:id="rId3"/>
              </a:rPr>
              <a:t>DCFS</a:t>
            </a:r>
            <a:r>
              <a:rPr lang="en-GB" dirty="0"/>
              <a:t> </a:t>
            </a:r>
            <a:r>
              <a:rPr lang="en-GB" i="1" dirty="0"/>
              <a:t>Staying Safe Survey, 2009</a:t>
            </a:r>
            <a:br>
              <a:rPr lang="en-GB" i="1" dirty="0"/>
            </a:br>
            <a:endParaRPr lang="en-GB" i="1" dirty="0" smtClean="0"/>
          </a:p>
          <a:p>
            <a:r>
              <a:rPr lang="en-GB" sz="1500" i="1" u="sng" dirty="0" smtClean="0"/>
              <a:t>http</a:t>
            </a:r>
            <a:r>
              <a:rPr lang="en-GB" sz="1500" i="1" u="sng" dirty="0"/>
              <a:t>://www.safenetwork.org.uk/help_and_advice/Pages/safer_internet_use.aspx</a:t>
            </a:r>
            <a:endParaRPr lang="en-GB" sz="1500" u="sng" dirty="0"/>
          </a:p>
        </p:txBody>
      </p:sp>
    </p:spTree>
    <p:extLst>
      <p:ext uri="{BB962C8B-B14F-4D97-AF65-F5344CB8AC3E}">
        <p14:creationId xmlns:p14="http://schemas.microsoft.com/office/powerpoint/2010/main" val="423297889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dirty="0" smtClean="0"/>
              <a:t>Sexting</a:t>
            </a:r>
            <a:endParaRPr lang="en-GB" sz="2800" dirty="0"/>
          </a:p>
        </p:txBody>
      </p:sp>
      <p:sp>
        <p:nvSpPr>
          <p:cNvPr id="3" name="Content Placeholder 2"/>
          <p:cNvSpPr>
            <a:spLocks noGrp="1"/>
          </p:cNvSpPr>
          <p:nvPr>
            <p:ph idx="1"/>
          </p:nvPr>
        </p:nvSpPr>
        <p:spPr/>
        <p:txBody>
          <a:bodyPr>
            <a:normAutofit fontScale="92500" lnSpcReduction="10000"/>
          </a:bodyPr>
          <a:lstStyle/>
          <a:p>
            <a:pPr marL="114300" indent="0">
              <a:buNone/>
            </a:pPr>
            <a:r>
              <a:rPr lang="en-GB" dirty="0" smtClean="0"/>
              <a:t>Sending naked pictures online or texting them can be illegal, particularly if they of someone (even of self) who is under 18, when they can be considered pornography involving someone underage.</a:t>
            </a:r>
          </a:p>
          <a:p>
            <a:pPr marL="114300" indent="0">
              <a:buNone/>
            </a:pPr>
            <a:endParaRPr lang="en-GB" dirty="0"/>
          </a:p>
          <a:p>
            <a:pPr marL="114300" indent="0">
              <a:buNone/>
            </a:pPr>
            <a:r>
              <a:rPr lang="en-GB" dirty="0" smtClean="0"/>
              <a:t>Also person can be subject to threats by others (eg. I will circulate pix, or I will report you if you don’t…etc.).</a:t>
            </a:r>
          </a:p>
          <a:p>
            <a:pPr marL="114300" indent="0">
              <a:buNone/>
            </a:pPr>
            <a:endParaRPr lang="en-GB" dirty="0" smtClean="0"/>
          </a:p>
          <a:p>
            <a:pPr marL="114300" indent="0">
              <a:buNone/>
            </a:pPr>
            <a:r>
              <a:rPr lang="en-GB" dirty="0" smtClean="0"/>
              <a:t>Youth organisations should have acceptable practice guidelines and be able to give advice on resources to help young people who’ve got into trouble on the internet.</a:t>
            </a:r>
          </a:p>
          <a:p>
            <a:pPr marL="114300" indent="0">
              <a:buNone/>
            </a:pPr>
            <a:endParaRPr lang="en-GB" dirty="0"/>
          </a:p>
          <a:p>
            <a:pPr marL="114300" indent="0">
              <a:buNone/>
            </a:pPr>
            <a:r>
              <a:rPr lang="en-GB" dirty="0" smtClean="0">
                <a:hlinkClick r:id="rId2"/>
              </a:rPr>
              <a:t>www.beatbullying.org</a:t>
            </a:r>
            <a:endParaRPr lang="en-GB" dirty="0" smtClean="0"/>
          </a:p>
          <a:p>
            <a:pPr marL="114300" indent="0">
              <a:buNone/>
            </a:pPr>
            <a:r>
              <a:rPr lang="en-GB" dirty="0" smtClean="0"/>
              <a:t>Childline  0800 1111 (won’t show up on phone-bills)</a:t>
            </a:r>
          </a:p>
          <a:p>
            <a:pPr marL="114300" indent="0">
              <a:buNone/>
            </a:pPr>
            <a:r>
              <a:rPr lang="en-GB" dirty="0" smtClean="0">
                <a:hlinkClick r:id="rId3"/>
              </a:rPr>
              <a:t>http</a:t>
            </a:r>
            <a:r>
              <a:rPr lang="en-GB" dirty="0">
                <a:hlinkClick r:id="rId3"/>
              </a:rPr>
              <a:t>://www.thinkuknow.co.uk/14_plus/help/Contact-social-sites</a:t>
            </a:r>
            <a:r>
              <a:rPr lang="en-GB" dirty="0" smtClean="0">
                <a:hlinkClick r:id="rId3"/>
              </a:rPr>
              <a:t>/</a:t>
            </a:r>
            <a:endParaRPr lang="en-GB" dirty="0" smtClean="0"/>
          </a:p>
          <a:p>
            <a:pPr marL="114300" indent="0">
              <a:buNone/>
            </a:pPr>
            <a:endParaRPr lang="en-GB" dirty="0" smtClean="0"/>
          </a:p>
          <a:p>
            <a:pPr marL="114300" indent="0">
              <a:buNone/>
            </a:pPr>
            <a:endParaRPr lang="en-GB" dirty="0" smtClean="0"/>
          </a:p>
          <a:p>
            <a:pPr marL="114300" indent="0">
              <a:buNone/>
            </a:pPr>
            <a:endParaRPr lang="en-GB" dirty="0" smtClean="0"/>
          </a:p>
          <a:p>
            <a:pPr marL="114300" indent="0">
              <a:buNone/>
            </a:pPr>
            <a:endParaRPr lang="en-GB" dirty="0"/>
          </a:p>
        </p:txBody>
      </p:sp>
    </p:spTree>
    <p:extLst>
      <p:ext uri="{BB962C8B-B14F-4D97-AF65-F5344CB8AC3E}">
        <p14:creationId xmlns:p14="http://schemas.microsoft.com/office/powerpoint/2010/main" val="56882354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djacency">
  <a:themeElements>
    <a:clrScheme name="Adjacency">
      <a:dk1>
        <a:srgbClr val="2F2B20"/>
      </a:dk1>
      <a:lt1>
        <a:srgbClr val="FFFFFF"/>
      </a:lt1>
      <a:dk2>
        <a:srgbClr val="675E47"/>
      </a:dk2>
      <a:lt2>
        <a:srgbClr val="DFDCB7"/>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djacency">
      <a:fillStyleLst>
        <a:solidFill>
          <a:schemeClr val="phClr"/>
        </a:solidFill>
        <a:solidFill>
          <a:schemeClr val="phClr">
            <a:tint val="55000"/>
          </a:schemeClr>
        </a:solidFill>
        <a:solidFill>
          <a:schemeClr val="phClr"/>
        </a:solidFill>
      </a:fillStyleLst>
      <a:lnStyleLst>
        <a:ln w="12700"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outerShdw blurRad="50800" dist="25400" algn="bl" rotWithShape="0">
              <a:srgbClr val="000000">
                <a:alpha val="60000"/>
              </a:srgbClr>
            </a:outerShdw>
          </a:effectLst>
        </a:effectStyle>
        <a:effectStyle>
          <a:effectLst/>
          <a:scene3d>
            <a:camera prst="orthographicFront">
              <a:rot lat="0" lon="0" rev="0"/>
            </a:camera>
            <a:lightRig rig="brightRoom" dir="tl">
              <a:rot lat="0" lon="0" rev="1800000"/>
            </a:lightRig>
          </a:scene3d>
          <a:sp3d contourW="10160" prstMaterial="dkEdge">
            <a:bevelT w="38100" h="50800" prst="angle"/>
            <a:contourClr>
              <a:schemeClr val="phClr">
                <a:shade val="40000"/>
                <a:satMod val="150000"/>
              </a:schemeClr>
            </a:contourClr>
          </a:sp3d>
        </a:effectStyle>
      </a:effectStyleLst>
      <a:bgFillStyleLst>
        <a:solidFill>
          <a:schemeClr val="phClr"/>
        </a:solidFill>
        <a:gradFill rotWithShape="1">
          <a:gsLst>
            <a:gs pos="0">
              <a:schemeClr val="phClr">
                <a:tint val="90000"/>
              </a:schemeClr>
            </a:gs>
            <a:gs pos="75000">
              <a:schemeClr val="phClr">
                <a:shade val="100000"/>
                <a:satMod val="115000"/>
              </a:schemeClr>
            </a:gs>
            <a:gs pos="100000">
              <a:schemeClr val="phClr">
                <a:shade val="70000"/>
                <a:satMod val="130000"/>
              </a:schemeClr>
            </a:gs>
          </a:gsLst>
          <a:path path="circle">
            <a:fillToRect l="20000" t="50000" r="100000" b="50000"/>
          </a:path>
        </a:gradFill>
        <a:blipFill rotWithShape="1">
          <a:blip xmlns:r="http://schemas.openxmlformats.org/officeDocument/2006/relationships" r:embed="rId1">
            <a:duotone>
              <a:schemeClr val="phClr">
                <a:tint val="97000"/>
              </a:schemeClr>
              <a:schemeClr val="phClr">
                <a:shade val="96000"/>
              </a:schemeClr>
            </a:duotone>
          </a:blip>
          <a:tile tx="0" ty="0" sx="32000" sy="32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Adjacency</Template>
  <TotalTime>1566</TotalTime>
  <Words>3373</Words>
  <Application>Microsoft Office PowerPoint</Application>
  <PresentationFormat>On-screen Show (4:3)</PresentationFormat>
  <Paragraphs>298</Paragraphs>
  <Slides>39</Slides>
  <Notes>0</Notes>
  <HiddenSlides>0</HiddenSlides>
  <MMClips>0</MMClips>
  <ScaleCrop>false</ScaleCrop>
  <HeadingPairs>
    <vt:vector size="4" baseType="variant">
      <vt:variant>
        <vt:lpstr>Theme</vt:lpstr>
      </vt:variant>
      <vt:variant>
        <vt:i4>1</vt:i4>
      </vt:variant>
      <vt:variant>
        <vt:lpstr>Slide Titles</vt:lpstr>
      </vt:variant>
      <vt:variant>
        <vt:i4>39</vt:i4>
      </vt:variant>
    </vt:vector>
  </HeadingPairs>
  <TitlesOfParts>
    <vt:vector size="40" baseType="lpstr">
      <vt:lpstr>Adjacency</vt:lpstr>
      <vt:lpstr>Social Transitions in Adolescence Newidiadau Cymdeithasol yn ystod Llencyndod</vt:lpstr>
      <vt:lpstr>Aim of the Lecture  Amcanion y Ddarlith</vt:lpstr>
      <vt:lpstr>Historical View of Adolescence Barn Hanesyddol am Lencyndod</vt:lpstr>
      <vt:lpstr>PowerPoint Presentation</vt:lpstr>
      <vt:lpstr>In Pairs</vt:lpstr>
      <vt:lpstr>Social relationships</vt:lpstr>
      <vt:lpstr>The transition to social independence</vt:lpstr>
      <vt:lpstr>Friendship</vt:lpstr>
      <vt:lpstr>Popularity and friendship</vt:lpstr>
      <vt:lpstr>Young people’s relationship with parents</vt:lpstr>
      <vt:lpstr>Being alone</vt:lpstr>
      <vt:lpstr>Social identity theory</vt:lpstr>
      <vt:lpstr>Gender, culture and social support</vt:lpstr>
      <vt:lpstr>Social identities</vt:lpstr>
      <vt:lpstr> Social Transitions Newidiadau Cymdeithasol  </vt:lpstr>
      <vt:lpstr> Social Transitions Newidiadau Cymdeithasol  </vt:lpstr>
      <vt:lpstr> Social Transitions Newidiadau Cymdeithasol  </vt:lpstr>
      <vt:lpstr>Changes in Social Status Newidiadau o ran Statws Cymdeithasol</vt:lpstr>
      <vt:lpstr>Changes in Interpersonal Status Newidiadau o ran Statws Rhyngbersonol</vt:lpstr>
      <vt:lpstr>Let’s consider the previous lectures Meddwl am y darlithoedd blaenorol</vt:lpstr>
      <vt:lpstr>Changes in Political Status Newidiadau o ran Statws Gwleidyddol</vt:lpstr>
      <vt:lpstr>Legal Status Statws Cyfreithiol</vt:lpstr>
      <vt:lpstr>Rites of passage to adulthood Defodau newid byd tuag at oedolaeth</vt:lpstr>
      <vt:lpstr>Other markers – School Marcwyr eraill - Ysgol</vt:lpstr>
      <vt:lpstr>Other markers – Entering work  Marcwyr eraill – Cychwyn gwaith</vt:lpstr>
      <vt:lpstr>PowerPoint Presentation</vt:lpstr>
      <vt:lpstr>Jones (1995) &amp; Coles (1995) </vt:lpstr>
      <vt:lpstr>PowerPoint Presentation</vt:lpstr>
      <vt:lpstr>Transitional Markers /  Marcwyr Newidiadau</vt:lpstr>
      <vt:lpstr>Transitional Markers /  Marcwyr Newidiadau</vt:lpstr>
      <vt:lpstr>PowerPoint Presentation</vt:lpstr>
      <vt:lpstr>Safety and young people</vt:lpstr>
      <vt:lpstr>Long-term unemployment</vt:lpstr>
      <vt:lpstr>Young people’s social life depends on money</vt:lpstr>
      <vt:lpstr>PowerPoint Presentation</vt:lpstr>
      <vt:lpstr>Benefits of technology</vt:lpstr>
      <vt:lpstr>Risks of technology</vt:lpstr>
      <vt:lpstr>Dangers online</vt:lpstr>
      <vt:lpstr>Sexting</vt:lpstr>
    </vt:vector>
  </TitlesOfParts>
  <Company>Hewlett-Packard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 Transitions in Adolescence.</dc:title>
  <dc:creator>Magda</dc:creator>
  <cp:lastModifiedBy>Administrator</cp:lastModifiedBy>
  <cp:revision>110</cp:revision>
  <cp:lastPrinted>2014-11-25T15:14:08Z</cp:lastPrinted>
  <dcterms:created xsi:type="dcterms:W3CDTF">2010-10-31T13:01:07Z</dcterms:created>
  <dcterms:modified xsi:type="dcterms:W3CDTF">2015-11-11T14:08:50Z</dcterms:modified>
</cp:coreProperties>
</file>