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00" r:id="rId2"/>
    <p:sldId id="2682" r:id="rId3"/>
    <p:sldId id="2681" r:id="rId4"/>
    <p:sldId id="3254" r:id="rId5"/>
    <p:sldId id="2733" r:id="rId6"/>
    <p:sldId id="2747" r:id="rId7"/>
    <p:sldId id="3261" r:id="rId8"/>
    <p:sldId id="3258" r:id="rId9"/>
    <p:sldId id="3263" r:id="rId10"/>
    <p:sldId id="3268" r:id="rId11"/>
    <p:sldId id="3264" r:id="rId12"/>
    <p:sldId id="3260" r:id="rId13"/>
    <p:sldId id="3265" r:id="rId14"/>
    <p:sldId id="3266" r:id="rId15"/>
    <p:sldId id="3267" r:id="rId16"/>
    <p:sldId id="3259" r:id="rId17"/>
    <p:sldId id="3255" r:id="rId18"/>
    <p:sldId id="3270" r:id="rId19"/>
    <p:sldId id="3269" r:id="rId20"/>
    <p:sldId id="3257" r:id="rId21"/>
  </p:sldIdLst>
  <p:sldSz cx="24377650" cy="13716000"/>
  <p:notesSz cx="6858000" cy="9144000"/>
  <p:defaultTex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15:guide id="32" orient="horz" pos="4320" userDrawn="1">
          <p15:clr>
            <a:srgbClr val="A4A3A4"/>
          </p15:clr>
        </p15:guide>
        <p15:guide id="35" pos="14470" userDrawn="1">
          <p15:clr>
            <a:srgbClr val="A4A3A4"/>
          </p15:clr>
        </p15:guide>
        <p15:guide id="49" pos="886" userDrawn="1">
          <p15:clr>
            <a:srgbClr val="A4A3A4"/>
          </p15:clr>
        </p15:guide>
        <p15:guide id="52" pos="767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2C2E3A"/>
    <a:srgbClr val="625556"/>
    <a:srgbClr val="CAAF7F"/>
    <a:srgbClr val="000000"/>
    <a:srgbClr val="445469"/>
    <a:srgbClr val="5A5A66"/>
    <a:srgbClr val="626162"/>
    <a:srgbClr val="C4D4E2"/>
    <a:srgbClr val="CFCFCF"/>
    <a:srgbClr val="37373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854" autoAdjust="0"/>
    <p:restoredTop sz="70173" autoAdjust="0"/>
  </p:normalViewPr>
  <p:slideViewPr>
    <p:cSldViewPr snapToGrid="0" snapToObjects="1">
      <p:cViewPr>
        <p:scale>
          <a:sx n="40" d="100"/>
          <a:sy n="40" d="100"/>
        </p:scale>
        <p:origin x="2416" y="392"/>
      </p:cViewPr>
      <p:guideLst>
        <p:guide orient="horz" pos="4320"/>
        <p:guide pos="14470"/>
        <p:guide pos="886"/>
        <p:guide pos="7678"/>
      </p:guideLst>
    </p:cSldViewPr>
  </p:slideViewPr>
  <p:outlineViewPr>
    <p:cViewPr>
      <p:scale>
        <a:sx n="33" d="100"/>
        <a:sy n="33" d="100"/>
      </p:scale>
      <p:origin x="0" y="0"/>
    </p:cViewPr>
  </p:outlineViewPr>
  <p:notesTextViewPr>
    <p:cViewPr>
      <p:scale>
        <a:sx n="60" d="100"/>
        <a:sy n="60" d="100"/>
      </p:scale>
      <p:origin x="0" y="0"/>
    </p:cViewPr>
  </p:notesTextViewPr>
  <p:sorterViewPr>
    <p:cViewPr>
      <p:scale>
        <a:sx n="50" d="100"/>
        <a:sy n="50" d="100"/>
      </p:scale>
      <p:origin x="0" y="0"/>
    </p:cViewPr>
  </p:sorterViewPr>
  <p:notesViewPr>
    <p:cSldViewPr snapToGrid="0" snapToObjects="1" showGuides="1">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image" Target="../media/image24.png"/><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4.png"/><Relationship Id="rId7" Type="http://schemas.openxmlformats.org/officeDocument/2006/relationships/image" Target="../media/image29.png"/><Relationship Id="rId2" Type="http://schemas.openxmlformats.org/officeDocument/2006/relationships/image" Target="../media/image30.png"/><Relationship Id="rId1" Type="http://schemas.openxmlformats.org/officeDocument/2006/relationships/image" Target="../media/image28.png"/><Relationship Id="rId6" Type="http://schemas.openxmlformats.org/officeDocument/2006/relationships/image" Target="../media/image31.jpeg"/><Relationship Id="rId5" Type="http://schemas.openxmlformats.org/officeDocument/2006/relationships/image" Target="../media/image27.png"/><Relationship Id="rId10" Type="http://schemas.openxmlformats.org/officeDocument/2006/relationships/image" Target="../media/image33.png"/><Relationship Id="rId4" Type="http://schemas.openxmlformats.org/officeDocument/2006/relationships/image" Target="../media/image25.png"/><Relationship Id="rId9" Type="http://schemas.openxmlformats.org/officeDocument/2006/relationships/image" Target="../media/image2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8A0A5C-0869-BE4D-9155-99FE081CD797}" type="doc">
      <dgm:prSet loTypeId="urn:microsoft.com/office/officeart/2008/layout/HexagonCluster" loCatId="" qsTypeId="urn:microsoft.com/office/officeart/2005/8/quickstyle/3d2" qsCatId="3D" csTypeId="urn:microsoft.com/office/officeart/2005/8/colors/accent1_2" csCatId="accent1" phldr="1"/>
      <dgm:spPr/>
      <dgm:t>
        <a:bodyPr/>
        <a:lstStyle/>
        <a:p>
          <a:endParaRPr lang="en-US"/>
        </a:p>
      </dgm:t>
    </dgm:pt>
    <dgm:pt modelId="{71A39F7D-667D-0149-9BA9-59A75641CAF3}">
      <dgm:prSet phldrT="[Text]"/>
      <dgm:spPr/>
      <dgm:t>
        <a:bodyPr/>
        <a:lstStyle/>
        <a:p>
          <a:r>
            <a:rPr lang="en-US" dirty="0"/>
            <a:t>Fellows Meetings</a:t>
          </a:r>
        </a:p>
      </dgm:t>
    </dgm:pt>
    <dgm:pt modelId="{3AF648E8-1751-4E47-BFC3-86FDF3C55B0E}" type="parTrans" cxnId="{B27E1039-4CD7-4247-90E6-A2E80C521E6A}">
      <dgm:prSet/>
      <dgm:spPr/>
      <dgm:t>
        <a:bodyPr/>
        <a:lstStyle/>
        <a:p>
          <a:endParaRPr lang="en-US"/>
        </a:p>
      </dgm:t>
    </dgm:pt>
    <dgm:pt modelId="{4C17238D-5C2D-5444-866B-2E36099EE293}" type="sibTrans" cxnId="{B27E1039-4CD7-4247-90E6-A2E80C521E6A}">
      <dgm:prSet/>
      <dgm:spPr>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14951" t="-515" r="-12293" b="-8343"/>
          </a:stretch>
        </a:blipFill>
      </dgm:spPr>
      <dgm:t>
        <a:bodyPr/>
        <a:lstStyle/>
        <a:p>
          <a:endParaRPr lang="en-US"/>
        </a:p>
      </dgm:t>
    </dgm:pt>
    <dgm:pt modelId="{DB2006C6-B500-6247-A404-CF99959517A5}">
      <dgm:prSet phldrT="[Text]"/>
      <dgm:spPr/>
      <dgm:t>
        <a:bodyPr/>
        <a:lstStyle/>
        <a:p>
          <a:r>
            <a:rPr lang="en-US" dirty="0"/>
            <a:t>Academi Wales</a:t>
          </a:r>
        </a:p>
      </dgm:t>
    </dgm:pt>
    <dgm:pt modelId="{12A5452C-EC09-6248-8950-9D1D9FCD083D}" type="parTrans" cxnId="{9963A625-D3E4-A74B-9143-C455B5537433}">
      <dgm:prSet/>
      <dgm:spPr/>
      <dgm:t>
        <a:bodyPr/>
        <a:lstStyle/>
        <a:p>
          <a:endParaRPr lang="en-US"/>
        </a:p>
      </dgm:t>
    </dgm:pt>
    <dgm:pt modelId="{0EAB7FCD-3C65-734E-9550-F6D3E4DC72F9}" type="sibTrans" cxnId="{9963A625-D3E4-A74B-9143-C455B5537433}">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l="-11000" r="-11000"/>
          </a:stretch>
        </a:blipFill>
      </dgm:spPr>
      <dgm:t>
        <a:bodyPr/>
        <a:lstStyle/>
        <a:p>
          <a:endParaRPr lang="en-US"/>
        </a:p>
      </dgm:t>
    </dgm:pt>
    <dgm:pt modelId="{7344FA71-49E5-1148-B5F9-D6E1F4E73D8A}">
      <dgm:prSet phldrT="[Text]"/>
      <dgm:spPr/>
      <dgm:t>
        <a:bodyPr/>
        <a:lstStyle/>
        <a:p>
          <a:r>
            <a:rPr lang="en-US" dirty="0"/>
            <a:t>Shadowing</a:t>
          </a:r>
        </a:p>
      </dgm:t>
    </dgm:pt>
    <dgm:pt modelId="{FA1BE7BD-4697-F149-A7F2-BCF86E2D7B76}" type="parTrans" cxnId="{C3F2ADC2-0878-514B-B246-B715053E7987}">
      <dgm:prSet/>
      <dgm:spPr/>
      <dgm:t>
        <a:bodyPr/>
        <a:lstStyle/>
        <a:p>
          <a:endParaRPr lang="en-US"/>
        </a:p>
      </dgm:t>
    </dgm:pt>
    <dgm:pt modelId="{17955074-391B-4944-9C9D-A61592D31ABF}" type="sibTrans" cxnId="{C3F2ADC2-0878-514B-B246-B715053E7987}">
      <dgm:prSet/>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484" t="-741" r="1318" b="741"/>
          </a:stretch>
        </a:blipFill>
      </dgm:spPr>
      <dgm:t>
        <a:bodyPr/>
        <a:lstStyle/>
        <a:p>
          <a:endParaRPr lang="en-US"/>
        </a:p>
      </dgm:t>
    </dgm:pt>
    <dgm:pt modelId="{2E3E1117-7826-D34E-A2C5-A0E24EC3D431}">
      <dgm:prSet/>
      <dgm:spPr/>
      <dgm:t>
        <a:bodyPr/>
        <a:lstStyle/>
        <a:p>
          <a:r>
            <a:rPr lang="en-US" dirty="0"/>
            <a:t>Maternity Vision</a:t>
          </a:r>
        </a:p>
      </dgm:t>
    </dgm:pt>
    <dgm:pt modelId="{BD120C1B-266B-244F-A41F-0E760F359631}" type="parTrans" cxnId="{67050387-3CE5-9D4B-B23D-5D61F0F2DFAB}">
      <dgm:prSet/>
      <dgm:spPr/>
      <dgm:t>
        <a:bodyPr/>
        <a:lstStyle/>
        <a:p>
          <a:endParaRPr lang="en-US"/>
        </a:p>
      </dgm:t>
    </dgm:pt>
    <dgm:pt modelId="{5F82F8C8-8BBB-0E40-8366-9D0119BD2D8B}" type="sibTrans" cxnId="{67050387-3CE5-9D4B-B23D-5D61F0F2DFAB}">
      <dgm:prSet/>
      <dgm:spPr>
        <a:blipFill>
          <a:blip xmlns:r="http://schemas.openxmlformats.org/officeDocument/2006/relationships" r:embed="rId4">
            <a:extLst>
              <a:ext uri="{28A0092B-C50C-407E-A947-70E740481C1C}">
                <a14:useLocalDpi xmlns:a14="http://schemas.microsoft.com/office/drawing/2010/main" val="0"/>
              </a:ext>
            </a:extLst>
          </a:blip>
          <a:srcRect/>
          <a:stretch>
            <a:fillRect l="-3000" r="-3000"/>
          </a:stretch>
        </a:blipFill>
      </dgm:spPr>
      <dgm:t>
        <a:bodyPr/>
        <a:lstStyle/>
        <a:p>
          <a:endParaRPr lang="en-US"/>
        </a:p>
      </dgm:t>
    </dgm:pt>
    <dgm:pt modelId="{D79EF1A8-D864-8E44-9BC4-1B7DDCF00D13}">
      <dgm:prSet/>
      <dgm:spPr/>
      <dgm:t>
        <a:bodyPr/>
        <a:lstStyle/>
        <a:p>
          <a:r>
            <a:rPr lang="en-US" dirty="0"/>
            <a:t>Conferences</a:t>
          </a:r>
        </a:p>
      </dgm:t>
    </dgm:pt>
    <dgm:pt modelId="{21908E91-D4AC-D64F-BB5A-08B11B3CB948}" type="parTrans" cxnId="{B12AC06E-A6DF-E74C-BE7B-9069157371C6}">
      <dgm:prSet/>
      <dgm:spPr/>
      <dgm:t>
        <a:bodyPr/>
        <a:lstStyle/>
        <a:p>
          <a:endParaRPr lang="en-US"/>
        </a:p>
      </dgm:t>
    </dgm:pt>
    <dgm:pt modelId="{E68450C7-9EE2-EF41-94D5-3B38469E9FF2}" type="sibTrans" cxnId="{B12AC06E-A6DF-E74C-BE7B-9069157371C6}">
      <dgm:prSet/>
      <dgm:spPr>
        <a:blipFill>
          <a:blip xmlns:r="http://schemas.openxmlformats.org/officeDocument/2006/relationships" r:embed="rId5">
            <a:extLst>
              <a:ext uri="{28A0092B-C50C-407E-A947-70E740481C1C}">
                <a14:useLocalDpi xmlns:a14="http://schemas.microsoft.com/office/drawing/2010/main" val="0"/>
              </a:ext>
            </a:extLst>
          </a:blip>
          <a:srcRect/>
          <a:stretch>
            <a:fillRect t="-3000" b="-3000"/>
          </a:stretch>
        </a:blipFill>
      </dgm:spPr>
      <dgm:t>
        <a:bodyPr/>
        <a:lstStyle/>
        <a:p>
          <a:endParaRPr lang="en-US"/>
        </a:p>
      </dgm:t>
    </dgm:pt>
    <dgm:pt modelId="{934E2350-B76B-504B-A416-51F65E9F18FD}">
      <dgm:prSet/>
      <dgm:spPr/>
      <dgm:t>
        <a:bodyPr/>
        <a:lstStyle/>
        <a:p>
          <a:r>
            <a:rPr lang="en-US" dirty="0"/>
            <a:t>QI skills</a:t>
          </a:r>
        </a:p>
      </dgm:t>
    </dgm:pt>
    <dgm:pt modelId="{3678F2ED-D653-E446-9BE4-503C23707A55}" type="parTrans" cxnId="{8E2B38AC-E474-FB4A-BF4F-9510ADC09D8B}">
      <dgm:prSet/>
      <dgm:spPr/>
      <dgm:t>
        <a:bodyPr/>
        <a:lstStyle/>
        <a:p>
          <a:endParaRPr lang="en-US"/>
        </a:p>
      </dgm:t>
    </dgm:pt>
    <dgm:pt modelId="{2A4F5E20-FF4B-F84D-84B8-BEE8EEED5B17}" type="sibTrans" cxnId="{8E2B38AC-E474-FB4A-BF4F-9510ADC09D8B}">
      <dgm:prSet/>
      <dgm:spPr>
        <a:blipFill dpi="0" rotWithShape="1">
          <a:blip xmlns:r="http://schemas.openxmlformats.org/officeDocument/2006/relationships" r:embed="rId6">
            <a:extLst>
              <a:ext uri="{28A0092B-C50C-407E-A947-70E740481C1C}">
                <a14:useLocalDpi xmlns:a14="http://schemas.microsoft.com/office/drawing/2010/main" val="0"/>
              </a:ext>
            </a:extLst>
          </a:blip>
          <a:srcRect/>
          <a:stretch>
            <a:fillRect l="17430" t="12580" r="18888" b="9910"/>
          </a:stretch>
        </a:blipFill>
      </dgm:spPr>
      <dgm:t>
        <a:bodyPr/>
        <a:lstStyle/>
        <a:p>
          <a:endParaRPr lang="en-US"/>
        </a:p>
      </dgm:t>
    </dgm:pt>
    <dgm:pt modelId="{3CAFC74A-31A2-5849-848E-B0794D9D2EC1}">
      <dgm:prSet/>
      <dgm:spPr/>
      <dgm:t>
        <a:bodyPr/>
        <a:lstStyle/>
        <a:p>
          <a:r>
            <a:rPr lang="en-US" dirty="0"/>
            <a:t>Education &amp; RCOG curriculum</a:t>
          </a:r>
        </a:p>
      </dgm:t>
    </dgm:pt>
    <dgm:pt modelId="{AB0ACFB4-019C-8746-84A7-930385B0CE94}" type="parTrans" cxnId="{B5B163AF-45BA-4747-98A9-56EF3D15244D}">
      <dgm:prSet/>
      <dgm:spPr/>
      <dgm:t>
        <a:bodyPr/>
        <a:lstStyle/>
        <a:p>
          <a:endParaRPr lang="en-US"/>
        </a:p>
      </dgm:t>
    </dgm:pt>
    <dgm:pt modelId="{64F66E17-D5CF-2E4B-B0E0-FF09CC1E6ACC}" type="sibTrans" cxnId="{B5B163AF-45BA-4747-98A9-56EF3D15244D}">
      <dgm:prSet/>
      <dgm:spPr>
        <a:blipFill dpi="0" rotWithShape="1">
          <a:blip xmlns:r="http://schemas.openxmlformats.org/officeDocument/2006/relationships" r:embed="rId7">
            <a:extLst>
              <a:ext uri="{28A0092B-C50C-407E-A947-70E740481C1C}">
                <a14:useLocalDpi xmlns:a14="http://schemas.microsoft.com/office/drawing/2010/main" val="0"/>
              </a:ext>
            </a:extLst>
          </a:blip>
          <a:srcRect/>
          <a:stretch>
            <a:fillRect l="-5783" t="9019" r="5783" b="4257"/>
          </a:stretch>
        </a:blipFill>
      </dgm:spPr>
      <dgm:t>
        <a:bodyPr/>
        <a:lstStyle/>
        <a:p>
          <a:endParaRPr lang="en-US"/>
        </a:p>
      </dgm:t>
    </dgm:pt>
    <dgm:pt modelId="{10A2CFEC-96A5-EE46-8861-F0A9FA5236C7}">
      <dgm:prSet/>
      <dgm:spPr/>
      <dgm:t>
        <a:bodyPr/>
        <a:lstStyle/>
        <a:p>
          <a:r>
            <a:rPr lang="en-US" dirty="0"/>
            <a:t>OBS Cymru Project Work</a:t>
          </a:r>
        </a:p>
      </dgm:t>
    </dgm:pt>
    <dgm:pt modelId="{EC9F64C8-1304-9642-90B2-82327A77B388}" type="parTrans" cxnId="{5D33DAFB-C966-9E41-A4F3-1CF515C3C568}">
      <dgm:prSet/>
      <dgm:spPr/>
      <dgm:t>
        <a:bodyPr/>
        <a:lstStyle/>
        <a:p>
          <a:endParaRPr lang="en-US"/>
        </a:p>
      </dgm:t>
    </dgm:pt>
    <dgm:pt modelId="{B3839D65-3895-4340-8813-24EEFC0D5A44}" type="sibTrans" cxnId="{5D33DAFB-C966-9E41-A4F3-1CF515C3C568}">
      <dgm:prSet/>
      <dgm:spPr>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t="28013" b="28013"/>
          </a:stretch>
        </a:blipFill>
      </dgm:spPr>
      <dgm:t>
        <a:bodyPr/>
        <a:lstStyle/>
        <a:p>
          <a:endParaRPr lang="en-US"/>
        </a:p>
      </dgm:t>
    </dgm:pt>
    <dgm:pt modelId="{03C99C6A-ADE1-564D-8F23-80CA33F10953}">
      <dgm:prSet/>
      <dgm:spPr/>
      <dgm:t>
        <a:bodyPr/>
        <a:lstStyle/>
        <a:p>
          <a:r>
            <a:rPr lang="en-US" dirty="0"/>
            <a:t>Research &amp; Informed consent</a:t>
          </a:r>
        </a:p>
      </dgm:t>
    </dgm:pt>
    <dgm:pt modelId="{E4FC8C9F-0B77-7B40-A201-78BEC9C8BCB1}" type="parTrans" cxnId="{1B97A3C2-312E-8348-A803-FA48AC4FAE26}">
      <dgm:prSet/>
      <dgm:spPr/>
      <dgm:t>
        <a:bodyPr/>
        <a:lstStyle/>
        <a:p>
          <a:endParaRPr lang="en-US"/>
        </a:p>
      </dgm:t>
    </dgm:pt>
    <dgm:pt modelId="{057985E0-E39F-9E48-8253-20DD9FE9A77F}" type="sibTrans" cxnId="{1B97A3C2-312E-8348-A803-FA48AC4FAE26}">
      <dgm:prSet/>
      <dgm:spPr>
        <a:blipFill dpi="0" rotWithShape="1">
          <a:blip xmlns:r="http://schemas.openxmlformats.org/officeDocument/2006/relationships" r:embed="rId9">
            <a:extLst>
              <a:ext uri="{28A0092B-C50C-407E-A947-70E740481C1C}">
                <a14:useLocalDpi xmlns:a14="http://schemas.microsoft.com/office/drawing/2010/main" val="0"/>
              </a:ext>
            </a:extLst>
          </a:blip>
          <a:srcRect/>
          <a:stretch>
            <a:fillRect l="8750" t="19545" r="8960" b="19702"/>
          </a:stretch>
        </a:blipFill>
      </dgm:spPr>
      <dgm:t>
        <a:bodyPr/>
        <a:lstStyle/>
        <a:p>
          <a:endParaRPr lang="en-US"/>
        </a:p>
      </dgm:t>
    </dgm:pt>
    <dgm:pt modelId="{3D2E14FA-2506-564C-B23B-935E0EA93F56}">
      <dgm:prSet/>
      <dgm:spPr/>
      <dgm:t>
        <a:bodyPr/>
        <a:lstStyle/>
        <a:p>
          <a:r>
            <a:rPr lang="en-US" dirty="0"/>
            <a:t>Elan Valley</a:t>
          </a:r>
        </a:p>
      </dgm:t>
    </dgm:pt>
    <dgm:pt modelId="{5C9943B0-AE79-C541-B3D9-868739A24BDE}" type="parTrans" cxnId="{B3C51709-928E-2545-AD31-E8E9D4965563}">
      <dgm:prSet/>
      <dgm:spPr/>
      <dgm:t>
        <a:bodyPr/>
        <a:lstStyle/>
        <a:p>
          <a:endParaRPr lang="en-US"/>
        </a:p>
      </dgm:t>
    </dgm:pt>
    <dgm:pt modelId="{AF2C14A5-DA04-8842-8AC0-2FECF3078E11}" type="sibTrans" cxnId="{B3C51709-928E-2545-AD31-E8E9D4965563}">
      <dgm:prSet/>
      <dgm:spPr>
        <a:blipFill>
          <a:blip xmlns:r="http://schemas.openxmlformats.org/officeDocument/2006/relationships" r:embed="rId10">
            <a:extLst>
              <a:ext uri="{28A0092B-C50C-407E-A947-70E740481C1C}">
                <a14:useLocalDpi xmlns:a14="http://schemas.microsoft.com/office/drawing/2010/main" val="0"/>
              </a:ext>
            </a:extLst>
          </a:blip>
          <a:srcRect/>
          <a:stretch>
            <a:fillRect l="-7000" r="-7000"/>
          </a:stretch>
        </a:blipFill>
      </dgm:spPr>
      <dgm:t>
        <a:bodyPr/>
        <a:lstStyle/>
        <a:p>
          <a:endParaRPr lang="en-US"/>
        </a:p>
      </dgm:t>
    </dgm:pt>
    <dgm:pt modelId="{EEFBF78A-EE9C-B24B-87AF-3D18177935C7}" type="pres">
      <dgm:prSet presAssocID="{BD8A0A5C-0869-BE4D-9155-99FE081CD797}" presName="Name0" presStyleCnt="0">
        <dgm:presLayoutVars>
          <dgm:chMax val="21"/>
          <dgm:chPref val="21"/>
        </dgm:presLayoutVars>
      </dgm:prSet>
      <dgm:spPr/>
    </dgm:pt>
    <dgm:pt modelId="{ED956F7D-15E7-D24E-B68C-E9473CB077AB}" type="pres">
      <dgm:prSet presAssocID="{D79EF1A8-D864-8E44-9BC4-1B7DDCF00D13}" presName="text1" presStyleCnt="0"/>
      <dgm:spPr/>
    </dgm:pt>
    <dgm:pt modelId="{CD000CFF-AA07-6A46-B46E-D577CD8771DE}" type="pres">
      <dgm:prSet presAssocID="{D79EF1A8-D864-8E44-9BC4-1B7DDCF00D13}" presName="textRepeatNode" presStyleLbl="alignNode1" presStyleIdx="0" presStyleCnt="10" custLinFactNeighborY="4538">
        <dgm:presLayoutVars>
          <dgm:chMax val="0"/>
          <dgm:chPref val="0"/>
          <dgm:bulletEnabled val="1"/>
        </dgm:presLayoutVars>
      </dgm:prSet>
      <dgm:spPr/>
    </dgm:pt>
    <dgm:pt modelId="{ED0D859E-C501-A044-BF1F-F86F14D5BF94}" type="pres">
      <dgm:prSet presAssocID="{D79EF1A8-D864-8E44-9BC4-1B7DDCF00D13}" presName="textaccent1" presStyleCnt="0"/>
      <dgm:spPr/>
    </dgm:pt>
    <dgm:pt modelId="{3232FBE4-9DED-7145-BC17-7EE8D55F3E84}" type="pres">
      <dgm:prSet presAssocID="{D79EF1A8-D864-8E44-9BC4-1B7DDCF00D13}" presName="accentRepeatNode" presStyleLbl="solidAlignAcc1" presStyleIdx="0" presStyleCnt="20"/>
      <dgm:spPr/>
    </dgm:pt>
    <dgm:pt modelId="{265C7597-68A0-5242-9824-B2F35EAE3385}" type="pres">
      <dgm:prSet presAssocID="{E68450C7-9EE2-EF41-94D5-3B38469E9FF2}" presName="image1" presStyleCnt="0"/>
      <dgm:spPr/>
    </dgm:pt>
    <dgm:pt modelId="{FF82917C-5C27-AC4E-8F45-8DCC375E8E53}" type="pres">
      <dgm:prSet presAssocID="{E68450C7-9EE2-EF41-94D5-3B38469E9FF2}" presName="imageRepeatNode" presStyleLbl="alignAcc1" presStyleIdx="0" presStyleCnt="10"/>
      <dgm:spPr/>
    </dgm:pt>
    <dgm:pt modelId="{0A3DACAA-2470-1D4C-A084-BB5D58982E65}" type="pres">
      <dgm:prSet presAssocID="{E68450C7-9EE2-EF41-94D5-3B38469E9FF2}" presName="imageaccent1" presStyleCnt="0"/>
      <dgm:spPr/>
    </dgm:pt>
    <dgm:pt modelId="{8BCAA82D-1448-D04F-AFF0-EEEB84D1ACDC}" type="pres">
      <dgm:prSet presAssocID="{E68450C7-9EE2-EF41-94D5-3B38469E9FF2}" presName="accentRepeatNode" presStyleLbl="solidAlignAcc1" presStyleIdx="1" presStyleCnt="20"/>
      <dgm:spPr/>
    </dgm:pt>
    <dgm:pt modelId="{BFD2F29B-51E9-7445-9BBA-CF19B70AEA79}" type="pres">
      <dgm:prSet presAssocID="{3CAFC74A-31A2-5849-848E-B0794D9D2EC1}" presName="text2" presStyleCnt="0"/>
      <dgm:spPr/>
    </dgm:pt>
    <dgm:pt modelId="{312009EA-6644-8740-968B-0C8BC8EB9660}" type="pres">
      <dgm:prSet presAssocID="{3CAFC74A-31A2-5849-848E-B0794D9D2EC1}" presName="textRepeatNode" presStyleLbl="alignNode1" presStyleIdx="1" presStyleCnt="10" custLinFactNeighborX="-608" custLinFactNeighborY="899">
        <dgm:presLayoutVars>
          <dgm:chMax val="0"/>
          <dgm:chPref val="0"/>
          <dgm:bulletEnabled val="1"/>
        </dgm:presLayoutVars>
      </dgm:prSet>
      <dgm:spPr/>
    </dgm:pt>
    <dgm:pt modelId="{6F84E532-93C6-764A-B3C3-AE4CC81B5DC5}" type="pres">
      <dgm:prSet presAssocID="{3CAFC74A-31A2-5849-848E-B0794D9D2EC1}" presName="textaccent2" presStyleCnt="0"/>
      <dgm:spPr/>
    </dgm:pt>
    <dgm:pt modelId="{1DAC6A00-7E99-1E4B-8C73-266307741622}" type="pres">
      <dgm:prSet presAssocID="{3CAFC74A-31A2-5849-848E-B0794D9D2EC1}" presName="accentRepeatNode" presStyleLbl="solidAlignAcc1" presStyleIdx="2" presStyleCnt="20"/>
      <dgm:spPr/>
    </dgm:pt>
    <dgm:pt modelId="{03EF9608-8A39-AF4E-9D23-978EB295D07D}" type="pres">
      <dgm:prSet presAssocID="{64F66E17-D5CF-2E4B-B0E0-FF09CC1E6ACC}" presName="image2" presStyleCnt="0"/>
      <dgm:spPr/>
    </dgm:pt>
    <dgm:pt modelId="{FBCE9B1F-D1EC-5D42-BABB-CC677368C70B}" type="pres">
      <dgm:prSet presAssocID="{64F66E17-D5CF-2E4B-B0E0-FF09CC1E6ACC}" presName="imageRepeatNode" presStyleLbl="alignAcc1" presStyleIdx="1" presStyleCnt="10" custLinFactNeighborX="-1216" custLinFactNeighborY="4115"/>
      <dgm:spPr/>
    </dgm:pt>
    <dgm:pt modelId="{2556CD1B-293C-C941-A24A-E0914FCBE6DB}" type="pres">
      <dgm:prSet presAssocID="{64F66E17-D5CF-2E4B-B0E0-FF09CC1E6ACC}" presName="imageaccent2" presStyleCnt="0"/>
      <dgm:spPr/>
    </dgm:pt>
    <dgm:pt modelId="{8FAF891E-8AE6-F44D-8730-304C1A627712}" type="pres">
      <dgm:prSet presAssocID="{64F66E17-D5CF-2E4B-B0E0-FF09CC1E6ACC}" presName="accentRepeatNode" presStyleLbl="solidAlignAcc1" presStyleIdx="3" presStyleCnt="20"/>
      <dgm:spPr/>
    </dgm:pt>
    <dgm:pt modelId="{0CE65096-66CD-1D45-BDB8-0FBA1D59ADD8}" type="pres">
      <dgm:prSet presAssocID="{71A39F7D-667D-0149-9BA9-59A75641CAF3}" presName="text3" presStyleCnt="0"/>
      <dgm:spPr/>
    </dgm:pt>
    <dgm:pt modelId="{F5B3593E-C6F8-1D4B-BDE6-12DB571EE7DF}" type="pres">
      <dgm:prSet presAssocID="{71A39F7D-667D-0149-9BA9-59A75641CAF3}" presName="textRepeatNode" presStyleLbl="alignNode1" presStyleIdx="2" presStyleCnt="10">
        <dgm:presLayoutVars>
          <dgm:chMax val="0"/>
          <dgm:chPref val="0"/>
          <dgm:bulletEnabled val="1"/>
        </dgm:presLayoutVars>
      </dgm:prSet>
      <dgm:spPr/>
    </dgm:pt>
    <dgm:pt modelId="{97C66C38-507E-E34A-88E9-19EBA804694F}" type="pres">
      <dgm:prSet presAssocID="{71A39F7D-667D-0149-9BA9-59A75641CAF3}" presName="textaccent3" presStyleCnt="0"/>
      <dgm:spPr/>
    </dgm:pt>
    <dgm:pt modelId="{D396E0F2-DEA9-7E46-A5AD-5AF19E559108}" type="pres">
      <dgm:prSet presAssocID="{71A39F7D-667D-0149-9BA9-59A75641CAF3}" presName="accentRepeatNode" presStyleLbl="solidAlignAcc1" presStyleIdx="4" presStyleCnt="20"/>
      <dgm:spPr/>
    </dgm:pt>
    <dgm:pt modelId="{C2ED68D1-22E3-8C4D-A95D-057CFCF99306}" type="pres">
      <dgm:prSet presAssocID="{4C17238D-5C2D-5444-866B-2E36099EE293}" presName="image3" presStyleCnt="0"/>
      <dgm:spPr/>
    </dgm:pt>
    <dgm:pt modelId="{80540B21-FCEF-F441-98CE-C2525F8E6E6B}" type="pres">
      <dgm:prSet presAssocID="{4C17238D-5C2D-5444-866B-2E36099EE293}" presName="imageRepeatNode" presStyleLbl="alignAcc1" presStyleIdx="2" presStyleCnt="10" custLinFactNeighborX="-636" custLinFactNeighborY="-741"/>
      <dgm:spPr/>
    </dgm:pt>
    <dgm:pt modelId="{776888D4-7B0C-934F-AFB6-0D8ED646822A}" type="pres">
      <dgm:prSet presAssocID="{4C17238D-5C2D-5444-866B-2E36099EE293}" presName="imageaccent3" presStyleCnt="0"/>
      <dgm:spPr/>
    </dgm:pt>
    <dgm:pt modelId="{CBE6D5AC-C8DA-3D4D-BB54-F6C0D7DE3EE8}" type="pres">
      <dgm:prSet presAssocID="{4C17238D-5C2D-5444-866B-2E36099EE293}" presName="accentRepeatNode" presStyleLbl="solidAlignAcc1" presStyleIdx="5" presStyleCnt="20"/>
      <dgm:spPr/>
    </dgm:pt>
    <dgm:pt modelId="{1983C87F-7CB1-A543-85D6-2853B74E3F30}" type="pres">
      <dgm:prSet presAssocID="{DB2006C6-B500-6247-A404-CF99959517A5}" presName="text4" presStyleCnt="0"/>
      <dgm:spPr/>
    </dgm:pt>
    <dgm:pt modelId="{12D18927-1086-8A4E-9977-D97EF12D470F}" type="pres">
      <dgm:prSet presAssocID="{DB2006C6-B500-6247-A404-CF99959517A5}" presName="textRepeatNode" presStyleLbl="alignNode1" presStyleIdx="3" presStyleCnt="10">
        <dgm:presLayoutVars>
          <dgm:chMax val="0"/>
          <dgm:chPref val="0"/>
          <dgm:bulletEnabled val="1"/>
        </dgm:presLayoutVars>
      </dgm:prSet>
      <dgm:spPr/>
    </dgm:pt>
    <dgm:pt modelId="{699D35B2-4B84-6C4A-948D-BC2EFCF166BF}" type="pres">
      <dgm:prSet presAssocID="{DB2006C6-B500-6247-A404-CF99959517A5}" presName="textaccent4" presStyleCnt="0"/>
      <dgm:spPr/>
    </dgm:pt>
    <dgm:pt modelId="{FF1CA215-9993-4A43-B153-EF4BF1E09C36}" type="pres">
      <dgm:prSet presAssocID="{DB2006C6-B500-6247-A404-CF99959517A5}" presName="accentRepeatNode" presStyleLbl="solidAlignAcc1" presStyleIdx="6" presStyleCnt="20"/>
      <dgm:spPr/>
    </dgm:pt>
    <dgm:pt modelId="{663F98BC-D74A-BD44-935A-20599BE3E03F}" type="pres">
      <dgm:prSet presAssocID="{0EAB7FCD-3C65-734E-9550-F6D3E4DC72F9}" presName="image4" presStyleCnt="0"/>
      <dgm:spPr/>
    </dgm:pt>
    <dgm:pt modelId="{70C54DF6-4CE3-E940-8762-64B490CC08D0}" type="pres">
      <dgm:prSet presAssocID="{0EAB7FCD-3C65-734E-9550-F6D3E4DC72F9}" presName="imageRepeatNode" presStyleLbl="alignAcc1" presStyleIdx="3" presStyleCnt="10" custLinFactNeighborX="-1096" custLinFactNeighborY="-98354"/>
      <dgm:spPr/>
    </dgm:pt>
    <dgm:pt modelId="{14AD4774-5661-074F-B9E9-6D0FBDA3D5FF}" type="pres">
      <dgm:prSet presAssocID="{0EAB7FCD-3C65-734E-9550-F6D3E4DC72F9}" presName="imageaccent4" presStyleCnt="0"/>
      <dgm:spPr/>
    </dgm:pt>
    <dgm:pt modelId="{41C5EEDC-7544-134F-95D4-B377DB85CE48}" type="pres">
      <dgm:prSet presAssocID="{0EAB7FCD-3C65-734E-9550-F6D3E4DC72F9}" presName="accentRepeatNode" presStyleLbl="solidAlignAcc1" presStyleIdx="7" presStyleCnt="20" custLinFactX="200000" custLinFactNeighborX="222061" custLinFactNeighborY="42269"/>
      <dgm:spPr/>
    </dgm:pt>
    <dgm:pt modelId="{3A955859-17D9-4349-97B2-78B1A248B5B5}" type="pres">
      <dgm:prSet presAssocID="{2E3E1117-7826-D34E-A2C5-A0E24EC3D431}" presName="text5" presStyleCnt="0"/>
      <dgm:spPr/>
    </dgm:pt>
    <dgm:pt modelId="{BA3D4051-E9E9-634F-B65C-C939C674FF62}" type="pres">
      <dgm:prSet presAssocID="{2E3E1117-7826-D34E-A2C5-A0E24EC3D431}" presName="textRepeatNode" presStyleLbl="alignNode1" presStyleIdx="4" presStyleCnt="10" custLinFactY="9224" custLinFactNeighborX="1919" custLinFactNeighborY="100000">
        <dgm:presLayoutVars>
          <dgm:chMax val="0"/>
          <dgm:chPref val="0"/>
          <dgm:bulletEnabled val="1"/>
        </dgm:presLayoutVars>
      </dgm:prSet>
      <dgm:spPr/>
    </dgm:pt>
    <dgm:pt modelId="{5A7D2A98-D262-E145-886E-C957D642E798}" type="pres">
      <dgm:prSet presAssocID="{2E3E1117-7826-D34E-A2C5-A0E24EC3D431}" presName="textaccent5" presStyleCnt="0"/>
      <dgm:spPr/>
    </dgm:pt>
    <dgm:pt modelId="{76E21A83-4D2E-5C46-AEB1-540691972601}" type="pres">
      <dgm:prSet presAssocID="{2E3E1117-7826-D34E-A2C5-A0E24EC3D431}" presName="accentRepeatNode" presStyleLbl="solidAlignAcc1" presStyleIdx="8" presStyleCnt="20" custLinFactX="-266581" custLinFactY="128659" custLinFactNeighborX="-300000" custLinFactNeighborY="200000"/>
      <dgm:spPr/>
    </dgm:pt>
    <dgm:pt modelId="{C048FF99-0A66-4040-8BAE-64A7545B87DF}" type="pres">
      <dgm:prSet presAssocID="{5F82F8C8-8BBB-0E40-8366-9D0119BD2D8B}" presName="image5" presStyleCnt="0"/>
      <dgm:spPr/>
    </dgm:pt>
    <dgm:pt modelId="{A28C6099-B8FC-CA40-9BDB-28E2953730C6}" type="pres">
      <dgm:prSet presAssocID="{5F82F8C8-8BBB-0E40-8366-9D0119BD2D8B}" presName="imageRepeatNode" presStyleLbl="alignAcc1" presStyleIdx="4" presStyleCnt="10" custScaleY="99922" custLinFactNeighborX="2398" custLinFactNeighborY="3759"/>
      <dgm:spPr/>
    </dgm:pt>
    <dgm:pt modelId="{1C1416FF-3C2D-1E45-98D7-967FFEB1EDF3}" type="pres">
      <dgm:prSet presAssocID="{5F82F8C8-8BBB-0E40-8366-9D0119BD2D8B}" presName="imageaccent5" presStyleCnt="0"/>
      <dgm:spPr/>
    </dgm:pt>
    <dgm:pt modelId="{F44E4033-6861-7A4C-9A5F-A64AC9701B80}" type="pres">
      <dgm:prSet presAssocID="{5F82F8C8-8BBB-0E40-8366-9D0119BD2D8B}" presName="accentRepeatNode" presStyleLbl="solidAlignAcc1" presStyleIdx="9" presStyleCnt="20" custLinFactX="-29909" custLinFactY="159796" custLinFactNeighborX="-100000" custLinFactNeighborY="200000"/>
      <dgm:spPr/>
    </dgm:pt>
    <dgm:pt modelId="{88918600-3D1C-8D40-9027-94D6D230EF35}" type="pres">
      <dgm:prSet presAssocID="{10A2CFEC-96A5-EE46-8861-F0A9FA5236C7}" presName="text6" presStyleCnt="0"/>
      <dgm:spPr/>
    </dgm:pt>
    <dgm:pt modelId="{7AB25C82-1E78-2A40-84BA-8E8B8A7241E8}" type="pres">
      <dgm:prSet presAssocID="{10A2CFEC-96A5-EE46-8861-F0A9FA5236C7}" presName="textRepeatNode" presStyleLbl="alignNode1" presStyleIdx="5" presStyleCnt="10" custLinFactNeighborX="-2915" custLinFactNeighborY="-1463">
        <dgm:presLayoutVars>
          <dgm:chMax val="0"/>
          <dgm:chPref val="0"/>
          <dgm:bulletEnabled val="1"/>
        </dgm:presLayoutVars>
      </dgm:prSet>
      <dgm:spPr/>
    </dgm:pt>
    <dgm:pt modelId="{29B621BB-0991-0740-89A3-D28718D81655}" type="pres">
      <dgm:prSet presAssocID="{10A2CFEC-96A5-EE46-8861-F0A9FA5236C7}" presName="textaccent6" presStyleCnt="0"/>
      <dgm:spPr/>
    </dgm:pt>
    <dgm:pt modelId="{A3590D77-FC60-144A-B731-FBFFB0CFD2BE}" type="pres">
      <dgm:prSet presAssocID="{10A2CFEC-96A5-EE46-8861-F0A9FA5236C7}" presName="accentRepeatNode" presStyleLbl="solidAlignAcc1" presStyleIdx="10" presStyleCnt="20"/>
      <dgm:spPr/>
    </dgm:pt>
    <dgm:pt modelId="{6C86AF0E-1578-C14E-8369-7F0097DFF5A4}" type="pres">
      <dgm:prSet presAssocID="{B3839D65-3895-4340-8813-24EEFC0D5A44}" presName="image6" presStyleCnt="0"/>
      <dgm:spPr/>
    </dgm:pt>
    <dgm:pt modelId="{41DA8E39-C15F-964E-8EE2-7E637E98CC1B}" type="pres">
      <dgm:prSet presAssocID="{B3839D65-3895-4340-8813-24EEFC0D5A44}" presName="imageRepeatNode" presStyleLbl="alignAcc1" presStyleIdx="5" presStyleCnt="10"/>
      <dgm:spPr/>
    </dgm:pt>
    <dgm:pt modelId="{928115FD-7E06-454E-B310-38BF7D360D5C}" type="pres">
      <dgm:prSet presAssocID="{B3839D65-3895-4340-8813-24EEFC0D5A44}" presName="imageaccent6" presStyleCnt="0"/>
      <dgm:spPr/>
    </dgm:pt>
    <dgm:pt modelId="{68E1C2FD-65E8-3B47-ACCA-4CC3CA2454C0}" type="pres">
      <dgm:prSet presAssocID="{B3839D65-3895-4340-8813-24EEFC0D5A44}" presName="accentRepeatNode" presStyleLbl="solidAlignAcc1" presStyleIdx="11" presStyleCnt="20"/>
      <dgm:spPr/>
    </dgm:pt>
    <dgm:pt modelId="{C281BAEF-AB55-8D4F-BEEE-24BD7EB92092}" type="pres">
      <dgm:prSet presAssocID="{934E2350-B76B-504B-A416-51F65E9F18FD}" presName="text7" presStyleCnt="0"/>
      <dgm:spPr/>
    </dgm:pt>
    <dgm:pt modelId="{1A066BDA-7005-8B41-8476-92B83F03C4F0}" type="pres">
      <dgm:prSet presAssocID="{934E2350-B76B-504B-A416-51F65E9F18FD}" presName="textRepeatNode" presStyleLbl="alignNode1" presStyleIdx="6" presStyleCnt="10">
        <dgm:presLayoutVars>
          <dgm:chMax val="0"/>
          <dgm:chPref val="0"/>
          <dgm:bulletEnabled val="1"/>
        </dgm:presLayoutVars>
      </dgm:prSet>
      <dgm:spPr/>
    </dgm:pt>
    <dgm:pt modelId="{DD5C78E6-6419-DB4D-943E-86B2CF472C31}" type="pres">
      <dgm:prSet presAssocID="{934E2350-B76B-504B-A416-51F65E9F18FD}" presName="textaccent7" presStyleCnt="0"/>
      <dgm:spPr/>
    </dgm:pt>
    <dgm:pt modelId="{A33E042F-5124-8D4A-B77D-8356B9246745}" type="pres">
      <dgm:prSet presAssocID="{934E2350-B76B-504B-A416-51F65E9F18FD}" presName="accentRepeatNode" presStyleLbl="solidAlignAcc1" presStyleIdx="12" presStyleCnt="20"/>
      <dgm:spPr/>
    </dgm:pt>
    <dgm:pt modelId="{8CF6EC9A-488B-6C40-BB54-FAE776D42077}" type="pres">
      <dgm:prSet presAssocID="{2A4F5E20-FF4B-F84D-84B8-BEE8EEED5B17}" presName="image7" presStyleCnt="0"/>
      <dgm:spPr/>
    </dgm:pt>
    <dgm:pt modelId="{EE26F06C-8E9C-4E40-B5DB-FBE55291521B}" type="pres">
      <dgm:prSet presAssocID="{2A4F5E20-FF4B-F84D-84B8-BEE8EEED5B17}" presName="imageRepeatNode" presStyleLbl="alignAcc1" presStyleIdx="6" presStyleCnt="10"/>
      <dgm:spPr/>
    </dgm:pt>
    <dgm:pt modelId="{E20F71AD-351A-1745-85CF-45545E27FF56}" type="pres">
      <dgm:prSet presAssocID="{2A4F5E20-FF4B-F84D-84B8-BEE8EEED5B17}" presName="imageaccent7" presStyleCnt="0"/>
      <dgm:spPr/>
    </dgm:pt>
    <dgm:pt modelId="{4DEADDC2-BCED-0C44-8DBD-C1B51B0BCCA9}" type="pres">
      <dgm:prSet presAssocID="{2A4F5E20-FF4B-F84D-84B8-BEE8EEED5B17}" presName="accentRepeatNode" presStyleLbl="solidAlignAcc1" presStyleIdx="13" presStyleCnt="20"/>
      <dgm:spPr/>
    </dgm:pt>
    <dgm:pt modelId="{B489A982-0ED4-FA42-A503-EC623995F3D6}" type="pres">
      <dgm:prSet presAssocID="{03C99C6A-ADE1-564D-8F23-80CA33F10953}" presName="text8" presStyleCnt="0"/>
      <dgm:spPr/>
    </dgm:pt>
    <dgm:pt modelId="{DC07DCDF-FCA9-9F4C-A09F-C82D69EA3CE4}" type="pres">
      <dgm:prSet presAssocID="{03C99C6A-ADE1-564D-8F23-80CA33F10953}" presName="textRepeatNode" presStyleLbl="alignNode1" presStyleIdx="7" presStyleCnt="10" custLinFactNeighborX="-82784" custLinFactNeighborY="48944">
        <dgm:presLayoutVars>
          <dgm:chMax val="0"/>
          <dgm:chPref val="0"/>
          <dgm:bulletEnabled val="1"/>
        </dgm:presLayoutVars>
      </dgm:prSet>
      <dgm:spPr/>
    </dgm:pt>
    <dgm:pt modelId="{2B4BCD8C-EB30-4F4A-829F-0A89C69F9709}" type="pres">
      <dgm:prSet presAssocID="{03C99C6A-ADE1-564D-8F23-80CA33F10953}" presName="textaccent8" presStyleCnt="0"/>
      <dgm:spPr/>
    </dgm:pt>
    <dgm:pt modelId="{6BCBEDE3-8400-634D-AD39-223EC839863E}" type="pres">
      <dgm:prSet presAssocID="{03C99C6A-ADE1-564D-8F23-80CA33F10953}" presName="accentRepeatNode" presStyleLbl="solidAlignAcc1" presStyleIdx="14" presStyleCnt="20" custLinFactNeighborX="5427" custLinFactNeighborY="-43971"/>
      <dgm:spPr/>
    </dgm:pt>
    <dgm:pt modelId="{9073D938-71C5-434E-819E-1B643B346142}" type="pres">
      <dgm:prSet presAssocID="{057985E0-E39F-9E48-8253-20DD9FE9A77F}" presName="image8" presStyleCnt="0"/>
      <dgm:spPr/>
    </dgm:pt>
    <dgm:pt modelId="{42622B8F-472D-2048-8767-416F71638801}" type="pres">
      <dgm:prSet presAssocID="{057985E0-E39F-9E48-8253-20DD9FE9A77F}" presName="imageRepeatNode" presStyleLbl="alignAcc1" presStyleIdx="7" presStyleCnt="10" custLinFactNeighborX="87344" custLinFactNeighborY="-58161"/>
      <dgm:spPr/>
    </dgm:pt>
    <dgm:pt modelId="{042A381F-E853-944F-B7A2-9FA3E31D0288}" type="pres">
      <dgm:prSet presAssocID="{057985E0-E39F-9E48-8253-20DD9FE9A77F}" presName="imageaccent8" presStyleCnt="0"/>
      <dgm:spPr/>
    </dgm:pt>
    <dgm:pt modelId="{C797D3A7-6298-3C42-8566-42A58B0EEFB2}" type="pres">
      <dgm:prSet presAssocID="{057985E0-E39F-9E48-8253-20DD9FE9A77F}" presName="accentRepeatNode" presStyleLbl="solidAlignAcc1" presStyleIdx="15" presStyleCnt="20" custLinFactNeighborY="-81660"/>
      <dgm:spPr/>
    </dgm:pt>
    <dgm:pt modelId="{96585B86-92A7-124D-BBA7-F55C72947B28}" type="pres">
      <dgm:prSet presAssocID="{7344FA71-49E5-1148-B5F9-D6E1F4E73D8A}" presName="text9" presStyleCnt="0"/>
      <dgm:spPr/>
    </dgm:pt>
    <dgm:pt modelId="{41B84DE6-EBB9-A846-B6EC-815634D75432}" type="pres">
      <dgm:prSet presAssocID="{7344FA71-49E5-1148-B5F9-D6E1F4E73D8A}" presName="textRepeatNode" presStyleLbl="alignNode1" presStyleIdx="8" presStyleCnt="10">
        <dgm:presLayoutVars>
          <dgm:chMax val="0"/>
          <dgm:chPref val="0"/>
          <dgm:bulletEnabled val="1"/>
        </dgm:presLayoutVars>
      </dgm:prSet>
      <dgm:spPr/>
    </dgm:pt>
    <dgm:pt modelId="{7A0B03F9-B24C-DF4E-8FDE-5F103FED413D}" type="pres">
      <dgm:prSet presAssocID="{7344FA71-49E5-1148-B5F9-D6E1F4E73D8A}" presName="textaccent9" presStyleCnt="0"/>
      <dgm:spPr/>
    </dgm:pt>
    <dgm:pt modelId="{6BE86742-5889-784C-8FB2-C9F62CB6E771}" type="pres">
      <dgm:prSet presAssocID="{7344FA71-49E5-1148-B5F9-D6E1F4E73D8A}" presName="accentRepeatNode" presStyleLbl="solidAlignAcc1" presStyleIdx="16" presStyleCnt="20"/>
      <dgm:spPr/>
    </dgm:pt>
    <dgm:pt modelId="{CC7A30C4-6BE0-EF43-863D-28135D352DC0}" type="pres">
      <dgm:prSet presAssocID="{17955074-391B-4944-9C9D-A61592D31ABF}" presName="image9" presStyleCnt="0"/>
      <dgm:spPr/>
    </dgm:pt>
    <dgm:pt modelId="{3EB7E54A-A896-9941-A1D9-F1A43E76C9C9}" type="pres">
      <dgm:prSet presAssocID="{17955074-391B-4944-9C9D-A61592D31ABF}" presName="imageRepeatNode" presStyleLbl="alignAcc1" presStyleIdx="8" presStyleCnt="10" custScaleX="101315" custLinFactNeighborX="1257" custLinFactNeighborY="-345"/>
      <dgm:spPr/>
    </dgm:pt>
    <dgm:pt modelId="{D86F29E7-C1E4-774A-BCB5-E72205117514}" type="pres">
      <dgm:prSet presAssocID="{17955074-391B-4944-9C9D-A61592D31ABF}" presName="imageaccent9" presStyleCnt="0"/>
      <dgm:spPr/>
    </dgm:pt>
    <dgm:pt modelId="{530CE47C-C6A1-7A4C-BF4A-1CD8FF820D04}" type="pres">
      <dgm:prSet presAssocID="{17955074-391B-4944-9C9D-A61592D31ABF}" presName="accentRepeatNode" presStyleLbl="solidAlignAcc1" presStyleIdx="17" presStyleCnt="20" custLinFactNeighborX="-15757" custLinFactNeighborY="10193"/>
      <dgm:spPr/>
    </dgm:pt>
    <dgm:pt modelId="{07D772AF-8911-C14B-B830-A6EFA4B8742E}" type="pres">
      <dgm:prSet presAssocID="{3D2E14FA-2506-564C-B23B-935E0EA93F56}" presName="text10" presStyleCnt="0"/>
      <dgm:spPr/>
    </dgm:pt>
    <dgm:pt modelId="{30CEB0E0-5FC9-D344-8306-96C970E25E32}" type="pres">
      <dgm:prSet presAssocID="{3D2E14FA-2506-564C-B23B-935E0EA93F56}" presName="textRepeatNode" presStyleLbl="alignNode1" presStyleIdx="9" presStyleCnt="10">
        <dgm:presLayoutVars>
          <dgm:chMax val="0"/>
          <dgm:chPref val="0"/>
          <dgm:bulletEnabled val="1"/>
        </dgm:presLayoutVars>
      </dgm:prSet>
      <dgm:spPr/>
    </dgm:pt>
    <dgm:pt modelId="{C218143B-AE39-8940-9C1B-FD1A269D8706}" type="pres">
      <dgm:prSet presAssocID="{3D2E14FA-2506-564C-B23B-935E0EA93F56}" presName="textaccent10" presStyleCnt="0"/>
      <dgm:spPr/>
    </dgm:pt>
    <dgm:pt modelId="{34F57990-DCCD-184F-8B5E-79F7FE0CF78E}" type="pres">
      <dgm:prSet presAssocID="{3D2E14FA-2506-564C-B23B-935E0EA93F56}" presName="accentRepeatNode" presStyleLbl="solidAlignAcc1" presStyleIdx="18" presStyleCnt="20"/>
      <dgm:spPr/>
    </dgm:pt>
    <dgm:pt modelId="{A0C556A7-7BFF-3B46-B457-3B7054DCCF20}" type="pres">
      <dgm:prSet presAssocID="{AF2C14A5-DA04-8842-8AC0-2FECF3078E11}" presName="image10" presStyleCnt="0"/>
      <dgm:spPr/>
    </dgm:pt>
    <dgm:pt modelId="{A770B674-08E9-734F-B744-9993CDA3CB43}" type="pres">
      <dgm:prSet presAssocID="{AF2C14A5-DA04-8842-8AC0-2FECF3078E11}" presName="imageRepeatNode" presStyleLbl="alignAcc1" presStyleIdx="9" presStyleCnt="10"/>
      <dgm:spPr/>
    </dgm:pt>
    <dgm:pt modelId="{73F22806-B9F5-CB4E-9C0A-35C8D6949917}" type="pres">
      <dgm:prSet presAssocID="{AF2C14A5-DA04-8842-8AC0-2FECF3078E11}" presName="imageaccent10" presStyleCnt="0"/>
      <dgm:spPr/>
    </dgm:pt>
    <dgm:pt modelId="{0DDD07DB-433B-7A47-A089-3CB250883BFE}" type="pres">
      <dgm:prSet presAssocID="{AF2C14A5-DA04-8842-8AC0-2FECF3078E11}" presName="accentRepeatNode" presStyleLbl="solidAlignAcc1" presStyleIdx="19" presStyleCnt="20"/>
      <dgm:spPr/>
    </dgm:pt>
  </dgm:ptLst>
  <dgm:cxnLst>
    <dgm:cxn modelId="{10CEED03-28AD-EB4F-81F6-4BC82213DDE9}" type="presOf" srcId="{03C99C6A-ADE1-564D-8F23-80CA33F10953}" destId="{DC07DCDF-FCA9-9F4C-A09F-C82D69EA3CE4}" srcOrd="0" destOrd="0" presId="urn:microsoft.com/office/officeart/2008/layout/HexagonCluster"/>
    <dgm:cxn modelId="{B3C51709-928E-2545-AD31-E8E9D4965563}" srcId="{BD8A0A5C-0869-BE4D-9155-99FE081CD797}" destId="{3D2E14FA-2506-564C-B23B-935E0EA93F56}" srcOrd="9" destOrd="0" parTransId="{5C9943B0-AE79-C541-B3D9-868739A24BDE}" sibTransId="{AF2C14A5-DA04-8842-8AC0-2FECF3078E11}"/>
    <dgm:cxn modelId="{71BF840C-D296-684E-8274-EE9C639BFE44}" type="presOf" srcId="{E68450C7-9EE2-EF41-94D5-3B38469E9FF2}" destId="{FF82917C-5C27-AC4E-8F45-8DCC375E8E53}" srcOrd="0" destOrd="0" presId="urn:microsoft.com/office/officeart/2008/layout/HexagonCluster"/>
    <dgm:cxn modelId="{E6235E0D-F81E-7F43-AF32-811BC61F26C4}" type="presOf" srcId="{4C17238D-5C2D-5444-866B-2E36099EE293}" destId="{80540B21-FCEF-F441-98CE-C2525F8E6E6B}" srcOrd="0" destOrd="0" presId="urn:microsoft.com/office/officeart/2008/layout/HexagonCluster"/>
    <dgm:cxn modelId="{9A9DBA0E-A70C-3740-AAA4-30D3D29C66F2}" type="presOf" srcId="{BD8A0A5C-0869-BE4D-9155-99FE081CD797}" destId="{EEFBF78A-EE9C-B24B-87AF-3D18177935C7}" srcOrd="0" destOrd="0" presId="urn:microsoft.com/office/officeart/2008/layout/HexagonCluster"/>
    <dgm:cxn modelId="{9963A625-D3E4-A74B-9143-C455B5537433}" srcId="{BD8A0A5C-0869-BE4D-9155-99FE081CD797}" destId="{DB2006C6-B500-6247-A404-CF99959517A5}" srcOrd="3" destOrd="0" parTransId="{12A5452C-EC09-6248-8950-9D1D9FCD083D}" sibTransId="{0EAB7FCD-3C65-734E-9550-F6D3E4DC72F9}"/>
    <dgm:cxn modelId="{E9FF462C-A88A-E242-B6C7-FAD68F8720B6}" type="presOf" srcId="{64F66E17-D5CF-2E4B-B0E0-FF09CC1E6ACC}" destId="{FBCE9B1F-D1EC-5D42-BABB-CC677368C70B}" srcOrd="0" destOrd="0" presId="urn:microsoft.com/office/officeart/2008/layout/HexagonCluster"/>
    <dgm:cxn modelId="{B27E1039-4CD7-4247-90E6-A2E80C521E6A}" srcId="{BD8A0A5C-0869-BE4D-9155-99FE081CD797}" destId="{71A39F7D-667D-0149-9BA9-59A75641CAF3}" srcOrd="2" destOrd="0" parTransId="{3AF648E8-1751-4E47-BFC3-86FDF3C55B0E}" sibTransId="{4C17238D-5C2D-5444-866B-2E36099EE293}"/>
    <dgm:cxn modelId="{A22BBC49-9AD2-694E-993C-DF858C7C1513}" type="presOf" srcId="{10A2CFEC-96A5-EE46-8861-F0A9FA5236C7}" destId="{7AB25C82-1E78-2A40-84BA-8E8B8A7241E8}" srcOrd="0" destOrd="0" presId="urn:microsoft.com/office/officeart/2008/layout/HexagonCluster"/>
    <dgm:cxn modelId="{5898B44A-5BBD-7044-A96A-1F02B3F5BBFB}" type="presOf" srcId="{934E2350-B76B-504B-A416-51F65E9F18FD}" destId="{1A066BDA-7005-8B41-8476-92B83F03C4F0}" srcOrd="0" destOrd="0" presId="urn:microsoft.com/office/officeart/2008/layout/HexagonCluster"/>
    <dgm:cxn modelId="{10B3E84B-AD32-4548-AB28-54127E818061}" type="presOf" srcId="{5F82F8C8-8BBB-0E40-8366-9D0119BD2D8B}" destId="{A28C6099-B8FC-CA40-9BDB-28E2953730C6}" srcOrd="0" destOrd="0" presId="urn:microsoft.com/office/officeart/2008/layout/HexagonCluster"/>
    <dgm:cxn modelId="{5FE92F58-BAFE-ED4E-AA0B-F7FEDED03A5C}" type="presOf" srcId="{71A39F7D-667D-0149-9BA9-59A75641CAF3}" destId="{F5B3593E-C6F8-1D4B-BDE6-12DB571EE7DF}" srcOrd="0" destOrd="0" presId="urn:microsoft.com/office/officeart/2008/layout/HexagonCluster"/>
    <dgm:cxn modelId="{777DE363-6543-CA47-A2CA-801ED2024044}" type="presOf" srcId="{3CAFC74A-31A2-5849-848E-B0794D9D2EC1}" destId="{312009EA-6644-8740-968B-0C8BC8EB9660}" srcOrd="0" destOrd="0" presId="urn:microsoft.com/office/officeart/2008/layout/HexagonCluster"/>
    <dgm:cxn modelId="{B12AC06E-A6DF-E74C-BE7B-9069157371C6}" srcId="{BD8A0A5C-0869-BE4D-9155-99FE081CD797}" destId="{D79EF1A8-D864-8E44-9BC4-1B7DDCF00D13}" srcOrd="0" destOrd="0" parTransId="{21908E91-D4AC-D64F-BB5A-08B11B3CB948}" sibTransId="{E68450C7-9EE2-EF41-94D5-3B38469E9FF2}"/>
    <dgm:cxn modelId="{67050387-3CE5-9D4B-B23D-5D61F0F2DFAB}" srcId="{BD8A0A5C-0869-BE4D-9155-99FE081CD797}" destId="{2E3E1117-7826-D34E-A2C5-A0E24EC3D431}" srcOrd="4" destOrd="0" parTransId="{BD120C1B-266B-244F-A41F-0E760F359631}" sibTransId="{5F82F8C8-8BBB-0E40-8366-9D0119BD2D8B}"/>
    <dgm:cxn modelId="{12FC8387-B1D4-4245-B171-960B805177F7}" type="presOf" srcId="{D79EF1A8-D864-8E44-9BC4-1B7DDCF00D13}" destId="{CD000CFF-AA07-6A46-B46E-D577CD8771DE}" srcOrd="0" destOrd="0" presId="urn:microsoft.com/office/officeart/2008/layout/HexagonCluster"/>
    <dgm:cxn modelId="{1CCCCD8B-E56B-554D-807C-6F0FD3B55BDF}" type="presOf" srcId="{DB2006C6-B500-6247-A404-CF99959517A5}" destId="{12D18927-1086-8A4E-9977-D97EF12D470F}" srcOrd="0" destOrd="0" presId="urn:microsoft.com/office/officeart/2008/layout/HexagonCluster"/>
    <dgm:cxn modelId="{551AC99D-7009-6345-8B01-9399DCA75B5C}" type="presOf" srcId="{7344FA71-49E5-1148-B5F9-D6E1F4E73D8A}" destId="{41B84DE6-EBB9-A846-B6EC-815634D75432}" srcOrd="0" destOrd="0" presId="urn:microsoft.com/office/officeart/2008/layout/HexagonCluster"/>
    <dgm:cxn modelId="{E4E1629E-F373-304D-8593-A302E8739100}" type="presOf" srcId="{3D2E14FA-2506-564C-B23B-935E0EA93F56}" destId="{30CEB0E0-5FC9-D344-8306-96C970E25E32}" srcOrd="0" destOrd="0" presId="urn:microsoft.com/office/officeart/2008/layout/HexagonCluster"/>
    <dgm:cxn modelId="{3D3A0EA6-FDF8-714F-94A0-F4C61B428E43}" type="presOf" srcId="{B3839D65-3895-4340-8813-24EEFC0D5A44}" destId="{41DA8E39-C15F-964E-8EE2-7E637E98CC1B}" srcOrd="0" destOrd="0" presId="urn:microsoft.com/office/officeart/2008/layout/HexagonCluster"/>
    <dgm:cxn modelId="{8E2B38AC-E474-FB4A-BF4F-9510ADC09D8B}" srcId="{BD8A0A5C-0869-BE4D-9155-99FE081CD797}" destId="{934E2350-B76B-504B-A416-51F65E9F18FD}" srcOrd="6" destOrd="0" parTransId="{3678F2ED-D653-E446-9BE4-503C23707A55}" sibTransId="{2A4F5E20-FF4B-F84D-84B8-BEE8EEED5B17}"/>
    <dgm:cxn modelId="{395E28AD-34BF-9F40-BC26-CAAFDB21C453}" type="presOf" srcId="{2E3E1117-7826-D34E-A2C5-A0E24EC3D431}" destId="{BA3D4051-E9E9-634F-B65C-C939C674FF62}" srcOrd="0" destOrd="0" presId="urn:microsoft.com/office/officeart/2008/layout/HexagonCluster"/>
    <dgm:cxn modelId="{B5B163AF-45BA-4747-98A9-56EF3D15244D}" srcId="{BD8A0A5C-0869-BE4D-9155-99FE081CD797}" destId="{3CAFC74A-31A2-5849-848E-B0794D9D2EC1}" srcOrd="1" destOrd="0" parTransId="{AB0ACFB4-019C-8746-84A7-930385B0CE94}" sibTransId="{64F66E17-D5CF-2E4B-B0E0-FF09CC1E6ACC}"/>
    <dgm:cxn modelId="{1B97A3C2-312E-8348-A803-FA48AC4FAE26}" srcId="{BD8A0A5C-0869-BE4D-9155-99FE081CD797}" destId="{03C99C6A-ADE1-564D-8F23-80CA33F10953}" srcOrd="7" destOrd="0" parTransId="{E4FC8C9F-0B77-7B40-A201-78BEC9C8BCB1}" sibTransId="{057985E0-E39F-9E48-8253-20DD9FE9A77F}"/>
    <dgm:cxn modelId="{C3F2ADC2-0878-514B-B246-B715053E7987}" srcId="{BD8A0A5C-0869-BE4D-9155-99FE081CD797}" destId="{7344FA71-49E5-1148-B5F9-D6E1F4E73D8A}" srcOrd="8" destOrd="0" parTransId="{FA1BE7BD-4697-F149-A7F2-BCF86E2D7B76}" sibTransId="{17955074-391B-4944-9C9D-A61592D31ABF}"/>
    <dgm:cxn modelId="{84FAA1CB-92C9-AC48-92F2-4820D4283BBD}" type="presOf" srcId="{0EAB7FCD-3C65-734E-9550-F6D3E4DC72F9}" destId="{70C54DF6-4CE3-E940-8762-64B490CC08D0}" srcOrd="0" destOrd="0" presId="urn:microsoft.com/office/officeart/2008/layout/HexagonCluster"/>
    <dgm:cxn modelId="{A6AC77CD-846E-D047-959A-02669CC1A382}" type="presOf" srcId="{2A4F5E20-FF4B-F84D-84B8-BEE8EEED5B17}" destId="{EE26F06C-8E9C-4E40-B5DB-FBE55291521B}" srcOrd="0" destOrd="0" presId="urn:microsoft.com/office/officeart/2008/layout/HexagonCluster"/>
    <dgm:cxn modelId="{BDF409EF-DBAB-8645-8F99-20D1C2345F5A}" type="presOf" srcId="{AF2C14A5-DA04-8842-8AC0-2FECF3078E11}" destId="{A770B674-08E9-734F-B744-9993CDA3CB43}" srcOrd="0" destOrd="0" presId="urn:microsoft.com/office/officeart/2008/layout/HexagonCluster"/>
    <dgm:cxn modelId="{F9A226F6-C040-3046-B27D-15116006A2BE}" type="presOf" srcId="{057985E0-E39F-9E48-8253-20DD9FE9A77F}" destId="{42622B8F-472D-2048-8767-416F71638801}" srcOrd="0" destOrd="0" presId="urn:microsoft.com/office/officeart/2008/layout/HexagonCluster"/>
    <dgm:cxn modelId="{12DB55FB-0C5F-8744-A572-0CEBF7A484EC}" type="presOf" srcId="{17955074-391B-4944-9C9D-A61592D31ABF}" destId="{3EB7E54A-A896-9941-A1D9-F1A43E76C9C9}" srcOrd="0" destOrd="0" presId="urn:microsoft.com/office/officeart/2008/layout/HexagonCluster"/>
    <dgm:cxn modelId="{5D33DAFB-C966-9E41-A4F3-1CF515C3C568}" srcId="{BD8A0A5C-0869-BE4D-9155-99FE081CD797}" destId="{10A2CFEC-96A5-EE46-8861-F0A9FA5236C7}" srcOrd="5" destOrd="0" parTransId="{EC9F64C8-1304-9642-90B2-82327A77B388}" sibTransId="{B3839D65-3895-4340-8813-24EEFC0D5A44}"/>
    <dgm:cxn modelId="{C12BBE1F-356F-FA40-B10D-D9DDF3728B6C}" type="presParOf" srcId="{EEFBF78A-EE9C-B24B-87AF-3D18177935C7}" destId="{ED956F7D-15E7-D24E-B68C-E9473CB077AB}" srcOrd="0" destOrd="0" presId="urn:microsoft.com/office/officeart/2008/layout/HexagonCluster"/>
    <dgm:cxn modelId="{91436291-B6DA-D541-847E-816C8D0FAD93}" type="presParOf" srcId="{ED956F7D-15E7-D24E-B68C-E9473CB077AB}" destId="{CD000CFF-AA07-6A46-B46E-D577CD8771DE}" srcOrd="0" destOrd="0" presId="urn:microsoft.com/office/officeart/2008/layout/HexagonCluster"/>
    <dgm:cxn modelId="{985BCF8C-D6B2-B44B-A7B3-3E5CCE42FCA8}" type="presParOf" srcId="{EEFBF78A-EE9C-B24B-87AF-3D18177935C7}" destId="{ED0D859E-C501-A044-BF1F-F86F14D5BF94}" srcOrd="1" destOrd="0" presId="urn:microsoft.com/office/officeart/2008/layout/HexagonCluster"/>
    <dgm:cxn modelId="{DCE79B31-9621-DF4C-8263-AC0B9DB185BA}" type="presParOf" srcId="{ED0D859E-C501-A044-BF1F-F86F14D5BF94}" destId="{3232FBE4-9DED-7145-BC17-7EE8D55F3E84}" srcOrd="0" destOrd="0" presId="urn:microsoft.com/office/officeart/2008/layout/HexagonCluster"/>
    <dgm:cxn modelId="{C3828E78-F100-804F-8B68-4220E3F9CF77}" type="presParOf" srcId="{EEFBF78A-EE9C-B24B-87AF-3D18177935C7}" destId="{265C7597-68A0-5242-9824-B2F35EAE3385}" srcOrd="2" destOrd="0" presId="urn:microsoft.com/office/officeart/2008/layout/HexagonCluster"/>
    <dgm:cxn modelId="{31C08E8E-C936-384A-B023-9DBCCAA7EB17}" type="presParOf" srcId="{265C7597-68A0-5242-9824-B2F35EAE3385}" destId="{FF82917C-5C27-AC4E-8F45-8DCC375E8E53}" srcOrd="0" destOrd="0" presId="urn:microsoft.com/office/officeart/2008/layout/HexagonCluster"/>
    <dgm:cxn modelId="{44396672-5281-6A40-A17D-E60015F71ECD}" type="presParOf" srcId="{EEFBF78A-EE9C-B24B-87AF-3D18177935C7}" destId="{0A3DACAA-2470-1D4C-A084-BB5D58982E65}" srcOrd="3" destOrd="0" presId="urn:microsoft.com/office/officeart/2008/layout/HexagonCluster"/>
    <dgm:cxn modelId="{E32ABE64-52B4-3C4A-A4CC-830E2AF7B492}" type="presParOf" srcId="{0A3DACAA-2470-1D4C-A084-BB5D58982E65}" destId="{8BCAA82D-1448-D04F-AFF0-EEEB84D1ACDC}" srcOrd="0" destOrd="0" presId="urn:microsoft.com/office/officeart/2008/layout/HexagonCluster"/>
    <dgm:cxn modelId="{81F14FC8-98B0-2C42-BECE-4A18512A29EC}" type="presParOf" srcId="{EEFBF78A-EE9C-B24B-87AF-3D18177935C7}" destId="{BFD2F29B-51E9-7445-9BBA-CF19B70AEA79}" srcOrd="4" destOrd="0" presId="urn:microsoft.com/office/officeart/2008/layout/HexagonCluster"/>
    <dgm:cxn modelId="{12B8AD58-B6D6-304B-81BF-A4246034A1FD}" type="presParOf" srcId="{BFD2F29B-51E9-7445-9BBA-CF19B70AEA79}" destId="{312009EA-6644-8740-968B-0C8BC8EB9660}" srcOrd="0" destOrd="0" presId="urn:microsoft.com/office/officeart/2008/layout/HexagonCluster"/>
    <dgm:cxn modelId="{40760E3C-12BB-8C40-B56B-DACD99F8B51E}" type="presParOf" srcId="{EEFBF78A-EE9C-B24B-87AF-3D18177935C7}" destId="{6F84E532-93C6-764A-B3C3-AE4CC81B5DC5}" srcOrd="5" destOrd="0" presId="urn:microsoft.com/office/officeart/2008/layout/HexagonCluster"/>
    <dgm:cxn modelId="{62571CBF-5F37-9543-B21A-8636CDAC4CB2}" type="presParOf" srcId="{6F84E532-93C6-764A-B3C3-AE4CC81B5DC5}" destId="{1DAC6A00-7E99-1E4B-8C73-266307741622}" srcOrd="0" destOrd="0" presId="urn:microsoft.com/office/officeart/2008/layout/HexagonCluster"/>
    <dgm:cxn modelId="{AF364B90-C68A-A74B-B219-0E7AE1B9F19D}" type="presParOf" srcId="{EEFBF78A-EE9C-B24B-87AF-3D18177935C7}" destId="{03EF9608-8A39-AF4E-9D23-978EB295D07D}" srcOrd="6" destOrd="0" presId="urn:microsoft.com/office/officeart/2008/layout/HexagonCluster"/>
    <dgm:cxn modelId="{5B576900-C97E-F844-99E3-B82E21619B23}" type="presParOf" srcId="{03EF9608-8A39-AF4E-9D23-978EB295D07D}" destId="{FBCE9B1F-D1EC-5D42-BABB-CC677368C70B}" srcOrd="0" destOrd="0" presId="urn:microsoft.com/office/officeart/2008/layout/HexagonCluster"/>
    <dgm:cxn modelId="{6FF72EBD-1016-6B4B-9529-107FAFC3413F}" type="presParOf" srcId="{EEFBF78A-EE9C-B24B-87AF-3D18177935C7}" destId="{2556CD1B-293C-C941-A24A-E0914FCBE6DB}" srcOrd="7" destOrd="0" presId="urn:microsoft.com/office/officeart/2008/layout/HexagonCluster"/>
    <dgm:cxn modelId="{7C941D55-5B3D-2F41-AC3C-20C4D4EC547E}" type="presParOf" srcId="{2556CD1B-293C-C941-A24A-E0914FCBE6DB}" destId="{8FAF891E-8AE6-F44D-8730-304C1A627712}" srcOrd="0" destOrd="0" presId="urn:microsoft.com/office/officeart/2008/layout/HexagonCluster"/>
    <dgm:cxn modelId="{6C305E4B-6F33-3F4E-922D-7DA9110E570A}" type="presParOf" srcId="{EEFBF78A-EE9C-B24B-87AF-3D18177935C7}" destId="{0CE65096-66CD-1D45-BDB8-0FBA1D59ADD8}" srcOrd="8" destOrd="0" presId="urn:microsoft.com/office/officeart/2008/layout/HexagonCluster"/>
    <dgm:cxn modelId="{80327237-8E58-9B42-AE64-A60C20EA92BD}" type="presParOf" srcId="{0CE65096-66CD-1D45-BDB8-0FBA1D59ADD8}" destId="{F5B3593E-C6F8-1D4B-BDE6-12DB571EE7DF}" srcOrd="0" destOrd="0" presId="urn:microsoft.com/office/officeart/2008/layout/HexagonCluster"/>
    <dgm:cxn modelId="{9262CBC1-0E17-214C-9A85-CB1161204E2E}" type="presParOf" srcId="{EEFBF78A-EE9C-B24B-87AF-3D18177935C7}" destId="{97C66C38-507E-E34A-88E9-19EBA804694F}" srcOrd="9" destOrd="0" presId="urn:microsoft.com/office/officeart/2008/layout/HexagonCluster"/>
    <dgm:cxn modelId="{96ADC741-1E84-8D46-BC3A-B2927D5AFAC7}" type="presParOf" srcId="{97C66C38-507E-E34A-88E9-19EBA804694F}" destId="{D396E0F2-DEA9-7E46-A5AD-5AF19E559108}" srcOrd="0" destOrd="0" presId="urn:microsoft.com/office/officeart/2008/layout/HexagonCluster"/>
    <dgm:cxn modelId="{5B235C47-9514-C147-A9A9-72E1043ED149}" type="presParOf" srcId="{EEFBF78A-EE9C-B24B-87AF-3D18177935C7}" destId="{C2ED68D1-22E3-8C4D-A95D-057CFCF99306}" srcOrd="10" destOrd="0" presId="urn:microsoft.com/office/officeart/2008/layout/HexagonCluster"/>
    <dgm:cxn modelId="{3D443437-E47F-D64A-AF52-3FF087EA6673}" type="presParOf" srcId="{C2ED68D1-22E3-8C4D-A95D-057CFCF99306}" destId="{80540B21-FCEF-F441-98CE-C2525F8E6E6B}" srcOrd="0" destOrd="0" presId="urn:microsoft.com/office/officeart/2008/layout/HexagonCluster"/>
    <dgm:cxn modelId="{D0C56887-575E-9D45-B563-7A3A10BE5869}" type="presParOf" srcId="{EEFBF78A-EE9C-B24B-87AF-3D18177935C7}" destId="{776888D4-7B0C-934F-AFB6-0D8ED646822A}" srcOrd="11" destOrd="0" presId="urn:microsoft.com/office/officeart/2008/layout/HexagonCluster"/>
    <dgm:cxn modelId="{6313570A-4E23-6649-8071-499BF7CBE77A}" type="presParOf" srcId="{776888D4-7B0C-934F-AFB6-0D8ED646822A}" destId="{CBE6D5AC-C8DA-3D4D-BB54-F6C0D7DE3EE8}" srcOrd="0" destOrd="0" presId="urn:microsoft.com/office/officeart/2008/layout/HexagonCluster"/>
    <dgm:cxn modelId="{38BCBD88-9437-5D4B-BA83-6C599D2AB1C8}" type="presParOf" srcId="{EEFBF78A-EE9C-B24B-87AF-3D18177935C7}" destId="{1983C87F-7CB1-A543-85D6-2853B74E3F30}" srcOrd="12" destOrd="0" presId="urn:microsoft.com/office/officeart/2008/layout/HexagonCluster"/>
    <dgm:cxn modelId="{FAB7EEA5-A610-484B-AD8B-78B9B7C3DB51}" type="presParOf" srcId="{1983C87F-7CB1-A543-85D6-2853B74E3F30}" destId="{12D18927-1086-8A4E-9977-D97EF12D470F}" srcOrd="0" destOrd="0" presId="urn:microsoft.com/office/officeart/2008/layout/HexagonCluster"/>
    <dgm:cxn modelId="{3DFF5923-32DB-AB4D-BEAD-65FE35C27211}" type="presParOf" srcId="{EEFBF78A-EE9C-B24B-87AF-3D18177935C7}" destId="{699D35B2-4B84-6C4A-948D-BC2EFCF166BF}" srcOrd="13" destOrd="0" presId="urn:microsoft.com/office/officeart/2008/layout/HexagonCluster"/>
    <dgm:cxn modelId="{53062608-2B09-4A4D-99A6-0C25DB0F710A}" type="presParOf" srcId="{699D35B2-4B84-6C4A-948D-BC2EFCF166BF}" destId="{FF1CA215-9993-4A43-B153-EF4BF1E09C36}" srcOrd="0" destOrd="0" presId="urn:microsoft.com/office/officeart/2008/layout/HexagonCluster"/>
    <dgm:cxn modelId="{EDB459A1-2216-6649-9BA7-23764AC546C1}" type="presParOf" srcId="{EEFBF78A-EE9C-B24B-87AF-3D18177935C7}" destId="{663F98BC-D74A-BD44-935A-20599BE3E03F}" srcOrd="14" destOrd="0" presId="urn:microsoft.com/office/officeart/2008/layout/HexagonCluster"/>
    <dgm:cxn modelId="{EF00DDC9-66BF-8A46-B91A-DB64300F78BB}" type="presParOf" srcId="{663F98BC-D74A-BD44-935A-20599BE3E03F}" destId="{70C54DF6-4CE3-E940-8762-64B490CC08D0}" srcOrd="0" destOrd="0" presId="urn:microsoft.com/office/officeart/2008/layout/HexagonCluster"/>
    <dgm:cxn modelId="{E724E341-F465-AA43-87B3-A9A04032BED1}" type="presParOf" srcId="{EEFBF78A-EE9C-B24B-87AF-3D18177935C7}" destId="{14AD4774-5661-074F-B9E9-6D0FBDA3D5FF}" srcOrd="15" destOrd="0" presId="urn:microsoft.com/office/officeart/2008/layout/HexagonCluster"/>
    <dgm:cxn modelId="{FF56CB3D-15A7-4048-BEFB-D8019560ADE7}" type="presParOf" srcId="{14AD4774-5661-074F-B9E9-6D0FBDA3D5FF}" destId="{41C5EEDC-7544-134F-95D4-B377DB85CE48}" srcOrd="0" destOrd="0" presId="urn:microsoft.com/office/officeart/2008/layout/HexagonCluster"/>
    <dgm:cxn modelId="{9DED4119-C6EA-214B-8FF5-0B2776320BEB}" type="presParOf" srcId="{EEFBF78A-EE9C-B24B-87AF-3D18177935C7}" destId="{3A955859-17D9-4349-97B2-78B1A248B5B5}" srcOrd="16" destOrd="0" presId="urn:microsoft.com/office/officeart/2008/layout/HexagonCluster"/>
    <dgm:cxn modelId="{4BE705EA-38FE-DA4D-A898-7A11A18CFEBE}" type="presParOf" srcId="{3A955859-17D9-4349-97B2-78B1A248B5B5}" destId="{BA3D4051-E9E9-634F-B65C-C939C674FF62}" srcOrd="0" destOrd="0" presId="urn:microsoft.com/office/officeart/2008/layout/HexagonCluster"/>
    <dgm:cxn modelId="{78023553-1ED8-9943-9F8F-A60F45F97246}" type="presParOf" srcId="{EEFBF78A-EE9C-B24B-87AF-3D18177935C7}" destId="{5A7D2A98-D262-E145-886E-C957D642E798}" srcOrd="17" destOrd="0" presId="urn:microsoft.com/office/officeart/2008/layout/HexagonCluster"/>
    <dgm:cxn modelId="{D89F3E12-EE81-5B46-932A-4DD54CECA23E}" type="presParOf" srcId="{5A7D2A98-D262-E145-886E-C957D642E798}" destId="{76E21A83-4D2E-5C46-AEB1-540691972601}" srcOrd="0" destOrd="0" presId="urn:microsoft.com/office/officeart/2008/layout/HexagonCluster"/>
    <dgm:cxn modelId="{C4E4F500-4C9F-EA42-8C9E-55059F846DBD}" type="presParOf" srcId="{EEFBF78A-EE9C-B24B-87AF-3D18177935C7}" destId="{C048FF99-0A66-4040-8BAE-64A7545B87DF}" srcOrd="18" destOrd="0" presId="urn:microsoft.com/office/officeart/2008/layout/HexagonCluster"/>
    <dgm:cxn modelId="{22ABA6AA-D83F-D944-B94C-281CC70C9B73}" type="presParOf" srcId="{C048FF99-0A66-4040-8BAE-64A7545B87DF}" destId="{A28C6099-B8FC-CA40-9BDB-28E2953730C6}" srcOrd="0" destOrd="0" presId="urn:microsoft.com/office/officeart/2008/layout/HexagonCluster"/>
    <dgm:cxn modelId="{9C493D25-85B0-3541-859F-0EEA2AB2E8D3}" type="presParOf" srcId="{EEFBF78A-EE9C-B24B-87AF-3D18177935C7}" destId="{1C1416FF-3C2D-1E45-98D7-967FFEB1EDF3}" srcOrd="19" destOrd="0" presId="urn:microsoft.com/office/officeart/2008/layout/HexagonCluster"/>
    <dgm:cxn modelId="{7FF2F03D-9647-BD41-BE8A-C20D5D1107EE}" type="presParOf" srcId="{1C1416FF-3C2D-1E45-98D7-967FFEB1EDF3}" destId="{F44E4033-6861-7A4C-9A5F-A64AC9701B80}" srcOrd="0" destOrd="0" presId="urn:microsoft.com/office/officeart/2008/layout/HexagonCluster"/>
    <dgm:cxn modelId="{142FE426-8355-6146-A845-B8788C8EB18C}" type="presParOf" srcId="{EEFBF78A-EE9C-B24B-87AF-3D18177935C7}" destId="{88918600-3D1C-8D40-9027-94D6D230EF35}" srcOrd="20" destOrd="0" presId="urn:microsoft.com/office/officeart/2008/layout/HexagonCluster"/>
    <dgm:cxn modelId="{389B76F4-9494-DD4A-92A6-97C198BC397E}" type="presParOf" srcId="{88918600-3D1C-8D40-9027-94D6D230EF35}" destId="{7AB25C82-1E78-2A40-84BA-8E8B8A7241E8}" srcOrd="0" destOrd="0" presId="urn:microsoft.com/office/officeart/2008/layout/HexagonCluster"/>
    <dgm:cxn modelId="{B16F4E20-4076-D74C-8B34-CE520689FF5A}" type="presParOf" srcId="{EEFBF78A-EE9C-B24B-87AF-3D18177935C7}" destId="{29B621BB-0991-0740-89A3-D28718D81655}" srcOrd="21" destOrd="0" presId="urn:microsoft.com/office/officeart/2008/layout/HexagonCluster"/>
    <dgm:cxn modelId="{7F522C0E-F833-F244-B893-12CB30CBE205}" type="presParOf" srcId="{29B621BB-0991-0740-89A3-D28718D81655}" destId="{A3590D77-FC60-144A-B731-FBFFB0CFD2BE}" srcOrd="0" destOrd="0" presId="urn:microsoft.com/office/officeart/2008/layout/HexagonCluster"/>
    <dgm:cxn modelId="{0909F955-45E1-484A-9985-551CA167F749}" type="presParOf" srcId="{EEFBF78A-EE9C-B24B-87AF-3D18177935C7}" destId="{6C86AF0E-1578-C14E-8369-7F0097DFF5A4}" srcOrd="22" destOrd="0" presId="urn:microsoft.com/office/officeart/2008/layout/HexagonCluster"/>
    <dgm:cxn modelId="{F74DF29C-2FCC-F64B-8EFC-FF0656F6D609}" type="presParOf" srcId="{6C86AF0E-1578-C14E-8369-7F0097DFF5A4}" destId="{41DA8E39-C15F-964E-8EE2-7E637E98CC1B}" srcOrd="0" destOrd="0" presId="urn:microsoft.com/office/officeart/2008/layout/HexagonCluster"/>
    <dgm:cxn modelId="{EA5421AD-9E59-7948-B123-4ADA53641068}" type="presParOf" srcId="{EEFBF78A-EE9C-B24B-87AF-3D18177935C7}" destId="{928115FD-7E06-454E-B310-38BF7D360D5C}" srcOrd="23" destOrd="0" presId="urn:microsoft.com/office/officeart/2008/layout/HexagonCluster"/>
    <dgm:cxn modelId="{5E849393-783A-134E-A802-75AB8CCEA111}" type="presParOf" srcId="{928115FD-7E06-454E-B310-38BF7D360D5C}" destId="{68E1C2FD-65E8-3B47-ACCA-4CC3CA2454C0}" srcOrd="0" destOrd="0" presId="urn:microsoft.com/office/officeart/2008/layout/HexagonCluster"/>
    <dgm:cxn modelId="{45AFCCDE-524D-914F-A25B-8321AAC636E1}" type="presParOf" srcId="{EEFBF78A-EE9C-B24B-87AF-3D18177935C7}" destId="{C281BAEF-AB55-8D4F-BEEE-24BD7EB92092}" srcOrd="24" destOrd="0" presId="urn:microsoft.com/office/officeart/2008/layout/HexagonCluster"/>
    <dgm:cxn modelId="{156C9F6E-F565-1246-84EE-4D2412DDD2A6}" type="presParOf" srcId="{C281BAEF-AB55-8D4F-BEEE-24BD7EB92092}" destId="{1A066BDA-7005-8B41-8476-92B83F03C4F0}" srcOrd="0" destOrd="0" presId="urn:microsoft.com/office/officeart/2008/layout/HexagonCluster"/>
    <dgm:cxn modelId="{1D7DA058-A13D-5E4D-B3B1-E3454B9FE379}" type="presParOf" srcId="{EEFBF78A-EE9C-B24B-87AF-3D18177935C7}" destId="{DD5C78E6-6419-DB4D-943E-86B2CF472C31}" srcOrd="25" destOrd="0" presId="urn:microsoft.com/office/officeart/2008/layout/HexagonCluster"/>
    <dgm:cxn modelId="{068BDCFC-A7FB-EA48-B2BF-EE6D789BFC96}" type="presParOf" srcId="{DD5C78E6-6419-DB4D-943E-86B2CF472C31}" destId="{A33E042F-5124-8D4A-B77D-8356B9246745}" srcOrd="0" destOrd="0" presId="urn:microsoft.com/office/officeart/2008/layout/HexagonCluster"/>
    <dgm:cxn modelId="{DC2EFA78-7E4D-5449-B9E9-D2A6DE715734}" type="presParOf" srcId="{EEFBF78A-EE9C-B24B-87AF-3D18177935C7}" destId="{8CF6EC9A-488B-6C40-BB54-FAE776D42077}" srcOrd="26" destOrd="0" presId="urn:microsoft.com/office/officeart/2008/layout/HexagonCluster"/>
    <dgm:cxn modelId="{62AF6E5E-FEA9-EE40-A843-270F5AA559D4}" type="presParOf" srcId="{8CF6EC9A-488B-6C40-BB54-FAE776D42077}" destId="{EE26F06C-8E9C-4E40-B5DB-FBE55291521B}" srcOrd="0" destOrd="0" presId="urn:microsoft.com/office/officeart/2008/layout/HexagonCluster"/>
    <dgm:cxn modelId="{CA51488D-F85C-2042-9E48-A2B7BC047A88}" type="presParOf" srcId="{EEFBF78A-EE9C-B24B-87AF-3D18177935C7}" destId="{E20F71AD-351A-1745-85CF-45545E27FF56}" srcOrd="27" destOrd="0" presId="urn:microsoft.com/office/officeart/2008/layout/HexagonCluster"/>
    <dgm:cxn modelId="{622CB0A2-627A-E24F-9059-C828848EE396}" type="presParOf" srcId="{E20F71AD-351A-1745-85CF-45545E27FF56}" destId="{4DEADDC2-BCED-0C44-8DBD-C1B51B0BCCA9}" srcOrd="0" destOrd="0" presId="urn:microsoft.com/office/officeart/2008/layout/HexagonCluster"/>
    <dgm:cxn modelId="{EDF15620-AEE2-A84F-9EA0-5F4D02B04841}" type="presParOf" srcId="{EEFBF78A-EE9C-B24B-87AF-3D18177935C7}" destId="{B489A982-0ED4-FA42-A503-EC623995F3D6}" srcOrd="28" destOrd="0" presId="urn:microsoft.com/office/officeart/2008/layout/HexagonCluster"/>
    <dgm:cxn modelId="{00F6D404-B5FD-ED44-B666-706E6093CEEC}" type="presParOf" srcId="{B489A982-0ED4-FA42-A503-EC623995F3D6}" destId="{DC07DCDF-FCA9-9F4C-A09F-C82D69EA3CE4}" srcOrd="0" destOrd="0" presId="urn:microsoft.com/office/officeart/2008/layout/HexagonCluster"/>
    <dgm:cxn modelId="{BFF01766-0BD2-D44D-8628-CD756D2B4505}" type="presParOf" srcId="{EEFBF78A-EE9C-B24B-87AF-3D18177935C7}" destId="{2B4BCD8C-EB30-4F4A-829F-0A89C69F9709}" srcOrd="29" destOrd="0" presId="urn:microsoft.com/office/officeart/2008/layout/HexagonCluster"/>
    <dgm:cxn modelId="{17034C27-F320-6443-9524-55E16C3EEC79}" type="presParOf" srcId="{2B4BCD8C-EB30-4F4A-829F-0A89C69F9709}" destId="{6BCBEDE3-8400-634D-AD39-223EC839863E}" srcOrd="0" destOrd="0" presId="urn:microsoft.com/office/officeart/2008/layout/HexagonCluster"/>
    <dgm:cxn modelId="{A99D475A-0DBA-C144-BD3D-3ABB1E6307CF}" type="presParOf" srcId="{EEFBF78A-EE9C-B24B-87AF-3D18177935C7}" destId="{9073D938-71C5-434E-819E-1B643B346142}" srcOrd="30" destOrd="0" presId="urn:microsoft.com/office/officeart/2008/layout/HexagonCluster"/>
    <dgm:cxn modelId="{18688FA2-0376-EE4F-8695-6792D51057F7}" type="presParOf" srcId="{9073D938-71C5-434E-819E-1B643B346142}" destId="{42622B8F-472D-2048-8767-416F71638801}" srcOrd="0" destOrd="0" presId="urn:microsoft.com/office/officeart/2008/layout/HexagonCluster"/>
    <dgm:cxn modelId="{7C863B21-C555-AC44-81C1-18DB55416EAB}" type="presParOf" srcId="{EEFBF78A-EE9C-B24B-87AF-3D18177935C7}" destId="{042A381F-E853-944F-B7A2-9FA3E31D0288}" srcOrd="31" destOrd="0" presId="urn:microsoft.com/office/officeart/2008/layout/HexagonCluster"/>
    <dgm:cxn modelId="{9E57CFC0-0B72-7447-91BC-ADDC9924911D}" type="presParOf" srcId="{042A381F-E853-944F-B7A2-9FA3E31D0288}" destId="{C797D3A7-6298-3C42-8566-42A58B0EEFB2}" srcOrd="0" destOrd="0" presId="urn:microsoft.com/office/officeart/2008/layout/HexagonCluster"/>
    <dgm:cxn modelId="{D5C94AE4-E69B-B44D-872F-0CCF12DA5603}" type="presParOf" srcId="{EEFBF78A-EE9C-B24B-87AF-3D18177935C7}" destId="{96585B86-92A7-124D-BBA7-F55C72947B28}" srcOrd="32" destOrd="0" presId="urn:microsoft.com/office/officeart/2008/layout/HexagonCluster"/>
    <dgm:cxn modelId="{69606046-BDD5-684A-8C42-6EEA060E041A}" type="presParOf" srcId="{96585B86-92A7-124D-BBA7-F55C72947B28}" destId="{41B84DE6-EBB9-A846-B6EC-815634D75432}" srcOrd="0" destOrd="0" presId="urn:microsoft.com/office/officeart/2008/layout/HexagonCluster"/>
    <dgm:cxn modelId="{6E3AD22F-95C3-C54F-AB53-33A45292D3AE}" type="presParOf" srcId="{EEFBF78A-EE9C-B24B-87AF-3D18177935C7}" destId="{7A0B03F9-B24C-DF4E-8FDE-5F103FED413D}" srcOrd="33" destOrd="0" presId="urn:microsoft.com/office/officeart/2008/layout/HexagonCluster"/>
    <dgm:cxn modelId="{FDB10731-E40B-AB46-84D5-5B2BC34DD5E4}" type="presParOf" srcId="{7A0B03F9-B24C-DF4E-8FDE-5F103FED413D}" destId="{6BE86742-5889-784C-8FB2-C9F62CB6E771}" srcOrd="0" destOrd="0" presId="urn:microsoft.com/office/officeart/2008/layout/HexagonCluster"/>
    <dgm:cxn modelId="{2F83837E-4D22-874B-885E-0A016C30A3AB}" type="presParOf" srcId="{EEFBF78A-EE9C-B24B-87AF-3D18177935C7}" destId="{CC7A30C4-6BE0-EF43-863D-28135D352DC0}" srcOrd="34" destOrd="0" presId="urn:microsoft.com/office/officeart/2008/layout/HexagonCluster"/>
    <dgm:cxn modelId="{F4D781A7-FFC6-024F-85FC-97B463194CD6}" type="presParOf" srcId="{CC7A30C4-6BE0-EF43-863D-28135D352DC0}" destId="{3EB7E54A-A896-9941-A1D9-F1A43E76C9C9}" srcOrd="0" destOrd="0" presId="urn:microsoft.com/office/officeart/2008/layout/HexagonCluster"/>
    <dgm:cxn modelId="{D800587F-3A4D-A748-AF38-C15B8CC40EEF}" type="presParOf" srcId="{EEFBF78A-EE9C-B24B-87AF-3D18177935C7}" destId="{D86F29E7-C1E4-774A-BCB5-E72205117514}" srcOrd="35" destOrd="0" presId="urn:microsoft.com/office/officeart/2008/layout/HexagonCluster"/>
    <dgm:cxn modelId="{896C7B15-CBA0-CC46-85D1-4D49179106CB}" type="presParOf" srcId="{D86F29E7-C1E4-774A-BCB5-E72205117514}" destId="{530CE47C-C6A1-7A4C-BF4A-1CD8FF820D04}" srcOrd="0" destOrd="0" presId="urn:microsoft.com/office/officeart/2008/layout/HexagonCluster"/>
    <dgm:cxn modelId="{284B3AD8-3653-6645-9217-8EF6666C3BBB}" type="presParOf" srcId="{EEFBF78A-EE9C-B24B-87AF-3D18177935C7}" destId="{07D772AF-8911-C14B-B830-A6EFA4B8742E}" srcOrd="36" destOrd="0" presId="urn:microsoft.com/office/officeart/2008/layout/HexagonCluster"/>
    <dgm:cxn modelId="{48916CA5-5311-5344-A146-413081021F18}" type="presParOf" srcId="{07D772AF-8911-C14B-B830-A6EFA4B8742E}" destId="{30CEB0E0-5FC9-D344-8306-96C970E25E32}" srcOrd="0" destOrd="0" presId="urn:microsoft.com/office/officeart/2008/layout/HexagonCluster"/>
    <dgm:cxn modelId="{07879E52-8590-C144-B0E3-96F943092CB5}" type="presParOf" srcId="{EEFBF78A-EE9C-B24B-87AF-3D18177935C7}" destId="{C218143B-AE39-8940-9C1B-FD1A269D8706}" srcOrd="37" destOrd="0" presId="urn:microsoft.com/office/officeart/2008/layout/HexagonCluster"/>
    <dgm:cxn modelId="{22C9BF03-D387-FB44-99FD-1E35BB3C63CF}" type="presParOf" srcId="{C218143B-AE39-8940-9C1B-FD1A269D8706}" destId="{34F57990-DCCD-184F-8B5E-79F7FE0CF78E}" srcOrd="0" destOrd="0" presId="urn:microsoft.com/office/officeart/2008/layout/HexagonCluster"/>
    <dgm:cxn modelId="{2292E146-720F-524E-B241-E244BE856376}" type="presParOf" srcId="{EEFBF78A-EE9C-B24B-87AF-3D18177935C7}" destId="{A0C556A7-7BFF-3B46-B457-3B7054DCCF20}" srcOrd="38" destOrd="0" presId="urn:microsoft.com/office/officeart/2008/layout/HexagonCluster"/>
    <dgm:cxn modelId="{1D159271-E2A1-D54A-B147-7C16813D9182}" type="presParOf" srcId="{A0C556A7-7BFF-3B46-B457-3B7054DCCF20}" destId="{A770B674-08E9-734F-B744-9993CDA3CB43}" srcOrd="0" destOrd="0" presId="urn:microsoft.com/office/officeart/2008/layout/HexagonCluster"/>
    <dgm:cxn modelId="{4368A302-7147-6A4E-BDB9-7BF34C8F52C3}" type="presParOf" srcId="{EEFBF78A-EE9C-B24B-87AF-3D18177935C7}" destId="{73F22806-B9F5-CB4E-9C0A-35C8D6949917}" srcOrd="39" destOrd="0" presId="urn:microsoft.com/office/officeart/2008/layout/HexagonCluster"/>
    <dgm:cxn modelId="{E2C11606-F97A-114E-90D9-AB61575AFDD5}" type="presParOf" srcId="{73F22806-B9F5-CB4E-9C0A-35C8D6949917}" destId="{0DDD07DB-433B-7A47-A089-3CB250883BFE}" srcOrd="0" destOrd="0" presId="urn:microsoft.com/office/officeart/2008/layout/HexagonCluster"/>
  </dgm:cxnLst>
  <dgm:bg>
    <a:solidFill>
      <a:schemeClr val="bg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00CFF-AA07-6A46-B46E-D577CD8771DE}">
      <dsp:nvSpPr>
        <dsp:cNvPr id="0" name=""/>
        <dsp:cNvSpPr/>
      </dsp:nvSpPr>
      <dsp:spPr>
        <a:xfrm>
          <a:off x="3314774" y="5031157"/>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Conferences</a:t>
          </a:r>
        </a:p>
      </dsp:txBody>
      <dsp:txXfrm>
        <a:off x="3846492" y="5487623"/>
        <a:ext cx="2369816" cy="2034427"/>
      </dsp:txXfrm>
    </dsp:sp>
    <dsp:sp modelId="{3232FBE4-9DED-7145-BC17-7EE8D55F3E84}">
      <dsp:nvSpPr>
        <dsp:cNvPr id="0" name=""/>
        <dsp:cNvSpPr/>
      </dsp:nvSpPr>
      <dsp:spPr>
        <a:xfrm>
          <a:off x="3397274" y="6215693"/>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FF82917C-5C27-AC4E-8F45-8DCC375E8E53}">
      <dsp:nvSpPr>
        <dsp:cNvPr id="0" name=""/>
        <dsp:cNvSpPr/>
      </dsp:nvSpPr>
      <dsp:spPr>
        <a:xfrm>
          <a:off x="361712" y="3268333"/>
          <a:ext cx="3433251" cy="2947359"/>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3000" b="-3000"/>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8BCAA82D-1448-D04F-AFF0-EEEB84D1ACDC}">
      <dsp:nvSpPr>
        <dsp:cNvPr id="0" name=""/>
        <dsp:cNvSpPr/>
      </dsp:nvSpPr>
      <dsp:spPr>
        <a:xfrm>
          <a:off x="2711893" y="5823391"/>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312009EA-6644-8740-968B-0C8BC8EB9660}">
      <dsp:nvSpPr>
        <dsp:cNvPr id="0" name=""/>
        <dsp:cNvSpPr/>
      </dsp:nvSpPr>
      <dsp:spPr>
        <a:xfrm>
          <a:off x="6249077" y="3284641"/>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Education &amp; RCOG curriculum</a:t>
          </a:r>
        </a:p>
      </dsp:txBody>
      <dsp:txXfrm>
        <a:off x="6780795" y="3741107"/>
        <a:ext cx="2369816" cy="2034427"/>
      </dsp:txXfrm>
    </dsp:sp>
    <dsp:sp modelId="{1DAC6A00-7E99-1E4B-8C73-266307741622}">
      <dsp:nvSpPr>
        <dsp:cNvPr id="0" name=""/>
        <dsp:cNvSpPr/>
      </dsp:nvSpPr>
      <dsp:spPr>
        <a:xfrm>
          <a:off x="8632824" y="5808107"/>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FBCE9B1F-D1EC-5D42-BABB-CC677368C70B}">
      <dsp:nvSpPr>
        <dsp:cNvPr id="0" name=""/>
        <dsp:cNvSpPr/>
      </dsp:nvSpPr>
      <dsp:spPr>
        <a:xfrm>
          <a:off x="9181265" y="5012321"/>
          <a:ext cx="3433251" cy="2947359"/>
        </a:xfrm>
        <a:prstGeom prst="hexagon">
          <a:avLst>
            <a:gd name="adj" fmla="val 25000"/>
            <a:gd name="vf" fmla="val 115470"/>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5783" t="9019" r="5783" b="4257"/>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8FAF891E-8AE6-F44D-8730-304C1A627712}">
      <dsp:nvSpPr>
        <dsp:cNvPr id="0" name=""/>
        <dsp:cNvSpPr/>
      </dsp:nvSpPr>
      <dsp:spPr>
        <a:xfrm>
          <a:off x="9305513" y="6202956"/>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F5B3593E-C6F8-1D4B-BDE6-12DB571EE7DF}">
      <dsp:nvSpPr>
        <dsp:cNvPr id="0" name=""/>
        <dsp:cNvSpPr/>
      </dsp:nvSpPr>
      <dsp:spPr>
        <a:xfrm>
          <a:off x="3314774" y="1637988"/>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Fellows Meetings</a:t>
          </a:r>
        </a:p>
      </dsp:txBody>
      <dsp:txXfrm>
        <a:off x="3846492" y="2094454"/>
        <a:ext cx="2369816" cy="2034427"/>
      </dsp:txXfrm>
    </dsp:sp>
    <dsp:sp modelId="{D396E0F2-DEA9-7E46-A5AD-5AF19E559108}">
      <dsp:nvSpPr>
        <dsp:cNvPr id="0" name=""/>
        <dsp:cNvSpPr/>
      </dsp:nvSpPr>
      <dsp:spPr>
        <a:xfrm>
          <a:off x="5652262" y="1678746"/>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80540B21-FCEF-F441-98CE-C2525F8E6E6B}">
      <dsp:nvSpPr>
        <dsp:cNvPr id="0" name=""/>
        <dsp:cNvSpPr/>
      </dsp:nvSpPr>
      <dsp:spPr>
        <a:xfrm>
          <a:off x="6248116" y="0"/>
          <a:ext cx="3433251" cy="2947359"/>
        </a:xfrm>
        <a:prstGeom prst="hexagon">
          <a:avLst>
            <a:gd name="adj" fmla="val 25000"/>
            <a:gd name="vf" fmla="val 115470"/>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14951" t="-515" r="-12293" b="-8343"/>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CBE6D5AC-C8DA-3D4D-BB54-F6C0D7DE3EE8}">
      <dsp:nvSpPr>
        <dsp:cNvPr id="0" name=""/>
        <dsp:cNvSpPr/>
      </dsp:nvSpPr>
      <dsp:spPr>
        <a:xfrm>
          <a:off x="6367259" y="1305550"/>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12D18927-1086-8A4E-9977-D97EF12D470F}">
      <dsp:nvSpPr>
        <dsp:cNvPr id="0" name=""/>
        <dsp:cNvSpPr/>
      </dsp:nvSpPr>
      <dsp:spPr>
        <a:xfrm>
          <a:off x="9223013" y="1632893"/>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Academi Wales</a:t>
          </a:r>
        </a:p>
      </dsp:txBody>
      <dsp:txXfrm>
        <a:off x="9754731" y="2089359"/>
        <a:ext cx="2369816" cy="2034427"/>
      </dsp:txXfrm>
    </dsp:sp>
    <dsp:sp modelId="{FF1CA215-9993-4A43-B153-EF4BF1E09C36}">
      <dsp:nvSpPr>
        <dsp:cNvPr id="0" name=""/>
        <dsp:cNvSpPr/>
      </dsp:nvSpPr>
      <dsp:spPr>
        <a:xfrm>
          <a:off x="12192998" y="2938443"/>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70C54DF6-4CE3-E940-8762-64B490CC08D0}">
      <dsp:nvSpPr>
        <dsp:cNvPr id="0" name=""/>
        <dsp:cNvSpPr/>
      </dsp:nvSpPr>
      <dsp:spPr>
        <a:xfrm>
          <a:off x="12138446" y="391140"/>
          <a:ext cx="3433251" cy="2947359"/>
        </a:xfrm>
        <a:prstGeom prst="hexagon">
          <a:avLst>
            <a:gd name="adj" fmla="val 25000"/>
            <a:gd name="vf" fmla="val 115470"/>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11000" r="-11000"/>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41C5EEDC-7544-134F-95D4-B377DB85CE48}">
      <dsp:nvSpPr>
        <dsp:cNvPr id="0" name=""/>
        <dsp:cNvSpPr/>
      </dsp:nvSpPr>
      <dsp:spPr>
        <a:xfrm>
          <a:off x="14531957" y="3488110"/>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BA3D4051-E9E9-634F-B65C-C939C674FF62}">
      <dsp:nvSpPr>
        <dsp:cNvPr id="0" name=""/>
        <dsp:cNvSpPr/>
      </dsp:nvSpPr>
      <dsp:spPr>
        <a:xfrm>
          <a:off x="12241959" y="3249793"/>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Maternity Vision</a:t>
          </a:r>
        </a:p>
      </dsp:txBody>
      <dsp:txXfrm>
        <a:off x="12773677" y="3706259"/>
        <a:ext cx="2369816" cy="2034427"/>
      </dsp:txXfrm>
    </dsp:sp>
    <dsp:sp modelId="{76E21A83-4D2E-5C46-AEB1-540691972601}">
      <dsp:nvSpPr>
        <dsp:cNvPr id="0" name=""/>
        <dsp:cNvSpPr/>
      </dsp:nvSpPr>
      <dsp:spPr>
        <a:xfrm>
          <a:off x="12880837" y="2487125"/>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A28C6099-B8FC-CA40-9BDB-28E2953730C6}">
      <dsp:nvSpPr>
        <dsp:cNvPr id="0" name=""/>
        <dsp:cNvSpPr/>
      </dsp:nvSpPr>
      <dsp:spPr>
        <a:xfrm>
          <a:off x="15213581" y="1788140"/>
          <a:ext cx="3433251" cy="2945060"/>
        </a:xfrm>
        <a:prstGeom prst="hexagon">
          <a:avLst>
            <a:gd name="adj" fmla="val 25000"/>
            <a:gd name="vf" fmla="val 115470"/>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3000" r="-3000"/>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F44E4033-6861-7A4C-9A5F-A64AC9701B80}">
      <dsp:nvSpPr>
        <dsp:cNvPr id="0" name=""/>
        <dsp:cNvSpPr/>
      </dsp:nvSpPr>
      <dsp:spPr>
        <a:xfrm>
          <a:off x="15295134" y="2983083"/>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7AB25C82-1E78-2A40-84BA-8E8B8A7241E8}">
      <dsp:nvSpPr>
        <dsp:cNvPr id="0" name=""/>
        <dsp:cNvSpPr/>
      </dsp:nvSpPr>
      <dsp:spPr>
        <a:xfrm>
          <a:off x="15031173" y="4886128"/>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OBS Cymru Project Work</a:t>
          </a:r>
        </a:p>
      </dsp:txBody>
      <dsp:txXfrm>
        <a:off x="15562891" y="5342594"/>
        <a:ext cx="2369816" cy="2034427"/>
      </dsp:txXfrm>
    </dsp:sp>
    <dsp:sp modelId="{A3590D77-FC60-144A-B731-FBFFB0CFD2BE}">
      <dsp:nvSpPr>
        <dsp:cNvPr id="0" name=""/>
        <dsp:cNvSpPr/>
      </dsp:nvSpPr>
      <dsp:spPr>
        <a:xfrm>
          <a:off x="15810287" y="7511054"/>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41DA8E39-C15F-964E-8EE2-7E637E98CC1B}">
      <dsp:nvSpPr>
        <dsp:cNvPr id="0" name=""/>
        <dsp:cNvSpPr/>
      </dsp:nvSpPr>
      <dsp:spPr>
        <a:xfrm>
          <a:off x="12176075" y="6543036"/>
          <a:ext cx="3433251" cy="2947359"/>
        </a:xfrm>
        <a:prstGeom prst="hexagon">
          <a:avLst>
            <a:gd name="adj" fmla="val 25000"/>
            <a:gd name="vf" fmla="val 115470"/>
          </a:avLst>
        </a:prstGeom>
        <a:blipFill dpi="0" rotWithShape="1">
          <a:blip xmlns:r="http://schemas.openxmlformats.org/officeDocument/2006/relationships" r:embed="rId6" cstate="print">
            <a:extLst>
              <a:ext uri="{28A0092B-C50C-407E-A947-70E740481C1C}">
                <a14:useLocalDpi xmlns:a14="http://schemas.microsoft.com/office/drawing/2010/main" val="0"/>
              </a:ext>
            </a:extLst>
          </a:blip>
          <a:srcRect/>
          <a:stretch>
            <a:fillRect t="28013" b="28013"/>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68E1C2FD-65E8-3B47-ACCA-4CC3CA2454C0}">
      <dsp:nvSpPr>
        <dsp:cNvPr id="0" name=""/>
        <dsp:cNvSpPr/>
      </dsp:nvSpPr>
      <dsp:spPr>
        <a:xfrm>
          <a:off x="15173559" y="7835849"/>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1A066BDA-7005-8B41-8476-92B83F03C4F0}">
      <dsp:nvSpPr>
        <dsp:cNvPr id="0" name=""/>
        <dsp:cNvSpPr/>
      </dsp:nvSpPr>
      <dsp:spPr>
        <a:xfrm>
          <a:off x="6267836" y="6523930"/>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QI skills</a:t>
          </a:r>
        </a:p>
      </dsp:txBody>
      <dsp:txXfrm>
        <a:off x="6799554" y="6980396"/>
        <a:ext cx="2369816" cy="2034427"/>
      </dsp:txXfrm>
    </dsp:sp>
    <dsp:sp modelId="{A33E042F-5124-8D4A-B77D-8356B9246745}">
      <dsp:nvSpPr>
        <dsp:cNvPr id="0" name=""/>
        <dsp:cNvSpPr/>
      </dsp:nvSpPr>
      <dsp:spPr>
        <a:xfrm>
          <a:off x="6365143" y="7830754"/>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EE26F06C-8E9C-4E40-B5DB-FBE55291521B}">
      <dsp:nvSpPr>
        <dsp:cNvPr id="0" name=""/>
        <dsp:cNvSpPr/>
      </dsp:nvSpPr>
      <dsp:spPr>
        <a:xfrm>
          <a:off x="3312659" y="8163192"/>
          <a:ext cx="3433251" cy="2947359"/>
        </a:xfrm>
        <a:prstGeom prst="hexagon">
          <a:avLst>
            <a:gd name="adj" fmla="val 25000"/>
            <a:gd name="vf" fmla="val 115470"/>
          </a:avLst>
        </a:prstGeom>
        <a:blipFill dpi="0" rotWithShape="1">
          <a:blip xmlns:r="http://schemas.openxmlformats.org/officeDocument/2006/relationships" r:embed="rId7">
            <a:extLst>
              <a:ext uri="{28A0092B-C50C-407E-A947-70E740481C1C}">
                <a14:useLocalDpi xmlns:a14="http://schemas.microsoft.com/office/drawing/2010/main" val="0"/>
              </a:ext>
            </a:extLst>
          </a:blip>
          <a:srcRect/>
          <a:stretch>
            <a:fillRect l="17430" t="12580" r="18888" b="9910"/>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4DEADDC2-BCED-0C44-8DBD-C1B51B0BCCA9}">
      <dsp:nvSpPr>
        <dsp:cNvPr id="0" name=""/>
        <dsp:cNvSpPr/>
      </dsp:nvSpPr>
      <dsp:spPr>
        <a:xfrm>
          <a:off x="5650147" y="8203951"/>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DC07DCDF-FCA9-9F4C-A09F-C82D69EA3CE4}">
      <dsp:nvSpPr>
        <dsp:cNvPr id="0" name=""/>
        <dsp:cNvSpPr/>
      </dsp:nvSpPr>
      <dsp:spPr>
        <a:xfrm>
          <a:off x="15227323" y="8023803"/>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Research &amp; Informed consent</a:t>
          </a:r>
        </a:p>
      </dsp:txBody>
      <dsp:txXfrm>
        <a:off x="15759041" y="8480269"/>
        <a:ext cx="2369816" cy="2034427"/>
      </dsp:txXfrm>
    </dsp:sp>
    <dsp:sp modelId="{6BCBEDE3-8400-634D-AD39-223EC839863E}">
      <dsp:nvSpPr>
        <dsp:cNvPr id="0" name=""/>
        <dsp:cNvSpPr/>
      </dsp:nvSpPr>
      <dsp:spPr>
        <a:xfrm>
          <a:off x="18772354" y="9011276"/>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42622B8F-472D-2048-8767-416F71638801}">
      <dsp:nvSpPr>
        <dsp:cNvPr id="0" name=""/>
        <dsp:cNvSpPr/>
      </dsp:nvSpPr>
      <dsp:spPr>
        <a:xfrm>
          <a:off x="18115184" y="6479547"/>
          <a:ext cx="3433251" cy="2947359"/>
        </a:xfrm>
        <a:prstGeom prst="hexagon">
          <a:avLst>
            <a:gd name="adj" fmla="val 25000"/>
            <a:gd name="vf" fmla="val 115470"/>
          </a:avLst>
        </a:prstGeom>
        <a:blipFill dpi="0" rotWithShape="1">
          <a:blip xmlns:r="http://schemas.openxmlformats.org/officeDocument/2006/relationships" r:embed="rId8">
            <a:extLst>
              <a:ext uri="{28A0092B-C50C-407E-A947-70E740481C1C}">
                <a14:useLocalDpi xmlns:a14="http://schemas.microsoft.com/office/drawing/2010/main" val="0"/>
              </a:ext>
            </a:extLst>
          </a:blip>
          <a:srcRect/>
          <a:stretch>
            <a:fillRect l="8750" t="19545" r="8960" b="19702"/>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C797D3A7-6298-3C42-8566-42A58B0EEFB2}">
      <dsp:nvSpPr>
        <dsp:cNvPr id="0" name=""/>
        <dsp:cNvSpPr/>
      </dsp:nvSpPr>
      <dsp:spPr>
        <a:xfrm>
          <a:off x="18113929" y="9205978"/>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41B84DE6-EBB9-A846-B6EC-815634D75432}">
      <dsp:nvSpPr>
        <dsp:cNvPr id="0" name=""/>
        <dsp:cNvSpPr/>
      </dsp:nvSpPr>
      <dsp:spPr>
        <a:xfrm>
          <a:off x="18082198" y="63685"/>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Shadowing</a:t>
          </a:r>
        </a:p>
      </dsp:txBody>
      <dsp:txXfrm>
        <a:off x="18613916" y="520151"/>
        <a:ext cx="2369816" cy="2034427"/>
      </dsp:txXfrm>
    </dsp:sp>
    <dsp:sp modelId="{6BE86742-5889-784C-8FB2-C9F62CB6E771}">
      <dsp:nvSpPr>
        <dsp:cNvPr id="0" name=""/>
        <dsp:cNvSpPr/>
      </dsp:nvSpPr>
      <dsp:spPr>
        <a:xfrm>
          <a:off x="20457763" y="2654406"/>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3EB7E54A-A896-9941-A1D9-F1A43E76C9C9}">
      <dsp:nvSpPr>
        <dsp:cNvPr id="0" name=""/>
        <dsp:cNvSpPr/>
      </dsp:nvSpPr>
      <dsp:spPr>
        <a:xfrm>
          <a:off x="18102781" y="3306566"/>
          <a:ext cx="3478398" cy="2947359"/>
        </a:xfrm>
        <a:prstGeom prst="hexagon">
          <a:avLst>
            <a:gd name="adj" fmla="val 25000"/>
            <a:gd name="vf" fmla="val 115470"/>
          </a:avLst>
        </a:prstGeom>
        <a:blipFill dpi="0" rotWithShape="1">
          <a:blip xmlns:r="http://schemas.openxmlformats.org/officeDocument/2006/relationships" r:embed="rId9">
            <a:extLst>
              <a:ext uri="{28A0092B-C50C-407E-A947-70E740481C1C}">
                <a14:useLocalDpi xmlns:a14="http://schemas.microsoft.com/office/drawing/2010/main" val="0"/>
              </a:ext>
            </a:extLst>
          </a:blip>
          <a:srcRect/>
          <a:stretch>
            <a:fillRect l="-484" t="-741" r="1318" b="741"/>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530CE47C-C6A1-7A4C-BF4A-1CD8FF820D04}">
      <dsp:nvSpPr>
        <dsp:cNvPr id="0" name=""/>
        <dsp:cNvSpPr/>
      </dsp:nvSpPr>
      <dsp:spPr>
        <a:xfrm>
          <a:off x="20394766" y="3369750"/>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30CEB0E0-5FC9-D344-8306-96C970E25E32}">
      <dsp:nvSpPr>
        <dsp:cNvPr id="0" name=""/>
        <dsp:cNvSpPr/>
      </dsp:nvSpPr>
      <dsp:spPr>
        <a:xfrm>
          <a:off x="9210321" y="8175929"/>
          <a:ext cx="3433251" cy="294735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46990" rIns="0" bIns="46990" numCol="1" spcCol="1270" anchor="ctr" anchorCtr="0">
          <a:noAutofit/>
        </a:bodyPr>
        <a:lstStyle/>
        <a:p>
          <a:pPr marL="0" lvl="0" indent="0" algn="ctr" defTabSz="1644650">
            <a:lnSpc>
              <a:spcPct val="90000"/>
            </a:lnSpc>
            <a:spcBef>
              <a:spcPct val="0"/>
            </a:spcBef>
            <a:spcAft>
              <a:spcPct val="35000"/>
            </a:spcAft>
            <a:buNone/>
          </a:pPr>
          <a:r>
            <a:rPr lang="en-US" sz="3700" kern="1200" dirty="0"/>
            <a:t>Elan Valley</a:t>
          </a:r>
        </a:p>
      </dsp:txBody>
      <dsp:txXfrm>
        <a:off x="9742039" y="8632395"/>
        <a:ext cx="2369816" cy="2034427"/>
      </dsp:txXfrm>
    </dsp:sp>
    <dsp:sp modelId="{34F57990-DCCD-184F-8B5E-79F7FE0CF78E}">
      <dsp:nvSpPr>
        <dsp:cNvPr id="0" name=""/>
        <dsp:cNvSpPr/>
      </dsp:nvSpPr>
      <dsp:spPr>
        <a:xfrm>
          <a:off x="9889356" y="10757735"/>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 modelId="{A770B674-08E9-734F-B744-9993CDA3CB43}">
      <dsp:nvSpPr>
        <dsp:cNvPr id="0" name=""/>
        <dsp:cNvSpPr/>
      </dsp:nvSpPr>
      <dsp:spPr>
        <a:xfrm>
          <a:off x="6255144" y="9789717"/>
          <a:ext cx="3433251" cy="2947359"/>
        </a:xfrm>
        <a:prstGeom prst="hexagon">
          <a:avLst>
            <a:gd name="adj" fmla="val 25000"/>
            <a:gd name="vf" fmla="val 115470"/>
          </a:avLst>
        </a:prstGeom>
        <a:blipFill>
          <a:blip xmlns:r="http://schemas.openxmlformats.org/officeDocument/2006/relationships" r:embed="rId10">
            <a:extLst>
              <a:ext uri="{28A0092B-C50C-407E-A947-70E740481C1C}">
                <a14:useLocalDpi xmlns:a14="http://schemas.microsoft.com/office/drawing/2010/main" val="0"/>
              </a:ext>
            </a:extLst>
          </a:blip>
          <a:srcRect/>
          <a:stretch>
            <a:fillRect l="-7000" r="-7000"/>
          </a:stretch>
        </a:blip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0DDD07DB-433B-7A47-A089-3CB250883BFE}">
      <dsp:nvSpPr>
        <dsp:cNvPr id="0" name=""/>
        <dsp:cNvSpPr/>
      </dsp:nvSpPr>
      <dsp:spPr>
        <a:xfrm>
          <a:off x="9252628" y="11082530"/>
          <a:ext cx="399805" cy="345174"/>
        </a:xfrm>
        <a:prstGeom prst="hexagon">
          <a:avLst>
            <a:gd name="adj" fmla="val 25000"/>
            <a:gd name="vf" fmla="val 115470"/>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b="0" i="0">
                <a:latin typeface="Montserrat Light" charset="0"/>
              </a:defRPr>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b="0" i="0">
                <a:latin typeface="Montserrat Light" charset="0"/>
              </a:defRPr>
            </a:lvl1pPr>
          </a:lstStyle>
          <a:p>
            <a:fld id="{EFC10EE1-B198-C942-8235-326C972CBB30}" type="datetimeFigureOut">
              <a:rPr lang="en-US" smtClean="0"/>
              <a:pPr/>
              <a:t>7/16/19</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b="0" i="0">
                <a:latin typeface="Montserrat Light" charset="0"/>
              </a:defRPr>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i="0">
                <a:latin typeface="Montserrat Light" charset="0"/>
              </a:defRPr>
            </a:lvl1pPr>
          </a:lstStyle>
          <a:p>
            <a:fld id="{006BE02D-20C0-F840-AFAC-BEA99C74FDC2}" type="slidenum">
              <a:rPr lang="en-US" smtClean="0"/>
              <a:pPr/>
              <a:t>‹#›</a:t>
            </a:fld>
            <a:endParaRPr lang="en-US" dirty="0"/>
          </a:p>
        </p:txBody>
      </p:sp>
    </p:spTree>
    <p:extLst>
      <p:ext uri="{BB962C8B-B14F-4D97-AF65-F5344CB8AC3E}">
        <p14:creationId xmlns:p14="http://schemas.microsoft.com/office/powerpoint/2010/main" val="3463289142"/>
      </p:ext>
    </p:extLst>
  </p:cSld>
  <p:clrMap bg1="lt1" tx1="dk1" bg2="lt2" tx2="dk2" accent1="accent1" accent2="accent2" accent3="accent3" accent4="accent4" accent5="accent5" accent6="accent6" hlink="hlink" folHlink="folHlink"/>
  <p:notesStyle>
    <a:lvl1pPr marL="0" algn="l" defTabSz="914217" rtl="0" eaLnBrk="1" latinLnBrk="0" hangingPunct="1">
      <a:defRPr sz="2400" b="0" i="0" kern="1200">
        <a:solidFill>
          <a:schemeClr val="tx1"/>
        </a:solidFill>
        <a:latin typeface="Montserrat Light" charset="0"/>
        <a:ea typeface="+mn-ea"/>
        <a:cs typeface="+mn-cs"/>
      </a:defRPr>
    </a:lvl1pPr>
    <a:lvl2pPr marL="914217" algn="l" defTabSz="914217" rtl="0" eaLnBrk="1" latinLnBrk="0" hangingPunct="1">
      <a:defRPr sz="2400" b="0" i="0" kern="1200">
        <a:solidFill>
          <a:schemeClr val="tx1"/>
        </a:solidFill>
        <a:latin typeface="Montserrat Light" charset="0"/>
        <a:ea typeface="+mn-ea"/>
        <a:cs typeface="+mn-cs"/>
      </a:defRPr>
    </a:lvl2pPr>
    <a:lvl3pPr marL="1828434" algn="l" defTabSz="914217" rtl="0" eaLnBrk="1" latinLnBrk="0" hangingPunct="1">
      <a:defRPr sz="2400" b="0" i="0" kern="1200">
        <a:solidFill>
          <a:schemeClr val="tx1"/>
        </a:solidFill>
        <a:latin typeface="Montserrat Light" charset="0"/>
        <a:ea typeface="+mn-ea"/>
        <a:cs typeface="+mn-cs"/>
      </a:defRPr>
    </a:lvl3pPr>
    <a:lvl4pPr marL="2742651" algn="l" defTabSz="914217" rtl="0" eaLnBrk="1" latinLnBrk="0" hangingPunct="1">
      <a:defRPr sz="2400" b="0" i="0" kern="1200">
        <a:solidFill>
          <a:schemeClr val="tx1"/>
        </a:solidFill>
        <a:latin typeface="Montserrat Light" charset="0"/>
        <a:ea typeface="+mn-ea"/>
        <a:cs typeface="+mn-cs"/>
      </a:defRPr>
    </a:lvl4pPr>
    <a:lvl5pPr marL="3656868" algn="l" defTabSz="914217" rtl="0" eaLnBrk="1" latinLnBrk="0" hangingPunct="1">
      <a:defRPr sz="2400" b="0" i="0" kern="1200">
        <a:solidFill>
          <a:schemeClr val="tx1"/>
        </a:solidFill>
        <a:latin typeface="Montserrat Light" charset="0"/>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a:t>Hello My name is Dr Cerys Scarr and for the last year I’ve been a welsh clinical leadership training fellow with OBS Cymru – the obstetric bleeding strategy for Wales aiming to improve care for women experiencing excessive bleeding after childbirth also known as postpartum haemorrhage (PPH)</a:t>
            </a:r>
          </a:p>
          <a:p>
            <a:endParaRPr lang="en-GB" sz="1000" baseline="0" dirty="0"/>
          </a:p>
          <a:p>
            <a:r>
              <a:rPr lang="en-GB" sz="1000" baseline="0" dirty="0"/>
              <a:t>Today I’m going to outline some of the work and learning I’ve had through this fantastic project focussing on sustainability of the patient impact. I want to start by saying that all of the activities I have been involved in have been in conjunction with a wider project team and I’ve very grateful to have had their support through the year.</a:t>
            </a:r>
          </a:p>
        </p:txBody>
      </p:sp>
      <p:sp>
        <p:nvSpPr>
          <p:cNvPr id="4" name="Slide Number Placeholder 3"/>
          <p:cNvSpPr>
            <a:spLocks noGrp="1"/>
          </p:cNvSpPr>
          <p:nvPr>
            <p:ph type="sldNum" sz="quarter" idx="5"/>
          </p:nvPr>
        </p:nvSpPr>
        <p:spPr/>
        <p:txBody>
          <a:bodyPr/>
          <a:lstStyle/>
          <a:p>
            <a:fld id="{006BE02D-20C0-F840-AFAC-BEA99C74FDC2}" type="slidenum">
              <a:rPr lang="en-US" smtClean="0"/>
              <a:pPr/>
              <a:t>1</a:t>
            </a:fld>
            <a:endParaRPr lang="en-US" dirty="0"/>
          </a:p>
        </p:txBody>
      </p:sp>
    </p:spTree>
    <p:extLst>
      <p:ext uri="{BB962C8B-B14F-4D97-AF65-F5344CB8AC3E}">
        <p14:creationId xmlns:p14="http://schemas.microsoft.com/office/powerpoint/2010/main" val="3348808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So why is this important?</a:t>
            </a:r>
          </a:p>
          <a:p>
            <a:endParaRPr lang="en-GB" dirty="0"/>
          </a:p>
          <a:p>
            <a:r>
              <a:rPr lang="en-GB" dirty="0"/>
              <a:t>Bleeding after childbirth is a common problem with over 50000 women in the UK bleeding over 1000ml every year </a:t>
            </a:r>
          </a:p>
          <a:p>
            <a:r>
              <a:rPr lang="en-GB" dirty="0"/>
              <a:t>Over 5000 women in the UK each year bleed more than 2500ml which is half of their blood volume and at which point complications markedly increase.</a:t>
            </a:r>
          </a:p>
          <a:p>
            <a:r>
              <a:rPr lang="en-GB" dirty="0"/>
              <a:t>Around 350 women have a hysterectomy to stop excessive bleeding which removes their ability to have any more children</a:t>
            </a:r>
          </a:p>
          <a:p>
            <a:r>
              <a:rPr lang="en-GB" dirty="0"/>
              <a:t>and 350 women go to critical care separating them from their baby which may lead to delayed bonding, difficulty breastfeeding and delayed recovery with some experiencing PTSD. This has a huge impact and is increasing with significant variation in care. This is without the 6 women each year that die as a result of obstetric bleeding where in 70% an improvement in care would have changed this devastating outcome.</a:t>
            </a:r>
          </a:p>
          <a:p>
            <a:endParaRPr lang="en-GB" dirty="0"/>
          </a:p>
          <a:p>
            <a:r>
              <a:rPr lang="en-GB" dirty="0"/>
              <a:t>The majority of women bleed because the uterus does not contract after delivery or due to tissue trauma related to </a:t>
            </a:r>
            <a:r>
              <a:rPr lang="en-GB" dirty="0" err="1"/>
              <a:t>cs</a:t>
            </a:r>
            <a:r>
              <a:rPr lang="en-GB" dirty="0"/>
              <a:t> and vaginal birth. In some patients bleeding may be exacerbated by failure of the clotting system</a:t>
            </a:r>
          </a:p>
        </p:txBody>
      </p:sp>
      <p:sp>
        <p:nvSpPr>
          <p:cNvPr id="4" name="Slide Number Placeholder 3"/>
          <p:cNvSpPr>
            <a:spLocks noGrp="1"/>
          </p:cNvSpPr>
          <p:nvPr>
            <p:ph type="sldNum" sz="quarter" idx="5"/>
          </p:nvPr>
        </p:nvSpPr>
        <p:spPr/>
        <p:txBody>
          <a:bodyPr/>
          <a:lstStyle/>
          <a:p>
            <a:fld id="{006BE02D-20C0-F840-AFAC-BEA99C74FDC2}" type="slidenum">
              <a:rPr lang="en-US" smtClean="0"/>
              <a:pPr/>
              <a:t>2</a:t>
            </a:fld>
            <a:endParaRPr lang="en-US" dirty="0"/>
          </a:p>
        </p:txBody>
      </p:sp>
    </p:spTree>
    <p:extLst>
      <p:ext uri="{BB962C8B-B14F-4D97-AF65-F5344CB8AC3E}">
        <p14:creationId xmlns:p14="http://schemas.microsoft.com/office/powerpoint/2010/main" val="1350876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GB" dirty="0"/>
              <a:t>OBS Cymru – the obstetric bleeding strategy for Wales was developed in response to these challenges faced and a standardised care package devised following an extensive period of research in Cardiff. </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217" rtl="0" eaLnBrk="1" fontAlgn="auto" latinLnBrk="0" hangingPunct="1">
              <a:lnSpc>
                <a:spcPct val="100000"/>
              </a:lnSpc>
              <a:spcBef>
                <a:spcPts val="0"/>
              </a:spcBef>
              <a:spcAft>
                <a:spcPts val="0"/>
              </a:spcAft>
              <a:buClrTx/>
              <a:buSzTx/>
              <a:buFontTx/>
              <a:buNone/>
              <a:tabLst/>
              <a:defRPr/>
            </a:pPr>
            <a:r>
              <a:rPr lang="en-GB" dirty="0"/>
              <a:t>The overall project aims and patient impact was to reduce the incidence of &gt;2.5L pph, reduce blood product transfusions, reduce critical care admissions and reduce hysterectomy rates.</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217" rtl="0" eaLnBrk="1" fontAlgn="auto" latinLnBrk="0" hangingPunct="1">
              <a:lnSpc>
                <a:spcPct val="100000"/>
              </a:lnSpc>
              <a:spcBef>
                <a:spcPts val="0"/>
              </a:spcBef>
              <a:spcAft>
                <a:spcPts val="0"/>
              </a:spcAft>
              <a:buClrTx/>
              <a:buSzTx/>
              <a:buFontTx/>
              <a:buNone/>
              <a:tabLst/>
              <a:defRPr/>
            </a:pPr>
            <a:r>
              <a:rPr lang="en-GB" dirty="0"/>
              <a:t> These patient impact aims have a wider impact  fitting into </a:t>
            </a:r>
            <a:r>
              <a:rPr lang="en-US" baseline="0" dirty="0"/>
              <a:t>the principles of prudent healthcare in having an evidence based package of care to reduce inappropriate variation, doing only want is needed and reducing harm by minimizing blood product transfusions and surgical interventions, being on the front foot and caring for those with the greatest need first and considering outcomes important to women like intensive care admissions which involve separation from their baby. </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a:t>
            </a:fld>
            <a:endParaRPr lang="en-US" dirty="0"/>
          </a:p>
        </p:txBody>
      </p:sp>
    </p:spTree>
    <p:extLst>
      <p:ext uri="{BB962C8B-B14F-4D97-AF65-F5344CB8AC3E}">
        <p14:creationId xmlns:p14="http://schemas.microsoft.com/office/powerpoint/2010/main" val="15784240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400" b="0" i="0" kern="1200" dirty="0">
                <a:solidFill>
                  <a:schemeClr val="tx1"/>
                </a:solidFill>
                <a:effectLst/>
                <a:latin typeface="Montserrat Light" charset="0"/>
                <a:ea typeface="+mn-ea"/>
                <a:cs typeface="+mn-cs"/>
              </a:rPr>
              <a:t>OBS Cymru is a complex clinical intervention, devised by a multiprofessional team, incorporating evidence-based best practice in management of a woman experiencing postpartum haemorrhage. The intervention consists of four components: </a:t>
            </a:r>
          </a:p>
          <a:p>
            <a:pPr lvl="0"/>
            <a:r>
              <a:rPr lang="en-GB" sz="2400" b="0" i="0" kern="1200" dirty="0">
                <a:solidFill>
                  <a:schemeClr val="tx1"/>
                </a:solidFill>
                <a:effectLst/>
                <a:latin typeface="Montserrat Light" charset="0"/>
                <a:ea typeface="+mn-ea"/>
                <a:cs typeface="+mn-cs"/>
              </a:rPr>
              <a:t>Risk assessment for haemorrhage</a:t>
            </a:r>
          </a:p>
          <a:p>
            <a:pPr lvl="0"/>
            <a:r>
              <a:rPr lang="en-GB" sz="2400" b="0" i="0" kern="1200" dirty="0">
                <a:solidFill>
                  <a:schemeClr val="tx1"/>
                </a:solidFill>
                <a:effectLst/>
                <a:latin typeface="Montserrat Light" charset="0"/>
                <a:ea typeface="+mn-ea"/>
                <a:cs typeface="+mn-cs"/>
              </a:rPr>
              <a:t>Cumulative, objective measurement of the blood loss at every birth to identify those who require targeted therapy rather than estimating</a:t>
            </a:r>
          </a:p>
          <a:p>
            <a:pPr lvl="0"/>
            <a:r>
              <a:rPr lang="en-GB" sz="2400" b="0" i="0" kern="1200" dirty="0">
                <a:solidFill>
                  <a:schemeClr val="tx1"/>
                </a:solidFill>
                <a:effectLst/>
                <a:latin typeface="Montserrat Light" charset="0"/>
                <a:ea typeface="+mn-ea"/>
                <a:cs typeface="+mn-cs"/>
              </a:rPr>
              <a:t>Multidisciplinary team presence at the mother’s bedside with management guided by measured blood loss and clinical assessment</a:t>
            </a:r>
          </a:p>
          <a:p>
            <a:pPr lvl="0"/>
            <a:r>
              <a:rPr lang="en-GB" sz="2400" b="0" i="0" kern="1200" dirty="0">
                <a:solidFill>
                  <a:schemeClr val="tx1"/>
                </a:solidFill>
                <a:effectLst/>
                <a:latin typeface="Montserrat Light" charset="0"/>
                <a:ea typeface="+mn-ea"/>
                <a:cs typeface="+mn-cs"/>
              </a:rPr>
              <a:t>bedside testing of blood clotting and haemoglobin to inform blood product replacement through an evidence based algorithm and a point of care testing device on each LW </a:t>
            </a:r>
          </a:p>
          <a:p>
            <a:r>
              <a:rPr lang="en-GB" sz="2400" b="0" i="0" kern="1200" dirty="0">
                <a:solidFill>
                  <a:schemeClr val="tx1"/>
                </a:solidFill>
                <a:effectLst/>
                <a:latin typeface="Montserrat Light" charset="0"/>
                <a:ea typeface="+mn-ea"/>
                <a:cs typeface="+mn-cs"/>
              </a:rPr>
              <a:t>Through an extensive implementation phase led by previous fellows and the national team, the OBS Cymru intervention has now been adopted by all 12 obstetric units in Wales with support from local champion teams. The project was registered locally with each health board’s clinical governance department and a national data sharing agreement covering implementation and sustainability. </a:t>
            </a:r>
          </a:p>
          <a:p>
            <a:endParaRPr lang="en-GB" sz="2400" b="0" i="0" kern="1200" dirty="0">
              <a:solidFill>
                <a:schemeClr val="tx1"/>
              </a:solidFill>
              <a:effectLst/>
              <a:latin typeface="Montserrat Light" charset="0"/>
              <a:ea typeface="+mn-ea"/>
              <a:cs typeface="+mn-cs"/>
            </a:endParaRPr>
          </a:p>
          <a:p>
            <a:r>
              <a:rPr lang="en-GB" sz="2400" b="0" i="0" kern="1200" dirty="0">
                <a:solidFill>
                  <a:schemeClr val="tx1"/>
                </a:solidFill>
                <a:effectLst/>
                <a:latin typeface="Montserrat Light" charset="0"/>
                <a:ea typeface="+mn-ea"/>
                <a:cs typeface="+mn-cs"/>
              </a:rPr>
              <a:t>Project funding was via an Efficiency Through Technology grant (Welsh Government), 1000 Lives Improvement and Werfen (industry partner). This funding and formal support from all Welsh health boards ended on 31</a:t>
            </a:r>
            <a:r>
              <a:rPr lang="en-GB" sz="2400" b="0" i="0" kern="1200" baseline="30000" dirty="0">
                <a:solidFill>
                  <a:schemeClr val="tx1"/>
                </a:solidFill>
                <a:effectLst/>
                <a:latin typeface="Montserrat Light" charset="0"/>
                <a:ea typeface="+mn-ea"/>
                <a:cs typeface="+mn-cs"/>
              </a:rPr>
              <a:t>st</a:t>
            </a:r>
            <a:r>
              <a:rPr lang="en-GB" sz="2400" b="0" i="0" kern="1200" dirty="0">
                <a:solidFill>
                  <a:schemeClr val="tx1"/>
                </a:solidFill>
                <a:effectLst/>
                <a:latin typeface="Montserrat Light" charset="0"/>
                <a:ea typeface="+mn-ea"/>
                <a:cs typeface="+mn-cs"/>
              </a:rPr>
              <a:t> March 2019</a:t>
            </a:r>
            <a:r>
              <a:rPr lang="en-GB" dirty="0">
                <a:effectLst/>
              </a:rPr>
              <a:t> </a:t>
            </a: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a:t>
            </a:fld>
            <a:endParaRPr lang="en-US" dirty="0"/>
          </a:p>
        </p:txBody>
      </p:sp>
    </p:spTree>
    <p:extLst>
      <p:ext uri="{BB962C8B-B14F-4D97-AF65-F5344CB8AC3E}">
        <p14:creationId xmlns:p14="http://schemas.microsoft.com/office/powerpoint/2010/main" val="19532574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initially my aim was to analyse and present data to help better understand uptake of the intervention and inform spread beyond Wales</a:t>
            </a:r>
          </a:p>
        </p:txBody>
      </p:sp>
      <p:sp>
        <p:nvSpPr>
          <p:cNvPr id="4" name="Slide Number Placeholder 3"/>
          <p:cNvSpPr>
            <a:spLocks noGrp="1"/>
          </p:cNvSpPr>
          <p:nvPr>
            <p:ph type="sldNum" sz="quarter" idx="5"/>
          </p:nvPr>
        </p:nvSpPr>
        <p:spPr/>
        <p:txBody>
          <a:bodyPr/>
          <a:lstStyle/>
          <a:p>
            <a:fld id="{006BE02D-20C0-F840-AFAC-BEA99C74FDC2}" type="slidenum">
              <a:rPr lang="en-US" smtClean="0"/>
              <a:pPr/>
              <a:t>5</a:t>
            </a:fld>
            <a:endParaRPr lang="en-US" dirty="0"/>
          </a:p>
        </p:txBody>
      </p:sp>
    </p:spTree>
    <p:extLst>
      <p:ext uri="{BB962C8B-B14F-4D97-AF65-F5344CB8AC3E}">
        <p14:creationId xmlns:p14="http://schemas.microsoft.com/office/powerpoint/2010/main" val="140763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As I started to analyse the outcomes it became apparent that the clinical outcomes of the project were encouraging significantly showing reduced variation between units and improving incidences of &gt;2.5L postpartum haemorrhage, blood product transfusion and intensive care admission. Importantly the patient reported outcomes through patient surveys was positive with descriptions of feeling safe and having been impressed by the team working seen during the emergency</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6</a:t>
            </a:fld>
            <a:endParaRPr lang="en-US" dirty="0"/>
          </a:p>
        </p:txBody>
      </p:sp>
    </p:spTree>
    <p:extLst>
      <p:ext uri="{BB962C8B-B14F-4D97-AF65-F5344CB8AC3E}">
        <p14:creationId xmlns:p14="http://schemas.microsoft.com/office/powerpoint/2010/main" val="2267912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With such key benefits being seen it became even more important to ensure that these new ways of working became embedded into routine </a:t>
            </a:r>
            <a:r>
              <a:rPr lang="en-GB" dirty="0" err="1"/>
              <a:t>clincial</a:t>
            </a:r>
            <a:r>
              <a:rPr lang="en-GB" dirty="0"/>
              <a:t> practice particularly given the project funding end date of April 2019 ensuring continued positive patient impact.</a:t>
            </a:r>
          </a:p>
        </p:txBody>
      </p:sp>
      <p:sp>
        <p:nvSpPr>
          <p:cNvPr id="4" name="Slide Number Placeholder 3"/>
          <p:cNvSpPr>
            <a:spLocks noGrp="1"/>
          </p:cNvSpPr>
          <p:nvPr>
            <p:ph type="sldNum" sz="quarter" idx="5"/>
          </p:nvPr>
        </p:nvSpPr>
        <p:spPr/>
        <p:txBody>
          <a:bodyPr/>
          <a:lstStyle/>
          <a:p>
            <a:fld id="{006BE02D-20C0-F840-AFAC-BEA99C74FDC2}" type="slidenum">
              <a:rPr lang="en-US" smtClean="0"/>
              <a:pPr/>
              <a:t>7</a:t>
            </a:fld>
            <a:endParaRPr lang="en-US" dirty="0"/>
          </a:p>
        </p:txBody>
      </p:sp>
    </p:spTree>
    <p:extLst>
      <p:ext uri="{BB962C8B-B14F-4D97-AF65-F5344CB8AC3E}">
        <p14:creationId xmlns:p14="http://schemas.microsoft.com/office/powerpoint/2010/main" val="12561145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stage of the project came at around the same time as we were undertaking a number of leadership diagnostics and for me these have been invaluable in really starting to understand myself better</a:t>
            </a:r>
          </a:p>
          <a:p>
            <a:endParaRPr lang="en-GB" dirty="0"/>
          </a:p>
          <a:p>
            <a:r>
              <a:rPr lang="en-GB" dirty="0"/>
              <a:t>Firstly my Belbin team type showed very strong preferences for being a plant and resource investigator which in itself was very useful to reflect on knowing that I was involved in leading a project in its sustainability phase rather than initial set up</a:t>
            </a:r>
          </a:p>
          <a:p>
            <a:endParaRPr lang="en-GB" dirty="0"/>
          </a:p>
          <a:p>
            <a:r>
              <a:rPr lang="en-GB" dirty="0"/>
              <a:t>Cerys needs to work within a loose framework and will function best when given the freedom to roam, explore and develop new schemes and ventures</a:t>
            </a:r>
          </a:p>
          <a:p>
            <a:endParaRPr lang="en-GB" dirty="0"/>
          </a:p>
          <a:p>
            <a:r>
              <a:rPr lang="en-GB" dirty="0"/>
              <a:t>Fortunately, the team I was working with were incredibly trusting of my abilities and really supported me in developing the sustainability plan as almost an entirely new set up project so appealing to my natural enthusiasm for new ideas innovation and exploring solutions</a:t>
            </a:r>
          </a:p>
        </p:txBody>
      </p:sp>
      <p:sp>
        <p:nvSpPr>
          <p:cNvPr id="4" name="Slide Number Placeholder 3"/>
          <p:cNvSpPr>
            <a:spLocks noGrp="1"/>
          </p:cNvSpPr>
          <p:nvPr>
            <p:ph type="sldNum" sz="quarter" idx="5"/>
          </p:nvPr>
        </p:nvSpPr>
        <p:spPr/>
        <p:txBody>
          <a:bodyPr/>
          <a:lstStyle/>
          <a:p>
            <a:fld id="{006BE02D-20C0-F840-AFAC-BEA99C74FDC2}" type="slidenum">
              <a:rPr lang="en-US" smtClean="0"/>
              <a:pPr/>
              <a:t>8</a:t>
            </a:fld>
            <a:endParaRPr lang="en-US" dirty="0"/>
          </a:p>
        </p:txBody>
      </p:sp>
    </p:spTree>
    <p:extLst>
      <p:ext uri="{BB962C8B-B14F-4D97-AF65-F5344CB8AC3E}">
        <p14:creationId xmlns:p14="http://schemas.microsoft.com/office/powerpoint/2010/main" val="32766667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In typical resource investigator style I researched sustainability models to ensure that the OBS Cymru project had the best chance of becoming securely embedded in clinical practice and adaptive to local needs - </a:t>
            </a:r>
            <a:r>
              <a:rPr lang="en-GB" dirty="0"/>
              <a:t> most of which described key themes that sustainable projects had but were invariably vague and held little in the way of analysing and reflecting on our own project and where these themes could be worked on and developed until I found the NHS Improvement Model and Guide</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 Using the diagnostic tool has been invaluable. The tool outlines evidence-based factors key to sustaining change and highlights areas that require attention through team self-assessment. I have completed self-assessment of these factors which broadly fit into 3 themes: staff (purple), process (green) and organisation (blue) factors (figure 1).</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 My self-assessment portal diagram highlights factors which have greatest potential for improvement gains</a:t>
            </a:r>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9</a:t>
            </a:fld>
            <a:endParaRPr lang="en-US" dirty="0"/>
          </a:p>
        </p:txBody>
      </p:sp>
    </p:spTree>
    <p:extLst>
      <p:ext uri="{BB962C8B-B14F-4D97-AF65-F5344CB8AC3E}">
        <p14:creationId xmlns:p14="http://schemas.microsoft.com/office/powerpoint/2010/main" val="1256755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this tool generates a portal diagram which gives you the maximum score  (navy) and the team self-assessment in red in each of the key areas of Staff (purple) Process (green) and Organisation (blue) and not only tells you the score but also the areas that when worked on have the greatest potential for improvement gains. For us this was in infrastructure, involvement and training and monitoring progress. We have also been working on other themes but for today's presentation I will focus on these three.</a:t>
            </a:r>
          </a:p>
        </p:txBody>
      </p:sp>
      <p:sp>
        <p:nvSpPr>
          <p:cNvPr id="4" name="Slide Number Placeholder 3"/>
          <p:cNvSpPr>
            <a:spLocks noGrp="1"/>
          </p:cNvSpPr>
          <p:nvPr>
            <p:ph type="sldNum" sz="quarter" idx="5"/>
          </p:nvPr>
        </p:nvSpPr>
        <p:spPr/>
        <p:txBody>
          <a:bodyPr/>
          <a:lstStyle/>
          <a:p>
            <a:fld id="{006BE02D-20C0-F840-AFAC-BEA99C74FDC2}" type="slidenum">
              <a:rPr lang="en-US" smtClean="0"/>
              <a:pPr/>
              <a:t>10</a:t>
            </a:fld>
            <a:endParaRPr lang="en-US" dirty="0"/>
          </a:p>
        </p:txBody>
      </p:sp>
    </p:spTree>
    <p:extLst>
      <p:ext uri="{BB962C8B-B14F-4D97-AF65-F5344CB8AC3E}">
        <p14:creationId xmlns:p14="http://schemas.microsoft.com/office/powerpoint/2010/main" val="38853903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I looked at these three areas and with regards to infrastructure thought the key priorities were to deliver a cost-effectiveness plan and use this to generate a business case for the technological innovation</a:t>
            </a: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For involvement and training working with the newly commissioned PROMPT Wales multiprofessional obstetric emergencies team to embed OBS Cymru into their materials and organise a national event to link local teams </a:t>
            </a: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Finally ensuring that any ongoing progress in PPH could be monitored with a data strategy for the performance indicators including the rates of PPH, and adverse outcomes</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p:txBody>
      </p:sp>
      <p:sp>
        <p:nvSpPr>
          <p:cNvPr id="4" name="Slide Number Placeholder 3"/>
          <p:cNvSpPr>
            <a:spLocks noGrp="1"/>
          </p:cNvSpPr>
          <p:nvPr>
            <p:ph type="sldNum" sz="quarter" idx="5"/>
          </p:nvPr>
        </p:nvSpPr>
        <p:spPr/>
        <p:txBody>
          <a:bodyPr/>
          <a:lstStyle/>
          <a:p>
            <a:fld id="{006BE02D-20C0-F840-AFAC-BEA99C74FDC2}" type="slidenum">
              <a:rPr lang="en-US" smtClean="0"/>
              <a:pPr/>
              <a:t>11</a:t>
            </a:fld>
            <a:endParaRPr lang="en-US" dirty="0"/>
          </a:p>
        </p:txBody>
      </p:sp>
    </p:spTree>
    <p:extLst>
      <p:ext uri="{BB962C8B-B14F-4D97-AF65-F5344CB8AC3E}">
        <p14:creationId xmlns:p14="http://schemas.microsoft.com/office/powerpoint/2010/main" val="1648150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Through this project proposal I have outlined how I planned to approach sustainability of OBS Cymru beyond April 2019. But what would standing on the top of the mountain look like?</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Monitoring success will be through both process and outcome measures. Process measures will include presence of a point of care testing device on each obstetric unit with an associated cost-effectiveness plan outlining funding, presence of OBS Cymru training in the PROMPT Wales programme. Outcome measures will be those of the OBS Cymru project including incidence of &gt;2.5L haemorrhage, intensive care admissions, blood product transfusions and hysterectomy rate. If these outcome measures display sustained or continued improvement then these initial sustainability interventions will be considered effective in ensuring the approach is embedded. The focus will then be directed to spread of this improvement outside Wales.</a:t>
            </a:r>
          </a:p>
          <a:p>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12</a:t>
            </a:fld>
            <a:endParaRPr lang="en-US" dirty="0"/>
          </a:p>
        </p:txBody>
      </p:sp>
    </p:spTree>
    <p:extLst>
      <p:ext uri="{BB962C8B-B14F-4D97-AF65-F5344CB8AC3E}">
        <p14:creationId xmlns:p14="http://schemas.microsoft.com/office/powerpoint/2010/main" val="33609021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The greatest challenge facing the project was funding to retain the technology essential to continue point of care testing so one of the first activities I got involved in was the generation of a cost-effectiveness analysis with CEDAR - a department of Cardiff University to inform the business case for this technology</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Alongside this I was having a number of conversations with stakeholders from welsh government to the heads of midwifery, point of care testing managers, and the industry partner Werfen to determine the future funding of the project and whether this would be via an all wales procurement strategy or on an individual health board basis.</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As I was developing this cost effectiveness plan It became apparent that there was no central funding route available so working with local teams I was able to develop the business case at individual health board level for retaining the technology using the cost-effectiveness model developed with CEDAR. This really challenged my personal skills as an ISFP on the Myers-Briggs personality type I’m curious and like new challenges like learning about understanding a complex intervention but I prefer to identify steps myself and have some defined plan of action and having varying specifications based on national or local funding made it difficult for me to focus my energies. I had to work hard personally to cope with the flexible nature of this and once as a project team we had more defined rationale it became much easier for me to work with both the team at CEDAR and support individual units with their business case. </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This business case was successful and the development of the cost-effectiveness model invaluable to ensuring that the technology is now in place in each obstetric unit in Wales but it also provided me with more development opportunities for how I approach a flexible adaptive situation. After this was completed I was also able to achieve an all wales health circular from the CNO to ensure that OBS Cymru standards continue to be adhered to and an expectation that health boards continue to support full implementation</a:t>
            </a:r>
          </a:p>
        </p:txBody>
      </p:sp>
      <p:sp>
        <p:nvSpPr>
          <p:cNvPr id="4" name="Slide Number Placeholder 3"/>
          <p:cNvSpPr>
            <a:spLocks noGrp="1"/>
          </p:cNvSpPr>
          <p:nvPr>
            <p:ph type="sldNum" sz="quarter" idx="5"/>
          </p:nvPr>
        </p:nvSpPr>
        <p:spPr/>
        <p:txBody>
          <a:bodyPr/>
          <a:lstStyle/>
          <a:p>
            <a:fld id="{006BE02D-20C0-F840-AFAC-BEA99C74FDC2}" type="slidenum">
              <a:rPr lang="en-US" smtClean="0"/>
              <a:pPr/>
              <a:t>13</a:t>
            </a:fld>
            <a:endParaRPr lang="en-US" dirty="0"/>
          </a:p>
        </p:txBody>
      </p:sp>
    </p:spTree>
    <p:extLst>
      <p:ext uri="{BB962C8B-B14F-4D97-AF65-F5344CB8AC3E}">
        <p14:creationId xmlns:p14="http://schemas.microsoft.com/office/powerpoint/2010/main" val="680550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Training on the OBS Cymru approach had occurred through the health board’s regular skills and drills sessions, facilitated by OBS Cymru champion midwives. </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However obstetric emergencies training has now been standardised through the commissioning of PROMPT (Practical Obstetric Multi-Professional Training) Wales. </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Postpartum haemorrhage management is included in this training but in a different format to that encouraged by OBS Cymru. Over the year I have worked with PROMPT Wales national team to adapt their materials and develop new training materials. </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The relationship hasn’t always been easy with both parties feeling protective over the ethos of their projects and compromise being difficult to achieve. This was particularly evident during the production of a training video which I scripted, filmed and edited with the PROMPT team in the first month of my post but then needed significant revisions when a new Welsh team was appointed leading to a variety of modifications that have meant the video has only just been launched following extensive negotiation and compromise. </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Personally I found this very challenging and I have learnt a lot about myself in the process. I've learnt that I really care about having people get along and find it hard to discuss what upsets me in an attempt to maintain harmonious relationships. I need to have time to reflect and write down ideas rather than speak out at the time. I have worked on this with my coach and project team learning to accept that I can't make every person happy every time and to develop strategies to recognise when to agree to disagree in the interests of developing a more productive relationship. This has led to the training material being embedded into the ongoing package and a much better working relationship</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a:p>
            <a:pPr marL="0" marR="0" lvl="0" indent="0" algn="l" defTabSz="914217"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ontserrat Light" charset="0"/>
                <a:ea typeface="+mn-ea"/>
                <a:cs typeface="+mn-cs"/>
              </a:rPr>
              <a:t>The national event that was organised brought local teams together with their own POCT, finance and blood bank managers to work on how they were locally going to sustain the project impact.</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sz="2400" b="0" i="0" kern="1200" dirty="0">
              <a:solidFill>
                <a:schemeClr val="tx1"/>
              </a:solidFill>
              <a:effectLst/>
              <a:latin typeface="Montserrat Light" charset="0"/>
              <a:ea typeface="+mn-ea"/>
              <a:cs typeface="+mn-cs"/>
            </a:endParaRPr>
          </a:p>
        </p:txBody>
      </p:sp>
      <p:sp>
        <p:nvSpPr>
          <p:cNvPr id="4" name="Slide Number Placeholder 3"/>
          <p:cNvSpPr>
            <a:spLocks noGrp="1"/>
          </p:cNvSpPr>
          <p:nvPr>
            <p:ph type="sldNum" sz="quarter" idx="5"/>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9622310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GB" dirty="0"/>
              <a:t>The final area of the sustainability plan has been how to monitor ongoing progress and maintain oversight of the process and outcome measures than have defined the project. This is the area that is still ongoing and will be developed alongside the new strategic vision for maternity services in Wales which I was fortunate to become involved in the writing of as a result of trying to embed PPH data indicators. This work and the response to the independent review of maternity services in Cwm Taf is being developed by the new maternity network and I going to continue this work beyond August to not only look at PPH indicators but other maternity data to ensure that moving forward we have robust data that is accessible to local teams and valuable to sharing good practice and benchmarking of services. This has been personally informed by the work I have also been doing with NHS England NHS Improvement to spread the OBS Cymru approach into their QI learning sets for trusts and the way in which they collect and share data nationally</a:t>
            </a:r>
          </a:p>
        </p:txBody>
      </p:sp>
      <p:sp>
        <p:nvSpPr>
          <p:cNvPr id="4" name="Slide Number Placeholder 3"/>
          <p:cNvSpPr>
            <a:spLocks noGrp="1"/>
          </p:cNvSpPr>
          <p:nvPr>
            <p:ph type="sldNum" sz="quarter" idx="5"/>
          </p:nvPr>
        </p:nvSpPr>
        <p:spPr/>
        <p:txBody>
          <a:bodyPr/>
          <a:lstStyle/>
          <a:p>
            <a:fld id="{006BE02D-20C0-F840-AFAC-BEA99C74FDC2}" type="slidenum">
              <a:rPr lang="en-US" smtClean="0"/>
              <a:pPr/>
              <a:t>15</a:t>
            </a:fld>
            <a:endParaRPr lang="en-US" dirty="0"/>
          </a:p>
        </p:txBody>
      </p:sp>
    </p:spTree>
    <p:extLst>
      <p:ext uri="{BB962C8B-B14F-4D97-AF65-F5344CB8AC3E}">
        <p14:creationId xmlns:p14="http://schemas.microsoft.com/office/powerpoint/2010/main" val="41525839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sort of how I feel about the year – its been successful on a number of levels and I’ve active and moving between so many different aspects of the project. What I’ve shared today is just a small portion of the activities I’ve been involved in both through OBS Cymru and all of the other opportunities I’ve had this year.</a:t>
            </a:r>
          </a:p>
          <a:p>
            <a:endParaRPr lang="en-GB" dirty="0"/>
          </a:p>
          <a:p>
            <a:r>
              <a:rPr lang="en-GB" dirty="0"/>
              <a:t> Most importantly I’ve learnt so much about myself through the mistakes I’ve made along the way I have reflected on and will change how I approach challenges in the future. I feel like I might be standing on the top of this first peak at the moment – enthused and positive about my journey this year but also aware of the bigger peak looming which will be translating this into the real world and completing my clinical training</a:t>
            </a:r>
          </a:p>
        </p:txBody>
      </p:sp>
      <p:sp>
        <p:nvSpPr>
          <p:cNvPr id="4" name="Slide Number Placeholder 3"/>
          <p:cNvSpPr>
            <a:spLocks noGrp="1"/>
          </p:cNvSpPr>
          <p:nvPr>
            <p:ph type="sldNum" sz="quarter" idx="5"/>
          </p:nvPr>
        </p:nvSpPr>
        <p:spPr/>
        <p:txBody>
          <a:bodyPr/>
          <a:lstStyle/>
          <a:p>
            <a:fld id="{006BE02D-20C0-F840-AFAC-BEA99C74FDC2}" type="slidenum">
              <a:rPr lang="en-US" smtClean="0"/>
              <a:pPr/>
              <a:t>16</a:t>
            </a:fld>
            <a:endParaRPr lang="en-US" dirty="0"/>
          </a:p>
        </p:txBody>
      </p:sp>
    </p:spTree>
    <p:extLst>
      <p:ext uri="{BB962C8B-B14F-4D97-AF65-F5344CB8AC3E}">
        <p14:creationId xmlns:p14="http://schemas.microsoft.com/office/powerpoint/2010/main" val="18828411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217" rtl="0" eaLnBrk="1" fontAlgn="auto" latinLnBrk="0" hangingPunct="1">
              <a:lnSpc>
                <a:spcPct val="100000"/>
              </a:lnSpc>
              <a:spcBef>
                <a:spcPts val="0"/>
              </a:spcBef>
              <a:spcAft>
                <a:spcPts val="0"/>
              </a:spcAft>
              <a:buClrTx/>
              <a:buSzTx/>
              <a:buFontTx/>
              <a:buNone/>
              <a:tabLst/>
              <a:defRPr/>
            </a:pPr>
            <a:r>
              <a:rPr lang="en-GB" dirty="0"/>
              <a:t>At one point in the year my three year old said this to me and I’m not entirely sure what the answer is but I do know that whatever it is that kept me going through this amazing challenging year it was shared from these incredible people so a huge thank you. I've been privileged to have found a group of the most talented and inspirational junior doctors who have provided so much support (and just enough challenge) and I'll always be grateful that I chose to do this project in this brilliant fellowship.</a:t>
            </a:r>
          </a:p>
          <a:p>
            <a:pPr marL="0" marR="0" lvl="0" indent="0" algn="l" defTabSz="914217"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217" rtl="0" eaLnBrk="1" fontAlgn="auto" latinLnBrk="0" hangingPunct="1">
              <a:lnSpc>
                <a:spcPct val="100000"/>
              </a:lnSpc>
              <a:spcBef>
                <a:spcPts val="0"/>
              </a:spcBef>
              <a:spcAft>
                <a:spcPts val="0"/>
              </a:spcAft>
              <a:buClrTx/>
              <a:buSzTx/>
              <a:buFontTx/>
              <a:buNone/>
              <a:tabLst/>
              <a:defRPr/>
            </a:pPr>
            <a:r>
              <a:rPr lang="en-GB" dirty="0"/>
              <a:t>Special thanks to the OBS Cymru project team and particularly my supervisors Dr Sarah Bell &amp; Professor Rachel Collis for embracing having an obstetric trainee in their midst and fantastic leaders in their own right and incredibly supportive mentors </a:t>
            </a:r>
          </a:p>
          <a:p>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17</a:t>
            </a:fld>
            <a:endParaRPr lang="en-US" dirty="0"/>
          </a:p>
        </p:txBody>
      </p:sp>
    </p:spTree>
    <p:extLst>
      <p:ext uri="{BB962C8B-B14F-4D97-AF65-F5344CB8AC3E}">
        <p14:creationId xmlns:p14="http://schemas.microsoft.com/office/powerpoint/2010/main" val="3445024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18</a:t>
            </a:fld>
            <a:endParaRPr lang="en-US" dirty="0"/>
          </a:p>
        </p:txBody>
      </p:sp>
    </p:spTree>
    <p:extLst>
      <p:ext uri="{BB962C8B-B14F-4D97-AF65-F5344CB8AC3E}">
        <p14:creationId xmlns:p14="http://schemas.microsoft.com/office/powerpoint/2010/main" val="2885277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19</a:t>
            </a:fld>
            <a:endParaRPr lang="en-US" dirty="0"/>
          </a:p>
        </p:txBody>
      </p:sp>
    </p:spTree>
    <p:extLst>
      <p:ext uri="{BB962C8B-B14F-4D97-AF65-F5344CB8AC3E}">
        <p14:creationId xmlns:p14="http://schemas.microsoft.com/office/powerpoint/2010/main" val="14380536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this is just a brief overview of all of the things I’ve been involved in since starting the fellowship, </a:t>
            </a:r>
          </a:p>
          <a:p>
            <a:endParaRPr lang="en-GB" dirty="0"/>
          </a:p>
          <a:p>
            <a:r>
              <a:rPr lang="en-GB" dirty="0"/>
              <a:t>As a group of fellows we’ve had the opportunity to attend a number of conferences and arranged meetings with clinical leaders including Clare Marx, new GMC chair, Sally Lewis &amp; Rebecca Richards to discuss value based healthcare and a number of individuals in 1000 lives and public health wales, putting into context some of the key policies and strategies which were also outlined through Academi Wales and shadowing in welsh government/health board.</a:t>
            </a:r>
          </a:p>
          <a:p>
            <a:endParaRPr lang="en-GB" dirty="0"/>
          </a:p>
          <a:p>
            <a:r>
              <a:rPr lang="en-GB" dirty="0"/>
              <a:t>Through my own specialty I have been working with the obstetric NSAG to develop some of the key principles of the new maternity vision for Wales and also through the RCOG curriculum advisory group and editing online journal.</a:t>
            </a:r>
          </a:p>
          <a:p>
            <a:endParaRPr lang="en-GB" dirty="0"/>
          </a:p>
          <a:p>
            <a:r>
              <a:rPr lang="en-GB" dirty="0"/>
              <a:t>One of the most valuable experiences has been in finding a really great coach through the </a:t>
            </a:r>
            <a:r>
              <a:rPr lang="en-GB" dirty="0" err="1"/>
              <a:t>academi</a:t>
            </a:r>
            <a:r>
              <a:rPr lang="en-GB" dirty="0"/>
              <a:t> wales coaching network who has really helped with developing a future career plan and highlighting areas for personal development.</a:t>
            </a:r>
          </a:p>
          <a:p>
            <a:endParaRPr lang="en-GB" dirty="0"/>
          </a:p>
          <a:p>
            <a:endParaRPr lang="en-GB" dirty="0"/>
          </a:p>
          <a:p>
            <a:r>
              <a:rPr lang="en-GB" dirty="0"/>
              <a:t>Variety of activities – O&amp;G, Maternity vision strategy, engagement of obstetricians in vision/maternity network, RCOG curriculum development &amp; eportfolio &amp; StratOG,./</a:t>
            </a:r>
          </a:p>
          <a:p>
            <a:r>
              <a:rPr lang="en-GB" dirty="0"/>
              <a:t>Shadowing, MDs, CMO, DCMO, CD</a:t>
            </a:r>
          </a:p>
          <a:p>
            <a:r>
              <a:rPr lang="en-GB" dirty="0"/>
              <a:t>Fellows meetings – Sally Lewis, Rebecca Richards, John Boulton, PHW, Clare Marx, </a:t>
            </a:r>
            <a:r>
              <a:rPr lang="en-GB" dirty="0" err="1"/>
              <a:t>Giri</a:t>
            </a:r>
            <a:r>
              <a:rPr lang="en-GB" dirty="0"/>
              <a:t> Shankar, Westminster, Michael West, </a:t>
            </a:r>
          </a:p>
          <a:p>
            <a:r>
              <a:rPr lang="en-GB" dirty="0"/>
              <a:t>Conferences – Induction in London, FMLM Birmingham and Cardiff</a:t>
            </a:r>
          </a:p>
          <a:p>
            <a:r>
              <a:rPr lang="en-GB" dirty="0"/>
              <a:t>Academi Wales</a:t>
            </a:r>
          </a:p>
          <a:p>
            <a:r>
              <a:rPr lang="en-GB" dirty="0"/>
              <a:t>Coaching</a:t>
            </a:r>
          </a:p>
          <a:p>
            <a:r>
              <a:rPr lang="en-GB" dirty="0"/>
              <a:t>Consent work</a:t>
            </a:r>
          </a:p>
          <a:p>
            <a:r>
              <a:rPr lang="en-GB" dirty="0"/>
              <a:t>Advanced QI study day</a:t>
            </a:r>
          </a:p>
          <a:p>
            <a:r>
              <a:rPr lang="en-GB" dirty="0"/>
              <a:t>Developing QI skills in champion midwives</a:t>
            </a:r>
          </a:p>
          <a:p>
            <a:r>
              <a:rPr lang="en-GB" dirty="0"/>
              <a:t>NHS Wales Health Hack</a:t>
            </a:r>
          </a:p>
          <a:p>
            <a:r>
              <a:rPr lang="en-GB" dirty="0"/>
              <a:t>GMC UKAF, focus groups,</a:t>
            </a:r>
          </a:p>
          <a:p>
            <a:endParaRPr lang="en-GB"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20</a:t>
            </a:fld>
            <a:endParaRPr lang="en-US" dirty="0"/>
          </a:p>
        </p:txBody>
      </p:sp>
    </p:spTree>
    <p:extLst>
      <p:ext uri="{BB962C8B-B14F-4D97-AF65-F5344CB8AC3E}">
        <p14:creationId xmlns:p14="http://schemas.microsoft.com/office/powerpoint/2010/main" val="3373148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5751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Full Image">
    <p:spTree>
      <p:nvGrpSpPr>
        <p:cNvPr id="1" name=""/>
        <p:cNvGrpSpPr/>
        <p:nvPr/>
      </p:nvGrpSpPr>
      <p:grpSpPr>
        <a:xfrm>
          <a:off x="0" y="0"/>
          <a:ext cx="0" cy="0"/>
          <a:chOff x="0" y="0"/>
          <a:chExt cx="0" cy="0"/>
        </a:xfrm>
      </p:grpSpPr>
      <p:sp>
        <p:nvSpPr>
          <p:cNvPr id="2" name="Picture Placeholder 8"/>
          <p:cNvSpPr>
            <a:spLocks noGrp="1"/>
          </p:cNvSpPr>
          <p:nvPr>
            <p:ph type="pic" sz="quarter" idx="14"/>
          </p:nvPr>
        </p:nvSpPr>
        <p:spPr>
          <a:xfrm>
            <a:off x="-485321" y="-522513"/>
            <a:ext cx="25348292" cy="14761026"/>
          </a:xfrm>
          <a:prstGeom prst="rect">
            <a:avLst/>
          </a:prstGeom>
          <a:solidFill>
            <a:schemeClr val="bg1">
              <a:lumMod val="95000"/>
            </a:schemeClr>
          </a:solidFill>
        </p:spPr>
        <p:txBody>
          <a:bodyPr>
            <a:normAutofit/>
          </a:bodyPr>
          <a:lstStyle>
            <a:lvl1pPr>
              <a:defRPr sz="2101"/>
            </a:lvl1pPr>
          </a:lstStyle>
          <a:p>
            <a:endParaRPr lang="en-US"/>
          </a:p>
        </p:txBody>
      </p:sp>
    </p:spTree>
    <p:extLst>
      <p:ext uri="{BB962C8B-B14F-4D97-AF65-F5344CB8AC3E}">
        <p14:creationId xmlns:p14="http://schemas.microsoft.com/office/powerpoint/2010/main" val="2892474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Full Image">
    <p:spTree>
      <p:nvGrpSpPr>
        <p:cNvPr id="1" name=""/>
        <p:cNvGrpSpPr/>
        <p:nvPr/>
      </p:nvGrpSpPr>
      <p:grpSpPr>
        <a:xfrm>
          <a:off x="0" y="0"/>
          <a:ext cx="0" cy="0"/>
          <a:chOff x="0" y="0"/>
          <a:chExt cx="0" cy="0"/>
        </a:xfrm>
      </p:grpSpPr>
      <p:sp>
        <p:nvSpPr>
          <p:cNvPr id="4" name="Picture Placeholder 8">
            <a:extLst>
              <a:ext uri="{FF2B5EF4-FFF2-40B4-BE49-F238E27FC236}">
                <a16:creationId xmlns:a16="http://schemas.microsoft.com/office/drawing/2014/main" id="{CEF76624-3BFD-9146-B405-A9671AF76FE7}"/>
              </a:ext>
            </a:extLst>
          </p:cNvPr>
          <p:cNvSpPr>
            <a:spLocks noGrp="1"/>
          </p:cNvSpPr>
          <p:nvPr>
            <p:ph type="pic" sz="quarter" idx="14"/>
          </p:nvPr>
        </p:nvSpPr>
        <p:spPr>
          <a:xfrm>
            <a:off x="-485321" y="5977053"/>
            <a:ext cx="25348292" cy="8261459"/>
          </a:xfrm>
          <a:prstGeom prst="rect">
            <a:avLst/>
          </a:prstGeom>
          <a:solidFill>
            <a:schemeClr val="bg1">
              <a:lumMod val="95000"/>
            </a:schemeClr>
          </a:solidFill>
        </p:spPr>
        <p:txBody>
          <a:bodyPr>
            <a:normAutofit/>
          </a:bodyPr>
          <a:lstStyle>
            <a:lvl1pPr>
              <a:defRPr sz="2101"/>
            </a:lvl1pPr>
          </a:lstStyle>
          <a:p>
            <a:endParaRPr lang="en-US"/>
          </a:p>
        </p:txBody>
      </p:sp>
    </p:spTree>
    <p:extLst>
      <p:ext uri="{BB962C8B-B14F-4D97-AF65-F5344CB8AC3E}">
        <p14:creationId xmlns:p14="http://schemas.microsoft.com/office/powerpoint/2010/main" val="260427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Full Image">
    <p:spTree>
      <p:nvGrpSpPr>
        <p:cNvPr id="1" name=""/>
        <p:cNvGrpSpPr/>
        <p:nvPr/>
      </p:nvGrpSpPr>
      <p:grpSpPr>
        <a:xfrm>
          <a:off x="0" y="0"/>
          <a:ext cx="0" cy="0"/>
          <a:chOff x="0" y="0"/>
          <a:chExt cx="0" cy="0"/>
        </a:xfrm>
      </p:grpSpPr>
      <p:sp>
        <p:nvSpPr>
          <p:cNvPr id="2" name="Picture Placeholder 8"/>
          <p:cNvSpPr>
            <a:spLocks noGrp="1"/>
          </p:cNvSpPr>
          <p:nvPr>
            <p:ph type="pic" sz="quarter" idx="14"/>
          </p:nvPr>
        </p:nvSpPr>
        <p:spPr>
          <a:xfrm>
            <a:off x="-485321" y="-522513"/>
            <a:ext cx="25348292" cy="14761026"/>
          </a:xfrm>
          <a:prstGeom prst="rect">
            <a:avLst/>
          </a:prstGeom>
          <a:solidFill>
            <a:schemeClr val="bg1">
              <a:lumMod val="95000"/>
            </a:schemeClr>
          </a:solidFill>
        </p:spPr>
        <p:txBody>
          <a:bodyPr>
            <a:normAutofit/>
          </a:bodyPr>
          <a:lstStyle>
            <a:lvl1pPr>
              <a:defRPr sz="2101"/>
            </a:lvl1pPr>
          </a:lstStyle>
          <a:p>
            <a:endParaRPr lang="en-US"/>
          </a:p>
        </p:txBody>
      </p:sp>
    </p:spTree>
    <p:extLst>
      <p:ext uri="{BB962C8B-B14F-4D97-AF65-F5344CB8AC3E}">
        <p14:creationId xmlns:p14="http://schemas.microsoft.com/office/powerpoint/2010/main" val="348543320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A5F499E-B389-1745-A7D3-1A30BCEB395E}"/>
              </a:ext>
            </a:extLst>
          </p:cNvPr>
          <p:cNvSpPr/>
          <p:nvPr userDrawn="1"/>
        </p:nvSpPr>
        <p:spPr>
          <a:xfrm>
            <a:off x="23177171" y="512236"/>
            <a:ext cx="626328" cy="6263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1675964" y="3651250"/>
            <a:ext cx="21025723" cy="8702676"/>
          </a:xfrm>
          <a:prstGeom prst="rect">
            <a:avLst/>
          </a:prstGeom>
        </p:spPr>
        <p:txBody>
          <a:bodyPr vert="horz" lIns="182843" tIns="91422" rIns="182843" bIns="91422"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3"/>
          <p:cNvSpPr>
            <a:spLocks noGrp="1"/>
          </p:cNvSpPr>
          <p:nvPr>
            <p:ph type="title"/>
          </p:nvPr>
        </p:nvSpPr>
        <p:spPr>
          <a:xfrm>
            <a:off x="1676400" y="730250"/>
            <a:ext cx="21024850" cy="2651125"/>
          </a:xfrm>
          <a:prstGeom prst="rect">
            <a:avLst/>
          </a:prstGeom>
        </p:spPr>
        <p:txBody>
          <a:bodyPr vert="horz" lIns="91440" tIns="45720" rIns="91440" bIns="45720" rtlCol="0" anchor="ctr">
            <a:normAutofit/>
          </a:bodyPr>
          <a:lstStyle/>
          <a:p>
            <a:r>
              <a:rPr lang="en-US"/>
              <a:t>Click to edit Master title style</a:t>
            </a:r>
          </a:p>
        </p:txBody>
      </p:sp>
      <p:sp>
        <p:nvSpPr>
          <p:cNvPr id="7" name="TextBox 6"/>
          <p:cNvSpPr txBox="1"/>
          <p:nvPr userDrawn="1"/>
        </p:nvSpPr>
        <p:spPr>
          <a:xfrm>
            <a:off x="23133634" y="556039"/>
            <a:ext cx="822906" cy="492406"/>
          </a:xfrm>
          <a:prstGeom prst="rect">
            <a:avLst/>
          </a:prstGeom>
          <a:noFill/>
        </p:spPr>
        <p:txBody>
          <a:bodyPr wrap="none" lIns="182843" tIns="91422" rIns="182843" bIns="91422" rtlCol="0">
            <a:spAutoFit/>
          </a:bodyPr>
          <a:lstStyle/>
          <a:p>
            <a:pPr algn="ctr"/>
            <a:fld id="{260E2A6B-A809-4840-BF14-8648BC0BDF87}" type="slidenum">
              <a:rPr lang="id-ID" sz="2000" b="0" i="0" smtClean="0">
                <a:solidFill>
                  <a:schemeClr val="bg1"/>
                </a:solidFill>
                <a:latin typeface="Montserrat" charset="0"/>
                <a:ea typeface="Montserrat" charset="0"/>
                <a:cs typeface="Montserrat" charset="0"/>
              </a:rPr>
              <a:pPr algn="ctr"/>
              <a:t>‹#›</a:t>
            </a:fld>
            <a:r>
              <a:rPr lang="id-ID" sz="2000" b="0" i="0" dirty="0">
                <a:solidFill>
                  <a:schemeClr val="bg1"/>
                </a:solidFill>
                <a:latin typeface="Montserrat" charset="0"/>
                <a:ea typeface="Montserrat" charset="0"/>
                <a:cs typeface="Montserrat" charset="0"/>
              </a:rPr>
              <a:t>  </a:t>
            </a:r>
          </a:p>
        </p:txBody>
      </p:sp>
    </p:spTree>
    <p:extLst>
      <p:ext uri="{BB962C8B-B14F-4D97-AF65-F5344CB8AC3E}">
        <p14:creationId xmlns:p14="http://schemas.microsoft.com/office/powerpoint/2010/main" val="1422848046"/>
      </p:ext>
    </p:extLst>
  </p:cSld>
  <p:clrMap bg1="lt1" tx1="dk1" bg2="lt2" tx2="dk2" accent1="accent1" accent2="accent2" accent3="accent3" accent4="accent4" accent5="accent5" accent6="accent6" hlink="hlink" folHlink="folHlink"/>
  <p:sldLayoutIdLst>
    <p:sldLayoutId id="2147483880" r:id="rId1"/>
    <p:sldLayoutId id="2147483881" r:id="rId2"/>
    <p:sldLayoutId id="2147483883" r:id="rId3"/>
    <p:sldLayoutId id="2147483892" r:id="rId4"/>
  </p:sldLayoutIdLst>
  <p:hf hdr="0" ftr="0" dt="0"/>
  <p:txStyles>
    <p:titleStyle>
      <a:lvl1pPr algn="l" defTabSz="1828434" rtl="0" eaLnBrk="1" latinLnBrk="0" hangingPunct="1">
        <a:lnSpc>
          <a:spcPct val="90000"/>
        </a:lnSpc>
        <a:spcBef>
          <a:spcPct val="0"/>
        </a:spcBef>
        <a:buNone/>
        <a:defRPr lang="en-US" sz="4000" b="0" i="0" kern="1200">
          <a:solidFill>
            <a:schemeClr val="tx1"/>
          </a:solidFill>
          <a:latin typeface="Montserrat Light" charset="0"/>
          <a:ea typeface="Montserrat Light" charset="0"/>
          <a:cs typeface="Montserrat Light" charset="0"/>
        </a:defRPr>
      </a:lvl1pPr>
    </p:titleStyle>
    <p:bodyStyle>
      <a:lvl1pPr marL="0" indent="0" algn="l" defTabSz="1828434" rtl="0" eaLnBrk="1" latinLnBrk="0" hangingPunct="1">
        <a:lnSpc>
          <a:spcPct val="90000"/>
        </a:lnSpc>
        <a:spcBef>
          <a:spcPts val="2000"/>
        </a:spcBef>
        <a:buFont typeface="Arial" charset="0"/>
        <a:buNone/>
        <a:defRPr lang="en-US" sz="4800" kern="1200" dirty="0" smtClean="0">
          <a:solidFill>
            <a:schemeClr val="tx1"/>
          </a:solidFill>
          <a:effectLst/>
          <a:latin typeface="Montserrat Hairline" charset="0"/>
          <a:ea typeface="Montserrat Hairline" charset="0"/>
          <a:cs typeface="Montserrat Hairline" charset="0"/>
        </a:defRPr>
      </a:lvl1pPr>
      <a:lvl2pPr marL="914217" indent="0" algn="l" defTabSz="1828434" rtl="0" eaLnBrk="1" latinLnBrk="0" hangingPunct="1">
        <a:lnSpc>
          <a:spcPct val="90000"/>
        </a:lnSpc>
        <a:spcBef>
          <a:spcPts val="1000"/>
        </a:spcBef>
        <a:buFont typeface="Arial" charset="0"/>
        <a:buNone/>
        <a:defRPr lang="en-US" sz="4000" kern="1200" dirty="0" smtClean="0">
          <a:solidFill>
            <a:schemeClr val="tx1"/>
          </a:solidFill>
          <a:effectLst/>
          <a:latin typeface="Montserrat Hairline" charset="0"/>
          <a:ea typeface="Montserrat Hairline" charset="0"/>
          <a:cs typeface="Montserrat Hairline" charset="0"/>
        </a:defRPr>
      </a:lvl2pPr>
      <a:lvl3pPr marL="1828434" indent="0" algn="l" defTabSz="1828434" rtl="0" eaLnBrk="1" latinLnBrk="0" hangingPunct="1">
        <a:lnSpc>
          <a:spcPct val="90000"/>
        </a:lnSpc>
        <a:spcBef>
          <a:spcPts val="1000"/>
        </a:spcBef>
        <a:buFont typeface="Arial" charset="0"/>
        <a:buNone/>
        <a:defRPr lang="en-US" sz="3600" kern="1200" dirty="0" smtClean="0">
          <a:solidFill>
            <a:schemeClr val="tx1"/>
          </a:solidFill>
          <a:effectLst/>
          <a:latin typeface="Montserrat Hairline" charset="0"/>
          <a:ea typeface="Montserrat Hairline" charset="0"/>
          <a:cs typeface="Montserrat Hairline" charset="0"/>
        </a:defRPr>
      </a:lvl3pPr>
      <a:lvl4pPr marL="2742651" indent="0" algn="l" defTabSz="1828434" rtl="0" eaLnBrk="1" latinLnBrk="0" hangingPunct="1">
        <a:lnSpc>
          <a:spcPct val="90000"/>
        </a:lnSpc>
        <a:spcBef>
          <a:spcPts val="1000"/>
        </a:spcBef>
        <a:buFont typeface="Arial" charset="0"/>
        <a:buNone/>
        <a:defRPr lang="en-US" sz="3200" kern="1200" dirty="0" smtClean="0">
          <a:solidFill>
            <a:schemeClr val="tx1"/>
          </a:solidFill>
          <a:effectLst/>
          <a:latin typeface="Montserrat Hairline" charset="0"/>
          <a:ea typeface="Montserrat Hairline" charset="0"/>
          <a:cs typeface="Montserrat Hairline" charset="0"/>
        </a:defRPr>
      </a:lvl4pPr>
      <a:lvl5pPr marL="3656868" indent="0" algn="l" defTabSz="1828434" rtl="0" eaLnBrk="1" latinLnBrk="0" hangingPunct="1">
        <a:lnSpc>
          <a:spcPct val="90000"/>
        </a:lnSpc>
        <a:spcBef>
          <a:spcPts val="1000"/>
        </a:spcBef>
        <a:buFont typeface="Arial" charset="0"/>
        <a:buNone/>
        <a:defRPr lang="en-US" sz="3200" kern="1200" dirty="0">
          <a:solidFill>
            <a:schemeClr val="tx1"/>
          </a:solidFill>
          <a:effectLst/>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EEBE8A8-23C2-7D41-9C66-67A56BE1AF7B}"/>
              </a:ext>
            </a:extLst>
          </p:cNvPr>
          <p:cNvSpPr/>
          <p:nvPr/>
        </p:nvSpPr>
        <p:spPr>
          <a:xfrm>
            <a:off x="0" y="1"/>
            <a:ext cx="24377650" cy="137160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a:extLst>
              <a:ext uri="{FF2B5EF4-FFF2-40B4-BE49-F238E27FC236}">
                <a16:creationId xmlns:a16="http://schemas.microsoft.com/office/drawing/2014/main" id="{0906CB3F-0A74-7E44-A691-ECD4729B69D2}"/>
              </a:ext>
            </a:extLst>
          </p:cNvPr>
          <p:cNvGrpSpPr/>
          <p:nvPr/>
        </p:nvGrpSpPr>
        <p:grpSpPr>
          <a:xfrm>
            <a:off x="633690" y="1450919"/>
            <a:ext cx="22974287" cy="4091498"/>
            <a:chOff x="8404292" y="4253056"/>
            <a:chExt cx="7334886" cy="4091498"/>
          </a:xfrm>
        </p:grpSpPr>
        <p:sp>
          <p:nvSpPr>
            <p:cNvPr id="17" name="TextBox 16">
              <a:extLst>
                <a:ext uri="{FF2B5EF4-FFF2-40B4-BE49-F238E27FC236}">
                  <a16:creationId xmlns:a16="http://schemas.microsoft.com/office/drawing/2014/main" id="{10D28819-4465-3A49-8D25-CCC10105D14A}"/>
                </a:ext>
              </a:extLst>
            </p:cNvPr>
            <p:cNvSpPr txBox="1"/>
            <p:nvPr/>
          </p:nvSpPr>
          <p:spPr>
            <a:xfrm>
              <a:off x="8404292" y="4253056"/>
              <a:ext cx="7061738" cy="2554545"/>
            </a:xfrm>
            <a:prstGeom prst="rect">
              <a:avLst/>
            </a:prstGeom>
            <a:noFill/>
            <a:ln>
              <a:noFill/>
            </a:ln>
          </p:spPr>
          <p:txBody>
            <a:bodyPr wrap="square" rtlCol="0">
              <a:spAutoFit/>
            </a:bodyPr>
            <a:lstStyle/>
            <a:p>
              <a:pPr lvl="1"/>
              <a:r>
                <a:rPr lang="en-US" sz="8000" b="1" dirty="0">
                  <a:solidFill>
                    <a:schemeClr val="bg1"/>
                  </a:solidFill>
                  <a:latin typeface="Roboto" panose="02000000000000000000" pitchFamily="2" charset="0"/>
                  <a:ea typeface="Roboto" panose="02000000000000000000" pitchFamily="2" charset="0"/>
                  <a:cs typeface="Lato" panose="020F0502020204030203" pitchFamily="34" charset="0"/>
                </a:rPr>
                <a:t>Sustainability of OBS Cymru </a:t>
              </a:r>
            </a:p>
            <a:p>
              <a:pPr lvl="1"/>
              <a:r>
                <a:rPr lang="en-US" sz="8000" b="1" dirty="0">
                  <a:solidFill>
                    <a:schemeClr val="bg1"/>
                  </a:solidFill>
                  <a:latin typeface="Roboto" panose="02000000000000000000" pitchFamily="2" charset="0"/>
                  <a:ea typeface="Roboto" panose="02000000000000000000" pitchFamily="2" charset="0"/>
                  <a:cs typeface="Lato" panose="020F0502020204030203" pitchFamily="34" charset="0"/>
                </a:rPr>
                <a:t>(Obstetric Bleeding Strategy for Wales)</a:t>
              </a:r>
            </a:p>
          </p:txBody>
        </p:sp>
        <p:sp>
          <p:nvSpPr>
            <p:cNvPr id="18" name="TextBox 17">
              <a:extLst>
                <a:ext uri="{FF2B5EF4-FFF2-40B4-BE49-F238E27FC236}">
                  <a16:creationId xmlns:a16="http://schemas.microsoft.com/office/drawing/2014/main" id="{FA113D40-989D-764C-B70D-4B5EE50C37BB}"/>
                </a:ext>
              </a:extLst>
            </p:cNvPr>
            <p:cNvSpPr txBox="1"/>
            <p:nvPr/>
          </p:nvSpPr>
          <p:spPr>
            <a:xfrm>
              <a:off x="8648175" y="7636668"/>
              <a:ext cx="7091003" cy="707886"/>
            </a:xfrm>
            <a:prstGeom prst="rect">
              <a:avLst/>
            </a:prstGeom>
            <a:noFill/>
          </p:spPr>
          <p:txBody>
            <a:bodyPr wrap="square" rtlCol="0">
              <a:spAutoFit/>
            </a:bodyPr>
            <a:lstStyle/>
            <a:p>
              <a:r>
                <a:rPr lang="en-US" sz="4000" b="1" spc="600" dirty="0">
                  <a:solidFill>
                    <a:schemeClr val="bg1"/>
                  </a:solidFill>
                  <a:latin typeface="Roboto" panose="02000000000000000000" pitchFamily="2" charset="0"/>
                  <a:ea typeface="Roboto" panose="02000000000000000000" pitchFamily="2" charset="0"/>
                  <a:cs typeface="Lato" panose="020F0502020204030203" pitchFamily="34" charset="0"/>
                </a:rPr>
                <a:t>DR CERYS SCARR, WELSH CLINICAL LEADERSHIP TRAINING FELLOW</a:t>
              </a:r>
            </a:p>
          </p:txBody>
        </p:sp>
      </p:grpSp>
      <p:sp>
        <p:nvSpPr>
          <p:cNvPr id="10" name="Rectangle 9">
            <a:extLst>
              <a:ext uri="{FF2B5EF4-FFF2-40B4-BE49-F238E27FC236}">
                <a16:creationId xmlns:a16="http://schemas.microsoft.com/office/drawing/2014/main" id="{9D1B4304-7FA6-7B43-B5BF-5AFDD8787BDB}"/>
              </a:ext>
            </a:extLst>
          </p:cNvPr>
          <p:cNvSpPr/>
          <p:nvPr/>
        </p:nvSpPr>
        <p:spPr>
          <a:xfrm rot="16200000" flipV="1">
            <a:off x="-1240269" y="3471798"/>
            <a:ext cx="4511808" cy="93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Roboto" panose="02000000000000000000" pitchFamily="2" charset="0"/>
              <a:ea typeface="Roboto" panose="02000000000000000000" pitchFamily="2" charset="0"/>
            </a:endParaRPr>
          </a:p>
        </p:txBody>
      </p:sp>
      <p:sp>
        <p:nvSpPr>
          <p:cNvPr id="5" name="Rounded Rectangle 4">
            <a:extLst>
              <a:ext uri="{FF2B5EF4-FFF2-40B4-BE49-F238E27FC236}">
                <a16:creationId xmlns:a16="http://schemas.microsoft.com/office/drawing/2014/main" id="{02DA2E7A-3F00-1C4E-947B-C54C1B72C84C}"/>
              </a:ext>
            </a:extLst>
          </p:cNvPr>
          <p:cNvSpPr/>
          <p:nvPr/>
        </p:nvSpPr>
        <p:spPr>
          <a:xfrm rot="2093141">
            <a:off x="22719881" y="-223581"/>
            <a:ext cx="349195" cy="147438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ounded Rectangle 10">
            <a:extLst>
              <a:ext uri="{FF2B5EF4-FFF2-40B4-BE49-F238E27FC236}">
                <a16:creationId xmlns:a16="http://schemas.microsoft.com/office/drawing/2014/main" id="{15F6C966-34E7-CA4C-A006-9D924BC720C0}"/>
              </a:ext>
            </a:extLst>
          </p:cNvPr>
          <p:cNvSpPr/>
          <p:nvPr/>
        </p:nvSpPr>
        <p:spPr>
          <a:xfrm rot="2093141">
            <a:off x="25724330" y="-928444"/>
            <a:ext cx="373291" cy="147438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a:extLst>
              <a:ext uri="{FF2B5EF4-FFF2-40B4-BE49-F238E27FC236}">
                <a16:creationId xmlns:a16="http://schemas.microsoft.com/office/drawing/2014/main" id="{AB1AFC71-F5ED-9B4B-B570-A0DB3156F4B1}"/>
              </a:ext>
            </a:extLst>
          </p:cNvPr>
          <p:cNvPicPr>
            <a:picLocks noChangeAspect="1"/>
          </p:cNvPicPr>
          <p:nvPr/>
        </p:nvPicPr>
        <p:blipFill>
          <a:blip r:embed="rId3"/>
          <a:stretch>
            <a:fillRect/>
          </a:stretch>
        </p:blipFill>
        <p:spPr>
          <a:xfrm>
            <a:off x="92040" y="6654131"/>
            <a:ext cx="15566571" cy="7061870"/>
          </a:xfrm>
          <a:prstGeom prst="rect">
            <a:avLst/>
          </a:prstGeom>
        </p:spPr>
      </p:pic>
      <p:sp>
        <p:nvSpPr>
          <p:cNvPr id="4" name="TextBox 3">
            <a:extLst>
              <a:ext uri="{FF2B5EF4-FFF2-40B4-BE49-F238E27FC236}">
                <a16:creationId xmlns:a16="http://schemas.microsoft.com/office/drawing/2014/main" id="{E2416513-FE6B-2543-85EF-3214E5737A62}"/>
              </a:ext>
            </a:extLst>
          </p:cNvPr>
          <p:cNvSpPr txBox="1"/>
          <p:nvPr/>
        </p:nvSpPr>
        <p:spPr>
          <a:xfrm>
            <a:off x="15902995" y="180498"/>
            <a:ext cx="12759391" cy="954107"/>
          </a:xfrm>
          <a:prstGeom prst="rect">
            <a:avLst/>
          </a:prstGeom>
          <a:noFill/>
        </p:spPr>
        <p:txBody>
          <a:bodyPr wrap="square" rtlCol="0">
            <a:spAutoFit/>
          </a:bodyPr>
          <a:lstStyle/>
          <a:p>
            <a:pPr lvl="1"/>
            <a:r>
              <a:rPr lang="en-US" sz="2800" b="1" dirty="0">
                <a:solidFill>
                  <a:schemeClr val="bg1"/>
                </a:solidFill>
                <a:latin typeface="Roboto" panose="02000000000000000000" pitchFamily="2" charset="0"/>
                <a:ea typeface="Roboto" panose="02000000000000000000" pitchFamily="2" charset="0"/>
                <a:cs typeface="Lato" panose="020F0502020204030203" pitchFamily="34" charset="0"/>
              </a:rPr>
              <a:t>BMPF 7058: Leading Service Improvement</a:t>
            </a:r>
          </a:p>
          <a:p>
            <a:pPr lvl="1"/>
            <a:r>
              <a:rPr lang="en-US" sz="2800" b="1" dirty="0">
                <a:solidFill>
                  <a:schemeClr val="bg1"/>
                </a:solidFill>
                <a:latin typeface="Roboto" panose="02000000000000000000" pitchFamily="2" charset="0"/>
                <a:ea typeface="Roboto" panose="02000000000000000000" pitchFamily="2" charset="0"/>
                <a:cs typeface="Lato" panose="020F0502020204030203" pitchFamily="34" charset="0"/>
              </a:rPr>
              <a:t>Candidate No: 1812509</a:t>
            </a:r>
          </a:p>
        </p:txBody>
      </p:sp>
    </p:spTree>
    <p:extLst>
      <p:ext uri="{BB962C8B-B14F-4D97-AF65-F5344CB8AC3E}">
        <p14:creationId xmlns:p14="http://schemas.microsoft.com/office/powerpoint/2010/main" val="2716981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D14E5B4F-6DEF-6947-ABBA-E6FA6111893C}"/>
              </a:ext>
            </a:extLst>
          </p:cNvPr>
          <p:cNvSpPr txBox="1"/>
          <p:nvPr/>
        </p:nvSpPr>
        <p:spPr>
          <a:xfrm>
            <a:off x="2688080" y="2442466"/>
            <a:ext cx="19001486" cy="9941183"/>
          </a:xfrm>
          <a:prstGeom prst="rect">
            <a:avLst/>
          </a:prstGeom>
          <a:noFill/>
        </p:spPr>
        <p:txBody>
          <a:bodyPr wrap="square" rtlCol="0">
            <a:spAutoFit/>
          </a:bodyPr>
          <a:lstStyle/>
          <a:p>
            <a:pPr algn="ctr"/>
            <a:r>
              <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Bleeding after childbirth is common</a:t>
            </a:r>
          </a:p>
          <a:p>
            <a:pPr algn="ctr"/>
            <a:endPar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50,000 women/yr bleed more than 1 litre</a:t>
            </a:r>
          </a:p>
          <a:p>
            <a:pPr algn="ctr"/>
            <a:r>
              <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5000 women/yr bleed more than 2.5 litres</a:t>
            </a:r>
          </a:p>
          <a:p>
            <a:pPr algn="ctr"/>
            <a:endPar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Significant impact on the woman, baby and family</a:t>
            </a:r>
          </a:p>
          <a:p>
            <a:pPr algn="ctr"/>
            <a:endPar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5" name="Rectangle 34">
            <a:extLst>
              <a:ext uri="{FF2B5EF4-FFF2-40B4-BE49-F238E27FC236}">
                <a16:creationId xmlns:a16="http://schemas.microsoft.com/office/drawing/2014/main" id="{EE7164B5-8655-4648-BAB9-53031FFC6C1D}"/>
              </a:ext>
            </a:extLst>
          </p:cNvPr>
          <p:cNvSpPr/>
          <p:nvPr/>
        </p:nvSpPr>
        <p:spPr>
          <a:xfrm rot="10800000" flipV="1">
            <a:off x="11334571" y="4435450"/>
            <a:ext cx="1092550" cy="93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Roboto" panose="02000000000000000000" pitchFamily="2" charset="0"/>
              <a:ea typeface="Roboto" panose="02000000000000000000" pitchFamily="2" charset="0"/>
            </a:endParaRPr>
          </a:p>
        </p:txBody>
      </p:sp>
      <p:sp>
        <p:nvSpPr>
          <p:cNvPr id="6" name="Rectangle 5">
            <a:extLst>
              <a:ext uri="{FF2B5EF4-FFF2-40B4-BE49-F238E27FC236}">
                <a16:creationId xmlns:a16="http://schemas.microsoft.com/office/drawing/2014/main" id="{43685447-4189-DA47-A494-6646B8F27F0A}"/>
              </a:ext>
            </a:extLst>
          </p:cNvPr>
          <p:cNvSpPr/>
          <p:nvPr/>
        </p:nvSpPr>
        <p:spPr>
          <a:xfrm rot="10800000" flipV="1">
            <a:off x="11334571" y="1649185"/>
            <a:ext cx="1092550" cy="93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Roboto" panose="02000000000000000000" pitchFamily="2" charset="0"/>
              <a:ea typeface="Roboto" panose="02000000000000000000" pitchFamily="2" charset="0"/>
            </a:endParaRPr>
          </a:p>
        </p:txBody>
      </p:sp>
      <p:sp>
        <p:nvSpPr>
          <p:cNvPr id="7" name="Rectangle 6">
            <a:extLst>
              <a:ext uri="{FF2B5EF4-FFF2-40B4-BE49-F238E27FC236}">
                <a16:creationId xmlns:a16="http://schemas.microsoft.com/office/drawing/2014/main" id="{EC24BCB8-6413-AF46-B764-8382882ADA87}"/>
              </a:ext>
            </a:extLst>
          </p:cNvPr>
          <p:cNvSpPr/>
          <p:nvPr/>
        </p:nvSpPr>
        <p:spPr>
          <a:xfrm rot="10800000" flipV="1">
            <a:off x="11334571" y="8016850"/>
            <a:ext cx="1092550" cy="93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8749992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E5FB88B-2F43-7141-8D9F-2118C065EE92}"/>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8870" b="8870"/>
          <a:stretch>
            <a:fillRect/>
          </a:stretch>
        </p:blipFill>
        <p:spPr>
          <a:xfrm>
            <a:off x="5453750" y="370985"/>
            <a:ext cx="12179416" cy="3401676"/>
          </a:xfrm>
        </p:spPr>
      </p:pic>
      <p:sp>
        <p:nvSpPr>
          <p:cNvPr id="10" name="TextBox 9">
            <a:extLst>
              <a:ext uri="{FF2B5EF4-FFF2-40B4-BE49-F238E27FC236}">
                <a16:creationId xmlns:a16="http://schemas.microsoft.com/office/drawing/2014/main" id="{A74857BB-959C-814C-85CB-C01CB578275B}"/>
              </a:ext>
            </a:extLst>
          </p:cNvPr>
          <p:cNvSpPr txBox="1"/>
          <p:nvPr/>
        </p:nvSpPr>
        <p:spPr>
          <a:xfrm>
            <a:off x="5929245" y="855994"/>
            <a:ext cx="12990836" cy="1200329"/>
          </a:xfrm>
          <a:prstGeom prst="rect">
            <a:avLst/>
          </a:prstGeom>
          <a:noFill/>
          <a:ln>
            <a:noFill/>
          </a:ln>
        </p:spPr>
        <p:txBody>
          <a:bodyPr wrap="square" rtlCol="0">
            <a:spAutoFit/>
          </a:bodyPr>
          <a:lstStyle/>
          <a:p>
            <a:pPr algn="ctr"/>
            <a:r>
              <a:rPr lang="en-US" sz="72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OBS CYMRU</a:t>
            </a:r>
          </a:p>
        </p:txBody>
      </p:sp>
      <p:sp>
        <p:nvSpPr>
          <p:cNvPr id="12" name="Subtitle 2">
            <a:extLst>
              <a:ext uri="{FF2B5EF4-FFF2-40B4-BE49-F238E27FC236}">
                <a16:creationId xmlns:a16="http://schemas.microsoft.com/office/drawing/2014/main" id="{2C846CD7-EEB6-4C40-9C6C-0DD0D2D2DE97}"/>
              </a:ext>
            </a:extLst>
          </p:cNvPr>
          <p:cNvSpPr txBox="1">
            <a:spLocks/>
          </p:cNvSpPr>
          <p:nvPr/>
        </p:nvSpPr>
        <p:spPr>
          <a:xfrm>
            <a:off x="5042461" y="2026709"/>
            <a:ext cx="15520058" cy="947900"/>
          </a:xfrm>
          <a:prstGeom prst="rect">
            <a:avLst/>
          </a:prstGeom>
        </p:spPr>
        <p:txBody>
          <a:bodyPr vert="horz" wrap="square" lIns="217433" tIns="108718" rIns="217433" bIns="108718"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50000"/>
              </a:lnSpc>
            </a:pPr>
            <a:r>
              <a:rPr lang="en-US" sz="3600" dirty="0">
                <a:solidFill>
                  <a:schemeClr val="tx1"/>
                </a:solidFill>
                <a:latin typeface="Roboto Light" panose="02000000000000000000" pitchFamily="2" charset="0"/>
                <a:ea typeface="Roboto Light" panose="02000000000000000000" pitchFamily="2" charset="0"/>
                <a:cs typeface="Roboto Light" panose="02000000000000000000" pitchFamily="2" charset="0"/>
              </a:rPr>
              <a:t>Obstetric Bleeding Strategy for Wales</a:t>
            </a:r>
          </a:p>
        </p:txBody>
      </p:sp>
      <p:sp>
        <p:nvSpPr>
          <p:cNvPr id="42" name="Rectangle 41">
            <a:extLst>
              <a:ext uri="{FF2B5EF4-FFF2-40B4-BE49-F238E27FC236}">
                <a16:creationId xmlns:a16="http://schemas.microsoft.com/office/drawing/2014/main" id="{C3F07B7A-38B3-1948-AC7C-A6B125839258}"/>
              </a:ext>
            </a:extLst>
          </p:cNvPr>
          <p:cNvSpPr/>
          <p:nvPr/>
        </p:nvSpPr>
        <p:spPr>
          <a:xfrm>
            <a:off x="0" y="6675120"/>
            <a:ext cx="24377650" cy="704088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extBox 50">
            <a:extLst>
              <a:ext uri="{FF2B5EF4-FFF2-40B4-BE49-F238E27FC236}">
                <a16:creationId xmlns:a16="http://schemas.microsoft.com/office/drawing/2014/main" id="{F813A347-39B1-A345-B18A-66C004473448}"/>
              </a:ext>
            </a:extLst>
          </p:cNvPr>
          <p:cNvSpPr txBox="1"/>
          <p:nvPr/>
        </p:nvSpPr>
        <p:spPr>
          <a:xfrm>
            <a:off x="1334185" y="9909069"/>
            <a:ext cx="7841999" cy="2800767"/>
          </a:xfrm>
          <a:prstGeom prst="rect">
            <a:avLst/>
          </a:prstGeom>
          <a:noFill/>
        </p:spPr>
        <p:txBody>
          <a:bodyPr wrap="squar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Reduce inappropriate variation</a:t>
            </a: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 </a:t>
            </a: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Care for those with the greatest need first</a:t>
            </a:r>
          </a:p>
        </p:txBody>
      </p:sp>
      <p:sp>
        <p:nvSpPr>
          <p:cNvPr id="54" name="TextBox 53">
            <a:extLst>
              <a:ext uri="{FF2B5EF4-FFF2-40B4-BE49-F238E27FC236}">
                <a16:creationId xmlns:a16="http://schemas.microsoft.com/office/drawing/2014/main" id="{4164C5EA-F48E-7B4F-84A4-F9BD06CAD923}"/>
              </a:ext>
            </a:extLst>
          </p:cNvPr>
          <p:cNvSpPr txBox="1"/>
          <p:nvPr/>
        </p:nvSpPr>
        <p:spPr>
          <a:xfrm>
            <a:off x="10510368" y="9862903"/>
            <a:ext cx="3828589" cy="769441"/>
          </a:xfrm>
          <a:prstGeom prst="rect">
            <a:avLst/>
          </a:prstGeom>
          <a:noFill/>
        </p:spPr>
        <p:txBody>
          <a:bodyPr wrap="squar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Reduce Harm</a:t>
            </a:r>
          </a:p>
        </p:txBody>
      </p:sp>
      <p:sp>
        <p:nvSpPr>
          <p:cNvPr id="57" name="TextBox 56">
            <a:extLst>
              <a:ext uri="{FF2B5EF4-FFF2-40B4-BE49-F238E27FC236}">
                <a16:creationId xmlns:a16="http://schemas.microsoft.com/office/drawing/2014/main" id="{DE196FAB-3C15-D14A-AC47-9B74D24CF241}"/>
              </a:ext>
            </a:extLst>
          </p:cNvPr>
          <p:cNvSpPr txBox="1"/>
          <p:nvPr/>
        </p:nvSpPr>
        <p:spPr>
          <a:xfrm>
            <a:off x="15673141" y="9896006"/>
            <a:ext cx="5771132" cy="1446550"/>
          </a:xfrm>
          <a:prstGeom prst="rect">
            <a:avLst/>
          </a:prstGeom>
          <a:noFill/>
        </p:spPr>
        <p:txBody>
          <a:bodyPr wrap="non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Outcomes that matter </a:t>
            </a: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to patients</a:t>
            </a:r>
          </a:p>
        </p:txBody>
      </p:sp>
      <p:sp>
        <p:nvSpPr>
          <p:cNvPr id="25" name="Oval 24">
            <a:extLst>
              <a:ext uri="{FF2B5EF4-FFF2-40B4-BE49-F238E27FC236}">
                <a16:creationId xmlns:a16="http://schemas.microsoft.com/office/drawing/2014/main" id="{C0753C29-DBD9-F14B-9333-2F90940EADCD}"/>
              </a:ext>
            </a:extLst>
          </p:cNvPr>
          <p:cNvSpPr/>
          <p:nvPr/>
        </p:nvSpPr>
        <p:spPr>
          <a:xfrm>
            <a:off x="18920081" y="4277628"/>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Hysterectomy</a:t>
            </a:r>
          </a:p>
        </p:txBody>
      </p:sp>
      <p:sp>
        <p:nvSpPr>
          <p:cNvPr id="28" name="Oval 27">
            <a:extLst>
              <a:ext uri="{FF2B5EF4-FFF2-40B4-BE49-F238E27FC236}">
                <a16:creationId xmlns:a16="http://schemas.microsoft.com/office/drawing/2014/main" id="{90981924-173F-4C4A-848D-2F3A5246FAD7}"/>
              </a:ext>
            </a:extLst>
          </p:cNvPr>
          <p:cNvSpPr/>
          <p:nvPr/>
        </p:nvSpPr>
        <p:spPr>
          <a:xfrm>
            <a:off x="13028767" y="4289179"/>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Critical Care</a:t>
            </a:r>
          </a:p>
        </p:txBody>
      </p:sp>
      <p:sp>
        <p:nvSpPr>
          <p:cNvPr id="29" name="Oval 28">
            <a:extLst>
              <a:ext uri="{FF2B5EF4-FFF2-40B4-BE49-F238E27FC236}">
                <a16:creationId xmlns:a16="http://schemas.microsoft.com/office/drawing/2014/main" id="{B03B5019-164A-F14B-B425-89CBF0AF80EF}"/>
              </a:ext>
            </a:extLst>
          </p:cNvPr>
          <p:cNvSpPr/>
          <p:nvPr/>
        </p:nvSpPr>
        <p:spPr>
          <a:xfrm>
            <a:off x="6807745" y="4345755"/>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Blood Transfusions</a:t>
            </a:r>
          </a:p>
        </p:txBody>
      </p:sp>
      <p:sp>
        <p:nvSpPr>
          <p:cNvPr id="30" name="Oval 29">
            <a:extLst>
              <a:ext uri="{FF2B5EF4-FFF2-40B4-BE49-F238E27FC236}">
                <a16:creationId xmlns:a16="http://schemas.microsoft.com/office/drawing/2014/main" id="{5067380C-95DD-2F4A-96BB-581C8A815677}"/>
              </a:ext>
            </a:extLst>
          </p:cNvPr>
          <p:cNvSpPr/>
          <p:nvPr/>
        </p:nvSpPr>
        <p:spPr>
          <a:xfrm>
            <a:off x="916431" y="4327570"/>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2.5L Bleed</a:t>
            </a:r>
          </a:p>
        </p:txBody>
      </p:sp>
      <p:sp>
        <p:nvSpPr>
          <p:cNvPr id="2" name="TextBox 1">
            <a:extLst>
              <a:ext uri="{FF2B5EF4-FFF2-40B4-BE49-F238E27FC236}">
                <a16:creationId xmlns:a16="http://schemas.microsoft.com/office/drawing/2014/main" id="{BD6859CF-959A-2C4C-809C-68397D2DB555}"/>
              </a:ext>
            </a:extLst>
          </p:cNvPr>
          <p:cNvSpPr txBox="1"/>
          <p:nvPr/>
        </p:nvSpPr>
        <p:spPr>
          <a:xfrm>
            <a:off x="12424662" y="12979894"/>
            <a:ext cx="13171289" cy="523220"/>
          </a:xfrm>
          <a:prstGeom prst="rect">
            <a:avLst/>
          </a:prstGeom>
          <a:noFill/>
        </p:spPr>
        <p:txBody>
          <a:bodyPr wrap="square" rtlCol="0">
            <a:spAutoFit/>
          </a:bodyPr>
          <a:lstStyle/>
          <a:p>
            <a:r>
              <a:rPr lang="en-GB" sz="2800" dirty="0">
                <a:solidFill>
                  <a:schemeClr val="accent5"/>
                </a:solidFill>
              </a:rPr>
              <a:t>Welsh Government (2018) A Healthier Wales: Our Plan for Health and Social Care </a:t>
            </a:r>
          </a:p>
        </p:txBody>
      </p:sp>
    </p:spTree>
    <p:extLst>
      <p:ext uri="{BB962C8B-B14F-4D97-AF65-F5344CB8AC3E}">
        <p14:creationId xmlns:p14="http://schemas.microsoft.com/office/powerpoint/2010/main" val="147807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51" grpId="0"/>
      <p:bldP spid="54" grpId="0"/>
      <p:bldP spid="57" grpId="0"/>
      <p:bldP spid="25" grpId="0" animBg="1"/>
      <p:bldP spid="28" grpId="0" animBg="1"/>
      <p:bldP spid="29" grpId="0" animBg="1"/>
      <p:bldP spid="30"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99B249A6-F269-2C48-ABEF-B769B3247E41}"/>
              </a:ext>
            </a:extLst>
          </p:cNvPr>
          <p:cNvGrpSpPr/>
          <p:nvPr/>
        </p:nvGrpSpPr>
        <p:grpSpPr>
          <a:xfrm>
            <a:off x="1592058" y="1485338"/>
            <a:ext cx="7351697" cy="5843025"/>
            <a:chOff x="1474776" y="1102751"/>
            <a:chExt cx="7351697" cy="5843025"/>
          </a:xfrm>
        </p:grpSpPr>
        <p:sp>
          <p:nvSpPr>
            <p:cNvPr id="115" name="TextBox 114">
              <a:extLst>
                <a:ext uri="{FF2B5EF4-FFF2-40B4-BE49-F238E27FC236}">
                  <a16:creationId xmlns:a16="http://schemas.microsoft.com/office/drawing/2014/main" id="{E72AA197-F985-424B-A24F-828BD14CACB5}"/>
                </a:ext>
              </a:extLst>
            </p:cNvPr>
            <p:cNvSpPr txBox="1"/>
            <p:nvPr/>
          </p:nvSpPr>
          <p:spPr>
            <a:xfrm>
              <a:off x="1592058" y="1102751"/>
              <a:ext cx="6352519" cy="1938992"/>
            </a:xfrm>
            <a:prstGeom prst="rect">
              <a:avLst/>
            </a:prstGeom>
            <a:noFill/>
            <a:ln>
              <a:noFill/>
            </a:ln>
          </p:spPr>
          <p:txBody>
            <a:bodyPr wrap="square" rtlCol="0">
              <a:spAutoFit/>
            </a:bodyPr>
            <a:lstStyle/>
            <a:p>
              <a:r>
                <a:rPr lang="en-US" sz="6000" b="1"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OBS Cymru Intervention</a:t>
              </a:r>
            </a:p>
          </p:txBody>
        </p:sp>
        <p:sp>
          <p:nvSpPr>
            <p:cNvPr id="116" name="Subtitle 2">
              <a:extLst>
                <a:ext uri="{FF2B5EF4-FFF2-40B4-BE49-F238E27FC236}">
                  <a16:creationId xmlns:a16="http://schemas.microsoft.com/office/drawing/2014/main" id="{82BB974C-A4AF-CD4B-92D2-750FF63D6AA8}"/>
                </a:ext>
              </a:extLst>
            </p:cNvPr>
            <p:cNvSpPr txBox="1">
              <a:spLocks/>
            </p:cNvSpPr>
            <p:nvPr/>
          </p:nvSpPr>
          <p:spPr>
            <a:xfrm>
              <a:off x="1474776" y="4143653"/>
              <a:ext cx="7351697" cy="786061"/>
            </a:xfrm>
            <a:prstGeom prst="rect">
              <a:avLst/>
            </a:prstGeom>
          </p:spPr>
          <p:txBody>
            <a:bodyPr vert="horz" wrap="square" lIns="217433" tIns="108718" rIns="217433" bIns="108718"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endParaRPr lang="en-US" sz="2800" dirty="0">
                <a:solidFill>
                  <a:schemeClr val="tx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118" name="Rectangle 117">
              <a:extLst>
                <a:ext uri="{FF2B5EF4-FFF2-40B4-BE49-F238E27FC236}">
                  <a16:creationId xmlns:a16="http://schemas.microsoft.com/office/drawing/2014/main" id="{3E0008F0-1933-3943-B2DF-1D9C27AA35FD}"/>
                </a:ext>
              </a:extLst>
            </p:cNvPr>
            <p:cNvSpPr/>
            <p:nvPr/>
          </p:nvSpPr>
          <p:spPr>
            <a:xfrm rot="10800000" flipV="1">
              <a:off x="1592058" y="3375636"/>
              <a:ext cx="1092550" cy="93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panose="02000000000000000000" pitchFamily="2" charset="0"/>
                <a:ea typeface="Roboto" panose="02000000000000000000" pitchFamily="2" charset="0"/>
              </a:endParaRPr>
            </a:p>
          </p:txBody>
        </p:sp>
        <p:grpSp>
          <p:nvGrpSpPr>
            <p:cNvPr id="4" name="Group 3">
              <a:extLst>
                <a:ext uri="{FF2B5EF4-FFF2-40B4-BE49-F238E27FC236}">
                  <a16:creationId xmlns:a16="http://schemas.microsoft.com/office/drawing/2014/main" id="{0FDFF627-0DEA-CF43-9462-3209121C340A}"/>
                </a:ext>
              </a:extLst>
            </p:cNvPr>
            <p:cNvGrpSpPr/>
            <p:nvPr/>
          </p:nvGrpSpPr>
          <p:grpSpPr>
            <a:xfrm>
              <a:off x="1474776" y="4628482"/>
              <a:ext cx="7215437" cy="2317294"/>
              <a:chOff x="1474776" y="4182223"/>
              <a:chExt cx="7215437" cy="2317294"/>
            </a:xfrm>
          </p:grpSpPr>
          <p:sp>
            <p:nvSpPr>
              <p:cNvPr id="117" name="TextBox 116">
                <a:extLst>
                  <a:ext uri="{FF2B5EF4-FFF2-40B4-BE49-F238E27FC236}">
                    <a16:creationId xmlns:a16="http://schemas.microsoft.com/office/drawing/2014/main" id="{A3645D35-A8C9-7640-A07B-55C481F897A6}"/>
                  </a:ext>
                </a:extLst>
              </p:cNvPr>
              <p:cNvSpPr txBox="1"/>
              <p:nvPr/>
            </p:nvSpPr>
            <p:spPr>
              <a:xfrm>
                <a:off x="1474776" y="4182223"/>
                <a:ext cx="4481611" cy="769441"/>
              </a:xfrm>
              <a:prstGeom prst="rect">
                <a:avLst/>
              </a:prstGeom>
              <a:noFill/>
            </p:spPr>
            <p:txBody>
              <a:bodyPr wrap="none" rtlCol="0">
                <a:spAutoFit/>
              </a:bodyPr>
              <a:lstStyle/>
              <a:p>
                <a:r>
                  <a:rPr lang="en-US" sz="4400" dirty="0">
                    <a:solidFill>
                      <a:schemeClr val="accent2"/>
                    </a:solidFill>
                    <a:latin typeface="Roboto Light" panose="02000000000000000000" pitchFamily="2" charset="0"/>
                    <a:ea typeface="Roboto Light" panose="02000000000000000000" pitchFamily="2" charset="0"/>
                    <a:cs typeface="Roboto Light" panose="02000000000000000000" pitchFamily="2" charset="0"/>
                  </a:rPr>
                  <a:t>Risk Assessment</a:t>
                </a:r>
              </a:p>
            </p:txBody>
          </p:sp>
          <p:sp>
            <p:nvSpPr>
              <p:cNvPr id="121" name="TextBox 120">
                <a:extLst>
                  <a:ext uri="{FF2B5EF4-FFF2-40B4-BE49-F238E27FC236}">
                    <a16:creationId xmlns:a16="http://schemas.microsoft.com/office/drawing/2014/main" id="{2F9D536D-F072-7E42-AB2E-0DEC4A44CFCA}"/>
                  </a:ext>
                </a:extLst>
              </p:cNvPr>
              <p:cNvSpPr txBox="1"/>
              <p:nvPr/>
            </p:nvSpPr>
            <p:spPr>
              <a:xfrm>
                <a:off x="1474776" y="5730076"/>
                <a:ext cx="7215437" cy="769441"/>
              </a:xfrm>
              <a:prstGeom prst="rect">
                <a:avLst/>
              </a:prstGeom>
              <a:noFill/>
            </p:spPr>
            <p:txBody>
              <a:bodyPr wrap="none" rtlCol="0">
                <a:spAutoFit/>
              </a:bodyPr>
              <a:lstStyle/>
              <a:p>
                <a:r>
                  <a:rPr lang="en-US" sz="4400" dirty="0">
                    <a:solidFill>
                      <a:schemeClr val="accent1"/>
                    </a:solidFill>
                    <a:latin typeface="Roboto Light" panose="02000000000000000000" pitchFamily="2" charset="0"/>
                    <a:ea typeface="Roboto Light" panose="02000000000000000000" pitchFamily="2" charset="0"/>
                    <a:cs typeface="Roboto Light" panose="02000000000000000000" pitchFamily="2" charset="0"/>
                  </a:rPr>
                  <a:t>Measurement of Blood Loss</a:t>
                </a:r>
              </a:p>
            </p:txBody>
          </p:sp>
        </p:grpSp>
      </p:grpSp>
      <p:pic>
        <p:nvPicPr>
          <p:cNvPr id="6" name="Picture 5">
            <a:extLst>
              <a:ext uri="{FF2B5EF4-FFF2-40B4-BE49-F238E27FC236}">
                <a16:creationId xmlns:a16="http://schemas.microsoft.com/office/drawing/2014/main" id="{BB2C9AB8-791B-0845-9B52-863390AF00A5}"/>
              </a:ext>
            </a:extLst>
          </p:cNvPr>
          <p:cNvPicPr>
            <a:picLocks noChangeAspect="1"/>
          </p:cNvPicPr>
          <p:nvPr/>
        </p:nvPicPr>
        <p:blipFill>
          <a:blip r:embed="rId3">
            <a:duotone>
              <a:prstClr val="black"/>
              <a:schemeClr val="accent1">
                <a:tint val="45000"/>
                <a:satMod val="400000"/>
              </a:schemeClr>
            </a:duotone>
            <a:extLst>
              <a:ext uri="{BEBA8EAE-BF5A-486C-A8C5-ECC9F3942E4B}">
                <a14:imgProps xmlns:a14="http://schemas.microsoft.com/office/drawing/2010/main">
                  <a14:imgLayer>
                    <a14:imgEffect>
                      <a14:artisticPhotocopy trans="72000" detail="6"/>
                    </a14:imgEffect>
                    <a14:imgEffect>
                      <a14:sharpenSoften amount="50000"/>
                    </a14:imgEffect>
                    <a14:imgEffect>
                      <a14:colorTemperature colorTemp="7200"/>
                    </a14:imgEffect>
                    <a14:imgEffect>
                      <a14:brightnessContrast contrast="-20000"/>
                    </a14:imgEffect>
                  </a14:imgLayer>
                </a14:imgProps>
              </a:ext>
            </a:extLst>
          </a:blip>
          <a:stretch>
            <a:fillRect/>
          </a:stretch>
        </p:blipFill>
        <p:spPr>
          <a:xfrm>
            <a:off x="11029951" y="20893"/>
            <a:ext cx="12687300" cy="13070336"/>
          </a:xfrm>
          <a:prstGeom prst="rect">
            <a:avLst/>
          </a:prstGeom>
          <a:ln>
            <a:noFill/>
          </a:ln>
        </p:spPr>
      </p:pic>
      <p:sp>
        <p:nvSpPr>
          <p:cNvPr id="7" name="Oval 6">
            <a:extLst>
              <a:ext uri="{FF2B5EF4-FFF2-40B4-BE49-F238E27FC236}">
                <a16:creationId xmlns:a16="http://schemas.microsoft.com/office/drawing/2014/main" id="{16D7DA6C-1208-4F4A-9B0A-8BB76519BFEC}"/>
              </a:ext>
            </a:extLst>
          </p:cNvPr>
          <p:cNvSpPr/>
          <p:nvPr/>
        </p:nvSpPr>
        <p:spPr>
          <a:xfrm>
            <a:off x="16859252" y="2454834"/>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E6F05E4-F92A-5341-9F26-BCA1BAA45489}"/>
              </a:ext>
            </a:extLst>
          </p:cNvPr>
          <p:cNvSpPr/>
          <p:nvPr/>
        </p:nvSpPr>
        <p:spPr>
          <a:xfrm>
            <a:off x="19745546" y="11958712"/>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a:extLst>
              <a:ext uri="{FF2B5EF4-FFF2-40B4-BE49-F238E27FC236}">
                <a16:creationId xmlns:a16="http://schemas.microsoft.com/office/drawing/2014/main" id="{A5B78C51-17B2-224C-9055-204317DF066C}"/>
              </a:ext>
            </a:extLst>
          </p:cNvPr>
          <p:cNvSpPr/>
          <p:nvPr/>
        </p:nvSpPr>
        <p:spPr>
          <a:xfrm>
            <a:off x="17202151" y="11164533"/>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Oval 123">
            <a:extLst>
              <a:ext uri="{FF2B5EF4-FFF2-40B4-BE49-F238E27FC236}">
                <a16:creationId xmlns:a16="http://schemas.microsoft.com/office/drawing/2014/main" id="{38821150-4331-5D40-BC53-7AC44A7A61F6}"/>
              </a:ext>
            </a:extLst>
          </p:cNvPr>
          <p:cNvSpPr/>
          <p:nvPr/>
        </p:nvSpPr>
        <p:spPr>
          <a:xfrm rot="10800000">
            <a:off x="20710216" y="11474637"/>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TextBox 124">
            <a:extLst>
              <a:ext uri="{FF2B5EF4-FFF2-40B4-BE49-F238E27FC236}">
                <a16:creationId xmlns:a16="http://schemas.microsoft.com/office/drawing/2014/main" id="{16B7B30B-4769-8041-8214-C914684F0685}"/>
              </a:ext>
            </a:extLst>
          </p:cNvPr>
          <p:cNvSpPr txBox="1"/>
          <p:nvPr/>
        </p:nvSpPr>
        <p:spPr>
          <a:xfrm>
            <a:off x="1576415" y="8257539"/>
            <a:ext cx="10038325" cy="769441"/>
          </a:xfrm>
          <a:prstGeom prst="rect">
            <a:avLst/>
          </a:prstGeom>
          <a:noFill/>
        </p:spPr>
        <p:txBody>
          <a:bodyPr wrap="none" rtlCol="0">
            <a:spAutoFit/>
          </a:bodyPr>
          <a:lstStyle/>
          <a:p>
            <a:r>
              <a:rPr lang="en-US" sz="4400" dirty="0">
                <a:solidFill>
                  <a:schemeClr val="accent2"/>
                </a:solidFill>
                <a:latin typeface="Roboto Light" panose="02000000000000000000" pitchFamily="2" charset="0"/>
                <a:ea typeface="Roboto Light" panose="02000000000000000000" pitchFamily="2" charset="0"/>
                <a:cs typeface="Roboto Light" panose="02000000000000000000" pitchFamily="2" charset="0"/>
              </a:rPr>
              <a:t>Early multiprofessional team at bedside</a:t>
            </a:r>
          </a:p>
        </p:txBody>
      </p:sp>
      <p:sp>
        <p:nvSpPr>
          <p:cNvPr id="126" name="TextBox 125">
            <a:extLst>
              <a:ext uri="{FF2B5EF4-FFF2-40B4-BE49-F238E27FC236}">
                <a16:creationId xmlns:a16="http://schemas.microsoft.com/office/drawing/2014/main" id="{3F194E10-48F7-F148-BC00-77579A6EB534}"/>
              </a:ext>
            </a:extLst>
          </p:cNvPr>
          <p:cNvSpPr txBox="1"/>
          <p:nvPr/>
        </p:nvSpPr>
        <p:spPr>
          <a:xfrm>
            <a:off x="1548230" y="9803965"/>
            <a:ext cx="5176417" cy="769441"/>
          </a:xfrm>
          <a:prstGeom prst="rect">
            <a:avLst/>
          </a:prstGeom>
          <a:noFill/>
        </p:spPr>
        <p:txBody>
          <a:bodyPr wrap="none" rtlCol="0">
            <a:spAutoFit/>
          </a:bodyPr>
          <a:lstStyle/>
          <a:p>
            <a:r>
              <a:rPr lang="en-US" sz="4400" dirty="0">
                <a:solidFill>
                  <a:schemeClr val="accent1"/>
                </a:solidFill>
                <a:latin typeface="Roboto Light" panose="02000000000000000000" pitchFamily="2" charset="0"/>
                <a:ea typeface="Roboto Light" panose="02000000000000000000" pitchFamily="2" charset="0"/>
                <a:cs typeface="Roboto Light" panose="02000000000000000000" pitchFamily="2" charset="0"/>
              </a:rPr>
              <a:t>Point of care testing</a:t>
            </a:r>
          </a:p>
        </p:txBody>
      </p:sp>
      <p:sp>
        <p:nvSpPr>
          <p:cNvPr id="127" name="Oval 126">
            <a:extLst>
              <a:ext uri="{FF2B5EF4-FFF2-40B4-BE49-F238E27FC236}">
                <a16:creationId xmlns:a16="http://schemas.microsoft.com/office/drawing/2014/main" id="{1E18E664-0D3F-8C4D-9F36-0421256FC02A}"/>
              </a:ext>
            </a:extLst>
          </p:cNvPr>
          <p:cNvSpPr/>
          <p:nvPr/>
        </p:nvSpPr>
        <p:spPr>
          <a:xfrm>
            <a:off x="18519942" y="1860176"/>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a:extLst>
              <a:ext uri="{FF2B5EF4-FFF2-40B4-BE49-F238E27FC236}">
                <a16:creationId xmlns:a16="http://schemas.microsoft.com/office/drawing/2014/main" id="{E481A71A-5173-444B-9C00-0BCCD23E2836}"/>
              </a:ext>
            </a:extLst>
          </p:cNvPr>
          <p:cNvSpPr/>
          <p:nvPr/>
        </p:nvSpPr>
        <p:spPr>
          <a:xfrm>
            <a:off x="19916995" y="3269278"/>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a:extLst>
              <a:ext uri="{FF2B5EF4-FFF2-40B4-BE49-F238E27FC236}">
                <a16:creationId xmlns:a16="http://schemas.microsoft.com/office/drawing/2014/main" id="{01AB9FAD-1F80-1B41-82E4-5B4CB7900DAD}"/>
              </a:ext>
            </a:extLst>
          </p:cNvPr>
          <p:cNvSpPr/>
          <p:nvPr/>
        </p:nvSpPr>
        <p:spPr>
          <a:xfrm>
            <a:off x="16859252" y="7047340"/>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Oval 129">
            <a:extLst>
              <a:ext uri="{FF2B5EF4-FFF2-40B4-BE49-F238E27FC236}">
                <a16:creationId xmlns:a16="http://schemas.microsoft.com/office/drawing/2014/main" id="{F6619D1F-705E-7648-966E-2270B92F98DB}"/>
              </a:ext>
            </a:extLst>
          </p:cNvPr>
          <p:cNvSpPr/>
          <p:nvPr/>
        </p:nvSpPr>
        <p:spPr>
          <a:xfrm>
            <a:off x="18956184" y="11516622"/>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Oval 130">
            <a:extLst>
              <a:ext uri="{FF2B5EF4-FFF2-40B4-BE49-F238E27FC236}">
                <a16:creationId xmlns:a16="http://schemas.microsoft.com/office/drawing/2014/main" id="{F7DB2B94-3E8C-F048-8C32-E19E2FD7389B}"/>
              </a:ext>
            </a:extLst>
          </p:cNvPr>
          <p:cNvSpPr/>
          <p:nvPr/>
        </p:nvSpPr>
        <p:spPr>
          <a:xfrm>
            <a:off x="18157993" y="11627653"/>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BE172AD4-3867-F14A-8E25-2120C3BA6741}"/>
              </a:ext>
            </a:extLst>
          </p:cNvPr>
          <p:cNvSpPr/>
          <p:nvPr/>
        </p:nvSpPr>
        <p:spPr>
          <a:xfrm>
            <a:off x="15891337" y="9648913"/>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67E67DDB-E4B7-1245-B7AF-BA267FDDF03A}"/>
              </a:ext>
            </a:extLst>
          </p:cNvPr>
          <p:cNvSpPr/>
          <p:nvPr/>
        </p:nvSpPr>
        <p:spPr>
          <a:xfrm>
            <a:off x="20538766" y="9725729"/>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D5C08CFE-1779-BA4D-A2D3-943B58CF065E}"/>
              </a:ext>
            </a:extLst>
          </p:cNvPr>
          <p:cNvSpPr/>
          <p:nvPr/>
        </p:nvSpPr>
        <p:spPr>
          <a:xfrm>
            <a:off x="18746634" y="9980731"/>
            <a:ext cx="342899" cy="31010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Arrow 8">
            <a:extLst>
              <a:ext uri="{FF2B5EF4-FFF2-40B4-BE49-F238E27FC236}">
                <a16:creationId xmlns:a16="http://schemas.microsoft.com/office/drawing/2014/main" id="{BCADEE99-850B-6746-AB82-D003A9F4AD76}"/>
              </a:ext>
            </a:extLst>
          </p:cNvPr>
          <p:cNvSpPr/>
          <p:nvPr/>
        </p:nvSpPr>
        <p:spPr>
          <a:xfrm>
            <a:off x="10344152" y="5657400"/>
            <a:ext cx="3733800" cy="1676400"/>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61938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3"/>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1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3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4" grpId="0" animBg="1"/>
      <p:bldP spid="123" grpId="0" animBg="1"/>
      <p:bldP spid="124" grpId="0" animBg="1"/>
      <p:bldP spid="125" grpId="0"/>
      <p:bldP spid="126" grpId="0"/>
      <p:bldP spid="127" grpId="0" animBg="1"/>
      <p:bldP spid="128" grpId="0" animBg="1"/>
      <p:bldP spid="129" grpId="0" animBg="1"/>
      <p:bldP spid="130" grpId="0" animBg="1"/>
      <p:bldP spid="131" grpId="0" animBg="1"/>
      <p:bldP spid="132" grpId="0" animBg="1"/>
      <p:bldP spid="133" grpId="0" animBg="1"/>
      <p:bldP spid="134"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69441683-97DA-6049-9599-C04A9ADFE6AB}"/>
              </a:ext>
            </a:extLst>
          </p:cNvPr>
          <p:cNvSpPr/>
          <p:nvPr/>
        </p:nvSpPr>
        <p:spPr>
          <a:xfrm>
            <a:off x="-485321" y="0"/>
            <a:ext cx="24862971" cy="145034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09E68C7E-0D5A-F349-8C9E-CAA98E2B3B7A}"/>
              </a:ext>
            </a:extLst>
          </p:cNvPr>
          <p:cNvGrpSpPr/>
          <p:nvPr/>
        </p:nvGrpSpPr>
        <p:grpSpPr>
          <a:xfrm>
            <a:off x="2961439" y="4007088"/>
            <a:ext cx="18454772" cy="5701824"/>
            <a:chOff x="2961439" y="4141933"/>
            <a:chExt cx="18454772" cy="5701824"/>
          </a:xfrm>
        </p:grpSpPr>
        <p:sp>
          <p:nvSpPr>
            <p:cNvPr id="34" name="TextBox 33">
              <a:extLst>
                <a:ext uri="{FF2B5EF4-FFF2-40B4-BE49-F238E27FC236}">
                  <a16:creationId xmlns:a16="http://schemas.microsoft.com/office/drawing/2014/main" id="{49FD3833-C0D0-9845-A0FB-1C2588636EAA}"/>
                </a:ext>
              </a:extLst>
            </p:cNvPr>
            <p:cNvSpPr txBox="1"/>
            <p:nvPr/>
          </p:nvSpPr>
          <p:spPr>
            <a:xfrm>
              <a:off x="8375650" y="4141933"/>
              <a:ext cx="7626350" cy="1631216"/>
            </a:xfrm>
            <a:prstGeom prst="rect">
              <a:avLst/>
            </a:prstGeom>
            <a:noFill/>
            <a:ln>
              <a:noFill/>
            </a:ln>
          </p:spPr>
          <p:txBody>
            <a:bodyPr wrap="square" rtlCol="0">
              <a:spAutoFit/>
            </a:bodyPr>
            <a:lstStyle/>
            <a:p>
              <a:pPr algn="ctr"/>
              <a:r>
                <a:rPr lang="en-US" sz="100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Initial Aim</a:t>
              </a:r>
            </a:p>
          </p:txBody>
        </p:sp>
        <p:sp>
          <p:nvSpPr>
            <p:cNvPr id="29" name="TextBox 28">
              <a:extLst>
                <a:ext uri="{FF2B5EF4-FFF2-40B4-BE49-F238E27FC236}">
                  <a16:creationId xmlns:a16="http://schemas.microsoft.com/office/drawing/2014/main" id="{9FDF4ABC-B226-2349-B2AC-3547C317A9E4}"/>
                </a:ext>
              </a:extLst>
            </p:cNvPr>
            <p:cNvSpPr txBox="1"/>
            <p:nvPr/>
          </p:nvSpPr>
          <p:spPr>
            <a:xfrm>
              <a:off x="2961439" y="6980501"/>
              <a:ext cx="18454772" cy="1754326"/>
            </a:xfrm>
            <a:prstGeom prst="rect">
              <a:avLst/>
            </a:prstGeom>
            <a:noFill/>
          </p:spPr>
          <p:txBody>
            <a:bodyPr wrap="square" rtlCol="0">
              <a:spAutoFit/>
            </a:bodyPr>
            <a:lstStyle/>
            <a:p>
              <a:pPr algn="ctr"/>
              <a:r>
                <a:rPr lang="en-US" sz="5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Analyse and present data to help better understand the uptake of the OBS Cymru intervention </a:t>
              </a:r>
            </a:p>
          </p:txBody>
        </p:sp>
        <p:grpSp>
          <p:nvGrpSpPr>
            <p:cNvPr id="9" name="Group 8">
              <a:extLst>
                <a:ext uri="{FF2B5EF4-FFF2-40B4-BE49-F238E27FC236}">
                  <a16:creationId xmlns:a16="http://schemas.microsoft.com/office/drawing/2014/main" id="{8537D545-71E7-184F-A1D8-08E5ECB59CE4}"/>
                </a:ext>
              </a:extLst>
            </p:cNvPr>
            <p:cNvGrpSpPr/>
            <p:nvPr/>
          </p:nvGrpSpPr>
          <p:grpSpPr>
            <a:xfrm>
              <a:off x="7773097" y="9697093"/>
              <a:ext cx="10286303" cy="146664"/>
              <a:chOff x="-55919" y="6640133"/>
              <a:chExt cx="10286303" cy="146664"/>
            </a:xfrm>
          </p:grpSpPr>
          <p:sp>
            <p:nvSpPr>
              <p:cNvPr id="35" name="Rectangle 34">
                <a:extLst>
                  <a:ext uri="{FF2B5EF4-FFF2-40B4-BE49-F238E27FC236}">
                    <a16:creationId xmlns:a16="http://schemas.microsoft.com/office/drawing/2014/main" id="{D672EA9A-A74F-8543-A1B2-6226521C86CE}"/>
                  </a:ext>
                </a:extLst>
              </p:cNvPr>
              <p:cNvSpPr/>
              <p:nvPr/>
            </p:nvSpPr>
            <p:spPr>
              <a:xfrm>
                <a:off x="-55919" y="6640133"/>
                <a:ext cx="8831456" cy="1208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05663868-F704-6142-A897-2A5CE0722F02}"/>
                  </a:ext>
                </a:extLst>
              </p:cNvPr>
              <p:cNvSpPr txBox="1"/>
              <p:nvPr/>
            </p:nvSpPr>
            <p:spPr>
              <a:xfrm flipV="1">
                <a:off x="3135616" y="6665957"/>
                <a:ext cx="7094768" cy="120840"/>
              </a:xfrm>
              <a:prstGeom prst="rect">
                <a:avLst/>
              </a:prstGeom>
              <a:noFill/>
            </p:spPr>
            <p:txBody>
              <a:bodyPr wrap="square" rtlCol="0">
                <a:spAutoFit/>
              </a:bodyPr>
              <a:lstStyle/>
              <a:p>
                <a:pPr algn="ctr"/>
                <a:endParaRPr lang="en-US" sz="1800" spc="300" dirty="0">
                  <a:solidFill>
                    <a:schemeClr val="bg1"/>
                  </a:solidFill>
                  <a:latin typeface="Roboto" panose="02000000000000000000" pitchFamily="2" charset="0"/>
                  <a:ea typeface="Roboto" panose="02000000000000000000" pitchFamily="2" charset="0"/>
                  <a:cs typeface="Lato" panose="020F0502020204030203" pitchFamily="34" charset="0"/>
                </a:endParaRPr>
              </a:p>
            </p:txBody>
          </p:sp>
        </p:grpSp>
      </p:grpSp>
    </p:spTree>
    <p:extLst>
      <p:ext uri="{BB962C8B-B14F-4D97-AF65-F5344CB8AC3E}">
        <p14:creationId xmlns:p14="http://schemas.microsoft.com/office/powerpoint/2010/main" val="3207987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0667764-84B0-E64D-B0F4-5FD84C7FA1EE}"/>
              </a:ext>
            </a:extLst>
          </p:cNvPr>
          <p:cNvSpPr/>
          <p:nvPr/>
        </p:nvSpPr>
        <p:spPr>
          <a:xfrm>
            <a:off x="0" y="0"/>
            <a:ext cx="9585077" cy="137160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910B449-B03B-244F-8804-7D67F6021577}"/>
              </a:ext>
            </a:extLst>
          </p:cNvPr>
          <p:cNvSpPr txBox="1"/>
          <p:nvPr/>
        </p:nvSpPr>
        <p:spPr>
          <a:xfrm>
            <a:off x="-2578051" y="584118"/>
            <a:ext cx="12990836" cy="1015663"/>
          </a:xfrm>
          <a:prstGeom prst="rect">
            <a:avLst/>
          </a:prstGeom>
          <a:noFill/>
          <a:ln>
            <a:noFill/>
          </a:ln>
        </p:spPr>
        <p:txBody>
          <a:bodyPr wrap="square" rtlCol="0">
            <a:spAutoFit/>
          </a:bodyPr>
          <a:lstStyle/>
          <a:p>
            <a:pPr algn="ctr"/>
            <a:r>
              <a:rPr lang="en-US" sz="6000" b="1" dirty="0">
                <a:solidFill>
                  <a:schemeClr val="accent1"/>
                </a:solidFill>
                <a:latin typeface="Roboto Light" panose="02000000000000000000" pitchFamily="2" charset="0"/>
                <a:ea typeface="Roboto Light" panose="02000000000000000000" pitchFamily="2" charset="0"/>
                <a:cs typeface="Roboto Light" panose="02000000000000000000" pitchFamily="2" charset="0"/>
              </a:rPr>
              <a:t>Initial Outcomes</a:t>
            </a:r>
          </a:p>
        </p:txBody>
      </p:sp>
      <p:grpSp>
        <p:nvGrpSpPr>
          <p:cNvPr id="34" name="Group 33">
            <a:extLst>
              <a:ext uri="{FF2B5EF4-FFF2-40B4-BE49-F238E27FC236}">
                <a16:creationId xmlns:a16="http://schemas.microsoft.com/office/drawing/2014/main" id="{7496D335-A462-1743-BE63-F775ECDA0D82}"/>
              </a:ext>
            </a:extLst>
          </p:cNvPr>
          <p:cNvGrpSpPr/>
          <p:nvPr/>
        </p:nvGrpSpPr>
        <p:grpSpPr>
          <a:xfrm>
            <a:off x="1422848" y="6083208"/>
            <a:ext cx="4989039" cy="1395372"/>
            <a:chOff x="1474777" y="7752691"/>
            <a:chExt cx="4989039" cy="1395372"/>
          </a:xfrm>
        </p:grpSpPr>
        <p:sp>
          <p:nvSpPr>
            <p:cNvPr id="36" name="TextBox 35">
              <a:extLst>
                <a:ext uri="{FF2B5EF4-FFF2-40B4-BE49-F238E27FC236}">
                  <a16:creationId xmlns:a16="http://schemas.microsoft.com/office/drawing/2014/main" id="{C0838461-FCD4-2149-B176-CC0FCBBD2321}"/>
                </a:ext>
              </a:extLst>
            </p:cNvPr>
            <p:cNvSpPr txBox="1"/>
            <p:nvPr/>
          </p:nvSpPr>
          <p:spPr>
            <a:xfrm>
              <a:off x="4616901" y="7752691"/>
              <a:ext cx="184731" cy="923330"/>
            </a:xfrm>
            <a:prstGeom prst="rect">
              <a:avLst/>
            </a:prstGeom>
            <a:noFill/>
          </p:spPr>
          <p:txBody>
            <a:bodyPr wrap="none" rtlCol="0">
              <a:spAutoFit/>
            </a:bodyPr>
            <a:lstStyle/>
            <a:p>
              <a:pPr algn="ctr"/>
              <a:endParaRPr lang="en-US" sz="5400" dirty="0">
                <a:solidFill>
                  <a:schemeClr val="accent2"/>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7" name="Subtitle 2">
              <a:extLst>
                <a:ext uri="{FF2B5EF4-FFF2-40B4-BE49-F238E27FC236}">
                  <a16:creationId xmlns:a16="http://schemas.microsoft.com/office/drawing/2014/main" id="{0E1A76DB-8DA1-6A4A-85F0-0A7DE5B0D172}"/>
                </a:ext>
              </a:extLst>
            </p:cNvPr>
            <p:cNvSpPr txBox="1">
              <a:spLocks/>
            </p:cNvSpPr>
            <p:nvPr/>
          </p:nvSpPr>
          <p:spPr>
            <a:xfrm>
              <a:off x="1474777" y="8433175"/>
              <a:ext cx="4989039" cy="714888"/>
            </a:xfrm>
            <a:prstGeom prst="rect">
              <a:avLst/>
            </a:prstGeom>
          </p:spPr>
          <p:txBody>
            <a:bodyPr vert="horz" wrap="square" lIns="217433" tIns="108718" rIns="217433" bIns="108718"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r">
                <a:lnSpc>
                  <a:spcPts val="4299"/>
                </a:lnSpc>
              </a:pPr>
              <a:r>
                <a:rPr lang="en-US" sz="2800" dirty="0">
                  <a:solidFill>
                    <a:schemeClr val="tx1"/>
                  </a:solidFill>
                  <a:latin typeface="Roboto Light" panose="02000000000000000000" pitchFamily="2" charset="0"/>
                  <a:ea typeface="Roboto Light" panose="02000000000000000000" pitchFamily="2" charset="0"/>
                  <a:cs typeface="Roboto Light" panose="02000000000000000000" pitchFamily="2" charset="0"/>
                </a:rPr>
                <a:t>.</a:t>
              </a:r>
            </a:p>
          </p:txBody>
        </p:sp>
      </p:grpSp>
      <p:pic>
        <p:nvPicPr>
          <p:cNvPr id="7" name="Picture 6">
            <a:extLst>
              <a:ext uri="{FF2B5EF4-FFF2-40B4-BE49-F238E27FC236}">
                <a16:creationId xmlns:a16="http://schemas.microsoft.com/office/drawing/2014/main" id="{06CC5681-1A91-7C48-90A1-E75F340255F6}"/>
              </a:ext>
            </a:extLst>
          </p:cNvPr>
          <p:cNvPicPr>
            <a:picLocks noChangeAspect="1"/>
          </p:cNvPicPr>
          <p:nvPr/>
        </p:nvPicPr>
        <p:blipFill rotWithShape="1">
          <a:blip r:embed="rId3">
            <a:extLst>
              <a:ext uri="{28A0092B-C50C-407E-A947-70E740481C1C}">
                <a14:useLocalDpi xmlns:a14="http://schemas.microsoft.com/office/drawing/2010/main" val="0"/>
              </a:ext>
            </a:extLst>
          </a:blip>
          <a:srcRect l="5315" r="2507"/>
          <a:stretch/>
        </p:blipFill>
        <p:spPr>
          <a:xfrm>
            <a:off x="9824558" y="1175457"/>
            <a:ext cx="14553092" cy="11951384"/>
          </a:xfrm>
          <a:prstGeom prst="rect">
            <a:avLst/>
          </a:prstGeom>
        </p:spPr>
      </p:pic>
      <p:cxnSp>
        <p:nvCxnSpPr>
          <p:cNvPr id="9" name="Straight Arrow Connector 8">
            <a:extLst>
              <a:ext uri="{FF2B5EF4-FFF2-40B4-BE49-F238E27FC236}">
                <a16:creationId xmlns:a16="http://schemas.microsoft.com/office/drawing/2014/main" id="{B473D687-E112-E747-8F11-40C43DC82B5A}"/>
              </a:ext>
            </a:extLst>
          </p:cNvPr>
          <p:cNvCxnSpPr>
            <a:cxnSpLocks/>
          </p:cNvCxnSpPr>
          <p:nvPr/>
        </p:nvCxnSpPr>
        <p:spPr>
          <a:xfrm>
            <a:off x="12785886" y="8095431"/>
            <a:ext cx="0" cy="1147856"/>
          </a:xfrm>
          <a:prstGeom prst="straightConnector1">
            <a:avLst/>
          </a:prstGeom>
          <a:ln w="225425">
            <a:tailEnd type="triangle"/>
          </a:ln>
        </p:spPr>
        <p:style>
          <a:lnRef idx="2">
            <a:schemeClr val="accent2"/>
          </a:lnRef>
          <a:fillRef idx="0">
            <a:schemeClr val="accent2"/>
          </a:fillRef>
          <a:effectRef idx="1">
            <a:schemeClr val="accent2"/>
          </a:effectRef>
          <a:fontRef idx="minor">
            <a:schemeClr val="tx1"/>
          </a:fontRef>
        </p:style>
      </p:cxnSp>
      <p:cxnSp>
        <p:nvCxnSpPr>
          <p:cNvPr id="11" name="Straight Arrow Connector 10">
            <a:extLst>
              <a:ext uri="{FF2B5EF4-FFF2-40B4-BE49-F238E27FC236}">
                <a16:creationId xmlns:a16="http://schemas.microsoft.com/office/drawing/2014/main" id="{5DE17EA9-6D4D-2F47-A843-DECE5AAA5936}"/>
              </a:ext>
            </a:extLst>
          </p:cNvPr>
          <p:cNvCxnSpPr>
            <a:cxnSpLocks/>
          </p:cNvCxnSpPr>
          <p:nvPr/>
        </p:nvCxnSpPr>
        <p:spPr>
          <a:xfrm>
            <a:off x="19929061" y="8306590"/>
            <a:ext cx="2170332" cy="0"/>
          </a:xfrm>
          <a:prstGeom prst="straightConnector1">
            <a:avLst/>
          </a:prstGeom>
          <a:ln w="225425">
            <a:headEnd type="triangle"/>
            <a:tailEnd type="triangle"/>
          </a:ln>
        </p:spPr>
        <p:style>
          <a:lnRef idx="2">
            <a:schemeClr val="accent2"/>
          </a:lnRef>
          <a:fillRef idx="0">
            <a:schemeClr val="accent2"/>
          </a:fillRef>
          <a:effectRef idx="1">
            <a:schemeClr val="accent2"/>
          </a:effectRef>
          <a:fontRef idx="minor">
            <a:schemeClr val="tx1"/>
          </a:fontRef>
        </p:style>
      </p:cxnSp>
      <p:sp>
        <p:nvSpPr>
          <p:cNvPr id="3" name="TextBox 2">
            <a:extLst>
              <a:ext uri="{FF2B5EF4-FFF2-40B4-BE49-F238E27FC236}">
                <a16:creationId xmlns:a16="http://schemas.microsoft.com/office/drawing/2014/main" id="{9A22605E-E20D-8C4C-9CF1-8C09200B6004}"/>
              </a:ext>
            </a:extLst>
          </p:cNvPr>
          <p:cNvSpPr txBox="1"/>
          <p:nvPr/>
        </p:nvSpPr>
        <p:spPr>
          <a:xfrm>
            <a:off x="1183367" y="4005716"/>
            <a:ext cx="6763209" cy="6186309"/>
          </a:xfrm>
          <a:prstGeom prst="rect">
            <a:avLst/>
          </a:prstGeom>
          <a:noFill/>
        </p:spPr>
        <p:txBody>
          <a:bodyPr wrap="square" rtlCol="0">
            <a:spAutoFit/>
          </a:bodyPr>
          <a:lstStyle/>
          <a:p>
            <a:r>
              <a:rPr lang="en-GB" sz="4400" b="1" dirty="0">
                <a:solidFill>
                  <a:schemeClr val="bg1"/>
                </a:solidFill>
              </a:rPr>
              <a:t>Reduced variation between units</a:t>
            </a:r>
          </a:p>
          <a:p>
            <a:endParaRPr lang="en-GB" sz="4400" b="1" dirty="0">
              <a:solidFill>
                <a:schemeClr val="bg1"/>
              </a:solidFill>
            </a:endParaRPr>
          </a:p>
          <a:p>
            <a:endParaRPr lang="en-GB" sz="4400" b="1" dirty="0">
              <a:solidFill>
                <a:schemeClr val="bg1"/>
              </a:solidFill>
            </a:endParaRPr>
          </a:p>
          <a:p>
            <a:r>
              <a:rPr lang="en-GB" sz="4400" b="1" dirty="0">
                <a:solidFill>
                  <a:schemeClr val="bg1"/>
                </a:solidFill>
              </a:rPr>
              <a:t>Improved Clinical outcomes</a:t>
            </a:r>
          </a:p>
          <a:p>
            <a:endParaRPr lang="en-GB" sz="4400" b="1" dirty="0">
              <a:solidFill>
                <a:schemeClr val="bg1"/>
              </a:solidFill>
            </a:endParaRPr>
          </a:p>
          <a:p>
            <a:endParaRPr lang="en-GB" sz="4400" b="1" dirty="0">
              <a:solidFill>
                <a:schemeClr val="bg1"/>
              </a:solidFill>
            </a:endParaRPr>
          </a:p>
          <a:p>
            <a:r>
              <a:rPr lang="en-GB" sz="4400" b="1" dirty="0">
                <a:solidFill>
                  <a:schemeClr val="bg1"/>
                </a:solidFill>
              </a:rPr>
              <a:t>Patient reported outcomes</a:t>
            </a:r>
          </a:p>
          <a:p>
            <a:endParaRPr lang="en-GB" sz="4400" b="1" dirty="0">
              <a:solidFill>
                <a:schemeClr val="accent1"/>
              </a:solidFill>
            </a:endParaRPr>
          </a:p>
        </p:txBody>
      </p:sp>
      <p:cxnSp>
        <p:nvCxnSpPr>
          <p:cNvPr id="15" name="Straight Arrow Connector 14">
            <a:extLst>
              <a:ext uri="{FF2B5EF4-FFF2-40B4-BE49-F238E27FC236}">
                <a16:creationId xmlns:a16="http://schemas.microsoft.com/office/drawing/2014/main" id="{DF89C5CD-5FA4-D74F-810A-371384878647}"/>
              </a:ext>
            </a:extLst>
          </p:cNvPr>
          <p:cNvCxnSpPr>
            <a:cxnSpLocks/>
          </p:cNvCxnSpPr>
          <p:nvPr/>
        </p:nvCxnSpPr>
        <p:spPr>
          <a:xfrm>
            <a:off x="17000380" y="11651431"/>
            <a:ext cx="0" cy="1147856"/>
          </a:xfrm>
          <a:prstGeom prst="straightConnector1">
            <a:avLst/>
          </a:prstGeom>
          <a:ln w="225425">
            <a:solidFill>
              <a:schemeClr val="accent1"/>
            </a:solidFill>
            <a:tailEnd type="triangle"/>
          </a:ln>
        </p:spPr>
        <p:style>
          <a:lnRef idx="2">
            <a:schemeClr val="accent2"/>
          </a:lnRef>
          <a:fillRef idx="0">
            <a:schemeClr val="accent2"/>
          </a:fillRef>
          <a:effectRef idx="1">
            <a:schemeClr val="accent2"/>
          </a:effectRef>
          <a:fontRef idx="minor">
            <a:schemeClr val="tx1"/>
          </a:fontRef>
        </p:style>
      </p:cxnSp>
      <p:cxnSp>
        <p:nvCxnSpPr>
          <p:cNvPr id="16" name="Straight Arrow Connector 15">
            <a:extLst>
              <a:ext uri="{FF2B5EF4-FFF2-40B4-BE49-F238E27FC236}">
                <a16:creationId xmlns:a16="http://schemas.microsoft.com/office/drawing/2014/main" id="{3C23D19A-6E3B-C44B-B961-1468DA722C09}"/>
              </a:ext>
            </a:extLst>
          </p:cNvPr>
          <p:cNvCxnSpPr>
            <a:cxnSpLocks/>
          </p:cNvCxnSpPr>
          <p:nvPr/>
        </p:nvCxnSpPr>
        <p:spPr>
          <a:xfrm>
            <a:off x="17000380" y="4005716"/>
            <a:ext cx="0" cy="1147856"/>
          </a:xfrm>
          <a:prstGeom prst="straightConnector1">
            <a:avLst/>
          </a:prstGeom>
          <a:ln w="225425">
            <a:solidFill>
              <a:schemeClr val="accent1"/>
            </a:solidFill>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1046703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4E3C750-6061-204D-AE37-457E3CB68715}"/>
              </a:ext>
            </a:extLst>
          </p:cNvPr>
          <p:cNvSpPr/>
          <p:nvPr/>
        </p:nvSpPr>
        <p:spPr>
          <a:xfrm>
            <a:off x="0" y="0"/>
            <a:ext cx="24377650" cy="137160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69441683-97DA-6049-9599-C04A9ADFE6AB}"/>
              </a:ext>
            </a:extLst>
          </p:cNvPr>
          <p:cNvSpPr/>
          <p:nvPr/>
        </p:nvSpPr>
        <p:spPr>
          <a:xfrm>
            <a:off x="0" y="0"/>
            <a:ext cx="24377650" cy="137160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9754372F-5C5A-FF45-873B-6ABF9E8A7020}"/>
              </a:ext>
            </a:extLst>
          </p:cNvPr>
          <p:cNvGrpSpPr/>
          <p:nvPr/>
        </p:nvGrpSpPr>
        <p:grpSpPr>
          <a:xfrm>
            <a:off x="2459743" y="3621482"/>
            <a:ext cx="19458163" cy="4504292"/>
            <a:chOff x="2852509" y="4159690"/>
            <a:chExt cx="19458163" cy="4504292"/>
          </a:xfrm>
        </p:grpSpPr>
        <p:sp>
          <p:nvSpPr>
            <p:cNvPr id="11" name="TextBox 10">
              <a:extLst>
                <a:ext uri="{FF2B5EF4-FFF2-40B4-BE49-F238E27FC236}">
                  <a16:creationId xmlns:a16="http://schemas.microsoft.com/office/drawing/2014/main" id="{5669F370-BFB0-B541-A04D-563BF9E2AA99}"/>
                </a:ext>
              </a:extLst>
            </p:cNvPr>
            <p:cNvSpPr txBox="1"/>
            <p:nvPr/>
          </p:nvSpPr>
          <p:spPr>
            <a:xfrm>
              <a:off x="8768415" y="4159690"/>
              <a:ext cx="7626350" cy="1631216"/>
            </a:xfrm>
            <a:prstGeom prst="rect">
              <a:avLst/>
            </a:prstGeom>
            <a:noFill/>
            <a:ln>
              <a:noFill/>
            </a:ln>
          </p:spPr>
          <p:txBody>
            <a:bodyPr wrap="square" rtlCol="0">
              <a:spAutoFit/>
            </a:bodyPr>
            <a:lstStyle/>
            <a:p>
              <a:pPr algn="ctr"/>
              <a:r>
                <a:rPr lang="en-US" sz="100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Aim</a:t>
              </a:r>
            </a:p>
          </p:txBody>
        </p:sp>
        <p:sp>
          <p:nvSpPr>
            <p:cNvPr id="13" name="TextBox 12">
              <a:extLst>
                <a:ext uri="{FF2B5EF4-FFF2-40B4-BE49-F238E27FC236}">
                  <a16:creationId xmlns:a16="http://schemas.microsoft.com/office/drawing/2014/main" id="{ED3401FF-9871-734E-9BAF-8346F7E05413}"/>
                </a:ext>
              </a:extLst>
            </p:cNvPr>
            <p:cNvSpPr txBox="1"/>
            <p:nvPr/>
          </p:nvSpPr>
          <p:spPr>
            <a:xfrm>
              <a:off x="2852509" y="6909656"/>
              <a:ext cx="19458163" cy="1754326"/>
            </a:xfrm>
            <a:prstGeom prst="rect">
              <a:avLst/>
            </a:prstGeom>
            <a:noFill/>
          </p:spPr>
          <p:txBody>
            <a:bodyPr wrap="square" rtlCol="0">
              <a:spAutoFit/>
            </a:bodyPr>
            <a:lstStyle/>
            <a:p>
              <a:pPr algn="ctr"/>
              <a:r>
                <a:rPr lang="en-US" sz="5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To ensure sustainability of the OBS Cymru approach to management of obstetric bleeding in Wales</a:t>
              </a:r>
            </a:p>
          </p:txBody>
        </p:sp>
      </p:grpSp>
      <p:sp>
        <p:nvSpPr>
          <p:cNvPr id="8" name="Rectangle 7">
            <a:extLst>
              <a:ext uri="{FF2B5EF4-FFF2-40B4-BE49-F238E27FC236}">
                <a16:creationId xmlns:a16="http://schemas.microsoft.com/office/drawing/2014/main" id="{926FFA2F-4932-4F46-B6E1-9BDEC819FD95}"/>
              </a:ext>
            </a:extLst>
          </p:cNvPr>
          <p:cNvSpPr/>
          <p:nvPr/>
        </p:nvSpPr>
        <p:spPr>
          <a:xfrm>
            <a:off x="8165862" y="9249449"/>
            <a:ext cx="8831456" cy="1208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276D1DF-59E8-E349-9AC2-2FA21A5CA564}"/>
              </a:ext>
            </a:extLst>
          </p:cNvPr>
          <p:cNvSpPr txBox="1"/>
          <p:nvPr/>
        </p:nvSpPr>
        <p:spPr>
          <a:xfrm>
            <a:off x="3463134" y="4016992"/>
            <a:ext cx="18454772" cy="4062651"/>
          </a:xfrm>
          <a:prstGeom prst="rect">
            <a:avLst/>
          </a:prstGeom>
          <a:noFill/>
        </p:spPr>
        <p:txBody>
          <a:bodyPr wrap="square" rtlCol="0">
            <a:spAutoFit/>
          </a:bodyPr>
          <a:lstStyle/>
          <a:p>
            <a:pPr algn="ctr"/>
            <a:r>
              <a:rPr lang="en-US" sz="96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Sustainability</a:t>
            </a:r>
          </a:p>
          <a:p>
            <a:pPr algn="ctr"/>
            <a:endParaRPr lang="en-US" sz="54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5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‘when new ways of working and improved outcomes become the norm’</a:t>
            </a:r>
          </a:p>
        </p:txBody>
      </p:sp>
      <p:sp>
        <p:nvSpPr>
          <p:cNvPr id="14" name="TextBox 13">
            <a:extLst>
              <a:ext uri="{FF2B5EF4-FFF2-40B4-BE49-F238E27FC236}">
                <a16:creationId xmlns:a16="http://schemas.microsoft.com/office/drawing/2014/main" id="{97551E0C-4A3D-3B4D-BD04-FD9FF03E5185}"/>
              </a:ext>
            </a:extLst>
          </p:cNvPr>
          <p:cNvSpPr txBox="1"/>
          <p:nvPr/>
        </p:nvSpPr>
        <p:spPr>
          <a:xfrm>
            <a:off x="8213988" y="12877966"/>
            <a:ext cx="18454772" cy="523220"/>
          </a:xfrm>
          <a:prstGeom prst="rect">
            <a:avLst/>
          </a:prstGeom>
          <a:noFill/>
        </p:spPr>
        <p:txBody>
          <a:bodyPr wrap="square" rtlCol="0">
            <a:spAutoFit/>
          </a:bodyPr>
          <a:lstStyle/>
          <a:p>
            <a:pPr algn="ctr"/>
            <a:r>
              <a:rPr lang="en-US" sz="28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QI Hub Scotland (2014) Spread &amp; Sustainability of Quality Improvement in Healthcare </a:t>
            </a:r>
          </a:p>
        </p:txBody>
      </p:sp>
    </p:spTree>
    <p:extLst>
      <p:ext uri="{BB962C8B-B14F-4D97-AF65-F5344CB8AC3E}">
        <p14:creationId xmlns:p14="http://schemas.microsoft.com/office/powerpoint/2010/main" val="333237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subTnLst>
                                    <p:set>
                                      <p:cBhvr override="childStyle">
                                        <p:cTn dur="1" fill="hold" display="0" masterRel="nextClick" afterEffect="1"/>
                                        <p:tgtEl>
                                          <p:spTgt spid="12"/>
                                        </p:tgtEl>
                                        <p:attrNameLst>
                                          <p:attrName>style.visibility</p:attrName>
                                        </p:attrNameLst>
                                      </p:cBhvr>
                                      <p:to>
                                        <p:strVal val="hidden"/>
                                      </p:to>
                                    </p:set>
                                  </p:sub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D14E5B4F-6DEF-6947-ABBA-E6FA6111893C}"/>
              </a:ext>
            </a:extLst>
          </p:cNvPr>
          <p:cNvSpPr txBox="1"/>
          <p:nvPr/>
        </p:nvSpPr>
        <p:spPr>
          <a:xfrm>
            <a:off x="2688082" y="4726424"/>
            <a:ext cx="19001486" cy="2554545"/>
          </a:xfrm>
          <a:prstGeom prst="rect">
            <a:avLst/>
          </a:prstGeom>
          <a:noFill/>
        </p:spPr>
        <p:txBody>
          <a:bodyPr wrap="square" rtlCol="0">
            <a:spAutoFit/>
          </a:bodyPr>
          <a:lstStyle/>
          <a:p>
            <a:pPr algn="ctr"/>
            <a:r>
              <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“Cerys will probably be more useful in the setting up and initial stages of projects”</a:t>
            </a:r>
          </a:p>
        </p:txBody>
      </p:sp>
      <p:sp>
        <p:nvSpPr>
          <p:cNvPr id="29" name="TextBox 28">
            <a:extLst>
              <a:ext uri="{FF2B5EF4-FFF2-40B4-BE49-F238E27FC236}">
                <a16:creationId xmlns:a16="http://schemas.microsoft.com/office/drawing/2014/main" id="{843D45FE-DD03-F840-8157-9D680C6C53AA}"/>
              </a:ext>
            </a:extLst>
          </p:cNvPr>
          <p:cNvSpPr txBox="1"/>
          <p:nvPr/>
        </p:nvSpPr>
        <p:spPr>
          <a:xfrm>
            <a:off x="16795115" y="9258072"/>
            <a:ext cx="4372790" cy="2185214"/>
          </a:xfrm>
          <a:prstGeom prst="rect">
            <a:avLst/>
          </a:prstGeom>
          <a:noFill/>
        </p:spPr>
        <p:txBody>
          <a:bodyPr wrap="square" rtlCol="0">
            <a:spAutoFit/>
          </a:bodyPr>
          <a:lstStyle/>
          <a:p>
            <a:pPr algn="ctr"/>
            <a:r>
              <a:rPr lang="en-US" b="1" spc="600" dirty="0">
                <a:solidFill>
                  <a:schemeClr val="accent2"/>
                </a:solidFill>
                <a:latin typeface="Roboto" panose="02000000000000000000" pitchFamily="2" charset="0"/>
                <a:ea typeface="Roboto" panose="02000000000000000000" pitchFamily="2" charset="0"/>
                <a:cs typeface="Lato" panose="020F0502020204030203" pitchFamily="34" charset="0"/>
              </a:rPr>
              <a:t>BELBIN TEAM ROLE REPORT 2019</a:t>
            </a:r>
          </a:p>
          <a:p>
            <a:pPr algn="ctr"/>
            <a:endParaRPr lang="en-US" sz="2800" spc="600" dirty="0">
              <a:solidFill>
                <a:schemeClr val="accent2"/>
              </a:solidFill>
              <a:latin typeface="Roboto" panose="02000000000000000000" pitchFamily="2" charset="0"/>
              <a:ea typeface="Roboto" panose="02000000000000000000" pitchFamily="2" charset="0"/>
              <a:cs typeface="Lato" panose="020F0502020204030203" pitchFamily="34" charset="0"/>
            </a:endParaRPr>
          </a:p>
        </p:txBody>
      </p:sp>
      <p:sp>
        <p:nvSpPr>
          <p:cNvPr id="35" name="Rectangle 34">
            <a:extLst>
              <a:ext uri="{FF2B5EF4-FFF2-40B4-BE49-F238E27FC236}">
                <a16:creationId xmlns:a16="http://schemas.microsoft.com/office/drawing/2014/main" id="{EE7164B5-8655-4648-BAB9-53031FFC6C1D}"/>
              </a:ext>
            </a:extLst>
          </p:cNvPr>
          <p:cNvSpPr/>
          <p:nvPr/>
        </p:nvSpPr>
        <p:spPr>
          <a:xfrm rot="10800000" flipV="1">
            <a:off x="11642548" y="3978250"/>
            <a:ext cx="1092550" cy="93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Roboto" panose="02000000000000000000" pitchFamily="2" charset="0"/>
              <a:ea typeface="Roboto" panose="02000000000000000000" pitchFamily="2" charset="0"/>
            </a:endParaRPr>
          </a:p>
        </p:txBody>
      </p:sp>
      <p:sp>
        <p:nvSpPr>
          <p:cNvPr id="5" name="TextBox 4">
            <a:extLst>
              <a:ext uri="{FF2B5EF4-FFF2-40B4-BE49-F238E27FC236}">
                <a16:creationId xmlns:a16="http://schemas.microsoft.com/office/drawing/2014/main" id="{C884A56D-741F-AF44-B2AD-C7167E5AA670}"/>
              </a:ext>
            </a:extLst>
          </p:cNvPr>
          <p:cNvSpPr txBox="1"/>
          <p:nvPr/>
        </p:nvSpPr>
        <p:spPr>
          <a:xfrm>
            <a:off x="2408682" y="4483869"/>
            <a:ext cx="19001486" cy="3785652"/>
          </a:xfrm>
          <a:prstGeom prst="rect">
            <a:avLst/>
          </a:prstGeom>
          <a:noFill/>
        </p:spPr>
        <p:txBody>
          <a:bodyPr wrap="square" rtlCol="0">
            <a:spAutoFit/>
          </a:bodyPr>
          <a:lstStyle/>
          <a:p>
            <a:pPr algn="ctr"/>
            <a:r>
              <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“Cerys needs to work within a loose framework and will function best if given the freedom to roam”</a:t>
            </a:r>
          </a:p>
        </p:txBody>
      </p:sp>
      <p:pic>
        <p:nvPicPr>
          <p:cNvPr id="4" name="Picture 3">
            <a:extLst>
              <a:ext uri="{FF2B5EF4-FFF2-40B4-BE49-F238E27FC236}">
                <a16:creationId xmlns:a16="http://schemas.microsoft.com/office/drawing/2014/main" id="{B70F97A8-6789-F047-B6B6-6B3C3F6BE1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5374" y="1018671"/>
            <a:ext cx="2714625" cy="2283329"/>
          </a:xfrm>
          <a:prstGeom prst="rect">
            <a:avLst/>
          </a:prstGeom>
        </p:spPr>
      </p:pic>
      <p:pic>
        <p:nvPicPr>
          <p:cNvPr id="7" name="Picture 6">
            <a:extLst>
              <a:ext uri="{FF2B5EF4-FFF2-40B4-BE49-F238E27FC236}">
                <a16:creationId xmlns:a16="http://schemas.microsoft.com/office/drawing/2014/main" id="{09BEDBDA-9ABD-BC44-BC6A-38C122C62A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87574" y="1152970"/>
            <a:ext cx="2613025" cy="2149030"/>
          </a:xfrm>
          <a:prstGeom prst="rect">
            <a:avLst/>
          </a:prstGeom>
        </p:spPr>
      </p:pic>
    </p:spTree>
    <p:extLst>
      <p:ext uri="{BB962C8B-B14F-4D97-AF65-F5344CB8AC3E}">
        <p14:creationId xmlns:p14="http://schemas.microsoft.com/office/powerpoint/2010/main" val="186769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childTnLst>
                                  <p:subTnLst>
                                    <p:set>
                                      <p:cBhvr override="childStyle">
                                        <p:cTn dur="1" fill="hold" display="0" masterRel="nextClick" afterEffect="1"/>
                                        <p:tgtEl>
                                          <p:spTgt spid="27"/>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35"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2B93565-AD16-4148-ABEE-FBE3D205FAB7}"/>
              </a:ext>
            </a:extLst>
          </p:cNvPr>
          <p:cNvSpPr/>
          <p:nvPr/>
        </p:nvSpPr>
        <p:spPr>
          <a:xfrm>
            <a:off x="0" y="0"/>
            <a:ext cx="24377650" cy="137160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a:extLst>
              <a:ext uri="{FF2B5EF4-FFF2-40B4-BE49-F238E27FC236}">
                <a16:creationId xmlns:a16="http://schemas.microsoft.com/office/drawing/2014/main" id="{A910B449-B03B-244F-8804-7D67F6021577}"/>
              </a:ext>
            </a:extLst>
          </p:cNvPr>
          <p:cNvSpPr txBox="1"/>
          <p:nvPr/>
        </p:nvSpPr>
        <p:spPr>
          <a:xfrm>
            <a:off x="5530865" y="581729"/>
            <a:ext cx="12990836" cy="1323439"/>
          </a:xfrm>
          <a:prstGeom prst="rect">
            <a:avLst/>
          </a:prstGeom>
          <a:noFill/>
          <a:ln>
            <a:noFill/>
          </a:ln>
        </p:spPr>
        <p:txBody>
          <a:bodyPr wrap="square" rtlCol="0">
            <a:spAutoFit/>
          </a:bodyPr>
          <a:lstStyle/>
          <a:p>
            <a:pPr algn="ctr"/>
            <a:r>
              <a:rPr lang="en-US" sz="8000" dirty="0">
                <a:solidFill>
                  <a:schemeClr val="accent1"/>
                </a:solidFill>
                <a:latin typeface="Roboto Light" panose="02000000000000000000" pitchFamily="2" charset="0"/>
                <a:ea typeface="Roboto Light" panose="02000000000000000000" pitchFamily="2" charset="0"/>
                <a:cs typeface="Roboto Light" panose="02000000000000000000" pitchFamily="2" charset="0"/>
              </a:rPr>
              <a:t>Sustainability Models</a:t>
            </a:r>
          </a:p>
        </p:txBody>
      </p:sp>
      <p:sp>
        <p:nvSpPr>
          <p:cNvPr id="22" name="TextBox 21">
            <a:extLst>
              <a:ext uri="{FF2B5EF4-FFF2-40B4-BE49-F238E27FC236}">
                <a16:creationId xmlns:a16="http://schemas.microsoft.com/office/drawing/2014/main" id="{FDE11E4C-4744-564D-9E69-4201433C77BB}"/>
              </a:ext>
            </a:extLst>
          </p:cNvPr>
          <p:cNvSpPr txBox="1"/>
          <p:nvPr/>
        </p:nvSpPr>
        <p:spPr>
          <a:xfrm>
            <a:off x="8323991" y="12708468"/>
            <a:ext cx="18454772" cy="523220"/>
          </a:xfrm>
          <a:prstGeom prst="rect">
            <a:avLst/>
          </a:prstGeom>
          <a:noFill/>
        </p:spPr>
        <p:txBody>
          <a:bodyPr wrap="square" rtlCol="0">
            <a:spAutoFit/>
          </a:bodyPr>
          <a:lstStyle/>
          <a:p>
            <a:pPr algn="ctr"/>
            <a:r>
              <a:rPr lang="en-US" sz="2800" dirty="0">
                <a:solidFill>
                  <a:schemeClr val="accent2"/>
                </a:solidFill>
                <a:latin typeface="Roboto Light" panose="02000000000000000000" pitchFamily="2" charset="0"/>
                <a:ea typeface="Roboto Light" panose="02000000000000000000" pitchFamily="2" charset="0"/>
                <a:cs typeface="Roboto Light" panose="02000000000000000000" pitchFamily="2" charset="0"/>
              </a:rPr>
              <a:t>QI Hub Scotland (2014) Spread &amp; Sustainability of Quality Improvement in Healthcare. </a:t>
            </a:r>
          </a:p>
        </p:txBody>
      </p:sp>
      <p:pic>
        <p:nvPicPr>
          <p:cNvPr id="7" name="Picture 6">
            <a:extLst>
              <a:ext uri="{FF2B5EF4-FFF2-40B4-BE49-F238E27FC236}">
                <a16:creationId xmlns:a16="http://schemas.microsoft.com/office/drawing/2014/main" id="{26CE5922-2986-684E-A3E0-C77E1E445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5946" y="3487196"/>
            <a:ext cx="5715000" cy="7251700"/>
          </a:xfrm>
          <a:prstGeom prst="rect">
            <a:avLst/>
          </a:prstGeom>
        </p:spPr>
      </p:pic>
      <p:pic>
        <p:nvPicPr>
          <p:cNvPr id="9" name="Picture 8">
            <a:extLst>
              <a:ext uri="{FF2B5EF4-FFF2-40B4-BE49-F238E27FC236}">
                <a16:creationId xmlns:a16="http://schemas.microsoft.com/office/drawing/2014/main" id="{866FC57E-551C-B842-A3C0-8696116EB3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3773" y="1849640"/>
            <a:ext cx="4978400" cy="7061200"/>
          </a:xfrm>
          <a:prstGeom prst="rect">
            <a:avLst/>
          </a:prstGeom>
        </p:spPr>
      </p:pic>
      <p:pic>
        <p:nvPicPr>
          <p:cNvPr id="11" name="Picture 10">
            <a:extLst>
              <a:ext uri="{FF2B5EF4-FFF2-40B4-BE49-F238E27FC236}">
                <a16:creationId xmlns:a16="http://schemas.microsoft.com/office/drawing/2014/main" id="{0A0E48CA-AB35-6D44-9700-6936E7F6E6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430111" y="5016500"/>
            <a:ext cx="9092040" cy="6325369"/>
          </a:xfrm>
          <a:prstGeom prst="rect">
            <a:avLst/>
          </a:prstGeom>
        </p:spPr>
      </p:pic>
      <p:sp>
        <p:nvSpPr>
          <p:cNvPr id="39" name="TextBox 38">
            <a:extLst>
              <a:ext uri="{FF2B5EF4-FFF2-40B4-BE49-F238E27FC236}">
                <a16:creationId xmlns:a16="http://schemas.microsoft.com/office/drawing/2014/main" id="{CBC3D3D1-737A-5345-86FC-488DF32238ED}"/>
              </a:ext>
            </a:extLst>
          </p:cNvPr>
          <p:cNvSpPr txBox="1"/>
          <p:nvPr/>
        </p:nvSpPr>
        <p:spPr>
          <a:xfrm>
            <a:off x="8323991" y="12695969"/>
            <a:ext cx="18454772" cy="523220"/>
          </a:xfrm>
          <a:prstGeom prst="rect">
            <a:avLst/>
          </a:prstGeom>
          <a:noFill/>
        </p:spPr>
        <p:txBody>
          <a:bodyPr wrap="square" rtlCol="0">
            <a:spAutoFit/>
          </a:bodyPr>
          <a:lstStyle/>
          <a:p>
            <a:pPr algn="ctr"/>
            <a:r>
              <a:rPr lang="en-US" sz="2800" dirty="0">
                <a:solidFill>
                  <a:schemeClr val="accent2"/>
                </a:solidFill>
                <a:latin typeface="Roboto Light" panose="02000000000000000000" pitchFamily="2" charset="0"/>
                <a:ea typeface="Roboto Light" panose="02000000000000000000" pitchFamily="2" charset="0"/>
                <a:cs typeface="Roboto Light" panose="02000000000000000000" pitchFamily="2" charset="0"/>
              </a:rPr>
              <a:t>NHS Institute for Innovation and Improvement (2010) NHS Sustainability Model. </a:t>
            </a:r>
          </a:p>
        </p:txBody>
      </p:sp>
      <p:sp>
        <p:nvSpPr>
          <p:cNvPr id="40" name="TextBox 39">
            <a:extLst>
              <a:ext uri="{FF2B5EF4-FFF2-40B4-BE49-F238E27FC236}">
                <a16:creationId xmlns:a16="http://schemas.microsoft.com/office/drawing/2014/main" id="{D431438D-E7D4-9748-8CC0-7FB8D2433BBE}"/>
              </a:ext>
            </a:extLst>
          </p:cNvPr>
          <p:cNvSpPr txBox="1"/>
          <p:nvPr/>
        </p:nvSpPr>
        <p:spPr>
          <a:xfrm>
            <a:off x="8323991" y="12695969"/>
            <a:ext cx="18454772" cy="523220"/>
          </a:xfrm>
          <a:prstGeom prst="rect">
            <a:avLst/>
          </a:prstGeom>
          <a:noFill/>
        </p:spPr>
        <p:txBody>
          <a:bodyPr wrap="square" rtlCol="0">
            <a:spAutoFit/>
          </a:bodyPr>
          <a:lstStyle/>
          <a:p>
            <a:pPr algn="ctr"/>
            <a:r>
              <a:rPr lang="en-US" sz="2800" dirty="0">
                <a:solidFill>
                  <a:schemeClr val="accent2"/>
                </a:solidFill>
                <a:latin typeface="Roboto Light" panose="02000000000000000000" pitchFamily="2" charset="0"/>
                <a:ea typeface="Roboto Light" panose="02000000000000000000" pitchFamily="2" charset="0"/>
                <a:cs typeface="Roboto Light" panose="02000000000000000000" pitchFamily="2" charset="0"/>
              </a:rPr>
              <a:t>Institute of Healthcare Improvement (2006) How to Guide: Sustainability &amp; Spread</a:t>
            </a:r>
          </a:p>
        </p:txBody>
      </p:sp>
    </p:spTree>
    <p:extLst>
      <p:ext uri="{BB962C8B-B14F-4D97-AF65-F5344CB8AC3E}">
        <p14:creationId xmlns:p14="http://schemas.microsoft.com/office/powerpoint/2010/main" val="781011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subTnLst>
                                    <p:set>
                                      <p:cBhvr override="childStyle">
                                        <p:cTn dur="1" fill="hold" display="0" masterRel="nextClick" afterEffect="1"/>
                                        <p:tgtEl>
                                          <p:spTgt spid="22"/>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subTnLst>
                                    <p:set>
                                      <p:cBhvr override="childStyle">
                                        <p:cTn dur="1" fill="hold" display="0" masterRel="nextClick" afterEffect="1"/>
                                        <p:tgtEl>
                                          <p:spTgt spid="40"/>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22" grpId="0"/>
      <p:bldP spid="39" grpId="0"/>
      <p:bldP spid="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D5E9EE-E60C-224C-B0D0-056E09B1CCB5}"/>
              </a:ext>
            </a:extLst>
          </p:cNvPr>
          <p:cNvPicPr/>
          <p:nvPr/>
        </p:nvPicPr>
        <p:blipFill rotWithShape="1">
          <a:blip r:embed="rId3">
            <a:extLst>
              <a:ext uri="{28A0092B-C50C-407E-A947-70E740481C1C}">
                <a14:useLocalDpi xmlns:a14="http://schemas.microsoft.com/office/drawing/2010/main" val="0"/>
              </a:ext>
            </a:extLst>
          </a:blip>
          <a:srcRect l="5445" t="2509" r="6416"/>
          <a:stretch/>
        </p:blipFill>
        <p:spPr>
          <a:xfrm>
            <a:off x="417542" y="1064319"/>
            <a:ext cx="14213298" cy="12349212"/>
          </a:xfrm>
          <a:prstGeom prst="rect">
            <a:avLst/>
          </a:prstGeom>
        </p:spPr>
      </p:pic>
      <p:sp>
        <p:nvSpPr>
          <p:cNvPr id="4" name="TextBox 3">
            <a:extLst>
              <a:ext uri="{FF2B5EF4-FFF2-40B4-BE49-F238E27FC236}">
                <a16:creationId xmlns:a16="http://schemas.microsoft.com/office/drawing/2014/main" id="{88EB6354-000C-AB44-8392-CE6C38326F36}"/>
              </a:ext>
            </a:extLst>
          </p:cNvPr>
          <p:cNvSpPr txBox="1"/>
          <p:nvPr/>
        </p:nvSpPr>
        <p:spPr>
          <a:xfrm>
            <a:off x="9878951" y="4452301"/>
            <a:ext cx="19458163" cy="4247317"/>
          </a:xfrm>
          <a:prstGeom prst="rect">
            <a:avLst/>
          </a:prstGeom>
          <a:noFill/>
        </p:spPr>
        <p:txBody>
          <a:bodyPr wrap="square" rtlCol="0">
            <a:spAutoFit/>
          </a:bodyPr>
          <a:lstStyle/>
          <a:p>
            <a:pPr algn="ctr"/>
            <a:r>
              <a:rPr lang="en-US" sz="54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Infrastructure</a:t>
            </a:r>
          </a:p>
          <a:p>
            <a:pPr algn="ctr"/>
            <a:endParaRPr lang="en-US" sz="540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54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Involvement &amp; Training</a:t>
            </a:r>
          </a:p>
          <a:p>
            <a:pPr algn="ctr"/>
            <a:endParaRPr lang="en-US" sz="5400" dirty="0">
              <a:solidFill>
                <a:schemeClr val="tx2"/>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54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Monitoring Progress</a:t>
            </a:r>
          </a:p>
        </p:txBody>
      </p:sp>
      <p:sp>
        <p:nvSpPr>
          <p:cNvPr id="5" name="TextBox 4">
            <a:extLst>
              <a:ext uri="{FF2B5EF4-FFF2-40B4-BE49-F238E27FC236}">
                <a16:creationId xmlns:a16="http://schemas.microsoft.com/office/drawing/2014/main" id="{C0A35292-351E-C047-B163-25ED7A9805D5}"/>
              </a:ext>
            </a:extLst>
          </p:cNvPr>
          <p:cNvSpPr txBox="1"/>
          <p:nvPr/>
        </p:nvSpPr>
        <p:spPr>
          <a:xfrm>
            <a:off x="8566928" y="13151921"/>
            <a:ext cx="18454772" cy="523220"/>
          </a:xfrm>
          <a:prstGeom prst="rect">
            <a:avLst/>
          </a:prstGeom>
          <a:noFill/>
        </p:spPr>
        <p:txBody>
          <a:bodyPr wrap="square" rtlCol="0">
            <a:spAutoFit/>
          </a:bodyPr>
          <a:lstStyle/>
          <a:p>
            <a:pPr algn="ctr"/>
            <a:r>
              <a:rPr lang="en-US" sz="2800" dirty="0">
                <a:solidFill>
                  <a:schemeClr val="accent2"/>
                </a:solidFill>
                <a:latin typeface="Roboto Light" panose="02000000000000000000" pitchFamily="2" charset="0"/>
                <a:ea typeface="Roboto Light" panose="02000000000000000000" pitchFamily="2" charset="0"/>
                <a:cs typeface="Roboto Light" panose="02000000000000000000" pitchFamily="2" charset="0"/>
              </a:rPr>
              <a:t>NHS Institute for Innovation and Improvement (2010) NHS Sustainability Model </a:t>
            </a:r>
          </a:p>
        </p:txBody>
      </p:sp>
    </p:spTree>
    <p:extLst>
      <p:ext uri="{BB962C8B-B14F-4D97-AF65-F5344CB8AC3E}">
        <p14:creationId xmlns:p14="http://schemas.microsoft.com/office/powerpoint/2010/main" val="680857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4629453-FC72-F345-8B21-06D5F4BA1BF5}"/>
              </a:ext>
            </a:extLst>
          </p:cNvPr>
          <p:cNvSpPr/>
          <p:nvPr/>
        </p:nvSpPr>
        <p:spPr>
          <a:xfrm>
            <a:off x="0" y="5196769"/>
            <a:ext cx="24377650" cy="8955294"/>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4" name="Oval 13">
            <a:extLst>
              <a:ext uri="{FF2B5EF4-FFF2-40B4-BE49-F238E27FC236}">
                <a16:creationId xmlns:a16="http://schemas.microsoft.com/office/drawing/2014/main" id="{CB3F5EC7-ACEC-3F49-8EA2-36CB55E4B062}"/>
              </a:ext>
            </a:extLst>
          </p:cNvPr>
          <p:cNvSpPr/>
          <p:nvPr/>
        </p:nvSpPr>
        <p:spPr>
          <a:xfrm>
            <a:off x="1865467" y="3049192"/>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4000" b="1" dirty="0"/>
          </a:p>
        </p:txBody>
      </p:sp>
      <p:sp>
        <p:nvSpPr>
          <p:cNvPr id="15" name="Oval 14">
            <a:extLst>
              <a:ext uri="{FF2B5EF4-FFF2-40B4-BE49-F238E27FC236}">
                <a16:creationId xmlns:a16="http://schemas.microsoft.com/office/drawing/2014/main" id="{990E7A8D-B402-6441-AB9A-7046609CC420}"/>
              </a:ext>
            </a:extLst>
          </p:cNvPr>
          <p:cNvSpPr/>
          <p:nvPr/>
        </p:nvSpPr>
        <p:spPr>
          <a:xfrm>
            <a:off x="9989517" y="3171729"/>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t>Involvement &amp; Training</a:t>
            </a:r>
          </a:p>
        </p:txBody>
      </p:sp>
      <p:sp>
        <p:nvSpPr>
          <p:cNvPr id="16" name="Oval 15">
            <a:extLst>
              <a:ext uri="{FF2B5EF4-FFF2-40B4-BE49-F238E27FC236}">
                <a16:creationId xmlns:a16="http://schemas.microsoft.com/office/drawing/2014/main" id="{AAA0B0C2-BD58-C84D-8C46-E0603142AD84}"/>
              </a:ext>
            </a:extLst>
          </p:cNvPr>
          <p:cNvSpPr/>
          <p:nvPr/>
        </p:nvSpPr>
        <p:spPr>
          <a:xfrm>
            <a:off x="18113567" y="3123602"/>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t>Monitoring Progress</a:t>
            </a:r>
          </a:p>
        </p:txBody>
      </p:sp>
      <p:sp>
        <p:nvSpPr>
          <p:cNvPr id="17" name="TextBox 16">
            <a:extLst>
              <a:ext uri="{FF2B5EF4-FFF2-40B4-BE49-F238E27FC236}">
                <a16:creationId xmlns:a16="http://schemas.microsoft.com/office/drawing/2014/main" id="{AEC58941-D721-B54A-87E4-87E12B22000C}"/>
              </a:ext>
            </a:extLst>
          </p:cNvPr>
          <p:cNvSpPr txBox="1"/>
          <p:nvPr/>
        </p:nvSpPr>
        <p:spPr>
          <a:xfrm>
            <a:off x="241567" y="8750366"/>
            <a:ext cx="7796464" cy="2800767"/>
          </a:xfrm>
          <a:prstGeom prst="rect">
            <a:avLst/>
          </a:prstGeom>
          <a:noFill/>
        </p:spPr>
        <p:txBody>
          <a:bodyPr wrap="squar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Cost-effectiveness plan</a:t>
            </a: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 </a:t>
            </a: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Use this for business case for the bedside technology </a:t>
            </a:r>
          </a:p>
        </p:txBody>
      </p:sp>
      <p:sp>
        <p:nvSpPr>
          <p:cNvPr id="18" name="TextBox 17">
            <a:extLst>
              <a:ext uri="{FF2B5EF4-FFF2-40B4-BE49-F238E27FC236}">
                <a16:creationId xmlns:a16="http://schemas.microsoft.com/office/drawing/2014/main" id="{CF4739C0-0EAE-CF4E-A25D-C821F79C8E33}"/>
              </a:ext>
            </a:extLst>
          </p:cNvPr>
          <p:cNvSpPr txBox="1"/>
          <p:nvPr/>
        </p:nvSpPr>
        <p:spPr>
          <a:xfrm>
            <a:off x="8325853" y="8764775"/>
            <a:ext cx="8379176" cy="3477875"/>
          </a:xfrm>
          <a:prstGeom prst="rect">
            <a:avLst/>
          </a:prstGeom>
          <a:noFill/>
        </p:spPr>
        <p:txBody>
          <a:bodyPr wrap="squar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Integrate training package into PROMPT Wales materials</a:t>
            </a:r>
          </a:p>
          <a:p>
            <a:pPr algn="ctr"/>
            <a:endPar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Involvement of local teams in national event </a:t>
            </a:r>
          </a:p>
        </p:txBody>
      </p:sp>
      <p:sp>
        <p:nvSpPr>
          <p:cNvPr id="19" name="TextBox 18">
            <a:extLst>
              <a:ext uri="{FF2B5EF4-FFF2-40B4-BE49-F238E27FC236}">
                <a16:creationId xmlns:a16="http://schemas.microsoft.com/office/drawing/2014/main" id="{5B1A50C7-215B-CC44-8D7D-531F76E407E4}"/>
              </a:ext>
            </a:extLst>
          </p:cNvPr>
          <p:cNvSpPr txBox="1"/>
          <p:nvPr/>
        </p:nvSpPr>
        <p:spPr>
          <a:xfrm>
            <a:off x="16800345" y="8764775"/>
            <a:ext cx="7841999" cy="1446550"/>
          </a:xfrm>
          <a:prstGeom prst="rect">
            <a:avLst/>
          </a:prstGeom>
          <a:noFill/>
        </p:spPr>
        <p:txBody>
          <a:bodyPr wrap="squar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Develop data strategy for performance indicators</a:t>
            </a:r>
          </a:p>
        </p:txBody>
      </p:sp>
      <p:sp>
        <p:nvSpPr>
          <p:cNvPr id="20" name="TextBox 19">
            <a:extLst>
              <a:ext uri="{FF2B5EF4-FFF2-40B4-BE49-F238E27FC236}">
                <a16:creationId xmlns:a16="http://schemas.microsoft.com/office/drawing/2014/main" id="{82665C5B-E5D3-2D4A-9764-D648FAACA49C}"/>
              </a:ext>
            </a:extLst>
          </p:cNvPr>
          <p:cNvSpPr txBox="1"/>
          <p:nvPr/>
        </p:nvSpPr>
        <p:spPr>
          <a:xfrm>
            <a:off x="2358189" y="4781270"/>
            <a:ext cx="4427621" cy="830997"/>
          </a:xfrm>
          <a:prstGeom prst="rect">
            <a:avLst/>
          </a:prstGeom>
          <a:noFill/>
        </p:spPr>
        <p:txBody>
          <a:bodyPr wrap="square" rtlCol="0">
            <a:spAutoFit/>
          </a:bodyPr>
          <a:lstStyle/>
          <a:p>
            <a:r>
              <a:rPr lang="en-GB" sz="4800" b="1" dirty="0">
                <a:solidFill>
                  <a:schemeClr val="bg1"/>
                </a:solidFill>
              </a:rPr>
              <a:t>Infrastructure</a:t>
            </a:r>
          </a:p>
        </p:txBody>
      </p:sp>
      <p:sp>
        <p:nvSpPr>
          <p:cNvPr id="22" name="TextBox 21">
            <a:extLst>
              <a:ext uri="{FF2B5EF4-FFF2-40B4-BE49-F238E27FC236}">
                <a16:creationId xmlns:a16="http://schemas.microsoft.com/office/drawing/2014/main" id="{A1199A44-376A-B246-A7E6-5BAF1A2E2013}"/>
              </a:ext>
            </a:extLst>
          </p:cNvPr>
          <p:cNvSpPr txBox="1"/>
          <p:nvPr/>
        </p:nvSpPr>
        <p:spPr>
          <a:xfrm>
            <a:off x="5693407" y="480357"/>
            <a:ext cx="12990836" cy="1200329"/>
          </a:xfrm>
          <a:prstGeom prst="rect">
            <a:avLst/>
          </a:prstGeom>
          <a:noFill/>
          <a:ln>
            <a:noFill/>
          </a:ln>
        </p:spPr>
        <p:txBody>
          <a:bodyPr wrap="square" rtlCol="0">
            <a:spAutoFit/>
          </a:bodyPr>
          <a:lstStyle/>
          <a:p>
            <a:pPr algn="ctr"/>
            <a:r>
              <a:rPr lang="en-US" sz="72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DELIVERABLES</a:t>
            </a:r>
          </a:p>
        </p:txBody>
      </p:sp>
    </p:spTree>
    <p:extLst>
      <p:ext uri="{BB962C8B-B14F-4D97-AF65-F5344CB8AC3E}">
        <p14:creationId xmlns:p14="http://schemas.microsoft.com/office/powerpoint/2010/main" val="17326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P spid="18" grpId="0"/>
      <p:bldP spid="19"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843D45FE-DD03-F840-8157-9D680C6C53AA}"/>
              </a:ext>
            </a:extLst>
          </p:cNvPr>
          <p:cNvSpPr txBox="1"/>
          <p:nvPr/>
        </p:nvSpPr>
        <p:spPr>
          <a:xfrm>
            <a:off x="8840121" y="1474298"/>
            <a:ext cx="6697404" cy="1200329"/>
          </a:xfrm>
          <a:prstGeom prst="rect">
            <a:avLst/>
          </a:prstGeom>
          <a:noFill/>
        </p:spPr>
        <p:txBody>
          <a:bodyPr wrap="square" rtlCol="0">
            <a:spAutoFit/>
          </a:bodyPr>
          <a:lstStyle/>
          <a:p>
            <a:pPr algn="ctr"/>
            <a:r>
              <a:rPr lang="en-US" sz="7200" spc="600" dirty="0">
                <a:solidFill>
                  <a:schemeClr val="accent2"/>
                </a:solidFill>
                <a:latin typeface="Roboto" panose="02000000000000000000" pitchFamily="2" charset="0"/>
                <a:ea typeface="Roboto" panose="02000000000000000000" pitchFamily="2" charset="0"/>
                <a:cs typeface="Lato" panose="020F0502020204030203" pitchFamily="34" charset="0"/>
              </a:rPr>
              <a:t>SUCCESS</a:t>
            </a:r>
          </a:p>
        </p:txBody>
      </p:sp>
      <p:sp>
        <p:nvSpPr>
          <p:cNvPr id="35" name="Rectangle 34">
            <a:extLst>
              <a:ext uri="{FF2B5EF4-FFF2-40B4-BE49-F238E27FC236}">
                <a16:creationId xmlns:a16="http://schemas.microsoft.com/office/drawing/2014/main" id="{EE7164B5-8655-4648-BAB9-53031FFC6C1D}"/>
              </a:ext>
            </a:extLst>
          </p:cNvPr>
          <p:cNvSpPr/>
          <p:nvPr/>
        </p:nvSpPr>
        <p:spPr>
          <a:xfrm rot="10800000" flipV="1">
            <a:off x="11642548" y="743958"/>
            <a:ext cx="1092550" cy="93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Roboto" panose="02000000000000000000" pitchFamily="2" charset="0"/>
              <a:ea typeface="Roboto" panose="02000000000000000000" pitchFamily="2" charset="0"/>
            </a:endParaRPr>
          </a:p>
        </p:txBody>
      </p:sp>
      <p:sp>
        <p:nvSpPr>
          <p:cNvPr id="10" name="TextBox 9">
            <a:extLst>
              <a:ext uri="{FF2B5EF4-FFF2-40B4-BE49-F238E27FC236}">
                <a16:creationId xmlns:a16="http://schemas.microsoft.com/office/drawing/2014/main" id="{252B39C7-B16F-8946-8743-E1DDCDA14438}"/>
              </a:ext>
            </a:extLst>
          </p:cNvPr>
          <p:cNvSpPr txBox="1"/>
          <p:nvPr/>
        </p:nvSpPr>
        <p:spPr>
          <a:xfrm>
            <a:off x="1251687" y="3295248"/>
            <a:ext cx="20781722" cy="3785652"/>
          </a:xfrm>
          <a:prstGeom prst="rect">
            <a:avLst/>
          </a:prstGeom>
          <a:noFill/>
        </p:spPr>
        <p:txBody>
          <a:bodyPr wrap="square" rtlCol="0">
            <a:spAutoFit/>
          </a:bodyPr>
          <a:lstStyle/>
          <a:p>
            <a:pPr algn="ctr"/>
            <a:r>
              <a:rPr lang="en-US" sz="4800" dirty="0">
                <a:solidFill>
                  <a:schemeClr val="accent3"/>
                </a:solidFill>
                <a:latin typeface="Roboto Light" panose="02000000000000000000" pitchFamily="2" charset="0"/>
                <a:ea typeface="Roboto Light" panose="02000000000000000000" pitchFamily="2" charset="0"/>
                <a:cs typeface="Roboto Light" panose="02000000000000000000" pitchFamily="2" charset="0"/>
              </a:rPr>
              <a:t>Point of care testing technology on each obstetric unit</a:t>
            </a:r>
          </a:p>
          <a:p>
            <a:pPr algn="ctr"/>
            <a:endParaRPr lang="en-US" sz="4800" dirty="0">
              <a:solidFill>
                <a:schemeClr val="accent3"/>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4800" dirty="0">
                <a:solidFill>
                  <a:schemeClr val="accent3"/>
                </a:solidFill>
                <a:latin typeface="Roboto Light" panose="02000000000000000000" pitchFamily="2" charset="0"/>
                <a:ea typeface="Roboto Light" panose="02000000000000000000" pitchFamily="2" charset="0"/>
                <a:cs typeface="Roboto Light" panose="02000000000000000000" pitchFamily="2" charset="0"/>
              </a:rPr>
              <a:t>OBS Cymru training embedded in PROMPT Wales</a:t>
            </a:r>
          </a:p>
          <a:p>
            <a:pPr algn="ctr"/>
            <a:endParaRPr lang="en-US" sz="4800" dirty="0">
              <a:solidFill>
                <a:schemeClr val="accent3"/>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4800" dirty="0">
                <a:solidFill>
                  <a:schemeClr val="accent3"/>
                </a:solidFill>
                <a:latin typeface="Roboto Light" panose="02000000000000000000" pitchFamily="2" charset="0"/>
                <a:ea typeface="Roboto Light" panose="02000000000000000000" pitchFamily="2" charset="0"/>
                <a:cs typeface="Roboto Light" panose="02000000000000000000" pitchFamily="2" charset="0"/>
              </a:rPr>
              <a:t>National strategy for continued process and outcome data collection </a:t>
            </a:r>
            <a:r>
              <a:rPr lang="en-US" sz="48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 </a:t>
            </a:r>
          </a:p>
        </p:txBody>
      </p:sp>
      <p:pic>
        <p:nvPicPr>
          <p:cNvPr id="11" name="Picture 10">
            <a:extLst>
              <a:ext uri="{FF2B5EF4-FFF2-40B4-BE49-F238E27FC236}">
                <a16:creationId xmlns:a16="http://schemas.microsoft.com/office/drawing/2014/main" id="{7C41A040-0946-DC4D-8B5D-ACE224E728E5}"/>
              </a:ext>
            </a:extLst>
          </p:cNvPr>
          <p:cNvPicPr>
            <a:picLocks noChangeAspect="1"/>
          </p:cNvPicPr>
          <p:nvPr/>
        </p:nvPicPr>
        <p:blipFill>
          <a:blip r:embed="rId3"/>
          <a:stretch>
            <a:fillRect/>
          </a:stretch>
        </p:blipFill>
        <p:spPr>
          <a:xfrm>
            <a:off x="8840121" y="6654130"/>
            <a:ext cx="15566571" cy="7061870"/>
          </a:xfrm>
          <a:prstGeom prst="rect">
            <a:avLst/>
          </a:prstGeom>
        </p:spPr>
      </p:pic>
    </p:spTree>
    <p:extLst>
      <p:ext uri="{BB962C8B-B14F-4D97-AF65-F5344CB8AC3E}">
        <p14:creationId xmlns:p14="http://schemas.microsoft.com/office/powerpoint/2010/main" val="10195405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4629453-FC72-F345-8B21-06D5F4BA1BF5}"/>
              </a:ext>
            </a:extLst>
          </p:cNvPr>
          <p:cNvSpPr/>
          <p:nvPr/>
        </p:nvSpPr>
        <p:spPr>
          <a:xfrm>
            <a:off x="0" y="5196769"/>
            <a:ext cx="24377650" cy="8955294"/>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4" name="Oval 13">
            <a:extLst>
              <a:ext uri="{FF2B5EF4-FFF2-40B4-BE49-F238E27FC236}">
                <a16:creationId xmlns:a16="http://schemas.microsoft.com/office/drawing/2014/main" id="{CB3F5EC7-ACEC-3F49-8EA2-36CB55E4B062}"/>
              </a:ext>
            </a:extLst>
          </p:cNvPr>
          <p:cNvSpPr/>
          <p:nvPr/>
        </p:nvSpPr>
        <p:spPr>
          <a:xfrm>
            <a:off x="1865467" y="3049192"/>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4000" b="1" dirty="0"/>
          </a:p>
        </p:txBody>
      </p:sp>
      <p:sp>
        <p:nvSpPr>
          <p:cNvPr id="17" name="TextBox 16">
            <a:extLst>
              <a:ext uri="{FF2B5EF4-FFF2-40B4-BE49-F238E27FC236}">
                <a16:creationId xmlns:a16="http://schemas.microsoft.com/office/drawing/2014/main" id="{AEC58941-D721-B54A-87E4-87E12B22000C}"/>
              </a:ext>
            </a:extLst>
          </p:cNvPr>
          <p:cNvSpPr txBox="1"/>
          <p:nvPr/>
        </p:nvSpPr>
        <p:spPr>
          <a:xfrm>
            <a:off x="241567" y="8750366"/>
            <a:ext cx="7796464" cy="2800767"/>
          </a:xfrm>
          <a:prstGeom prst="rect">
            <a:avLst/>
          </a:prstGeom>
          <a:noFill/>
        </p:spPr>
        <p:txBody>
          <a:bodyPr wrap="squar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Cost-effectiveness plan</a:t>
            </a: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 </a:t>
            </a: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Use this for business case for the bedside technology </a:t>
            </a:r>
          </a:p>
        </p:txBody>
      </p:sp>
      <p:sp>
        <p:nvSpPr>
          <p:cNvPr id="20" name="TextBox 19">
            <a:extLst>
              <a:ext uri="{FF2B5EF4-FFF2-40B4-BE49-F238E27FC236}">
                <a16:creationId xmlns:a16="http://schemas.microsoft.com/office/drawing/2014/main" id="{82665C5B-E5D3-2D4A-9764-D648FAACA49C}"/>
              </a:ext>
            </a:extLst>
          </p:cNvPr>
          <p:cNvSpPr txBox="1"/>
          <p:nvPr/>
        </p:nvSpPr>
        <p:spPr>
          <a:xfrm>
            <a:off x="2358189" y="4781270"/>
            <a:ext cx="4427621" cy="830997"/>
          </a:xfrm>
          <a:prstGeom prst="rect">
            <a:avLst/>
          </a:prstGeom>
          <a:noFill/>
        </p:spPr>
        <p:txBody>
          <a:bodyPr wrap="square" rtlCol="0">
            <a:spAutoFit/>
          </a:bodyPr>
          <a:lstStyle/>
          <a:p>
            <a:r>
              <a:rPr lang="en-GB" sz="4800" b="1" dirty="0">
                <a:solidFill>
                  <a:schemeClr val="bg1"/>
                </a:solidFill>
              </a:rPr>
              <a:t>Infrastructure</a:t>
            </a:r>
          </a:p>
        </p:txBody>
      </p:sp>
      <p:sp>
        <p:nvSpPr>
          <p:cNvPr id="11" name="Oval 10">
            <a:extLst>
              <a:ext uri="{FF2B5EF4-FFF2-40B4-BE49-F238E27FC236}">
                <a16:creationId xmlns:a16="http://schemas.microsoft.com/office/drawing/2014/main" id="{9F87CC13-F325-2440-931F-4A457FC364D9}"/>
              </a:ext>
            </a:extLst>
          </p:cNvPr>
          <p:cNvSpPr/>
          <p:nvPr/>
        </p:nvSpPr>
        <p:spPr>
          <a:xfrm>
            <a:off x="12976885" y="10150749"/>
            <a:ext cx="3279228" cy="327922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schemeClr val="accent3"/>
                </a:solidFill>
              </a:rPr>
              <a:t>Personal</a:t>
            </a:r>
          </a:p>
        </p:txBody>
      </p:sp>
      <p:sp>
        <p:nvSpPr>
          <p:cNvPr id="12" name="Oval 11">
            <a:extLst>
              <a:ext uri="{FF2B5EF4-FFF2-40B4-BE49-F238E27FC236}">
                <a16:creationId xmlns:a16="http://schemas.microsoft.com/office/drawing/2014/main" id="{E194281B-B38C-B849-BDD6-EAFC82713901}"/>
              </a:ext>
            </a:extLst>
          </p:cNvPr>
          <p:cNvSpPr/>
          <p:nvPr/>
        </p:nvSpPr>
        <p:spPr>
          <a:xfrm>
            <a:off x="12976885" y="5471139"/>
            <a:ext cx="3279228" cy="327922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schemeClr val="accent3"/>
                </a:solidFill>
              </a:rPr>
              <a:t>Business Case</a:t>
            </a:r>
          </a:p>
        </p:txBody>
      </p:sp>
      <p:sp>
        <p:nvSpPr>
          <p:cNvPr id="13" name="Oval 12">
            <a:extLst>
              <a:ext uri="{FF2B5EF4-FFF2-40B4-BE49-F238E27FC236}">
                <a16:creationId xmlns:a16="http://schemas.microsoft.com/office/drawing/2014/main" id="{D071EE6E-9CAC-2D47-842D-DC900A949BB9}"/>
              </a:ext>
            </a:extLst>
          </p:cNvPr>
          <p:cNvSpPr/>
          <p:nvPr/>
        </p:nvSpPr>
        <p:spPr>
          <a:xfrm>
            <a:off x="12976885" y="1195455"/>
            <a:ext cx="3279228" cy="327922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schemeClr val="accent3"/>
                </a:solidFill>
              </a:rPr>
              <a:t>CEDA</a:t>
            </a:r>
          </a:p>
        </p:txBody>
      </p:sp>
      <p:pic>
        <p:nvPicPr>
          <p:cNvPr id="3" name="Picture 2">
            <a:extLst>
              <a:ext uri="{FF2B5EF4-FFF2-40B4-BE49-F238E27FC236}">
                <a16:creationId xmlns:a16="http://schemas.microsoft.com/office/drawing/2014/main" id="{23F328C7-B1D8-1643-B880-08D4CD23EF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77659" y="2088788"/>
            <a:ext cx="4477680" cy="1492560"/>
          </a:xfrm>
          <a:prstGeom prst="rect">
            <a:avLst/>
          </a:prstGeom>
        </p:spPr>
      </p:pic>
      <p:sp>
        <p:nvSpPr>
          <p:cNvPr id="4" name="TextBox 3">
            <a:extLst>
              <a:ext uri="{FF2B5EF4-FFF2-40B4-BE49-F238E27FC236}">
                <a16:creationId xmlns:a16="http://schemas.microsoft.com/office/drawing/2014/main" id="{64361069-6096-3643-9D11-F12420AC5295}"/>
              </a:ext>
            </a:extLst>
          </p:cNvPr>
          <p:cNvSpPr txBox="1"/>
          <p:nvPr/>
        </p:nvSpPr>
        <p:spPr>
          <a:xfrm>
            <a:off x="19053895" y="10805477"/>
            <a:ext cx="5195455" cy="1969770"/>
          </a:xfrm>
          <a:prstGeom prst="rect">
            <a:avLst/>
          </a:prstGeom>
          <a:noFill/>
        </p:spPr>
        <p:txBody>
          <a:bodyPr wrap="square" rtlCol="0">
            <a:spAutoFit/>
          </a:bodyPr>
          <a:lstStyle/>
          <a:p>
            <a:r>
              <a:rPr lang="en-GB" sz="12200" b="1" dirty="0">
                <a:solidFill>
                  <a:schemeClr val="accent1"/>
                </a:solidFill>
                <a:latin typeface="+mj-lt"/>
              </a:rPr>
              <a:t>ISFP</a:t>
            </a:r>
          </a:p>
        </p:txBody>
      </p:sp>
    </p:spTree>
    <p:extLst>
      <p:ext uri="{BB962C8B-B14F-4D97-AF65-F5344CB8AC3E}">
        <p14:creationId xmlns:p14="http://schemas.microsoft.com/office/powerpoint/2010/main" val="189620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p:bldP spid="11" grpId="0" animBg="1"/>
      <p:bldP spid="12" grpId="0" animBg="1"/>
      <p:bldP spid="13" grpId="0" animBg="1"/>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4629453-FC72-F345-8B21-06D5F4BA1BF5}"/>
              </a:ext>
            </a:extLst>
          </p:cNvPr>
          <p:cNvSpPr/>
          <p:nvPr/>
        </p:nvSpPr>
        <p:spPr>
          <a:xfrm>
            <a:off x="0" y="5196769"/>
            <a:ext cx="24377650" cy="8955294"/>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5" name="Oval 14">
            <a:extLst>
              <a:ext uri="{FF2B5EF4-FFF2-40B4-BE49-F238E27FC236}">
                <a16:creationId xmlns:a16="http://schemas.microsoft.com/office/drawing/2014/main" id="{990E7A8D-B402-6441-AB9A-7046609CC420}"/>
              </a:ext>
            </a:extLst>
          </p:cNvPr>
          <p:cNvSpPr/>
          <p:nvPr/>
        </p:nvSpPr>
        <p:spPr>
          <a:xfrm>
            <a:off x="9989517" y="3171729"/>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t>Involvement &amp; Training</a:t>
            </a:r>
          </a:p>
        </p:txBody>
      </p:sp>
      <p:sp>
        <p:nvSpPr>
          <p:cNvPr id="18" name="TextBox 17">
            <a:extLst>
              <a:ext uri="{FF2B5EF4-FFF2-40B4-BE49-F238E27FC236}">
                <a16:creationId xmlns:a16="http://schemas.microsoft.com/office/drawing/2014/main" id="{CF4739C0-0EAE-CF4E-A25D-C821F79C8E33}"/>
              </a:ext>
            </a:extLst>
          </p:cNvPr>
          <p:cNvSpPr txBox="1"/>
          <p:nvPr/>
        </p:nvSpPr>
        <p:spPr>
          <a:xfrm>
            <a:off x="8325854" y="8923283"/>
            <a:ext cx="8002463" cy="3477875"/>
          </a:xfrm>
          <a:prstGeom prst="rect">
            <a:avLst/>
          </a:prstGeom>
          <a:noFill/>
        </p:spPr>
        <p:txBody>
          <a:bodyPr wrap="squar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Integrate training package into PROMPT Wales materials</a:t>
            </a:r>
          </a:p>
          <a:p>
            <a:pPr algn="ctr"/>
            <a:endPar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Involvement of local teams in national event </a:t>
            </a:r>
          </a:p>
        </p:txBody>
      </p:sp>
      <p:sp>
        <p:nvSpPr>
          <p:cNvPr id="3" name="Oval 2">
            <a:extLst>
              <a:ext uri="{FF2B5EF4-FFF2-40B4-BE49-F238E27FC236}">
                <a16:creationId xmlns:a16="http://schemas.microsoft.com/office/drawing/2014/main" id="{B2DDDCC1-71D1-0841-B9CC-2293F4D70F42}"/>
              </a:ext>
            </a:extLst>
          </p:cNvPr>
          <p:cNvSpPr/>
          <p:nvPr/>
        </p:nvSpPr>
        <p:spPr>
          <a:xfrm>
            <a:off x="18901725" y="5937272"/>
            <a:ext cx="3279228" cy="327922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schemeClr val="accent3"/>
                </a:solidFill>
              </a:rPr>
              <a:t>Personal</a:t>
            </a:r>
          </a:p>
        </p:txBody>
      </p:sp>
      <p:sp>
        <p:nvSpPr>
          <p:cNvPr id="13" name="Oval 12">
            <a:extLst>
              <a:ext uri="{FF2B5EF4-FFF2-40B4-BE49-F238E27FC236}">
                <a16:creationId xmlns:a16="http://schemas.microsoft.com/office/drawing/2014/main" id="{4598A715-B171-7847-B012-B0C5DED0ED13}"/>
              </a:ext>
            </a:extLst>
          </p:cNvPr>
          <p:cNvSpPr/>
          <p:nvPr/>
        </p:nvSpPr>
        <p:spPr>
          <a:xfrm>
            <a:off x="1150216" y="5644056"/>
            <a:ext cx="3279228" cy="327922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accent3"/>
                </a:solidFill>
              </a:rPr>
              <a:t>PROMPT</a:t>
            </a:r>
          </a:p>
          <a:p>
            <a:pPr algn="ctr"/>
            <a:r>
              <a:rPr lang="en-GB" sz="4400" dirty="0">
                <a:solidFill>
                  <a:schemeClr val="accent3"/>
                </a:solidFill>
              </a:rPr>
              <a:t>Wales</a:t>
            </a:r>
          </a:p>
        </p:txBody>
      </p:sp>
      <p:sp>
        <p:nvSpPr>
          <p:cNvPr id="21" name="Oval 20">
            <a:extLst>
              <a:ext uri="{FF2B5EF4-FFF2-40B4-BE49-F238E27FC236}">
                <a16:creationId xmlns:a16="http://schemas.microsoft.com/office/drawing/2014/main" id="{A11A192F-AC28-4548-A001-4BE36C43F1DB}"/>
              </a:ext>
            </a:extLst>
          </p:cNvPr>
          <p:cNvSpPr/>
          <p:nvPr/>
        </p:nvSpPr>
        <p:spPr>
          <a:xfrm>
            <a:off x="1150216" y="9898059"/>
            <a:ext cx="3279228" cy="327922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schemeClr val="accent3"/>
                </a:solidFill>
              </a:rPr>
              <a:t>National event</a:t>
            </a:r>
          </a:p>
        </p:txBody>
      </p:sp>
    </p:spTree>
    <p:extLst>
      <p:ext uri="{BB962C8B-B14F-4D97-AF65-F5344CB8AC3E}">
        <p14:creationId xmlns:p14="http://schemas.microsoft.com/office/powerpoint/2010/main" val="3713126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p:bldP spid="3" grpId="0" animBg="1"/>
      <p:bldP spid="13"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4629453-FC72-F345-8B21-06D5F4BA1BF5}"/>
              </a:ext>
            </a:extLst>
          </p:cNvPr>
          <p:cNvSpPr/>
          <p:nvPr/>
        </p:nvSpPr>
        <p:spPr>
          <a:xfrm>
            <a:off x="0" y="5196769"/>
            <a:ext cx="24377650" cy="8955294"/>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sp>
        <p:nvSpPr>
          <p:cNvPr id="16" name="Oval 15">
            <a:extLst>
              <a:ext uri="{FF2B5EF4-FFF2-40B4-BE49-F238E27FC236}">
                <a16:creationId xmlns:a16="http://schemas.microsoft.com/office/drawing/2014/main" id="{AAA0B0C2-BD58-C84D-8C46-E0603142AD84}"/>
              </a:ext>
            </a:extLst>
          </p:cNvPr>
          <p:cNvSpPr/>
          <p:nvPr/>
        </p:nvSpPr>
        <p:spPr>
          <a:xfrm>
            <a:off x="18113567" y="3123602"/>
            <a:ext cx="4398616" cy="44051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t>Monitoring Progress</a:t>
            </a:r>
          </a:p>
        </p:txBody>
      </p:sp>
      <p:sp>
        <p:nvSpPr>
          <p:cNvPr id="19" name="TextBox 18">
            <a:extLst>
              <a:ext uri="{FF2B5EF4-FFF2-40B4-BE49-F238E27FC236}">
                <a16:creationId xmlns:a16="http://schemas.microsoft.com/office/drawing/2014/main" id="{5B1A50C7-215B-CC44-8D7D-531F76E407E4}"/>
              </a:ext>
            </a:extLst>
          </p:cNvPr>
          <p:cNvSpPr txBox="1"/>
          <p:nvPr/>
        </p:nvSpPr>
        <p:spPr>
          <a:xfrm>
            <a:off x="16800345" y="8764775"/>
            <a:ext cx="7841999" cy="1446550"/>
          </a:xfrm>
          <a:prstGeom prst="rect">
            <a:avLst/>
          </a:prstGeom>
          <a:noFill/>
        </p:spPr>
        <p:txBody>
          <a:bodyPr wrap="square" rtlCol="0">
            <a:spAutoFit/>
          </a:bodyPr>
          <a:lstStyle/>
          <a:p>
            <a:pPr algn="ctr"/>
            <a:r>
              <a:rPr lang="en-US" sz="44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Develop data strategy for performance indicators</a:t>
            </a:r>
          </a:p>
        </p:txBody>
      </p:sp>
      <p:sp>
        <p:nvSpPr>
          <p:cNvPr id="11" name="Oval 10">
            <a:extLst>
              <a:ext uri="{FF2B5EF4-FFF2-40B4-BE49-F238E27FC236}">
                <a16:creationId xmlns:a16="http://schemas.microsoft.com/office/drawing/2014/main" id="{04430ED6-841C-EB41-B45E-DCEAEB99FA6E}"/>
              </a:ext>
            </a:extLst>
          </p:cNvPr>
          <p:cNvSpPr/>
          <p:nvPr/>
        </p:nvSpPr>
        <p:spPr>
          <a:xfrm>
            <a:off x="2365909" y="6395189"/>
            <a:ext cx="3279228" cy="327922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800" dirty="0">
              <a:solidFill>
                <a:schemeClr val="accent3"/>
              </a:solidFill>
            </a:endParaRPr>
          </a:p>
        </p:txBody>
      </p:sp>
      <p:sp>
        <p:nvSpPr>
          <p:cNvPr id="12" name="Oval 11">
            <a:extLst>
              <a:ext uri="{FF2B5EF4-FFF2-40B4-BE49-F238E27FC236}">
                <a16:creationId xmlns:a16="http://schemas.microsoft.com/office/drawing/2014/main" id="{DC57696C-676D-1C40-AB7C-98678F4937B8}"/>
              </a:ext>
            </a:extLst>
          </p:cNvPr>
          <p:cNvSpPr/>
          <p:nvPr/>
        </p:nvSpPr>
        <p:spPr>
          <a:xfrm>
            <a:off x="9506380" y="6421108"/>
            <a:ext cx="3279228" cy="327922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GB" sz="4800" dirty="0">
                <a:solidFill>
                  <a:schemeClr val="accent3"/>
                </a:solidFill>
              </a:rPr>
              <a:t>			</a:t>
            </a:r>
          </a:p>
        </p:txBody>
      </p:sp>
      <p:sp>
        <p:nvSpPr>
          <p:cNvPr id="2" name="TextBox 1">
            <a:extLst>
              <a:ext uri="{FF2B5EF4-FFF2-40B4-BE49-F238E27FC236}">
                <a16:creationId xmlns:a16="http://schemas.microsoft.com/office/drawing/2014/main" id="{44563324-9DF5-AC4B-9C2E-807FDF7F960A}"/>
              </a:ext>
            </a:extLst>
          </p:cNvPr>
          <p:cNvSpPr txBox="1"/>
          <p:nvPr/>
        </p:nvSpPr>
        <p:spPr>
          <a:xfrm>
            <a:off x="2774028" y="7619303"/>
            <a:ext cx="2871109" cy="830997"/>
          </a:xfrm>
          <a:prstGeom prst="rect">
            <a:avLst/>
          </a:prstGeom>
          <a:noFill/>
        </p:spPr>
        <p:txBody>
          <a:bodyPr wrap="square" rtlCol="0">
            <a:spAutoFit/>
          </a:bodyPr>
          <a:lstStyle/>
          <a:p>
            <a:r>
              <a:rPr lang="en-GB" sz="4800" dirty="0">
                <a:solidFill>
                  <a:schemeClr val="accent3"/>
                </a:solidFill>
              </a:rPr>
              <a:t>Database</a:t>
            </a:r>
          </a:p>
        </p:txBody>
      </p:sp>
      <p:sp>
        <p:nvSpPr>
          <p:cNvPr id="21" name="TextBox 20">
            <a:extLst>
              <a:ext uri="{FF2B5EF4-FFF2-40B4-BE49-F238E27FC236}">
                <a16:creationId xmlns:a16="http://schemas.microsoft.com/office/drawing/2014/main" id="{19105318-101B-5F48-AAFE-BF6F2D3ECC7C}"/>
              </a:ext>
            </a:extLst>
          </p:cNvPr>
          <p:cNvSpPr txBox="1"/>
          <p:nvPr/>
        </p:nvSpPr>
        <p:spPr>
          <a:xfrm>
            <a:off x="9710439" y="7275891"/>
            <a:ext cx="2871109" cy="1569660"/>
          </a:xfrm>
          <a:prstGeom prst="rect">
            <a:avLst/>
          </a:prstGeom>
          <a:noFill/>
        </p:spPr>
        <p:txBody>
          <a:bodyPr wrap="square" rtlCol="0">
            <a:spAutoFit/>
          </a:bodyPr>
          <a:lstStyle/>
          <a:p>
            <a:pPr algn="ctr"/>
            <a:r>
              <a:rPr lang="en-GB" sz="4800" dirty="0">
                <a:solidFill>
                  <a:schemeClr val="accent3"/>
                </a:solidFill>
              </a:rPr>
              <a:t>Maternity Vision</a:t>
            </a:r>
          </a:p>
        </p:txBody>
      </p:sp>
      <p:sp>
        <p:nvSpPr>
          <p:cNvPr id="23" name="Oval 22">
            <a:extLst>
              <a:ext uri="{FF2B5EF4-FFF2-40B4-BE49-F238E27FC236}">
                <a16:creationId xmlns:a16="http://schemas.microsoft.com/office/drawing/2014/main" id="{4ADBF62A-18A9-EB43-B945-95885F029036}"/>
              </a:ext>
            </a:extLst>
          </p:cNvPr>
          <p:cNvSpPr/>
          <p:nvPr/>
        </p:nvSpPr>
        <p:spPr>
          <a:xfrm>
            <a:off x="6227152" y="10065378"/>
            <a:ext cx="3279228" cy="327922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schemeClr val="accent3"/>
                </a:solidFill>
              </a:rPr>
              <a:t>Personal</a:t>
            </a:r>
          </a:p>
        </p:txBody>
      </p:sp>
    </p:spTree>
    <p:extLst>
      <p:ext uri="{BB962C8B-B14F-4D97-AF65-F5344CB8AC3E}">
        <p14:creationId xmlns:p14="http://schemas.microsoft.com/office/powerpoint/2010/main" val="3658120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11" grpId="0" animBg="1"/>
      <p:bldP spid="12" grpId="0" animBg="1"/>
      <p:bldP spid="2" grpId="0"/>
      <p:bldP spid="21" grpId="0"/>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D14E5B4F-6DEF-6947-ABBA-E6FA6111893C}"/>
              </a:ext>
            </a:extLst>
          </p:cNvPr>
          <p:cNvSpPr txBox="1"/>
          <p:nvPr/>
        </p:nvSpPr>
        <p:spPr>
          <a:xfrm>
            <a:off x="3234355" y="2085423"/>
            <a:ext cx="19001486" cy="3785652"/>
          </a:xfrm>
          <a:prstGeom prst="rect">
            <a:avLst/>
          </a:prstGeom>
          <a:noFill/>
        </p:spPr>
        <p:txBody>
          <a:bodyPr wrap="square" rtlCol="0">
            <a:spAutoFit/>
          </a:bodyPr>
          <a:lstStyle/>
          <a:p>
            <a:pPr algn="ctr"/>
            <a:r>
              <a:rPr lang="en-US" sz="8000" dirty="0">
                <a:solidFill>
                  <a:schemeClr val="tx2"/>
                </a:solidFill>
                <a:latin typeface="Roboto Light" panose="02000000000000000000" pitchFamily="2" charset="0"/>
                <a:ea typeface="Roboto Light" panose="02000000000000000000" pitchFamily="2" charset="0"/>
                <a:cs typeface="Roboto Light" panose="02000000000000000000" pitchFamily="2" charset="0"/>
              </a:rPr>
              <a:t>“Success seems to be connected with action. Successful people keep moving. They make mistakes, but they don’t quit.”</a:t>
            </a:r>
          </a:p>
        </p:txBody>
      </p:sp>
      <p:sp>
        <p:nvSpPr>
          <p:cNvPr id="29" name="TextBox 28">
            <a:extLst>
              <a:ext uri="{FF2B5EF4-FFF2-40B4-BE49-F238E27FC236}">
                <a16:creationId xmlns:a16="http://schemas.microsoft.com/office/drawing/2014/main" id="{843D45FE-DD03-F840-8157-9D680C6C53AA}"/>
              </a:ext>
            </a:extLst>
          </p:cNvPr>
          <p:cNvSpPr txBox="1"/>
          <p:nvPr/>
        </p:nvSpPr>
        <p:spPr>
          <a:xfrm>
            <a:off x="17622429" y="5871075"/>
            <a:ext cx="4372790" cy="523220"/>
          </a:xfrm>
          <a:prstGeom prst="rect">
            <a:avLst/>
          </a:prstGeom>
          <a:noFill/>
        </p:spPr>
        <p:txBody>
          <a:bodyPr wrap="square" rtlCol="0">
            <a:spAutoFit/>
          </a:bodyPr>
          <a:lstStyle/>
          <a:p>
            <a:pPr algn="ctr"/>
            <a:r>
              <a:rPr lang="en-US" sz="2800" spc="600" dirty="0">
                <a:solidFill>
                  <a:schemeClr val="accent2"/>
                </a:solidFill>
                <a:latin typeface="Roboto" panose="02000000000000000000" pitchFamily="2" charset="0"/>
                <a:ea typeface="Roboto" panose="02000000000000000000" pitchFamily="2" charset="0"/>
                <a:cs typeface="Lato" panose="020F0502020204030203" pitchFamily="34" charset="0"/>
              </a:rPr>
              <a:t>CORDON HILTON</a:t>
            </a:r>
          </a:p>
        </p:txBody>
      </p:sp>
      <p:sp>
        <p:nvSpPr>
          <p:cNvPr id="35" name="Rectangle 34">
            <a:extLst>
              <a:ext uri="{FF2B5EF4-FFF2-40B4-BE49-F238E27FC236}">
                <a16:creationId xmlns:a16="http://schemas.microsoft.com/office/drawing/2014/main" id="{EE7164B5-8655-4648-BAB9-53031FFC6C1D}"/>
              </a:ext>
            </a:extLst>
          </p:cNvPr>
          <p:cNvSpPr/>
          <p:nvPr/>
        </p:nvSpPr>
        <p:spPr>
          <a:xfrm rot="10800000" flipV="1">
            <a:off x="11711513" y="1468718"/>
            <a:ext cx="1092550" cy="93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Roboto" panose="02000000000000000000" pitchFamily="2" charset="0"/>
              <a:ea typeface="Roboto" panose="02000000000000000000" pitchFamily="2" charset="0"/>
            </a:endParaRPr>
          </a:p>
        </p:txBody>
      </p:sp>
      <p:pic>
        <p:nvPicPr>
          <p:cNvPr id="5" name="Picture 4">
            <a:extLst>
              <a:ext uri="{FF2B5EF4-FFF2-40B4-BE49-F238E27FC236}">
                <a16:creationId xmlns:a16="http://schemas.microsoft.com/office/drawing/2014/main" id="{7AE822A3-55C1-F74B-8F11-3D604C0B2619}"/>
              </a:ext>
            </a:extLst>
          </p:cNvPr>
          <p:cNvPicPr>
            <a:picLocks noChangeAspect="1"/>
          </p:cNvPicPr>
          <p:nvPr/>
        </p:nvPicPr>
        <p:blipFill>
          <a:blip r:embed="rId3"/>
          <a:stretch>
            <a:fillRect/>
          </a:stretch>
        </p:blipFill>
        <p:spPr>
          <a:xfrm>
            <a:off x="0" y="6654130"/>
            <a:ext cx="15566571" cy="7061870"/>
          </a:xfrm>
          <a:prstGeom prst="rect">
            <a:avLst/>
          </a:prstGeom>
        </p:spPr>
      </p:pic>
      <p:pic>
        <p:nvPicPr>
          <p:cNvPr id="6" name="Picture 5">
            <a:extLst>
              <a:ext uri="{FF2B5EF4-FFF2-40B4-BE49-F238E27FC236}">
                <a16:creationId xmlns:a16="http://schemas.microsoft.com/office/drawing/2014/main" id="{1AC353BF-B0DC-1A41-AECF-5EDC172F89D6}"/>
              </a:ext>
            </a:extLst>
          </p:cNvPr>
          <p:cNvPicPr>
            <a:picLocks noChangeAspect="1"/>
          </p:cNvPicPr>
          <p:nvPr/>
        </p:nvPicPr>
        <p:blipFill>
          <a:blip r:embed="rId3"/>
          <a:stretch>
            <a:fillRect/>
          </a:stretch>
        </p:blipFill>
        <p:spPr>
          <a:xfrm>
            <a:off x="270934" y="6654130"/>
            <a:ext cx="15566571" cy="7061870"/>
          </a:xfrm>
          <a:prstGeom prst="rect">
            <a:avLst/>
          </a:prstGeom>
        </p:spPr>
      </p:pic>
      <p:cxnSp>
        <p:nvCxnSpPr>
          <p:cNvPr id="4" name="Straight Connector 3">
            <a:extLst>
              <a:ext uri="{FF2B5EF4-FFF2-40B4-BE49-F238E27FC236}">
                <a16:creationId xmlns:a16="http://schemas.microsoft.com/office/drawing/2014/main" id="{BED77E56-C597-254E-A2E0-15944399969D}"/>
              </a:ext>
            </a:extLst>
          </p:cNvPr>
          <p:cNvCxnSpPr>
            <a:cxnSpLocks/>
          </p:cNvCxnSpPr>
          <p:nvPr/>
        </p:nvCxnSpPr>
        <p:spPr>
          <a:xfrm>
            <a:off x="12257788" y="8771467"/>
            <a:ext cx="0" cy="101600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9" name="Wave 8">
            <a:extLst>
              <a:ext uri="{FF2B5EF4-FFF2-40B4-BE49-F238E27FC236}">
                <a16:creationId xmlns:a16="http://schemas.microsoft.com/office/drawing/2014/main" id="{ACC8374A-F500-6B49-BE61-B138D75B97A9}"/>
              </a:ext>
            </a:extLst>
          </p:cNvPr>
          <p:cNvSpPr/>
          <p:nvPr/>
        </p:nvSpPr>
        <p:spPr>
          <a:xfrm>
            <a:off x="12257788" y="8771467"/>
            <a:ext cx="848612" cy="508000"/>
          </a:xfrm>
          <a:prstGeom prst="wav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57247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69441683-97DA-6049-9599-C04A9ADFE6AB}"/>
              </a:ext>
            </a:extLst>
          </p:cNvPr>
          <p:cNvSpPr/>
          <p:nvPr/>
        </p:nvSpPr>
        <p:spPr>
          <a:xfrm>
            <a:off x="0" y="0"/>
            <a:ext cx="24377650" cy="137160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09E68C7E-0D5A-F349-8C9E-CAA98E2B3B7A}"/>
              </a:ext>
            </a:extLst>
          </p:cNvPr>
          <p:cNvGrpSpPr/>
          <p:nvPr/>
        </p:nvGrpSpPr>
        <p:grpSpPr>
          <a:xfrm>
            <a:off x="2836748" y="6097510"/>
            <a:ext cx="18454772" cy="2579901"/>
            <a:chOff x="2961439" y="6980501"/>
            <a:chExt cx="18454772" cy="2579901"/>
          </a:xfrm>
        </p:grpSpPr>
        <p:sp>
          <p:nvSpPr>
            <p:cNvPr id="29" name="TextBox 28">
              <a:extLst>
                <a:ext uri="{FF2B5EF4-FFF2-40B4-BE49-F238E27FC236}">
                  <a16:creationId xmlns:a16="http://schemas.microsoft.com/office/drawing/2014/main" id="{9FDF4ABC-B226-2349-B2AC-3547C317A9E4}"/>
                </a:ext>
              </a:extLst>
            </p:cNvPr>
            <p:cNvSpPr txBox="1"/>
            <p:nvPr/>
          </p:nvSpPr>
          <p:spPr>
            <a:xfrm>
              <a:off x="2961439" y="6980501"/>
              <a:ext cx="18454772" cy="1200329"/>
            </a:xfrm>
            <a:prstGeom prst="rect">
              <a:avLst/>
            </a:prstGeom>
            <a:noFill/>
          </p:spPr>
          <p:txBody>
            <a:bodyPr wrap="square" rtlCol="0">
              <a:spAutoFit/>
            </a:bodyPr>
            <a:lstStyle/>
            <a:p>
              <a:pPr algn="ctr"/>
              <a:r>
                <a:rPr lang="en-US" sz="72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Mummy, What are you on?</a:t>
              </a:r>
            </a:p>
          </p:txBody>
        </p:sp>
        <p:grpSp>
          <p:nvGrpSpPr>
            <p:cNvPr id="9" name="Group 8">
              <a:extLst>
                <a:ext uri="{FF2B5EF4-FFF2-40B4-BE49-F238E27FC236}">
                  <a16:creationId xmlns:a16="http://schemas.microsoft.com/office/drawing/2014/main" id="{8537D545-71E7-184F-A1D8-08E5ECB59CE4}"/>
                </a:ext>
              </a:extLst>
            </p:cNvPr>
            <p:cNvGrpSpPr/>
            <p:nvPr/>
          </p:nvGrpSpPr>
          <p:grpSpPr>
            <a:xfrm>
              <a:off x="9790625" y="8670122"/>
              <a:ext cx="8520544" cy="890280"/>
              <a:chOff x="1961609" y="5613162"/>
              <a:chExt cx="8520544" cy="890280"/>
            </a:xfrm>
          </p:grpSpPr>
          <p:sp>
            <p:nvSpPr>
              <p:cNvPr id="35" name="Rectangle 34">
                <a:extLst>
                  <a:ext uri="{FF2B5EF4-FFF2-40B4-BE49-F238E27FC236}">
                    <a16:creationId xmlns:a16="http://schemas.microsoft.com/office/drawing/2014/main" id="{D672EA9A-A74F-8543-A1B2-6226521C86CE}"/>
                  </a:ext>
                </a:extLst>
              </p:cNvPr>
              <p:cNvSpPr/>
              <p:nvPr/>
            </p:nvSpPr>
            <p:spPr>
              <a:xfrm>
                <a:off x="2751317" y="5613162"/>
                <a:ext cx="6941127" cy="890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dirty="0"/>
              </a:p>
            </p:txBody>
          </p:sp>
          <p:sp>
            <p:nvSpPr>
              <p:cNvPr id="36" name="TextBox 35">
                <a:extLst>
                  <a:ext uri="{FF2B5EF4-FFF2-40B4-BE49-F238E27FC236}">
                    <a16:creationId xmlns:a16="http://schemas.microsoft.com/office/drawing/2014/main" id="{05663868-F704-6142-A897-2A5CE0722F02}"/>
                  </a:ext>
                </a:extLst>
              </p:cNvPr>
              <p:cNvSpPr txBox="1"/>
              <p:nvPr/>
            </p:nvSpPr>
            <p:spPr>
              <a:xfrm>
                <a:off x="1961609" y="5734002"/>
                <a:ext cx="8520544" cy="769440"/>
              </a:xfrm>
              <a:prstGeom prst="rect">
                <a:avLst/>
              </a:prstGeom>
              <a:noFill/>
            </p:spPr>
            <p:txBody>
              <a:bodyPr wrap="square" rtlCol="0">
                <a:spAutoFit/>
              </a:bodyPr>
              <a:lstStyle/>
              <a:p>
                <a:pPr algn="ctr"/>
                <a:r>
                  <a:rPr lang="en-US" sz="4400" b="1" spc="300" dirty="0">
                    <a:solidFill>
                      <a:schemeClr val="bg1"/>
                    </a:solidFill>
                    <a:latin typeface="Roboto" panose="02000000000000000000" pitchFamily="2" charset="0"/>
                    <a:ea typeface="Roboto" panose="02000000000000000000" pitchFamily="2" charset="0"/>
                    <a:cs typeface="Lato" panose="020F0502020204030203" pitchFamily="34" charset="0"/>
                  </a:rPr>
                  <a:t>GEORGE SCARR 2019</a:t>
                </a:r>
              </a:p>
            </p:txBody>
          </p:sp>
        </p:grpSp>
      </p:grpSp>
      <p:pic>
        <p:nvPicPr>
          <p:cNvPr id="4" name="Picture 3">
            <a:extLst>
              <a:ext uri="{FF2B5EF4-FFF2-40B4-BE49-F238E27FC236}">
                <a16:creationId xmlns:a16="http://schemas.microsoft.com/office/drawing/2014/main" id="{12870DF2-7C85-1648-AB1D-7CD692FB2230}"/>
              </a:ext>
            </a:extLst>
          </p:cNvPr>
          <p:cNvPicPr>
            <a:picLocks noChangeAspect="1"/>
          </p:cNvPicPr>
          <p:nvPr/>
        </p:nvPicPr>
        <p:blipFill rotWithShape="1">
          <a:blip r:embed="rId3">
            <a:extLst>
              <a:ext uri="{28A0092B-C50C-407E-A947-70E740481C1C}">
                <a14:useLocalDpi xmlns:a14="http://schemas.microsoft.com/office/drawing/2010/main" val="0"/>
              </a:ext>
            </a:extLst>
          </a:blip>
          <a:srcRect l="36158"/>
          <a:stretch/>
        </p:blipFill>
        <p:spPr>
          <a:xfrm>
            <a:off x="20919057" y="9150234"/>
            <a:ext cx="3143063" cy="4155332"/>
          </a:xfrm>
          <a:prstGeom prst="rect">
            <a:avLst/>
          </a:prstGeom>
        </p:spPr>
      </p:pic>
      <p:pic>
        <p:nvPicPr>
          <p:cNvPr id="6" name="Picture 5">
            <a:extLst>
              <a:ext uri="{FF2B5EF4-FFF2-40B4-BE49-F238E27FC236}">
                <a16:creationId xmlns:a16="http://schemas.microsoft.com/office/drawing/2014/main" id="{81FB80BC-A85D-7048-A4B5-0E805136BD6C}"/>
              </a:ext>
            </a:extLst>
          </p:cNvPr>
          <p:cNvPicPr>
            <a:picLocks noChangeAspect="1"/>
          </p:cNvPicPr>
          <p:nvPr/>
        </p:nvPicPr>
        <p:blipFill rotWithShape="1">
          <a:blip r:embed="rId4">
            <a:extLst>
              <a:ext uri="{28A0092B-C50C-407E-A947-70E740481C1C}">
                <a14:useLocalDpi xmlns:a14="http://schemas.microsoft.com/office/drawing/2010/main" val="0"/>
              </a:ext>
            </a:extLst>
          </a:blip>
          <a:srcRect t="7825"/>
          <a:stretch/>
        </p:blipFill>
        <p:spPr>
          <a:xfrm>
            <a:off x="17422828" y="9441436"/>
            <a:ext cx="3162303" cy="3746658"/>
          </a:xfrm>
          <a:prstGeom prst="rect">
            <a:avLst/>
          </a:prstGeom>
        </p:spPr>
      </p:pic>
      <p:pic>
        <p:nvPicPr>
          <p:cNvPr id="8" name="Picture 7">
            <a:extLst>
              <a:ext uri="{FF2B5EF4-FFF2-40B4-BE49-F238E27FC236}">
                <a16:creationId xmlns:a16="http://schemas.microsoft.com/office/drawing/2014/main" id="{8F67CF82-3812-B346-9897-4E49FB7CF418}"/>
              </a:ext>
            </a:extLst>
          </p:cNvPr>
          <p:cNvPicPr>
            <a:picLocks noChangeAspect="1"/>
          </p:cNvPicPr>
          <p:nvPr/>
        </p:nvPicPr>
        <p:blipFill rotWithShape="1">
          <a:blip r:embed="rId5">
            <a:extLst>
              <a:ext uri="{28A0092B-C50C-407E-A947-70E740481C1C}">
                <a14:useLocalDpi xmlns:a14="http://schemas.microsoft.com/office/drawing/2010/main" val="0"/>
              </a:ext>
            </a:extLst>
          </a:blip>
          <a:srcRect t="14610" r="13432"/>
          <a:stretch/>
        </p:blipFill>
        <p:spPr>
          <a:xfrm>
            <a:off x="125273" y="4877702"/>
            <a:ext cx="3998623" cy="3405161"/>
          </a:xfrm>
          <a:prstGeom prst="rect">
            <a:avLst/>
          </a:prstGeom>
        </p:spPr>
      </p:pic>
      <p:pic>
        <p:nvPicPr>
          <p:cNvPr id="11" name="Picture 10">
            <a:extLst>
              <a:ext uri="{FF2B5EF4-FFF2-40B4-BE49-F238E27FC236}">
                <a16:creationId xmlns:a16="http://schemas.microsoft.com/office/drawing/2014/main" id="{4E37A1DB-30D8-7945-B8AB-8E6C5ECB7BE1}"/>
              </a:ext>
            </a:extLst>
          </p:cNvPr>
          <p:cNvPicPr>
            <a:picLocks noChangeAspect="1"/>
          </p:cNvPicPr>
          <p:nvPr/>
        </p:nvPicPr>
        <p:blipFill rotWithShape="1">
          <a:blip r:embed="rId6">
            <a:extLst>
              <a:ext uri="{28A0092B-C50C-407E-A947-70E740481C1C}">
                <a14:useLocalDpi xmlns:a14="http://schemas.microsoft.com/office/drawing/2010/main" val="0"/>
              </a:ext>
            </a:extLst>
          </a:blip>
          <a:srcRect t="8243" b="11150"/>
          <a:stretch/>
        </p:blipFill>
        <p:spPr>
          <a:xfrm>
            <a:off x="6620409" y="9410637"/>
            <a:ext cx="6350000" cy="3777457"/>
          </a:xfrm>
          <a:prstGeom prst="rect">
            <a:avLst/>
          </a:prstGeom>
        </p:spPr>
      </p:pic>
      <p:pic>
        <p:nvPicPr>
          <p:cNvPr id="14" name="Picture 13">
            <a:extLst>
              <a:ext uri="{FF2B5EF4-FFF2-40B4-BE49-F238E27FC236}">
                <a16:creationId xmlns:a16="http://schemas.microsoft.com/office/drawing/2014/main" id="{65EA4C69-BE7F-224E-AEAA-E9237BCC75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25067" y="240981"/>
            <a:ext cx="6177789" cy="3594277"/>
          </a:xfrm>
          <a:prstGeom prst="rect">
            <a:avLst/>
          </a:prstGeom>
        </p:spPr>
      </p:pic>
      <p:pic>
        <p:nvPicPr>
          <p:cNvPr id="16" name="Picture 15">
            <a:extLst>
              <a:ext uri="{FF2B5EF4-FFF2-40B4-BE49-F238E27FC236}">
                <a16:creationId xmlns:a16="http://schemas.microsoft.com/office/drawing/2014/main" id="{310468CB-E019-FD49-9ABD-61A00D12E352}"/>
              </a:ext>
            </a:extLst>
          </p:cNvPr>
          <p:cNvPicPr>
            <a:picLocks noChangeAspect="1"/>
          </p:cNvPicPr>
          <p:nvPr/>
        </p:nvPicPr>
        <p:blipFill rotWithShape="1">
          <a:blip r:embed="rId8">
            <a:extLst>
              <a:ext uri="{28A0092B-C50C-407E-A947-70E740481C1C}">
                <a14:useLocalDpi xmlns:a14="http://schemas.microsoft.com/office/drawing/2010/main" val="0"/>
              </a:ext>
            </a:extLst>
          </a:blip>
          <a:srcRect l="12789" t="-737" r="1213" b="737"/>
          <a:stretch/>
        </p:blipFill>
        <p:spPr>
          <a:xfrm>
            <a:off x="125273" y="9429582"/>
            <a:ext cx="5712027" cy="4140200"/>
          </a:xfrm>
          <a:prstGeom prst="rect">
            <a:avLst/>
          </a:prstGeom>
        </p:spPr>
      </p:pic>
      <p:pic>
        <p:nvPicPr>
          <p:cNvPr id="20" name="Picture 19">
            <a:extLst>
              <a:ext uri="{FF2B5EF4-FFF2-40B4-BE49-F238E27FC236}">
                <a16:creationId xmlns:a16="http://schemas.microsoft.com/office/drawing/2014/main" id="{1751ECFE-7068-4B41-A467-CBB74D045B90}"/>
              </a:ext>
            </a:extLst>
          </p:cNvPr>
          <p:cNvPicPr>
            <a:picLocks noChangeAspect="1"/>
          </p:cNvPicPr>
          <p:nvPr/>
        </p:nvPicPr>
        <p:blipFill rotWithShape="1">
          <a:blip r:embed="rId9">
            <a:extLst>
              <a:ext uri="{28A0092B-C50C-407E-A947-70E740481C1C}">
                <a14:useLocalDpi xmlns:a14="http://schemas.microsoft.com/office/drawing/2010/main" val="0"/>
              </a:ext>
            </a:extLst>
          </a:blip>
          <a:srcRect l="9037" r="11349"/>
          <a:stretch/>
        </p:blipFill>
        <p:spPr>
          <a:xfrm>
            <a:off x="116177" y="242165"/>
            <a:ext cx="5089675" cy="3594276"/>
          </a:xfrm>
          <a:prstGeom prst="rect">
            <a:avLst/>
          </a:prstGeom>
        </p:spPr>
      </p:pic>
      <p:pic>
        <p:nvPicPr>
          <p:cNvPr id="26" name="Picture 25">
            <a:extLst>
              <a:ext uri="{FF2B5EF4-FFF2-40B4-BE49-F238E27FC236}">
                <a16:creationId xmlns:a16="http://schemas.microsoft.com/office/drawing/2014/main" id="{52EB860E-033A-FD4A-BF85-183664B468FF}"/>
              </a:ext>
            </a:extLst>
          </p:cNvPr>
          <p:cNvPicPr>
            <a:picLocks noChangeAspect="1"/>
          </p:cNvPicPr>
          <p:nvPr/>
        </p:nvPicPr>
        <p:blipFill rotWithShape="1">
          <a:blip r:embed="rId10">
            <a:extLst>
              <a:ext uri="{28A0092B-C50C-407E-A947-70E740481C1C}">
                <a14:useLocalDpi xmlns:a14="http://schemas.microsoft.com/office/drawing/2010/main" val="0"/>
              </a:ext>
            </a:extLst>
          </a:blip>
          <a:srcRect l="14203" r="13203"/>
          <a:stretch/>
        </p:blipFill>
        <p:spPr>
          <a:xfrm>
            <a:off x="12642275" y="233077"/>
            <a:ext cx="4754494" cy="3682258"/>
          </a:xfrm>
          <a:prstGeom prst="rect">
            <a:avLst/>
          </a:prstGeom>
        </p:spPr>
      </p:pic>
      <p:pic>
        <p:nvPicPr>
          <p:cNvPr id="30" name="Picture 29">
            <a:extLst>
              <a:ext uri="{FF2B5EF4-FFF2-40B4-BE49-F238E27FC236}">
                <a16:creationId xmlns:a16="http://schemas.microsoft.com/office/drawing/2014/main" id="{DE7DB416-E5D7-0948-841C-7C2FB3876894}"/>
              </a:ext>
            </a:extLst>
          </p:cNvPr>
          <p:cNvPicPr>
            <a:picLocks noChangeAspect="1"/>
          </p:cNvPicPr>
          <p:nvPr/>
        </p:nvPicPr>
        <p:blipFill rotWithShape="1">
          <a:blip r:embed="rId11">
            <a:extLst>
              <a:ext uri="{28A0092B-C50C-407E-A947-70E740481C1C}">
                <a14:useLocalDpi xmlns:a14="http://schemas.microsoft.com/office/drawing/2010/main" val="0"/>
              </a:ext>
            </a:extLst>
          </a:blip>
          <a:srcRect l="17759" r="19605"/>
          <a:stretch/>
        </p:blipFill>
        <p:spPr>
          <a:xfrm>
            <a:off x="19386216" y="3590074"/>
            <a:ext cx="4675904" cy="4197057"/>
          </a:xfrm>
          <a:prstGeom prst="rect">
            <a:avLst/>
          </a:prstGeom>
        </p:spPr>
      </p:pic>
      <p:pic>
        <p:nvPicPr>
          <p:cNvPr id="32" name="Picture 31">
            <a:extLst>
              <a:ext uri="{FF2B5EF4-FFF2-40B4-BE49-F238E27FC236}">
                <a16:creationId xmlns:a16="http://schemas.microsoft.com/office/drawing/2014/main" id="{7F8002EF-A605-6A4A-A926-2034157C60AB}"/>
              </a:ext>
            </a:extLst>
          </p:cNvPr>
          <p:cNvPicPr>
            <a:picLocks noChangeAspect="1"/>
          </p:cNvPicPr>
          <p:nvPr/>
        </p:nvPicPr>
        <p:blipFill rotWithShape="1">
          <a:blip r:embed="rId12">
            <a:extLst>
              <a:ext uri="{28A0092B-C50C-407E-A947-70E740481C1C}">
                <a14:useLocalDpi xmlns:a14="http://schemas.microsoft.com/office/drawing/2010/main" val="0"/>
              </a:ext>
            </a:extLst>
          </a:blip>
          <a:srcRect t="31172" b="39032"/>
          <a:stretch/>
        </p:blipFill>
        <p:spPr>
          <a:xfrm>
            <a:off x="9691486" y="3520673"/>
            <a:ext cx="4762500" cy="2524001"/>
          </a:xfrm>
          <a:prstGeom prst="rect">
            <a:avLst/>
          </a:prstGeom>
        </p:spPr>
      </p:pic>
      <p:pic>
        <p:nvPicPr>
          <p:cNvPr id="37" name="Picture 36">
            <a:extLst>
              <a:ext uri="{FF2B5EF4-FFF2-40B4-BE49-F238E27FC236}">
                <a16:creationId xmlns:a16="http://schemas.microsoft.com/office/drawing/2014/main" id="{B0EDC3B1-CEC1-AC46-AFD2-90020D93D7E1}"/>
              </a:ext>
            </a:extLst>
          </p:cNvPr>
          <p:cNvPicPr>
            <a:picLocks noChangeAspect="1"/>
          </p:cNvPicPr>
          <p:nvPr/>
        </p:nvPicPr>
        <p:blipFill rotWithShape="1">
          <a:blip r:embed="rId13">
            <a:extLst>
              <a:ext uri="{28A0092B-C50C-407E-A947-70E740481C1C}">
                <a14:useLocalDpi xmlns:a14="http://schemas.microsoft.com/office/drawing/2010/main" val="0"/>
              </a:ext>
            </a:extLst>
          </a:blip>
          <a:srcRect l="2741" t="35844" r="12183" b="32732"/>
          <a:stretch/>
        </p:blipFill>
        <p:spPr>
          <a:xfrm>
            <a:off x="13170739" y="10526256"/>
            <a:ext cx="4051759" cy="2661838"/>
          </a:xfrm>
          <a:prstGeom prst="rect">
            <a:avLst/>
          </a:prstGeom>
        </p:spPr>
      </p:pic>
      <p:pic>
        <p:nvPicPr>
          <p:cNvPr id="39" name="Picture 38">
            <a:extLst>
              <a:ext uri="{FF2B5EF4-FFF2-40B4-BE49-F238E27FC236}">
                <a16:creationId xmlns:a16="http://schemas.microsoft.com/office/drawing/2014/main" id="{4EEEE513-A56E-8D4A-8888-90D0A91BE7DC}"/>
              </a:ext>
            </a:extLst>
          </p:cNvPr>
          <p:cNvPicPr>
            <a:picLocks noChangeAspect="1"/>
          </p:cNvPicPr>
          <p:nvPr/>
        </p:nvPicPr>
        <p:blipFill rotWithShape="1">
          <a:blip r:embed="rId14">
            <a:extLst>
              <a:ext uri="{28A0092B-C50C-407E-A947-70E740481C1C}">
                <a14:useLocalDpi xmlns:a14="http://schemas.microsoft.com/office/drawing/2010/main" val="0"/>
              </a:ext>
            </a:extLst>
          </a:blip>
          <a:srcRect l="17664" t="11852" r="17148"/>
          <a:stretch/>
        </p:blipFill>
        <p:spPr>
          <a:xfrm>
            <a:off x="18632953" y="240981"/>
            <a:ext cx="5012309" cy="3810511"/>
          </a:xfrm>
          <a:prstGeom prst="rect">
            <a:avLst/>
          </a:prstGeom>
        </p:spPr>
      </p:pic>
    </p:spTree>
    <p:extLst>
      <p:ext uri="{BB962C8B-B14F-4D97-AF65-F5344CB8AC3E}">
        <p14:creationId xmlns:p14="http://schemas.microsoft.com/office/powerpoint/2010/main" val="170927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69441683-97DA-6049-9599-C04A9ADFE6AB}"/>
              </a:ext>
            </a:extLst>
          </p:cNvPr>
          <p:cNvSpPr/>
          <p:nvPr/>
        </p:nvSpPr>
        <p:spPr>
          <a:xfrm>
            <a:off x="0" y="0"/>
            <a:ext cx="24377650" cy="137160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09E68C7E-0D5A-F349-8C9E-CAA98E2B3B7A}"/>
              </a:ext>
            </a:extLst>
          </p:cNvPr>
          <p:cNvGrpSpPr/>
          <p:nvPr/>
        </p:nvGrpSpPr>
        <p:grpSpPr>
          <a:xfrm>
            <a:off x="1791642" y="1300359"/>
            <a:ext cx="20794365" cy="11936664"/>
            <a:chOff x="2438924" y="4141933"/>
            <a:chExt cx="20794365" cy="11936664"/>
          </a:xfrm>
        </p:grpSpPr>
        <p:sp>
          <p:nvSpPr>
            <p:cNvPr id="34" name="TextBox 33">
              <a:extLst>
                <a:ext uri="{FF2B5EF4-FFF2-40B4-BE49-F238E27FC236}">
                  <a16:creationId xmlns:a16="http://schemas.microsoft.com/office/drawing/2014/main" id="{49FD3833-C0D0-9845-A0FB-1C2588636EAA}"/>
                </a:ext>
              </a:extLst>
            </p:cNvPr>
            <p:cNvSpPr txBox="1"/>
            <p:nvPr/>
          </p:nvSpPr>
          <p:spPr>
            <a:xfrm>
              <a:off x="8375650" y="4141933"/>
              <a:ext cx="7626350" cy="1631216"/>
            </a:xfrm>
            <a:prstGeom prst="rect">
              <a:avLst/>
            </a:prstGeom>
            <a:noFill/>
            <a:ln>
              <a:noFill/>
            </a:ln>
          </p:spPr>
          <p:txBody>
            <a:bodyPr wrap="square" rtlCol="0">
              <a:spAutoFit/>
            </a:bodyPr>
            <a:lstStyle/>
            <a:p>
              <a:pPr algn="ctr"/>
              <a:r>
                <a:rPr lang="en-US" sz="100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References</a:t>
              </a:r>
            </a:p>
          </p:txBody>
        </p:sp>
        <p:sp>
          <p:nvSpPr>
            <p:cNvPr id="29" name="TextBox 28">
              <a:extLst>
                <a:ext uri="{FF2B5EF4-FFF2-40B4-BE49-F238E27FC236}">
                  <a16:creationId xmlns:a16="http://schemas.microsoft.com/office/drawing/2014/main" id="{9FDF4ABC-B226-2349-B2AC-3547C317A9E4}"/>
                </a:ext>
              </a:extLst>
            </p:cNvPr>
            <p:cNvSpPr txBox="1"/>
            <p:nvPr/>
          </p:nvSpPr>
          <p:spPr>
            <a:xfrm>
              <a:off x="2438924" y="7029966"/>
              <a:ext cx="20794365" cy="9048631"/>
            </a:xfrm>
            <a:prstGeom prst="rect">
              <a:avLst/>
            </a:prstGeom>
            <a:noFill/>
          </p:spPr>
          <p:txBody>
            <a:bodyPr wrap="square" rtlCol="0">
              <a:spAutoFit/>
            </a:bodyPr>
            <a:lstStyle/>
            <a:p>
              <a:r>
                <a:rPr lang="en-US" sz="48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Institute of Healthcare Improvement (2006) How to Guide: Sustainability &amp; Spread</a:t>
              </a:r>
            </a:p>
            <a:p>
              <a:endParaRPr lang="en-US" sz="48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r>
                <a:rPr lang="en-US" sz="48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NHS Institute for Innovation and Improvement (2010) NHS Sustainability Model</a:t>
              </a:r>
            </a:p>
            <a:p>
              <a:endParaRPr lang="en-US" sz="4800" dirty="0">
                <a:solidFill>
                  <a:schemeClr val="accent2"/>
                </a:solidFill>
                <a:latin typeface="Roboto Light" panose="02000000000000000000" pitchFamily="2" charset="0"/>
                <a:ea typeface="Roboto Light" panose="02000000000000000000" pitchFamily="2" charset="0"/>
                <a:cs typeface="Roboto Light" panose="02000000000000000000" pitchFamily="2" charset="0"/>
              </a:endParaRPr>
            </a:p>
            <a:p>
              <a:r>
                <a:rPr lang="en-US" sz="48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Quality Improvement Hub Scotland (2014)Spread &amp; Sustainability of Quality Improvement in Healthcare</a:t>
              </a:r>
            </a:p>
            <a:p>
              <a:endParaRPr lang="en-US" sz="48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r>
                <a:rPr lang="en-US" sz="48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Welsh Government (2018) A Healthier Wales: Our Plan for Health &amp; Social Care</a:t>
              </a:r>
            </a:p>
            <a:p>
              <a:endParaRPr lang="en-US" sz="54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9" name="Group 8">
              <a:extLst>
                <a:ext uri="{FF2B5EF4-FFF2-40B4-BE49-F238E27FC236}">
                  <a16:creationId xmlns:a16="http://schemas.microsoft.com/office/drawing/2014/main" id="{8537D545-71E7-184F-A1D8-08E5ECB59CE4}"/>
                </a:ext>
              </a:extLst>
            </p:cNvPr>
            <p:cNvGrpSpPr/>
            <p:nvPr/>
          </p:nvGrpSpPr>
          <p:grpSpPr>
            <a:xfrm>
              <a:off x="7773097" y="5859856"/>
              <a:ext cx="10286303" cy="4740013"/>
              <a:chOff x="-55919" y="2802896"/>
              <a:chExt cx="10286303" cy="4740013"/>
            </a:xfrm>
          </p:grpSpPr>
          <p:sp>
            <p:nvSpPr>
              <p:cNvPr id="35" name="Rectangle 34">
                <a:extLst>
                  <a:ext uri="{FF2B5EF4-FFF2-40B4-BE49-F238E27FC236}">
                    <a16:creationId xmlns:a16="http://schemas.microsoft.com/office/drawing/2014/main" id="{D672EA9A-A74F-8543-A1B2-6226521C86CE}"/>
                  </a:ext>
                </a:extLst>
              </p:cNvPr>
              <p:cNvSpPr/>
              <p:nvPr/>
            </p:nvSpPr>
            <p:spPr>
              <a:xfrm>
                <a:off x="-55919" y="2802896"/>
                <a:ext cx="8831456" cy="1208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05663868-F704-6142-A897-2A5CE0722F02}"/>
                  </a:ext>
                </a:extLst>
              </p:cNvPr>
              <p:cNvSpPr txBox="1"/>
              <p:nvPr/>
            </p:nvSpPr>
            <p:spPr>
              <a:xfrm flipV="1">
                <a:off x="3135616" y="7422069"/>
                <a:ext cx="7094768" cy="120840"/>
              </a:xfrm>
              <a:prstGeom prst="rect">
                <a:avLst/>
              </a:prstGeom>
              <a:noFill/>
            </p:spPr>
            <p:txBody>
              <a:bodyPr wrap="square" rtlCol="0">
                <a:spAutoFit/>
              </a:bodyPr>
              <a:lstStyle/>
              <a:p>
                <a:pPr algn="ctr"/>
                <a:endParaRPr lang="en-US" sz="1800" spc="300" dirty="0">
                  <a:solidFill>
                    <a:schemeClr val="bg1"/>
                  </a:solidFill>
                  <a:latin typeface="Roboto" panose="02000000000000000000" pitchFamily="2" charset="0"/>
                  <a:ea typeface="Roboto" panose="02000000000000000000" pitchFamily="2" charset="0"/>
                  <a:cs typeface="Lato" panose="020F0502020204030203" pitchFamily="34" charset="0"/>
                </a:endParaRPr>
              </a:p>
            </p:txBody>
          </p:sp>
        </p:grpSp>
      </p:grpSp>
    </p:spTree>
    <p:extLst>
      <p:ext uri="{BB962C8B-B14F-4D97-AF65-F5344CB8AC3E}">
        <p14:creationId xmlns:p14="http://schemas.microsoft.com/office/powerpoint/2010/main" val="514042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69441683-97DA-6049-9599-C04A9ADFE6AB}"/>
              </a:ext>
            </a:extLst>
          </p:cNvPr>
          <p:cNvSpPr/>
          <p:nvPr/>
        </p:nvSpPr>
        <p:spPr>
          <a:xfrm>
            <a:off x="-485321" y="0"/>
            <a:ext cx="24862971" cy="14503400"/>
          </a:xfrm>
          <a:prstGeom prst="rect">
            <a:avLst/>
          </a:prstGeom>
          <a:solidFill>
            <a:srgbClr val="2C2E3A">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09E68C7E-0D5A-F349-8C9E-CAA98E2B3B7A}"/>
              </a:ext>
            </a:extLst>
          </p:cNvPr>
          <p:cNvGrpSpPr/>
          <p:nvPr/>
        </p:nvGrpSpPr>
        <p:grpSpPr>
          <a:xfrm>
            <a:off x="2961439" y="5214440"/>
            <a:ext cx="18454772" cy="4494472"/>
            <a:chOff x="2961439" y="5349285"/>
            <a:chExt cx="18454772" cy="4494472"/>
          </a:xfrm>
        </p:grpSpPr>
        <p:sp>
          <p:nvSpPr>
            <p:cNvPr id="34" name="TextBox 33">
              <a:extLst>
                <a:ext uri="{FF2B5EF4-FFF2-40B4-BE49-F238E27FC236}">
                  <a16:creationId xmlns:a16="http://schemas.microsoft.com/office/drawing/2014/main" id="{49FD3833-C0D0-9845-A0FB-1C2588636EAA}"/>
                </a:ext>
              </a:extLst>
            </p:cNvPr>
            <p:cNvSpPr txBox="1"/>
            <p:nvPr/>
          </p:nvSpPr>
          <p:spPr>
            <a:xfrm>
              <a:off x="8375650" y="5349285"/>
              <a:ext cx="7626350" cy="3170099"/>
            </a:xfrm>
            <a:prstGeom prst="rect">
              <a:avLst/>
            </a:prstGeom>
            <a:noFill/>
            <a:ln>
              <a:noFill/>
            </a:ln>
          </p:spPr>
          <p:txBody>
            <a:bodyPr wrap="square" rtlCol="0">
              <a:spAutoFit/>
            </a:bodyPr>
            <a:lstStyle/>
            <a:p>
              <a:pPr algn="ctr"/>
              <a:r>
                <a:rPr lang="en-US" sz="10000" dirty="0">
                  <a:solidFill>
                    <a:schemeClr val="bg1"/>
                  </a:solidFill>
                  <a:latin typeface="Roboto Light" panose="02000000000000000000" pitchFamily="2" charset="0"/>
                  <a:ea typeface="Roboto Light" panose="02000000000000000000" pitchFamily="2" charset="0"/>
                  <a:cs typeface="Roboto Light" panose="02000000000000000000" pitchFamily="2" charset="0"/>
                </a:rPr>
                <a:t>Any Questions?</a:t>
              </a:r>
            </a:p>
          </p:txBody>
        </p:sp>
        <p:sp>
          <p:nvSpPr>
            <p:cNvPr id="29" name="TextBox 28">
              <a:extLst>
                <a:ext uri="{FF2B5EF4-FFF2-40B4-BE49-F238E27FC236}">
                  <a16:creationId xmlns:a16="http://schemas.microsoft.com/office/drawing/2014/main" id="{9FDF4ABC-B226-2349-B2AC-3547C317A9E4}"/>
                </a:ext>
              </a:extLst>
            </p:cNvPr>
            <p:cNvSpPr txBox="1"/>
            <p:nvPr/>
          </p:nvSpPr>
          <p:spPr>
            <a:xfrm>
              <a:off x="2961439" y="6980501"/>
              <a:ext cx="18454772" cy="923330"/>
            </a:xfrm>
            <a:prstGeom prst="rect">
              <a:avLst/>
            </a:prstGeom>
            <a:noFill/>
          </p:spPr>
          <p:txBody>
            <a:bodyPr wrap="square" rtlCol="0">
              <a:spAutoFit/>
            </a:bodyPr>
            <a:lstStyle/>
            <a:p>
              <a:pPr algn="ctr"/>
              <a:endParaRPr lang="en-US" sz="54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9" name="Group 8">
              <a:extLst>
                <a:ext uri="{FF2B5EF4-FFF2-40B4-BE49-F238E27FC236}">
                  <a16:creationId xmlns:a16="http://schemas.microsoft.com/office/drawing/2014/main" id="{8537D545-71E7-184F-A1D8-08E5ECB59CE4}"/>
                </a:ext>
              </a:extLst>
            </p:cNvPr>
            <p:cNvGrpSpPr/>
            <p:nvPr/>
          </p:nvGrpSpPr>
          <p:grpSpPr>
            <a:xfrm>
              <a:off x="7773097" y="9697093"/>
              <a:ext cx="10286303" cy="146664"/>
              <a:chOff x="-55919" y="6640133"/>
              <a:chExt cx="10286303" cy="146664"/>
            </a:xfrm>
          </p:grpSpPr>
          <p:sp>
            <p:nvSpPr>
              <p:cNvPr id="35" name="Rectangle 34">
                <a:extLst>
                  <a:ext uri="{FF2B5EF4-FFF2-40B4-BE49-F238E27FC236}">
                    <a16:creationId xmlns:a16="http://schemas.microsoft.com/office/drawing/2014/main" id="{D672EA9A-A74F-8543-A1B2-6226521C86CE}"/>
                  </a:ext>
                </a:extLst>
              </p:cNvPr>
              <p:cNvSpPr/>
              <p:nvPr/>
            </p:nvSpPr>
            <p:spPr>
              <a:xfrm>
                <a:off x="-55919" y="6640133"/>
                <a:ext cx="8831456" cy="1208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05663868-F704-6142-A897-2A5CE0722F02}"/>
                  </a:ext>
                </a:extLst>
              </p:cNvPr>
              <p:cNvSpPr txBox="1"/>
              <p:nvPr/>
            </p:nvSpPr>
            <p:spPr>
              <a:xfrm flipV="1">
                <a:off x="3135616" y="6665957"/>
                <a:ext cx="7094768" cy="120840"/>
              </a:xfrm>
              <a:prstGeom prst="rect">
                <a:avLst/>
              </a:prstGeom>
              <a:noFill/>
            </p:spPr>
            <p:txBody>
              <a:bodyPr wrap="square" rtlCol="0">
                <a:spAutoFit/>
              </a:bodyPr>
              <a:lstStyle/>
              <a:p>
                <a:pPr algn="ctr"/>
                <a:endParaRPr lang="en-US" sz="1800" spc="300" dirty="0">
                  <a:solidFill>
                    <a:schemeClr val="bg1"/>
                  </a:solidFill>
                  <a:latin typeface="Roboto" panose="02000000000000000000" pitchFamily="2" charset="0"/>
                  <a:ea typeface="Roboto" panose="02000000000000000000" pitchFamily="2" charset="0"/>
                  <a:cs typeface="Lato" panose="020F0502020204030203" pitchFamily="34" charset="0"/>
                </a:endParaRPr>
              </a:p>
            </p:txBody>
          </p:sp>
        </p:grpSp>
      </p:grpSp>
    </p:spTree>
    <p:extLst>
      <p:ext uri="{BB962C8B-B14F-4D97-AF65-F5344CB8AC3E}">
        <p14:creationId xmlns:p14="http://schemas.microsoft.com/office/powerpoint/2010/main" val="1691307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3">
            <a:extLst>
              <a:ext uri="{FF2B5EF4-FFF2-40B4-BE49-F238E27FC236}">
                <a16:creationId xmlns:a16="http://schemas.microsoft.com/office/drawing/2014/main" id="{47FF4995-8CC2-BF44-B504-5821B06D8661}"/>
              </a:ext>
            </a:extLst>
          </p:cNvPr>
          <p:cNvGraphicFramePr>
            <a:graphicFrameLocks/>
          </p:cNvGraphicFramePr>
          <p:nvPr>
            <p:extLst>
              <p:ext uri="{D42A27DB-BD31-4B8C-83A1-F6EECF244321}">
                <p14:modId xmlns:p14="http://schemas.microsoft.com/office/powerpoint/2010/main" val="3847793560"/>
              </p:ext>
            </p:extLst>
          </p:nvPr>
        </p:nvGraphicFramePr>
        <p:xfrm>
          <a:off x="415635" y="629215"/>
          <a:ext cx="21899737" cy="127370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20570951"/>
      </p:ext>
    </p:extLst>
  </p:cSld>
  <p:clrMapOvr>
    <a:masterClrMapping/>
  </p:clrMapOvr>
</p:sld>
</file>

<file path=ppt/theme/theme1.xml><?xml version="1.0" encoding="utf-8"?>
<a:theme xmlns:a="http://schemas.openxmlformats.org/drawingml/2006/main" name="Default Theme">
  <a:themeElements>
    <a:clrScheme name="Toronto Light">
      <a:dk1>
        <a:srgbClr val="737572"/>
      </a:dk1>
      <a:lt1>
        <a:srgbClr val="FEFEFE"/>
      </a:lt1>
      <a:dk2>
        <a:srgbClr val="2C2E3A"/>
      </a:dk2>
      <a:lt2>
        <a:srgbClr val="FEFEFE"/>
      </a:lt2>
      <a:accent1>
        <a:srgbClr val="EA6A57"/>
      </a:accent1>
      <a:accent2>
        <a:srgbClr val="5E80A0"/>
      </a:accent2>
      <a:accent3>
        <a:srgbClr val="293745"/>
      </a:accent3>
      <a:accent4>
        <a:srgbClr val="FFAA9E"/>
      </a:accent4>
      <a:accent5>
        <a:srgbClr val="7DACD7"/>
      </a:accent5>
      <a:accent6>
        <a:srgbClr val="F5F5F5"/>
      </a:accent6>
      <a:hlink>
        <a:srgbClr val="216BA9"/>
      </a:hlink>
      <a:folHlink>
        <a:srgbClr val="1FB18A"/>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67925</TotalTime>
  <Words>3300</Words>
  <Application>Microsoft Macintosh PowerPoint</Application>
  <PresentationFormat>Custom</PresentationFormat>
  <Paragraphs>234</Paragraphs>
  <Slides>20</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Arial</vt:lpstr>
      <vt:lpstr>Lato</vt:lpstr>
      <vt:lpstr>Lato Light</vt:lpstr>
      <vt:lpstr>Montserrat</vt:lpstr>
      <vt:lpstr>Montserrat Hairline</vt:lpstr>
      <vt:lpstr>Montserrat Light</vt:lpstr>
      <vt:lpstr>Roboto</vt:lpstr>
      <vt:lpstr>Roboto Light</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
  <cp:lastModifiedBy>Cerys Scarr</cp:lastModifiedBy>
  <cp:revision>9670</cp:revision>
  <dcterms:created xsi:type="dcterms:W3CDTF">2014-11-12T21:47:38Z</dcterms:created>
  <dcterms:modified xsi:type="dcterms:W3CDTF">2019-07-16T19:03:43Z</dcterms:modified>
  <cp:category/>
</cp:coreProperties>
</file>