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CC9900"/>
    <a:srgbClr val="FFCC99"/>
    <a:srgbClr val="CC99FF"/>
    <a:srgbClr val="FF6600"/>
    <a:srgbClr val="FFCC66"/>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41AE15-FDEE-4853-BA56-6F35871B8C60}" v="1" dt="2026-10-08T11:44:18.4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63" d="100"/>
          <a:sy n="63" d="100"/>
        </p:scale>
        <p:origin x="6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z Hussain" userId="50d8820c76c8a5c8" providerId="LiveId" clId="{FECD9607-49EF-4491-908C-54621DCD10CB}"/>
    <pc:docChg chg="custSel modSld">
      <pc:chgData name="Faiz Hussain" userId="50d8820c76c8a5c8" providerId="LiveId" clId="{FECD9607-49EF-4491-908C-54621DCD10CB}" dt="2026-10-08T11:45:03.649" v="25" actId="255"/>
      <pc:docMkLst>
        <pc:docMk/>
      </pc:docMkLst>
      <pc:sldChg chg="modSp mod">
        <pc:chgData name="Faiz Hussain" userId="50d8820c76c8a5c8" providerId="LiveId" clId="{FECD9607-49EF-4491-908C-54621DCD10CB}" dt="2026-10-08T11:45:03.649" v="25" actId="255"/>
        <pc:sldMkLst>
          <pc:docMk/>
          <pc:sldMk cId="4133935792" sldId="256"/>
        </pc:sldMkLst>
        <pc:spChg chg="mod">
          <ac:chgData name="Faiz Hussain" userId="50d8820c76c8a5c8" providerId="LiveId" clId="{FECD9607-49EF-4491-908C-54621DCD10CB}" dt="2026-10-08T11:45:03.649" v="25" actId="255"/>
          <ac:spMkLst>
            <pc:docMk/>
            <pc:sldMk cId="413393579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5968D3F-BB52-4AFB-BA61-32734034BE43}"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3858107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968D3F-BB52-4AFB-BA61-32734034BE43}"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3431657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968D3F-BB52-4AFB-BA61-32734034BE43}"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1402446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5968D3F-BB52-4AFB-BA61-32734034BE43}"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2934003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5968D3F-BB52-4AFB-BA61-32734034BE43}" type="datetimeFigureOut">
              <a:rPr lang="en-US" smtClean="0"/>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612047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5968D3F-BB52-4AFB-BA61-32734034BE43}" type="datetimeFigureOut">
              <a:rPr lang="en-US" smtClean="0"/>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2485809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968D3F-BB52-4AFB-BA61-32734034BE43}"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4258287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968D3F-BB52-4AFB-BA61-32734034BE43}"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1888126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968D3F-BB52-4AFB-BA61-32734034BE43}"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60482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968D3F-BB52-4AFB-BA61-32734034BE43}"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406658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5968D3F-BB52-4AFB-BA61-32734034BE43}"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04609-2763-4359-8726-D742522864AB}" type="slidenum">
              <a:rPr lang="en-US" smtClean="0"/>
              <a:t>‹#›</a:t>
            </a:fld>
            <a:endParaRPr lang="en-US"/>
          </a:p>
        </p:txBody>
      </p:sp>
    </p:spTree>
    <p:extLst>
      <p:ext uri="{BB962C8B-B14F-4D97-AF65-F5344CB8AC3E}">
        <p14:creationId xmlns:p14="http://schemas.microsoft.com/office/powerpoint/2010/main" val="2874005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968D3F-BB52-4AFB-BA61-32734034BE43}" type="datetimeFigureOut">
              <a:rPr lang="en-US" smtClean="0"/>
              <a:t>10/8/2026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804609-2763-4359-8726-D742522864AB}" type="slidenum">
              <a:rPr lang="en-US" smtClean="0"/>
              <a:t>‹#›</a:t>
            </a:fld>
            <a:endParaRPr lang="en-US"/>
          </a:p>
        </p:txBody>
      </p:sp>
    </p:spTree>
    <p:extLst>
      <p:ext uri="{BB962C8B-B14F-4D97-AF65-F5344CB8AC3E}">
        <p14:creationId xmlns:p14="http://schemas.microsoft.com/office/powerpoint/2010/main" val="3686425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02/rev3.3484" TargetMode="External"/><Relationship Id="rId7" Type="http://schemas.openxmlformats.org/officeDocument/2006/relationships/hyperlink" Target="https://doi.org/10.2307/j.ctvjf9vz4?utm_source=chatgpt.com" TargetMode="External"/><Relationship Id="rId2" Type="http://schemas.openxmlformats.org/officeDocument/2006/relationships/hyperlink" Target="https://doi.org/10.1111/sode.12702" TargetMode="External"/><Relationship Id="rId1" Type="http://schemas.openxmlformats.org/officeDocument/2006/relationships/slideLayout" Target="../slideLayouts/slideLayout2.xml"/><Relationship Id="rId6" Type="http://schemas.openxmlformats.org/officeDocument/2006/relationships/hyperlink" Target="https://doi.org/10.1016/j.lcsi.2020.100489" TargetMode="External"/><Relationship Id="rId5" Type="http://schemas.openxmlformats.org/officeDocument/2006/relationships/hyperlink" Target="https://doi.org/10.1007/s10643-023-01510-x" TargetMode="External"/><Relationship Id="rId4" Type="http://schemas.openxmlformats.org/officeDocument/2006/relationships/hyperlink" Target="https://doi.org/10.1111/infa.124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19004" y="3804339"/>
            <a:ext cx="5567320" cy="1655762"/>
          </a:xfrm>
          <a:solidFill>
            <a:schemeClr val="accent4">
              <a:lumMod val="20000"/>
              <a:lumOff val="80000"/>
            </a:schemeClr>
          </a:solidFill>
        </p:spPr>
        <p:txBody>
          <a:bodyPr>
            <a:normAutofit fontScale="85000" lnSpcReduction="20000"/>
          </a:bodyPr>
          <a:lstStyle/>
          <a:p>
            <a:r>
              <a:rPr lang="en-US" b="1" dirty="0">
                <a:latin typeface="Arial" panose="020B0604020202020204" pitchFamily="34" charset="0"/>
                <a:cs typeface="Arial" panose="020B0604020202020204" pitchFamily="34" charset="0"/>
              </a:rPr>
              <a:t>Module: Psychology in Health and Social Care</a:t>
            </a:r>
          </a:p>
          <a:p>
            <a:r>
              <a:rPr lang="en-US" b="1" dirty="0">
                <a:latin typeface="Arial" panose="020B0604020202020204" pitchFamily="34" charset="0"/>
                <a:cs typeface="Arial" panose="020B0604020202020204" pitchFamily="34" charset="0"/>
              </a:rPr>
              <a:t> (LCHS4010) </a:t>
            </a:r>
          </a:p>
          <a:p>
            <a:r>
              <a:rPr lang="en-US" b="1" dirty="0">
                <a:latin typeface="Arial" panose="020B0604020202020204" pitchFamily="34" charset="0"/>
                <a:cs typeface="Arial" panose="020B0604020202020204" pitchFamily="34" charset="0"/>
              </a:rPr>
              <a:t>Student name: Faiz Hussain</a:t>
            </a:r>
          </a:p>
          <a:p>
            <a:r>
              <a:rPr lang="en-US" b="1" dirty="0">
                <a:latin typeface="Arial" panose="020B0604020202020204" pitchFamily="34" charset="0"/>
                <a:cs typeface="Arial" panose="020B0604020202020204" pitchFamily="34" charset="0"/>
              </a:rPr>
              <a:t>ID: </a:t>
            </a:r>
            <a:r>
              <a:rPr lang="en-GB" b="1" dirty="0">
                <a:latin typeface="Arial" panose="020B0604020202020204" pitchFamily="34" charset="0"/>
                <a:cs typeface="Arial" panose="020B0604020202020204" pitchFamily="34" charset="0"/>
              </a:rPr>
              <a:t>2527683</a:t>
            </a:r>
            <a:endParaRPr lang="en-US" b="1" dirty="0">
              <a:latin typeface="Arial" panose="020B0604020202020204" pitchFamily="34" charset="0"/>
              <a:cs typeface="Arial" panose="020B0604020202020204" pitchFamily="34" charset="0"/>
            </a:endParaRPr>
          </a:p>
        </p:txBody>
      </p:sp>
      <p:sp>
        <p:nvSpPr>
          <p:cNvPr id="4" name="Rectangle 1"/>
          <p:cNvSpPr>
            <a:spLocks noGrp="1" noChangeArrowheads="1"/>
          </p:cNvSpPr>
          <p:nvPr>
            <p:ph type="ctrTitle"/>
          </p:nvPr>
        </p:nvSpPr>
        <p:spPr bwMode="auto">
          <a:xfrm>
            <a:off x="1319003" y="583869"/>
            <a:ext cx="5567320" cy="3108543"/>
          </a:xfrm>
          <a:prstGeom prst="rect">
            <a:avLst/>
          </a:prstGeom>
          <a:solidFill>
            <a:schemeClr val="accent2">
              <a:lumMod val="40000"/>
              <a:lumOff val="6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Vygotsky’s Sociocultural Theory: Supporting Language, Learning and Social Participation</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Applying Sociocultural Theory to Shona’s Development in the Early Years</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5" name="Picture 4"/>
          <p:cNvPicPr>
            <a:picLocks noChangeAspect="1"/>
          </p:cNvPicPr>
          <p:nvPr/>
        </p:nvPicPr>
        <p:blipFill>
          <a:blip r:embed="rId2"/>
          <a:stretch>
            <a:fillRect/>
          </a:stretch>
        </p:blipFill>
        <p:spPr>
          <a:xfrm>
            <a:off x="7752170" y="515446"/>
            <a:ext cx="4299990" cy="5276850"/>
          </a:xfrm>
          <a:prstGeom prst="rect">
            <a:avLst/>
          </a:prstGeom>
        </p:spPr>
      </p:pic>
    </p:spTree>
    <p:extLst>
      <p:ext uri="{BB962C8B-B14F-4D97-AF65-F5344CB8AC3E}">
        <p14:creationId xmlns:p14="http://schemas.microsoft.com/office/powerpoint/2010/main" val="4133935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932" y="924280"/>
            <a:ext cx="6586917" cy="2527890"/>
          </a:xfrm>
          <a:solidFill>
            <a:schemeClr val="accent2">
              <a:lumMod val="20000"/>
              <a:lumOff val="80000"/>
            </a:schemeClr>
          </a:solidFill>
        </p:spPr>
        <p:txBody>
          <a:bodyPr>
            <a:normAutofit/>
          </a:bodyPr>
          <a:lstStyle/>
          <a:p>
            <a:pPr marL="0" indent="0" algn="just">
              <a:buNone/>
            </a:pPr>
            <a:r>
              <a:rPr lang="en-US" sz="1600" dirty="0">
                <a:latin typeface="Arial" panose="020B0604020202020204" pitchFamily="34" charset="0"/>
                <a:cs typeface="Arial" panose="020B0604020202020204" pitchFamily="34" charset="0"/>
              </a:rPr>
              <a:t>Shona is a 3-year-old who has started attending an early years nursery setting and is struggling to adjust to her new surroundings.</a:t>
            </a:r>
          </a:p>
          <a:p>
            <a:pPr algn="just"/>
            <a:r>
              <a:rPr lang="en-US" sz="1600" b="1" dirty="0">
                <a:latin typeface="Arial" panose="020B0604020202020204" pitchFamily="34" charset="0"/>
                <a:cs typeface="Arial" panose="020B0604020202020204" pitchFamily="34" charset="0"/>
              </a:rPr>
              <a:t>Separation:</a:t>
            </a:r>
            <a:r>
              <a:rPr lang="en-US" sz="1600" dirty="0">
                <a:latin typeface="Arial" panose="020B0604020202020204" pitchFamily="34" charset="0"/>
                <a:cs typeface="Arial" panose="020B0604020202020204" pitchFamily="34" charset="0"/>
              </a:rPr>
              <a:t> Struggles with distress on being left by caregivers.</a:t>
            </a:r>
          </a:p>
          <a:p>
            <a:pPr algn="just"/>
            <a:r>
              <a:rPr lang="en-US" sz="1600" b="1" dirty="0">
                <a:latin typeface="Arial" panose="020B0604020202020204" pitchFamily="34" charset="0"/>
                <a:cs typeface="Arial" panose="020B0604020202020204" pitchFamily="34" charset="0"/>
              </a:rPr>
              <a:t>Communication:</a:t>
            </a:r>
            <a:r>
              <a:rPr lang="en-US" sz="1600" dirty="0">
                <a:latin typeface="Arial" panose="020B0604020202020204" pitchFamily="34" charset="0"/>
                <a:cs typeface="Arial" panose="020B0604020202020204" pitchFamily="34" charset="0"/>
              </a:rPr>
              <a:t> Has limited verbal communication to convey messages and communicate.</a:t>
            </a:r>
          </a:p>
          <a:p>
            <a:pPr algn="just"/>
            <a:r>
              <a:rPr lang="en-US" sz="1600" b="1" dirty="0">
                <a:latin typeface="Arial" panose="020B0604020202020204" pitchFamily="34" charset="0"/>
                <a:cs typeface="Arial" panose="020B0604020202020204" pitchFamily="34" charset="0"/>
              </a:rPr>
              <a:t>Social Participation: </a:t>
            </a:r>
            <a:r>
              <a:rPr lang="en-US" sz="1600" dirty="0">
                <a:latin typeface="Arial" panose="020B0604020202020204" pitchFamily="34" charset="0"/>
                <a:cs typeface="Arial" panose="020B0604020202020204" pitchFamily="34" charset="0"/>
              </a:rPr>
              <a:t>Struggles to engage in group activities with other children.</a:t>
            </a:r>
          </a:p>
          <a:p>
            <a:pPr algn="just"/>
            <a:r>
              <a:rPr lang="en-US" sz="1600" b="1" dirty="0">
                <a:latin typeface="Arial" panose="020B0604020202020204" pitchFamily="34" charset="0"/>
                <a:cs typeface="Arial" panose="020B0604020202020204" pitchFamily="34" charset="0"/>
              </a:rPr>
              <a:t>Transition: </a:t>
            </a:r>
            <a:r>
              <a:rPr lang="en-US" sz="1600" dirty="0">
                <a:latin typeface="Arial" panose="020B0604020202020204" pitchFamily="34" charset="0"/>
                <a:cs typeface="Arial" panose="020B0604020202020204" pitchFamily="34" charset="0"/>
              </a:rPr>
              <a:t>Adapting to new adults, routines, and social settings.</a:t>
            </a:r>
          </a:p>
        </p:txBody>
      </p:sp>
      <p:sp>
        <p:nvSpPr>
          <p:cNvPr id="4" name="Rectangle 1"/>
          <p:cNvSpPr>
            <a:spLocks noGrp="1" noChangeArrowheads="1"/>
          </p:cNvSpPr>
          <p:nvPr>
            <p:ph type="title"/>
          </p:nvPr>
        </p:nvSpPr>
        <p:spPr bwMode="auto">
          <a:xfrm>
            <a:off x="93732" y="-3630"/>
            <a:ext cx="12098267" cy="738664"/>
          </a:xfrm>
          <a:prstGeom prst="rect">
            <a:avLst/>
          </a:prstGeom>
          <a:solidFill>
            <a:schemeClr val="accent5">
              <a:lumMod val="60000"/>
              <a:lumOff val="4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Understanding Shona’s Development Through Social Interaction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p:cNvSpPr txBox="1"/>
          <p:nvPr/>
        </p:nvSpPr>
        <p:spPr>
          <a:xfrm>
            <a:off x="7752170" y="793019"/>
            <a:ext cx="4062202" cy="1815882"/>
          </a:xfrm>
          <a:prstGeom prst="rect">
            <a:avLst/>
          </a:prstGeom>
          <a:solidFill>
            <a:schemeClr val="accent2">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Why Vygotsky?</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According to Vygotsky's Sociocultural Theory, development is influenced to a great extent by social interactions, language, and guidance from more knowledgeable others (Vygotsky, 1978).</a:t>
            </a:r>
          </a:p>
        </p:txBody>
      </p:sp>
      <p:sp>
        <p:nvSpPr>
          <p:cNvPr id="6" name="TextBox 5"/>
          <p:cNvSpPr txBox="1"/>
          <p:nvPr/>
        </p:nvSpPr>
        <p:spPr>
          <a:xfrm>
            <a:off x="169932" y="4727408"/>
            <a:ext cx="6716390" cy="1815882"/>
          </a:xfrm>
          <a:prstGeom prst="rect">
            <a:avLst/>
          </a:prstGeom>
          <a:solidFill>
            <a:schemeClr val="accent2">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Focus of the Presentation</a:t>
            </a:r>
          </a:p>
          <a:p>
            <a:pPr algn="just"/>
            <a:endParaRPr lang="en-US" sz="1600" b="1" dirty="0">
              <a:latin typeface="Arial" panose="020B0604020202020204" pitchFamily="34" charset="0"/>
              <a:cs typeface="Arial" panose="020B0604020202020204" pitchFamily="34" charset="0"/>
            </a:endParaRPr>
          </a:p>
          <a:p>
            <a:pPr algn="just"/>
            <a:r>
              <a:rPr lang="en-US" sz="1600" b="1" dirty="0">
                <a:latin typeface="Arial" panose="020B0604020202020204" pitchFamily="34" charset="0"/>
                <a:cs typeface="Arial" panose="020B0604020202020204" pitchFamily="34" charset="0"/>
              </a:rPr>
              <a:t>Social Interaction → Language → Scaffolding → Learning → Independence</a:t>
            </a:r>
          </a:p>
          <a:p>
            <a:pPr algn="just"/>
            <a:r>
              <a:rPr lang="en-US" sz="1600" dirty="0">
                <a:latin typeface="Arial" panose="020B0604020202020204" pitchFamily="34" charset="0"/>
                <a:cs typeface="Arial" panose="020B0604020202020204" pitchFamily="34" charset="0"/>
              </a:rPr>
              <a:t>The presentation uses ZPD and scaffolding to explain how responsive guidance from adults and peers can help Shona communicate and learn.</a:t>
            </a:r>
          </a:p>
        </p:txBody>
      </p:sp>
      <p:pic>
        <p:nvPicPr>
          <p:cNvPr id="7" name="Picture 6"/>
          <p:cNvPicPr>
            <a:picLocks noChangeAspect="1"/>
          </p:cNvPicPr>
          <p:nvPr/>
        </p:nvPicPr>
        <p:blipFill>
          <a:blip r:embed="rId2"/>
          <a:stretch>
            <a:fillRect/>
          </a:stretch>
        </p:blipFill>
        <p:spPr>
          <a:xfrm>
            <a:off x="8150893" y="3094477"/>
            <a:ext cx="3264755" cy="3265863"/>
          </a:xfrm>
          <a:prstGeom prst="rect">
            <a:avLst/>
          </a:prstGeom>
        </p:spPr>
      </p:pic>
      <p:sp>
        <p:nvSpPr>
          <p:cNvPr id="8" name="Right Arrow 7"/>
          <p:cNvSpPr/>
          <p:nvPr/>
        </p:nvSpPr>
        <p:spPr>
          <a:xfrm>
            <a:off x="6975335" y="1700960"/>
            <a:ext cx="509798" cy="224944"/>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Down Arrow 8"/>
          <p:cNvSpPr/>
          <p:nvPr/>
        </p:nvSpPr>
        <p:spPr>
          <a:xfrm>
            <a:off x="3180170" y="3681876"/>
            <a:ext cx="347957" cy="614995"/>
          </a:xfrm>
          <a:prstGeom prst="down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8606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41" y="89996"/>
            <a:ext cx="12020044" cy="581643"/>
          </a:xfrm>
          <a:solidFill>
            <a:srgbClr val="FFCC99"/>
          </a:solidFill>
        </p:spPr>
        <p:txBody>
          <a:bodyPr>
            <a:normAutofit/>
          </a:bodyPr>
          <a:lstStyle/>
          <a:p>
            <a:r>
              <a:rPr lang="en-US" sz="2400" b="1" dirty="0">
                <a:latin typeface="Arial" panose="020B0604020202020204" pitchFamily="34" charset="0"/>
                <a:cs typeface="Arial" panose="020B0604020202020204" pitchFamily="34" charset="0"/>
              </a:rPr>
              <a:t>Introduction to Vygotsky’s Sociocultural Theory</a:t>
            </a:r>
          </a:p>
        </p:txBody>
      </p:sp>
      <p:sp>
        <p:nvSpPr>
          <p:cNvPr id="3" name="Content Placeholder 2"/>
          <p:cNvSpPr>
            <a:spLocks noGrp="1"/>
          </p:cNvSpPr>
          <p:nvPr>
            <p:ph idx="1"/>
          </p:nvPr>
        </p:nvSpPr>
        <p:spPr>
          <a:xfrm>
            <a:off x="182745" y="975960"/>
            <a:ext cx="6436540" cy="5384379"/>
          </a:xfrm>
        </p:spPr>
        <p:txBody>
          <a:bodyPr>
            <a:normAutofit/>
          </a:bodyPr>
          <a:lstStyle/>
          <a:p>
            <a:pPr algn="just"/>
            <a:r>
              <a:rPr lang="en-US" sz="1600" dirty="0">
                <a:latin typeface="Arial" panose="020B0604020202020204" pitchFamily="34" charset="0"/>
                <a:cs typeface="Arial" panose="020B0604020202020204" pitchFamily="34" charset="0"/>
              </a:rPr>
              <a:t>The Sociocultural Theory developed by Vygotsky states that the development of children takes place mainly due to social interaction, language, and the culture of their surroundings (Vygotsky, 1978).</a:t>
            </a:r>
          </a:p>
          <a:p>
            <a:pPr marL="0" indent="0" algn="just">
              <a:buNone/>
            </a:pPr>
            <a:r>
              <a:rPr lang="en-US" sz="1600" b="1" dirty="0">
                <a:latin typeface="Arial" panose="020B0604020202020204" pitchFamily="34" charset="0"/>
                <a:cs typeface="Arial" panose="020B0604020202020204" pitchFamily="34" charset="0"/>
              </a:rPr>
              <a:t>Main concepts</a:t>
            </a:r>
          </a:p>
          <a:p>
            <a:pPr algn="just"/>
            <a:r>
              <a:rPr lang="en-US" sz="1600" b="1" dirty="0">
                <a:latin typeface="Arial" panose="020B0604020202020204" pitchFamily="34" charset="0"/>
                <a:cs typeface="Arial" panose="020B0604020202020204" pitchFamily="34" charset="0"/>
              </a:rPr>
              <a:t>Social interaction</a:t>
            </a:r>
            <a:r>
              <a:rPr lang="en-US" sz="1600" dirty="0">
                <a:latin typeface="Arial" panose="020B0604020202020204" pitchFamily="34" charset="0"/>
                <a:cs typeface="Arial" panose="020B0604020202020204" pitchFamily="34" charset="0"/>
              </a:rPr>
              <a:t>: Children acquire knowledge and skills via interactions with adults and peers.</a:t>
            </a:r>
          </a:p>
          <a:p>
            <a:pPr algn="just"/>
            <a:r>
              <a:rPr lang="en-US" sz="1600" b="1" dirty="0">
                <a:latin typeface="Arial" panose="020B0604020202020204" pitchFamily="34" charset="0"/>
                <a:cs typeface="Arial" panose="020B0604020202020204" pitchFamily="34" charset="0"/>
              </a:rPr>
              <a:t>More Knowledgeable Other (MKO): </a:t>
            </a:r>
            <a:r>
              <a:rPr lang="en-US" sz="1600" dirty="0">
                <a:latin typeface="Arial" panose="020B0604020202020204" pitchFamily="34" charset="0"/>
                <a:cs typeface="Arial" panose="020B0604020202020204" pitchFamily="34" charset="0"/>
              </a:rPr>
              <a:t>An individual who is more knowledgeable and skilled than a child and can assist them in learning, such as a professional, a parent, or another capable peer.</a:t>
            </a:r>
          </a:p>
          <a:p>
            <a:pPr algn="just"/>
            <a:r>
              <a:rPr lang="en-US" sz="1600" b="1" dirty="0">
                <a:latin typeface="Arial" panose="020B0604020202020204" pitchFamily="34" charset="0"/>
                <a:cs typeface="Arial" panose="020B0604020202020204" pitchFamily="34" charset="0"/>
              </a:rPr>
              <a:t>Zone of Proximal Development (ZPD): </a:t>
            </a:r>
            <a:r>
              <a:rPr lang="en-US" sz="1600" dirty="0">
                <a:latin typeface="Arial" panose="020B0604020202020204" pitchFamily="34" charset="0"/>
                <a:cs typeface="Arial" panose="020B0604020202020204" pitchFamily="34" charset="0"/>
              </a:rPr>
              <a:t>The difference between a child’s ability to do something independently and their capability of doing it with proper assistance (Vygotsky, 1978).</a:t>
            </a:r>
          </a:p>
          <a:p>
            <a:pPr algn="just"/>
            <a:r>
              <a:rPr lang="en-US" sz="1600" b="1" dirty="0">
                <a:latin typeface="Arial" panose="020B0604020202020204" pitchFamily="34" charset="0"/>
                <a:cs typeface="Arial" panose="020B0604020202020204" pitchFamily="34" charset="0"/>
              </a:rPr>
              <a:t>Scaffolding:</a:t>
            </a:r>
            <a:r>
              <a:rPr lang="en-US" sz="1600" dirty="0">
                <a:latin typeface="Arial" panose="020B0604020202020204" pitchFamily="34" charset="0"/>
                <a:cs typeface="Arial" panose="020B0604020202020204" pitchFamily="34" charset="0"/>
              </a:rPr>
              <a:t> Provision of temporary help to the child via modelling, asking questions, and giving prompts and feedback allows them to finish a certain activity (Salminen et al., 2021).</a:t>
            </a:r>
          </a:p>
          <a:p>
            <a:pPr algn="just"/>
            <a:r>
              <a:rPr lang="en-US" sz="1600" b="1" dirty="0">
                <a:latin typeface="Arial" panose="020B0604020202020204" pitchFamily="34" charset="0"/>
                <a:cs typeface="Arial" panose="020B0604020202020204" pitchFamily="34" charset="0"/>
              </a:rPr>
              <a:t>Language:</a:t>
            </a:r>
            <a:r>
              <a:rPr lang="en-US" sz="1600" dirty="0">
                <a:latin typeface="Arial" panose="020B0604020202020204" pitchFamily="34" charset="0"/>
                <a:cs typeface="Arial" panose="020B0604020202020204" pitchFamily="34" charset="0"/>
              </a:rPr>
              <a:t> Social communication is very helpful for the development of thinking and learning processes (Vygotsky, 1978).</a:t>
            </a:r>
          </a:p>
        </p:txBody>
      </p:sp>
      <p:sp>
        <p:nvSpPr>
          <p:cNvPr id="4" name="TextBox 3"/>
          <p:cNvSpPr txBox="1"/>
          <p:nvPr/>
        </p:nvSpPr>
        <p:spPr>
          <a:xfrm>
            <a:off x="7290924" y="1084333"/>
            <a:ext cx="4693380" cy="2554545"/>
          </a:xfrm>
          <a:prstGeom prst="rect">
            <a:avLst/>
          </a:prstGeom>
          <a:noFill/>
        </p:spPr>
        <p:txBody>
          <a:bodyPr wrap="square" rtlCol="0">
            <a:spAutoFit/>
          </a:bodyPr>
          <a:lstStyle/>
          <a:p>
            <a:pPr algn="just"/>
            <a:r>
              <a:rPr lang="en-US" sz="1600" b="1" dirty="0">
                <a:latin typeface="Arial" panose="020B0604020202020204" pitchFamily="34" charset="0"/>
                <a:cs typeface="Arial" panose="020B0604020202020204" pitchFamily="34" charset="0"/>
              </a:rPr>
              <a:t>Early years' relevance</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Learning happens through interactions, play, and communication.</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A responsive adult can generate situations where children get chances to engage even more than they are able to on their own (Salminen et al., 2021).</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It renders the theory highly applicable to Shona’s communication difficulties and inability to join play groups.</a:t>
            </a:r>
          </a:p>
        </p:txBody>
      </p:sp>
      <p:pic>
        <p:nvPicPr>
          <p:cNvPr id="5" name="Picture 4"/>
          <p:cNvPicPr>
            <a:picLocks noChangeAspect="1"/>
          </p:cNvPicPr>
          <p:nvPr/>
        </p:nvPicPr>
        <p:blipFill>
          <a:blip r:embed="rId2"/>
          <a:stretch>
            <a:fillRect/>
          </a:stretch>
        </p:blipFill>
        <p:spPr>
          <a:xfrm>
            <a:off x="6918691" y="3730427"/>
            <a:ext cx="4960418" cy="2338599"/>
          </a:xfrm>
          <a:prstGeom prst="rect">
            <a:avLst/>
          </a:prstGeom>
        </p:spPr>
      </p:pic>
      <p:sp>
        <p:nvSpPr>
          <p:cNvPr id="6" name="TextBox 5"/>
          <p:cNvSpPr txBox="1"/>
          <p:nvPr/>
        </p:nvSpPr>
        <p:spPr>
          <a:xfrm>
            <a:off x="8553281" y="6360339"/>
            <a:ext cx="2128206" cy="380326"/>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Demirbaga, 2018</a:t>
            </a:r>
            <a:r>
              <a:rPr lang="en-US" dirty="0"/>
              <a:t>)</a:t>
            </a:r>
          </a:p>
        </p:txBody>
      </p:sp>
    </p:spTree>
    <p:extLst>
      <p:ext uri="{BB962C8B-B14F-4D97-AF65-F5344CB8AC3E}">
        <p14:creationId xmlns:p14="http://schemas.microsoft.com/office/powerpoint/2010/main" val="274282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25" y="114272"/>
            <a:ext cx="11971492" cy="541183"/>
          </a:xfrm>
          <a:solidFill>
            <a:schemeClr val="accent1"/>
          </a:solidFill>
        </p:spPr>
        <p:txBody>
          <a:bodyPr>
            <a:normAutofit/>
          </a:bodyPr>
          <a:lstStyle/>
          <a:p>
            <a:r>
              <a:rPr lang="en-US" sz="2400" b="1" dirty="0">
                <a:latin typeface="Arial" panose="020B0604020202020204" pitchFamily="34" charset="0"/>
                <a:cs typeface="Arial" panose="020B0604020202020204" pitchFamily="34" charset="0"/>
              </a:rPr>
              <a:t>Why Vygotsky’s Theory Is Relevant to Shona</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29496560"/>
              </p:ext>
            </p:extLst>
          </p:nvPr>
        </p:nvGraphicFramePr>
        <p:xfrm>
          <a:off x="4555815" y="946769"/>
          <a:ext cx="7452765" cy="5867310"/>
        </p:xfrm>
        <a:graphic>
          <a:graphicData uri="http://schemas.openxmlformats.org/drawingml/2006/table">
            <a:tbl>
              <a:tblPr>
                <a:tableStyleId>{ED083AE6-46FA-4A59-8FB0-9F97EB10719F}</a:tableStyleId>
              </a:tblPr>
              <a:tblGrid>
                <a:gridCol w="2484255">
                  <a:extLst>
                    <a:ext uri="{9D8B030D-6E8A-4147-A177-3AD203B41FA5}">
                      <a16:colId xmlns:a16="http://schemas.microsoft.com/office/drawing/2014/main" val="20000"/>
                    </a:ext>
                  </a:extLst>
                </a:gridCol>
                <a:gridCol w="2484255">
                  <a:extLst>
                    <a:ext uri="{9D8B030D-6E8A-4147-A177-3AD203B41FA5}">
                      <a16:colId xmlns:a16="http://schemas.microsoft.com/office/drawing/2014/main" val="20001"/>
                    </a:ext>
                  </a:extLst>
                </a:gridCol>
                <a:gridCol w="2484255">
                  <a:extLst>
                    <a:ext uri="{9D8B030D-6E8A-4147-A177-3AD203B41FA5}">
                      <a16:colId xmlns:a16="http://schemas.microsoft.com/office/drawing/2014/main" val="20002"/>
                    </a:ext>
                  </a:extLst>
                </a:gridCol>
              </a:tblGrid>
              <a:tr h="268907">
                <a:tc>
                  <a:txBody>
                    <a:bodyPr/>
                    <a:lstStyle/>
                    <a:p>
                      <a:pPr algn="just"/>
                      <a:r>
                        <a:rPr lang="en-US" sz="1400" b="1" dirty="0">
                          <a:latin typeface="Arial" panose="020B0604020202020204" pitchFamily="34" charset="0"/>
                          <a:cs typeface="Arial" panose="020B0604020202020204" pitchFamily="34" charset="0"/>
                        </a:rPr>
                        <a:t>Shona’s observation</a:t>
                      </a:r>
                    </a:p>
                  </a:txBody>
                  <a:tcPr marL="63990" marR="63990" marT="31995" marB="31995" anchor="ctr">
                    <a:solidFill>
                      <a:schemeClr val="accent4">
                        <a:lumMod val="20000"/>
                        <a:lumOff val="80000"/>
                      </a:schemeClr>
                    </a:solidFill>
                  </a:tcPr>
                </a:tc>
                <a:tc>
                  <a:txBody>
                    <a:bodyPr/>
                    <a:lstStyle/>
                    <a:p>
                      <a:pPr algn="just"/>
                      <a:r>
                        <a:rPr lang="en-US" sz="1400" b="1" dirty="0">
                          <a:latin typeface="Arial" panose="020B0604020202020204" pitchFamily="34" charset="0"/>
                          <a:cs typeface="Arial" panose="020B0604020202020204" pitchFamily="34" charset="0"/>
                        </a:rPr>
                        <a:t>Vygotskian concept</a:t>
                      </a:r>
                    </a:p>
                  </a:txBody>
                  <a:tcPr marL="63990" marR="63990" marT="31995" marB="31995" anchor="ctr">
                    <a:solidFill>
                      <a:schemeClr val="accent4">
                        <a:lumMod val="20000"/>
                        <a:lumOff val="80000"/>
                      </a:schemeClr>
                    </a:solidFill>
                  </a:tcPr>
                </a:tc>
                <a:tc>
                  <a:txBody>
                    <a:bodyPr/>
                    <a:lstStyle/>
                    <a:p>
                      <a:pPr algn="just"/>
                      <a:r>
                        <a:rPr lang="en-US" sz="1400" b="1" dirty="0">
                          <a:latin typeface="Arial" panose="020B0604020202020204" pitchFamily="34" charset="0"/>
                          <a:cs typeface="Arial" panose="020B0604020202020204" pitchFamily="34" charset="0"/>
                        </a:rPr>
                        <a:t>Application to Shona</a:t>
                      </a:r>
                    </a:p>
                  </a:txBody>
                  <a:tcPr marL="63990" marR="63990" marT="31995" marB="31995" anchor="ctr">
                    <a:solidFill>
                      <a:schemeClr val="accent4">
                        <a:lumMod val="20000"/>
                        <a:lumOff val="80000"/>
                      </a:schemeClr>
                    </a:solidFill>
                  </a:tcPr>
                </a:tc>
                <a:extLst>
                  <a:ext uri="{0D108BD9-81ED-4DB2-BD59-A6C34878D82A}">
                    <a16:rowId xmlns:a16="http://schemas.microsoft.com/office/drawing/2014/main" val="10000"/>
                  </a:ext>
                </a:extLst>
              </a:tr>
              <a:tr h="1510097">
                <a:tc>
                  <a:txBody>
                    <a:bodyPr/>
                    <a:lstStyle/>
                    <a:p>
                      <a:pPr algn="just"/>
                      <a:r>
                        <a:rPr lang="en-US" sz="1400" b="1" dirty="0">
                          <a:latin typeface="Arial" panose="020B0604020202020204" pitchFamily="34" charset="0"/>
                          <a:cs typeface="Arial" panose="020B0604020202020204" pitchFamily="34" charset="0"/>
                        </a:rPr>
                        <a:t>Limited verbal communication</a:t>
                      </a:r>
                    </a:p>
                  </a:txBody>
                  <a:tcPr marL="63990" marR="63990" marT="31995" marB="31995" anchor="ctr"/>
                </a:tc>
                <a:tc>
                  <a:txBody>
                    <a:bodyPr/>
                    <a:lstStyle/>
                    <a:p>
                      <a:pPr algn="just"/>
                      <a:r>
                        <a:rPr lang="en-US" sz="1400" b="1" dirty="0">
                          <a:latin typeface="Arial" panose="020B0604020202020204" pitchFamily="34" charset="0"/>
                          <a:cs typeface="Arial" panose="020B0604020202020204" pitchFamily="34" charset="0"/>
                        </a:rPr>
                        <a:t>Language and social interaction</a:t>
                      </a:r>
                    </a:p>
                  </a:txBody>
                  <a:tcPr marL="63990" marR="63990" marT="31995" marB="31995" anchor="ctr"/>
                </a:tc>
                <a:tc>
                  <a:txBody>
                    <a:bodyPr/>
                    <a:lstStyle/>
                    <a:p>
                      <a:pPr algn="just"/>
                      <a:r>
                        <a:rPr lang="en-US" sz="1400" dirty="0">
                          <a:latin typeface="Arial" panose="020B0604020202020204" pitchFamily="34" charset="0"/>
                          <a:cs typeface="Arial" panose="020B0604020202020204" pitchFamily="34" charset="0"/>
                        </a:rPr>
                        <a:t>Responsive conversations, modelling and expanding her communication attempts can create opportunities for language development (Creaghe, Quinn and Kidd, 2021).</a:t>
                      </a:r>
                    </a:p>
                  </a:txBody>
                  <a:tcPr marL="63990" marR="63990" marT="31995" marB="31995" anchor="ctr"/>
                </a:tc>
                <a:extLst>
                  <a:ext uri="{0D108BD9-81ED-4DB2-BD59-A6C34878D82A}">
                    <a16:rowId xmlns:a16="http://schemas.microsoft.com/office/drawing/2014/main" val="10001"/>
                  </a:ext>
                </a:extLst>
              </a:tr>
              <a:tr h="1303232">
                <a:tc>
                  <a:txBody>
                    <a:bodyPr/>
                    <a:lstStyle/>
                    <a:p>
                      <a:pPr algn="just"/>
                      <a:r>
                        <a:rPr lang="en-US" sz="1400" b="1" dirty="0">
                          <a:latin typeface="Arial" panose="020B0604020202020204" pitchFamily="34" charset="0"/>
                          <a:cs typeface="Arial" panose="020B0604020202020204" pitchFamily="34" charset="0"/>
                        </a:rPr>
                        <a:t>Difficulty joining group play</a:t>
                      </a:r>
                    </a:p>
                  </a:txBody>
                  <a:tcPr marL="63990" marR="63990" marT="31995" marB="31995" anchor="ctr"/>
                </a:tc>
                <a:tc>
                  <a:txBody>
                    <a:bodyPr/>
                    <a:lstStyle/>
                    <a:p>
                      <a:pPr algn="just"/>
                      <a:r>
                        <a:rPr lang="en-US" sz="1400" b="1" dirty="0">
                          <a:latin typeface="Arial" panose="020B0604020202020204" pitchFamily="34" charset="0"/>
                          <a:cs typeface="Arial" panose="020B0604020202020204" pitchFamily="34" charset="0"/>
                        </a:rPr>
                        <a:t>Peer interaction</a:t>
                      </a:r>
                    </a:p>
                  </a:txBody>
                  <a:tcPr marL="63990" marR="63990" marT="31995" marB="31995" anchor="ctr"/>
                </a:tc>
                <a:tc>
                  <a:txBody>
                    <a:bodyPr/>
                    <a:lstStyle/>
                    <a:p>
                      <a:pPr algn="just"/>
                      <a:r>
                        <a:rPr lang="en-US" sz="1400" dirty="0">
                          <a:latin typeface="Arial" panose="020B0604020202020204" pitchFamily="34" charset="0"/>
                          <a:cs typeface="Arial" panose="020B0604020202020204" pitchFamily="34" charset="0"/>
                        </a:rPr>
                        <a:t>Supported play with other children can provide opportunities to observe, imitate and learn social behaviours (Burns et al., 2024).</a:t>
                      </a:r>
                    </a:p>
                  </a:txBody>
                  <a:tcPr marL="63990" marR="63990" marT="31995" marB="31995" anchor="ctr"/>
                </a:tc>
                <a:extLst>
                  <a:ext uri="{0D108BD9-81ED-4DB2-BD59-A6C34878D82A}">
                    <a16:rowId xmlns:a16="http://schemas.microsoft.com/office/drawing/2014/main" val="10002"/>
                  </a:ext>
                </a:extLst>
              </a:tr>
              <a:tr h="1303232">
                <a:tc>
                  <a:txBody>
                    <a:bodyPr/>
                    <a:lstStyle/>
                    <a:p>
                      <a:pPr algn="just"/>
                      <a:r>
                        <a:rPr lang="en-US" sz="1400" b="1" dirty="0">
                          <a:latin typeface="Arial" panose="020B0604020202020204" pitchFamily="34" charset="0"/>
                          <a:cs typeface="Arial" panose="020B0604020202020204" pitchFamily="34" charset="0"/>
                        </a:rPr>
                        <a:t>Recently joined nursery</a:t>
                      </a:r>
                    </a:p>
                  </a:txBody>
                  <a:tcPr marL="63990" marR="63990" marT="31995" marB="31995" anchor="ctr"/>
                </a:tc>
                <a:tc>
                  <a:txBody>
                    <a:bodyPr/>
                    <a:lstStyle/>
                    <a:p>
                      <a:pPr algn="just"/>
                      <a:r>
                        <a:rPr lang="en-US" sz="1400" b="1" dirty="0">
                          <a:latin typeface="Arial" panose="020B0604020202020204" pitchFamily="34" charset="0"/>
                          <a:cs typeface="Arial" panose="020B0604020202020204" pitchFamily="34" charset="0"/>
                        </a:rPr>
                        <a:t>Social and cultural environment</a:t>
                      </a:r>
                    </a:p>
                  </a:txBody>
                  <a:tcPr marL="63990" marR="63990" marT="31995" marB="31995" anchor="ctr"/>
                </a:tc>
                <a:tc>
                  <a:txBody>
                    <a:bodyPr/>
                    <a:lstStyle/>
                    <a:p>
                      <a:pPr algn="just"/>
                      <a:r>
                        <a:rPr lang="en-US" sz="1400" dirty="0">
                          <a:latin typeface="Arial" panose="020B0604020202020204" pitchFamily="34" charset="0"/>
                          <a:cs typeface="Arial" panose="020B0604020202020204" pitchFamily="34" charset="0"/>
                        </a:rPr>
                        <a:t>New adults, routines and peers provide a different learning environment in which Shona needs time and appropriate support to participate.</a:t>
                      </a:r>
                    </a:p>
                  </a:txBody>
                  <a:tcPr marL="63990" marR="63990" marT="31995" marB="31995" anchor="ctr"/>
                </a:tc>
                <a:extLst>
                  <a:ext uri="{0D108BD9-81ED-4DB2-BD59-A6C34878D82A}">
                    <a16:rowId xmlns:a16="http://schemas.microsoft.com/office/drawing/2014/main" val="10003"/>
                  </a:ext>
                </a:extLst>
              </a:tr>
              <a:tr h="1303232">
                <a:tc>
                  <a:txBody>
                    <a:bodyPr/>
                    <a:lstStyle/>
                    <a:p>
                      <a:pPr algn="just"/>
                      <a:r>
                        <a:rPr lang="en-US" sz="1400" b="1">
                          <a:latin typeface="Arial" panose="020B0604020202020204" pitchFamily="34" charset="0"/>
                          <a:cs typeface="Arial" panose="020B0604020202020204" pitchFamily="34" charset="0"/>
                        </a:rPr>
                        <a:t>Needs adult support</a:t>
                      </a:r>
                    </a:p>
                  </a:txBody>
                  <a:tcPr marL="63990" marR="63990" marT="31995" marB="31995" anchor="ctr"/>
                </a:tc>
                <a:tc>
                  <a:txBody>
                    <a:bodyPr/>
                    <a:lstStyle/>
                    <a:p>
                      <a:pPr algn="just"/>
                      <a:r>
                        <a:rPr lang="en-US" sz="1400" b="1" dirty="0">
                          <a:latin typeface="Arial" panose="020B0604020202020204" pitchFamily="34" charset="0"/>
                          <a:cs typeface="Arial" panose="020B0604020202020204" pitchFamily="34" charset="0"/>
                        </a:rPr>
                        <a:t>ZPD and scaffolding</a:t>
                      </a:r>
                    </a:p>
                  </a:txBody>
                  <a:tcPr marL="63990" marR="63990" marT="31995" marB="31995" anchor="ctr"/>
                </a:tc>
                <a:tc>
                  <a:txBody>
                    <a:bodyPr/>
                    <a:lstStyle/>
                    <a:p>
                      <a:pPr algn="just"/>
                      <a:r>
                        <a:rPr lang="en-US" sz="1400" dirty="0">
                          <a:latin typeface="Arial" panose="020B0604020202020204" pitchFamily="34" charset="0"/>
                          <a:cs typeface="Arial" panose="020B0604020202020204" pitchFamily="34" charset="0"/>
                        </a:rPr>
                        <a:t>A practitioner can provide prompts, modelling and encouragement for activities Shona cannot yet manage independently (Salminen et al., 2021).</a:t>
                      </a:r>
                    </a:p>
                  </a:txBody>
                  <a:tcPr marL="63990" marR="63990" marT="31995" marB="31995" anchor="ctr"/>
                </a:tc>
                <a:extLst>
                  <a:ext uri="{0D108BD9-81ED-4DB2-BD59-A6C34878D82A}">
                    <a16:rowId xmlns:a16="http://schemas.microsoft.com/office/drawing/2014/main" val="10004"/>
                  </a:ext>
                </a:extLst>
              </a:tr>
            </a:tbl>
          </a:graphicData>
        </a:graphic>
      </p:graphicFrame>
      <p:pic>
        <p:nvPicPr>
          <p:cNvPr id="5" name="Picture 4"/>
          <p:cNvPicPr>
            <a:picLocks noChangeAspect="1"/>
          </p:cNvPicPr>
          <p:nvPr/>
        </p:nvPicPr>
        <p:blipFill>
          <a:blip r:embed="rId2"/>
          <a:stretch>
            <a:fillRect/>
          </a:stretch>
        </p:blipFill>
        <p:spPr>
          <a:xfrm>
            <a:off x="299406" y="1061321"/>
            <a:ext cx="3471482" cy="5169546"/>
          </a:xfrm>
          <a:prstGeom prst="rect">
            <a:avLst/>
          </a:prstGeom>
        </p:spPr>
      </p:pic>
      <p:sp>
        <p:nvSpPr>
          <p:cNvPr id="6" name="TextBox 5"/>
          <p:cNvSpPr txBox="1"/>
          <p:nvPr/>
        </p:nvSpPr>
        <p:spPr>
          <a:xfrm>
            <a:off x="687823" y="6230867"/>
            <a:ext cx="2362874" cy="369332"/>
          </a:xfrm>
          <a:prstGeom prst="rect">
            <a:avLst/>
          </a:prstGeom>
          <a:noFill/>
        </p:spPr>
        <p:txBody>
          <a:bodyPr wrap="square" rtlCol="0">
            <a:spAutoFit/>
          </a:bodyPr>
          <a:lstStyle/>
          <a:p>
            <a:r>
              <a:rPr lang="en-US" dirty="0"/>
              <a:t>(McLeod, 2026)</a:t>
            </a:r>
          </a:p>
        </p:txBody>
      </p:sp>
    </p:spTree>
    <p:extLst>
      <p:ext uri="{BB962C8B-B14F-4D97-AF65-F5344CB8AC3E}">
        <p14:creationId xmlns:p14="http://schemas.microsoft.com/office/powerpoint/2010/main" val="865450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39" y="73812"/>
            <a:ext cx="12028137" cy="508815"/>
          </a:xfrm>
          <a:solidFill>
            <a:srgbClr val="FFCC66"/>
          </a:solidFill>
        </p:spPr>
        <p:txBody>
          <a:bodyPr>
            <a:normAutofit/>
          </a:bodyPr>
          <a:lstStyle/>
          <a:p>
            <a:r>
              <a:rPr lang="en-US" sz="2400" b="1" dirty="0">
                <a:latin typeface="Arial" panose="020B0604020202020204" pitchFamily="34" charset="0"/>
                <a:cs typeface="Arial" panose="020B0604020202020204" pitchFamily="34" charset="0"/>
              </a:rPr>
              <a:t>Applying Vygotsky’s Theory to Shona’s Development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22003844"/>
              </p:ext>
            </p:extLst>
          </p:nvPr>
        </p:nvGraphicFramePr>
        <p:xfrm>
          <a:off x="4191675" y="987226"/>
          <a:ext cx="7922100" cy="5841825"/>
        </p:xfrm>
        <a:graphic>
          <a:graphicData uri="http://schemas.openxmlformats.org/drawingml/2006/table">
            <a:tbl>
              <a:tblPr>
                <a:tableStyleId>{5DA37D80-6434-44D0-A028-1B22A696006F}</a:tableStyleId>
              </a:tblPr>
              <a:tblGrid>
                <a:gridCol w="2640700">
                  <a:extLst>
                    <a:ext uri="{9D8B030D-6E8A-4147-A177-3AD203B41FA5}">
                      <a16:colId xmlns:a16="http://schemas.microsoft.com/office/drawing/2014/main" val="20000"/>
                    </a:ext>
                  </a:extLst>
                </a:gridCol>
                <a:gridCol w="2640700">
                  <a:extLst>
                    <a:ext uri="{9D8B030D-6E8A-4147-A177-3AD203B41FA5}">
                      <a16:colId xmlns:a16="http://schemas.microsoft.com/office/drawing/2014/main" val="20001"/>
                    </a:ext>
                  </a:extLst>
                </a:gridCol>
                <a:gridCol w="2640700">
                  <a:extLst>
                    <a:ext uri="{9D8B030D-6E8A-4147-A177-3AD203B41FA5}">
                      <a16:colId xmlns:a16="http://schemas.microsoft.com/office/drawing/2014/main" val="20002"/>
                    </a:ext>
                  </a:extLst>
                </a:gridCol>
              </a:tblGrid>
              <a:tr h="326965">
                <a:tc>
                  <a:txBody>
                    <a:bodyPr/>
                    <a:lstStyle/>
                    <a:p>
                      <a:pPr algn="just"/>
                      <a:r>
                        <a:rPr lang="en-US" sz="1400" b="1" dirty="0">
                          <a:latin typeface="Arial" panose="020B0604020202020204" pitchFamily="34" charset="0"/>
                          <a:cs typeface="Arial" panose="020B0604020202020204" pitchFamily="34" charset="0"/>
                        </a:rPr>
                        <a:t>Developmental area</a:t>
                      </a:r>
                    </a:p>
                  </a:txBody>
                  <a:tcPr marL="63063" marR="63063" marT="31531" marB="31531" anchor="ctr">
                    <a:solidFill>
                      <a:schemeClr val="accent2">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Shona’s observation</a:t>
                      </a:r>
                    </a:p>
                  </a:txBody>
                  <a:tcPr marL="63063" marR="63063" marT="31531" marB="31531" anchor="ctr">
                    <a:solidFill>
                      <a:schemeClr val="accent2">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Vygotskian interpretation</a:t>
                      </a:r>
                    </a:p>
                  </a:txBody>
                  <a:tcPr marL="63063" marR="63063" marT="31531" marB="31531" anchor="ctr">
                    <a:solidFill>
                      <a:schemeClr val="accent2">
                        <a:lumMod val="60000"/>
                        <a:lumOff val="40000"/>
                      </a:schemeClr>
                    </a:solidFill>
                  </a:tcPr>
                </a:tc>
                <a:extLst>
                  <a:ext uri="{0D108BD9-81ED-4DB2-BD59-A6C34878D82A}">
                    <a16:rowId xmlns:a16="http://schemas.microsoft.com/office/drawing/2014/main" val="10000"/>
                  </a:ext>
                </a:extLst>
              </a:tr>
              <a:tr h="1062637">
                <a:tc>
                  <a:txBody>
                    <a:bodyPr/>
                    <a:lstStyle/>
                    <a:p>
                      <a:pPr algn="just"/>
                      <a:r>
                        <a:rPr lang="en-US" sz="1400" b="1" dirty="0">
                          <a:latin typeface="Arial" panose="020B0604020202020204" pitchFamily="34" charset="0"/>
                          <a:cs typeface="Arial" panose="020B0604020202020204" pitchFamily="34" charset="0"/>
                        </a:rPr>
                        <a:t>Communication</a:t>
                      </a:r>
                    </a:p>
                  </a:txBody>
                  <a:tcPr marL="63063" marR="63063" marT="31531" marB="31531" anchor="ctr"/>
                </a:tc>
                <a:tc>
                  <a:txBody>
                    <a:bodyPr/>
                    <a:lstStyle/>
                    <a:p>
                      <a:pPr algn="just"/>
                      <a:r>
                        <a:rPr lang="en-US" sz="1400" b="1" dirty="0">
                          <a:latin typeface="Arial" panose="020B0604020202020204" pitchFamily="34" charset="0"/>
                          <a:cs typeface="Arial" panose="020B0604020202020204" pitchFamily="34" charset="0"/>
                        </a:rPr>
                        <a:t>Limited verbal communication</a:t>
                      </a:r>
                    </a:p>
                  </a:txBody>
                  <a:tcPr marL="63063" marR="63063" marT="31531" marB="31531" anchor="ctr"/>
                </a:tc>
                <a:tc>
                  <a:txBody>
                    <a:bodyPr/>
                    <a:lstStyle/>
                    <a:p>
                      <a:pPr algn="just"/>
                      <a:r>
                        <a:rPr lang="en-US" sz="1400" dirty="0">
                          <a:latin typeface="Arial" panose="020B0604020202020204" pitchFamily="34" charset="0"/>
                          <a:cs typeface="Arial" panose="020B0604020202020204" pitchFamily="34" charset="0"/>
                        </a:rPr>
                        <a:t>Adult language modelling and responsive interaction can extend Shona’s communication skills (Creaghe, Quinn and Kidd, 2021).</a:t>
                      </a:r>
                    </a:p>
                  </a:txBody>
                  <a:tcPr marL="63063" marR="63063" marT="31531" marB="31531" anchor="ctr"/>
                </a:tc>
                <a:extLst>
                  <a:ext uri="{0D108BD9-81ED-4DB2-BD59-A6C34878D82A}">
                    <a16:rowId xmlns:a16="http://schemas.microsoft.com/office/drawing/2014/main" val="10001"/>
                  </a:ext>
                </a:extLst>
              </a:tr>
              <a:tr h="1062637">
                <a:tc>
                  <a:txBody>
                    <a:bodyPr/>
                    <a:lstStyle/>
                    <a:p>
                      <a:pPr algn="just"/>
                      <a:r>
                        <a:rPr lang="en-US" sz="1400" b="1" dirty="0">
                          <a:latin typeface="Arial" panose="020B0604020202020204" pitchFamily="34" charset="0"/>
                          <a:cs typeface="Arial" panose="020B0604020202020204" pitchFamily="34" charset="0"/>
                        </a:rPr>
                        <a:t>Social</a:t>
                      </a:r>
                    </a:p>
                  </a:txBody>
                  <a:tcPr marL="63063" marR="63063" marT="31531" marB="31531" anchor="ctr"/>
                </a:tc>
                <a:tc>
                  <a:txBody>
                    <a:bodyPr/>
                    <a:lstStyle/>
                    <a:p>
                      <a:pPr algn="just"/>
                      <a:r>
                        <a:rPr lang="en-US" sz="1400" b="1" dirty="0">
                          <a:latin typeface="Arial" panose="020B0604020202020204" pitchFamily="34" charset="0"/>
                          <a:cs typeface="Arial" panose="020B0604020202020204" pitchFamily="34" charset="0"/>
                        </a:rPr>
                        <a:t>Difficulty joining group play</a:t>
                      </a:r>
                    </a:p>
                  </a:txBody>
                  <a:tcPr marL="63063" marR="63063" marT="31531" marB="31531" anchor="ctr"/>
                </a:tc>
                <a:tc>
                  <a:txBody>
                    <a:bodyPr/>
                    <a:lstStyle/>
                    <a:p>
                      <a:pPr algn="just"/>
                      <a:r>
                        <a:rPr lang="en-US" sz="1400" dirty="0">
                          <a:latin typeface="Arial" panose="020B0604020202020204" pitchFamily="34" charset="0"/>
                          <a:cs typeface="Arial" panose="020B0604020202020204" pitchFamily="34" charset="0"/>
                        </a:rPr>
                        <a:t>Supported peer interaction can help Shona observe, practise and develop social participation (Burns et al., 2024).</a:t>
                      </a:r>
                    </a:p>
                  </a:txBody>
                  <a:tcPr marL="63063" marR="63063" marT="31531" marB="31531" anchor="ctr"/>
                </a:tc>
                <a:extLst>
                  <a:ext uri="{0D108BD9-81ED-4DB2-BD59-A6C34878D82A}">
                    <a16:rowId xmlns:a16="http://schemas.microsoft.com/office/drawing/2014/main" val="10002"/>
                  </a:ext>
                </a:extLst>
              </a:tr>
              <a:tr h="1062637">
                <a:tc>
                  <a:txBody>
                    <a:bodyPr/>
                    <a:lstStyle/>
                    <a:p>
                      <a:pPr algn="just"/>
                      <a:r>
                        <a:rPr lang="en-US" sz="1400" b="1" dirty="0">
                          <a:latin typeface="Arial" panose="020B0604020202020204" pitchFamily="34" charset="0"/>
                          <a:cs typeface="Arial" panose="020B0604020202020204" pitchFamily="34" charset="0"/>
                        </a:rPr>
                        <a:t>Cognitive</a:t>
                      </a:r>
                    </a:p>
                  </a:txBody>
                  <a:tcPr marL="63063" marR="63063" marT="31531" marB="31531" anchor="ctr"/>
                </a:tc>
                <a:tc>
                  <a:txBody>
                    <a:bodyPr/>
                    <a:lstStyle/>
                    <a:p>
                      <a:pPr algn="just"/>
                      <a:r>
                        <a:rPr lang="en-US" sz="1400" b="1" dirty="0">
                          <a:latin typeface="Arial" panose="020B0604020202020204" pitchFamily="34" charset="0"/>
                          <a:cs typeface="Arial" panose="020B0604020202020204" pitchFamily="34" charset="0"/>
                        </a:rPr>
                        <a:t>Difficulty engaging in activities</a:t>
                      </a:r>
                    </a:p>
                  </a:txBody>
                  <a:tcPr marL="63063" marR="63063" marT="31531" marB="31531" anchor="ctr"/>
                </a:tc>
                <a:tc>
                  <a:txBody>
                    <a:bodyPr/>
                    <a:lstStyle/>
                    <a:p>
                      <a:pPr algn="just"/>
                      <a:r>
                        <a:rPr lang="en-US" sz="1400" dirty="0">
                          <a:latin typeface="Arial" panose="020B0604020202020204" pitchFamily="34" charset="0"/>
                          <a:cs typeface="Arial" panose="020B0604020202020204" pitchFamily="34" charset="0"/>
                        </a:rPr>
                        <a:t>Scaffolding can help Shona complete tasks that are currently beyond her independent ability (Salminen et al., 2021).</a:t>
                      </a:r>
                    </a:p>
                  </a:txBody>
                  <a:tcPr marL="63063" marR="63063" marT="31531" marB="31531" anchor="ctr"/>
                </a:tc>
                <a:extLst>
                  <a:ext uri="{0D108BD9-81ED-4DB2-BD59-A6C34878D82A}">
                    <a16:rowId xmlns:a16="http://schemas.microsoft.com/office/drawing/2014/main" val="10003"/>
                  </a:ext>
                </a:extLst>
              </a:tr>
              <a:tr h="1062637">
                <a:tc>
                  <a:txBody>
                    <a:bodyPr/>
                    <a:lstStyle/>
                    <a:p>
                      <a:pPr algn="just"/>
                      <a:r>
                        <a:rPr lang="en-US" sz="1400" b="1">
                          <a:latin typeface="Arial" panose="020B0604020202020204" pitchFamily="34" charset="0"/>
                          <a:cs typeface="Arial" panose="020B0604020202020204" pitchFamily="34" charset="0"/>
                        </a:rPr>
                        <a:t>Emotional</a:t>
                      </a:r>
                    </a:p>
                  </a:txBody>
                  <a:tcPr marL="63063" marR="63063" marT="31531" marB="31531" anchor="ctr"/>
                </a:tc>
                <a:tc>
                  <a:txBody>
                    <a:bodyPr/>
                    <a:lstStyle/>
                    <a:p>
                      <a:pPr algn="just"/>
                      <a:r>
                        <a:rPr lang="en-US" sz="1400" b="1" dirty="0">
                          <a:latin typeface="Arial" panose="020B0604020202020204" pitchFamily="34" charset="0"/>
                          <a:cs typeface="Arial" panose="020B0604020202020204" pitchFamily="34" charset="0"/>
                        </a:rPr>
                        <a:t>Becomes upset in unfamiliar situations</a:t>
                      </a:r>
                    </a:p>
                  </a:txBody>
                  <a:tcPr marL="63063" marR="63063" marT="31531" marB="31531" anchor="ctr"/>
                </a:tc>
                <a:tc>
                  <a:txBody>
                    <a:bodyPr/>
                    <a:lstStyle/>
                    <a:p>
                      <a:pPr algn="just"/>
                      <a:r>
                        <a:rPr lang="en-US" sz="1400" dirty="0">
                          <a:latin typeface="Arial" panose="020B0604020202020204" pitchFamily="34" charset="0"/>
                          <a:cs typeface="Arial" panose="020B0604020202020204" pitchFamily="34" charset="0"/>
                        </a:rPr>
                        <a:t>Sensitive adult support can increase her confidence to participate and remain engaged in activities (Alves et al., 2024).</a:t>
                      </a:r>
                    </a:p>
                  </a:txBody>
                  <a:tcPr marL="63063" marR="63063" marT="31531" marB="31531" anchor="ctr"/>
                </a:tc>
                <a:extLst>
                  <a:ext uri="{0D108BD9-81ED-4DB2-BD59-A6C34878D82A}">
                    <a16:rowId xmlns:a16="http://schemas.microsoft.com/office/drawing/2014/main" val="10004"/>
                  </a:ext>
                </a:extLst>
              </a:tr>
              <a:tr h="1062637">
                <a:tc>
                  <a:txBody>
                    <a:bodyPr/>
                    <a:lstStyle/>
                    <a:p>
                      <a:pPr algn="just"/>
                      <a:r>
                        <a:rPr lang="en-US" sz="1400" b="1" dirty="0">
                          <a:latin typeface="Arial" panose="020B0604020202020204" pitchFamily="34" charset="0"/>
                          <a:cs typeface="Arial" panose="020B0604020202020204" pitchFamily="34" charset="0"/>
                        </a:rPr>
                        <a:t>Physical</a:t>
                      </a:r>
                    </a:p>
                  </a:txBody>
                  <a:tcPr marL="63063" marR="63063" marT="31531" marB="31531" anchor="ctr"/>
                </a:tc>
                <a:tc>
                  <a:txBody>
                    <a:bodyPr/>
                    <a:lstStyle/>
                    <a:p>
                      <a:pPr algn="just"/>
                      <a:r>
                        <a:rPr lang="en-US" sz="1400" b="1" dirty="0">
                          <a:latin typeface="Arial" panose="020B0604020202020204" pitchFamily="34" charset="0"/>
                          <a:cs typeface="Arial" panose="020B0604020202020204" pitchFamily="34" charset="0"/>
                        </a:rPr>
                        <a:t>No physical concern identified</a:t>
                      </a:r>
                    </a:p>
                  </a:txBody>
                  <a:tcPr marL="63063" marR="63063" marT="31531" marB="31531" anchor="ctr"/>
                </a:tc>
                <a:tc>
                  <a:txBody>
                    <a:bodyPr/>
                    <a:lstStyle/>
                    <a:p>
                      <a:pPr algn="just"/>
                      <a:r>
                        <a:rPr lang="en-US" sz="1400" dirty="0">
                          <a:latin typeface="Arial" panose="020B0604020202020204" pitchFamily="34" charset="0"/>
                          <a:cs typeface="Arial" panose="020B0604020202020204" pitchFamily="34" charset="0"/>
                        </a:rPr>
                        <a:t>Active play can provide opportunities for participation and learning, physical development should continue to be monitored.</a:t>
                      </a:r>
                    </a:p>
                  </a:txBody>
                  <a:tcPr marL="63063" marR="63063" marT="31531" marB="31531" anchor="ctr"/>
                </a:tc>
                <a:extLst>
                  <a:ext uri="{0D108BD9-81ED-4DB2-BD59-A6C34878D82A}">
                    <a16:rowId xmlns:a16="http://schemas.microsoft.com/office/drawing/2014/main" val="10005"/>
                  </a:ext>
                </a:extLst>
              </a:tr>
            </a:tbl>
          </a:graphicData>
        </a:graphic>
      </p:graphicFrame>
      <p:pic>
        <p:nvPicPr>
          <p:cNvPr id="5" name="Picture 4"/>
          <p:cNvPicPr>
            <a:picLocks noChangeAspect="1"/>
          </p:cNvPicPr>
          <p:nvPr/>
        </p:nvPicPr>
        <p:blipFill>
          <a:blip r:embed="rId2"/>
          <a:stretch>
            <a:fillRect/>
          </a:stretch>
        </p:blipFill>
        <p:spPr>
          <a:xfrm>
            <a:off x="169932" y="679730"/>
            <a:ext cx="3843717" cy="5632881"/>
          </a:xfrm>
          <a:prstGeom prst="rect">
            <a:avLst/>
          </a:prstGeom>
        </p:spPr>
      </p:pic>
      <p:sp>
        <p:nvSpPr>
          <p:cNvPr id="6" name="TextBox 5"/>
          <p:cNvSpPr txBox="1"/>
          <p:nvPr/>
        </p:nvSpPr>
        <p:spPr>
          <a:xfrm>
            <a:off x="1310910" y="6312612"/>
            <a:ext cx="2638003" cy="369332"/>
          </a:xfrm>
          <a:prstGeom prst="rect">
            <a:avLst/>
          </a:prstGeom>
          <a:noFill/>
        </p:spPr>
        <p:txBody>
          <a:bodyPr wrap="square" rtlCol="0">
            <a:spAutoFit/>
          </a:bodyPr>
          <a:lstStyle/>
          <a:p>
            <a:r>
              <a:rPr lang="en-US" dirty="0"/>
              <a:t>(</a:t>
            </a:r>
            <a:r>
              <a:rPr lang="en-US" sz="1400" dirty="0">
                <a:latin typeface="Arial" panose="020B0604020202020204" pitchFamily="34" charset="0"/>
                <a:cs typeface="Arial" panose="020B0604020202020204" pitchFamily="34" charset="0"/>
              </a:rPr>
              <a:t>Chau, 2025</a:t>
            </a:r>
            <a:r>
              <a:rPr lang="en-US" dirty="0"/>
              <a:t>)</a:t>
            </a:r>
          </a:p>
        </p:txBody>
      </p:sp>
    </p:spTree>
    <p:extLst>
      <p:ext uri="{BB962C8B-B14F-4D97-AF65-F5344CB8AC3E}">
        <p14:creationId xmlns:p14="http://schemas.microsoft.com/office/powerpoint/2010/main" val="347621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565" y="114272"/>
            <a:ext cx="11887200" cy="541183"/>
          </a:xfrm>
          <a:solidFill>
            <a:schemeClr val="accent4"/>
          </a:solidFill>
        </p:spPr>
        <p:txBody>
          <a:bodyPr>
            <a:normAutofit/>
          </a:bodyPr>
          <a:lstStyle/>
          <a:p>
            <a:r>
              <a:rPr lang="en-US" sz="2400" b="1" dirty="0">
                <a:latin typeface="Arial" panose="020B0604020202020204" pitchFamily="34" charset="0"/>
                <a:cs typeface="Arial" panose="020B0604020202020204" pitchFamily="34" charset="0"/>
              </a:rPr>
              <a:t>Practical Support Plan for Shona</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59023679"/>
              </p:ext>
            </p:extLst>
          </p:nvPr>
        </p:nvGraphicFramePr>
        <p:xfrm>
          <a:off x="4434436" y="1157159"/>
          <a:ext cx="7695525" cy="5551139"/>
        </p:xfrm>
        <a:graphic>
          <a:graphicData uri="http://schemas.openxmlformats.org/drawingml/2006/table">
            <a:tbl>
              <a:tblPr>
                <a:tableStyleId>{616DA210-FB5B-4158-B5E0-FEB733F419BA}</a:tableStyleId>
              </a:tblPr>
              <a:tblGrid>
                <a:gridCol w="2565175">
                  <a:extLst>
                    <a:ext uri="{9D8B030D-6E8A-4147-A177-3AD203B41FA5}">
                      <a16:colId xmlns:a16="http://schemas.microsoft.com/office/drawing/2014/main" val="20000"/>
                    </a:ext>
                  </a:extLst>
                </a:gridCol>
                <a:gridCol w="2565175">
                  <a:extLst>
                    <a:ext uri="{9D8B030D-6E8A-4147-A177-3AD203B41FA5}">
                      <a16:colId xmlns:a16="http://schemas.microsoft.com/office/drawing/2014/main" val="20001"/>
                    </a:ext>
                  </a:extLst>
                </a:gridCol>
                <a:gridCol w="2565175">
                  <a:extLst>
                    <a:ext uri="{9D8B030D-6E8A-4147-A177-3AD203B41FA5}">
                      <a16:colId xmlns:a16="http://schemas.microsoft.com/office/drawing/2014/main" val="20002"/>
                    </a:ext>
                  </a:extLst>
                </a:gridCol>
              </a:tblGrid>
              <a:tr h="278662">
                <a:tc>
                  <a:txBody>
                    <a:bodyPr/>
                    <a:lstStyle/>
                    <a:p>
                      <a:pPr algn="just"/>
                      <a:r>
                        <a:rPr lang="en-US" sz="1200" b="1" dirty="0">
                          <a:latin typeface="Arial" panose="020B0604020202020204" pitchFamily="34" charset="0"/>
                          <a:cs typeface="Arial" panose="020B0604020202020204" pitchFamily="34" charset="0"/>
                        </a:rPr>
                        <a:t>Shona’s need</a:t>
                      </a:r>
                    </a:p>
                  </a:txBody>
                  <a:tcPr marL="53720" marR="53720" marT="26860" marB="26860" anchor="ctr">
                    <a:solidFill>
                      <a:srgbClr val="FFCCFF"/>
                    </a:solidFill>
                  </a:tcPr>
                </a:tc>
                <a:tc>
                  <a:txBody>
                    <a:bodyPr/>
                    <a:lstStyle/>
                    <a:p>
                      <a:pPr algn="just"/>
                      <a:r>
                        <a:rPr lang="en-US" sz="1200" b="1" dirty="0">
                          <a:latin typeface="Arial" panose="020B0604020202020204" pitchFamily="34" charset="0"/>
                          <a:cs typeface="Arial" panose="020B0604020202020204" pitchFamily="34" charset="0"/>
                        </a:rPr>
                        <a:t>Practical strategy</a:t>
                      </a:r>
                    </a:p>
                  </a:txBody>
                  <a:tcPr marL="53720" marR="53720" marT="26860" marB="26860" anchor="ctr">
                    <a:solidFill>
                      <a:srgbClr val="FFCCFF"/>
                    </a:solidFill>
                  </a:tcPr>
                </a:tc>
                <a:tc>
                  <a:txBody>
                    <a:bodyPr/>
                    <a:lstStyle/>
                    <a:p>
                      <a:pPr algn="just"/>
                      <a:r>
                        <a:rPr lang="en-US" sz="1200" b="1" dirty="0">
                          <a:latin typeface="Arial" panose="020B0604020202020204" pitchFamily="34" charset="0"/>
                          <a:cs typeface="Arial" panose="020B0604020202020204" pitchFamily="34" charset="0"/>
                        </a:rPr>
                        <a:t>How I apply it</a:t>
                      </a:r>
                    </a:p>
                  </a:txBody>
                  <a:tcPr marL="53720" marR="53720" marT="26860" marB="26860" anchor="ctr">
                    <a:solidFill>
                      <a:srgbClr val="FFCCFF"/>
                    </a:solidFill>
                  </a:tcPr>
                </a:tc>
                <a:extLst>
                  <a:ext uri="{0D108BD9-81ED-4DB2-BD59-A6C34878D82A}">
                    <a16:rowId xmlns:a16="http://schemas.microsoft.com/office/drawing/2014/main" val="10000"/>
                  </a:ext>
                </a:extLst>
              </a:tr>
              <a:tr h="911768">
                <a:tc>
                  <a:txBody>
                    <a:bodyPr/>
                    <a:lstStyle/>
                    <a:p>
                      <a:pPr algn="just"/>
                      <a:r>
                        <a:rPr lang="en-US" sz="1200" b="1" dirty="0">
                          <a:latin typeface="Arial" panose="020B0604020202020204" pitchFamily="34" charset="0"/>
                          <a:cs typeface="Arial" panose="020B0604020202020204" pitchFamily="34" charset="0"/>
                        </a:rPr>
                        <a:t>Limited communication</a:t>
                      </a:r>
                    </a:p>
                  </a:txBody>
                  <a:tcPr marL="53720" marR="53720" marT="26860" marB="26860" anchor="ctr"/>
                </a:tc>
                <a:tc>
                  <a:txBody>
                    <a:bodyPr/>
                    <a:lstStyle/>
                    <a:p>
                      <a:pPr algn="just"/>
                      <a:r>
                        <a:rPr lang="en-US" sz="1200" b="1" dirty="0">
                          <a:latin typeface="Arial" panose="020B0604020202020204" pitchFamily="34" charset="0"/>
                          <a:cs typeface="Arial" panose="020B0604020202020204" pitchFamily="34" charset="0"/>
                        </a:rPr>
                        <a:t>Language modelling</a:t>
                      </a:r>
                    </a:p>
                  </a:txBody>
                  <a:tcPr marL="53720" marR="53720" marT="26860" marB="26860" anchor="ctr"/>
                </a:tc>
                <a:tc>
                  <a:txBody>
                    <a:bodyPr/>
                    <a:lstStyle/>
                    <a:p>
                      <a:pPr algn="just"/>
                      <a:r>
                        <a:rPr lang="en-US" sz="1200" dirty="0">
                          <a:latin typeface="Arial" panose="020B0604020202020204" pitchFamily="34" charset="0"/>
                          <a:cs typeface="Arial" panose="020B0604020202020204" pitchFamily="34" charset="0"/>
                        </a:rPr>
                        <a:t>I use simple phrases, respond to Shona’s attempts and expand her words during everyday play (Creaghe, Quinn and Kidd, 2021).</a:t>
                      </a:r>
                    </a:p>
                  </a:txBody>
                  <a:tcPr marL="53720" marR="53720" marT="26860" marB="26860" anchor="ctr"/>
                </a:tc>
                <a:extLst>
                  <a:ext uri="{0D108BD9-81ED-4DB2-BD59-A6C34878D82A}">
                    <a16:rowId xmlns:a16="http://schemas.microsoft.com/office/drawing/2014/main" val="10001"/>
                  </a:ext>
                </a:extLst>
              </a:tr>
              <a:tr h="911768">
                <a:tc>
                  <a:txBody>
                    <a:bodyPr/>
                    <a:lstStyle/>
                    <a:p>
                      <a:pPr algn="just"/>
                      <a:r>
                        <a:rPr lang="en-US" sz="1200" b="1" dirty="0">
                          <a:latin typeface="Arial" panose="020B0604020202020204" pitchFamily="34" charset="0"/>
                          <a:cs typeface="Arial" panose="020B0604020202020204" pitchFamily="34" charset="0"/>
                        </a:rPr>
                        <a:t>Difficulty with group play</a:t>
                      </a:r>
                    </a:p>
                  </a:txBody>
                  <a:tcPr marL="53720" marR="53720" marT="26860" marB="26860" anchor="ctr"/>
                </a:tc>
                <a:tc>
                  <a:txBody>
                    <a:bodyPr/>
                    <a:lstStyle/>
                    <a:p>
                      <a:pPr algn="just"/>
                      <a:r>
                        <a:rPr lang="en-US" sz="1200" b="1" dirty="0">
                          <a:latin typeface="Arial" panose="020B0604020202020204" pitchFamily="34" charset="0"/>
                          <a:cs typeface="Arial" panose="020B0604020202020204" pitchFamily="34" charset="0"/>
                        </a:rPr>
                        <a:t>Supported peer play</a:t>
                      </a:r>
                    </a:p>
                  </a:txBody>
                  <a:tcPr marL="53720" marR="53720" marT="26860" marB="26860" anchor="ctr"/>
                </a:tc>
                <a:tc>
                  <a:txBody>
                    <a:bodyPr/>
                    <a:lstStyle/>
                    <a:p>
                      <a:pPr algn="just"/>
                      <a:r>
                        <a:rPr lang="en-US" sz="1200" dirty="0">
                          <a:latin typeface="Arial" panose="020B0604020202020204" pitchFamily="34" charset="0"/>
                          <a:cs typeface="Arial" panose="020B0604020202020204" pitchFamily="34" charset="0"/>
                        </a:rPr>
                        <a:t>I begin with one supportive child and a structured activity before gradually introducing larger groups (Burns et al., 2024).</a:t>
                      </a:r>
                    </a:p>
                  </a:txBody>
                  <a:tcPr marL="53720" marR="53720" marT="26860" marB="26860" anchor="ctr"/>
                </a:tc>
                <a:extLst>
                  <a:ext uri="{0D108BD9-81ED-4DB2-BD59-A6C34878D82A}">
                    <a16:rowId xmlns:a16="http://schemas.microsoft.com/office/drawing/2014/main" val="10002"/>
                  </a:ext>
                </a:extLst>
              </a:tr>
              <a:tr h="1082021">
                <a:tc>
                  <a:txBody>
                    <a:bodyPr/>
                    <a:lstStyle/>
                    <a:p>
                      <a:pPr algn="just"/>
                      <a:r>
                        <a:rPr lang="en-US" sz="1200" b="1" dirty="0">
                          <a:latin typeface="Arial" panose="020B0604020202020204" pitchFamily="34" charset="0"/>
                          <a:cs typeface="Arial" panose="020B0604020202020204" pitchFamily="34" charset="0"/>
                        </a:rPr>
                        <a:t>Difficulty completing activities</a:t>
                      </a:r>
                    </a:p>
                  </a:txBody>
                  <a:tcPr marL="53720" marR="53720" marT="26860" marB="26860" anchor="ctr"/>
                </a:tc>
                <a:tc>
                  <a:txBody>
                    <a:bodyPr/>
                    <a:lstStyle/>
                    <a:p>
                      <a:pPr algn="just"/>
                      <a:r>
                        <a:rPr lang="en-US" sz="1200" b="1" dirty="0">
                          <a:latin typeface="Arial" panose="020B0604020202020204" pitchFamily="34" charset="0"/>
                          <a:cs typeface="Arial" panose="020B0604020202020204" pitchFamily="34" charset="0"/>
                        </a:rPr>
                        <a:t>Scaffolding</a:t>
                      </a:r>
                    </a:p>
                  </a:txBody>
                  <a:tcPr marL="53720" marR="53720" marT="26860" marB="26860" anchor="ctr"/>
                </a:tc>
                <a:tc>
                  <a:txBody>
                    <a:bodyPr/>
                    <a:lstStyle/>
                    <a:p>
                      <a:pPr algn="just"/>
                      <a:r>
                        <a:rPr lang="en-US" sz="1200" dirty="0">
                          <a:latin typeface="Arial" panose="020B0604020202020204" pitchFamily="34" charset="0"/>
                          <a:cs typeface="Arial" panose="020B0604020202020204" pitchFamily="34" charset="0"/>
                        </a:rPr>
                        <a:t>I demonstrate the first step, give prompts when needed and gradually reduce help as Shona becomes more independent (Salminen et al., 2021).</a:t>
                      </a:r>
                    </a:p>
                  </a:txBody>
                  <a:tcPr marL="53720" marR="53720" marT="26860" marB="26860" anchor="ctr"/>
                </a:tc>
                <a:extLst>
                  <a:ext uri="{0D108BD9-81ED-4DB2-BD59-A6C34878D82A}">
                    <a16:rowId xmlns:a16="http://schemas.microsoft.com/office/drawing/2014/main" val="10003"/>
                  </a:ext>
                </a:extLst>
              </a:tr>
              <a:tr h="1284899">
                <a:tc>
                  <a:txBody>
                    <a:bodyPr/>
                    <a:lstStyle/>
                    <a:p>
                      <a:pPr algn="just"/>
                      <a:r>
                        <a:rPr lang="en-US" sz="1200" b="1">
                          <a:latin typeface="Arial" panose="020B0604020202020204" pitchFamily="34" charset="0"/>
                          <a:cs typeface="Arial" panose="020B0604020202020204" pitchFamily="34" charset="0"/>
                        </a:rPr>
                        <a:t>Low participation in unfamiliar activities</a:t>
                      </a:r>
                    </a:p>
                  </a:txBody>
                  <a:tcPr marL="53720" marR="53720" marT="26860" marB="26860" anchor="ctr"/>
                </a:tc>
                <a:tc>
                  <a:txBody>
                    <a:bodyPr/>
                    <a:lstStyle/>
                    <a:p>
                      <a:pPr algn="just"/>
                      <a:r>
                        <a:rPr lang="en-US" sz="1200" b="1" dirty="0">
                          <a:latin typeface="Arial" panose="020B0604020202020204" pitchFamily="34" charset="0"/>
                          <a:cs typeface="Arial" panose="020B0604020202020204" pitchFamily="34" charset="0"/>
                        </a:rPr>
                        <a:t>Guided participation</a:t>
                      </a:r>
                    </a:p>
                  </a:txBody>
                  <a:tcPr marL="53720" marR="53720" marT="26860" marB="26860" anchor="ctr"/>
                </a:tc>
                <a:tc>
                  <a:txBody>
                    <a:bodyPr/>
                    <a:lstStyle/>
                    <a:p>
                      <a:pPr algn="just"/>
                      <a:r>
                        <a:rPr lang="en-US" sz="1200" dirty="0">
                          <a:latin typeface="Arial" panose="020B0604020202020204" pitchFamily="34" charset="0"/>
                          <a:cs typeface="Arial" panose="020B0604020202020204" pitchFamily="34" charset="0"/>
                        </a:rPr>
                        <a:t>I join the activity first, model appropriate actions and invite Shona to take a small role before encouraging independent participation (Masoumi, Bourbour and Lindqvist, 2024).</a:t>
                      </a:r>
                    </a:p>
                  </a:txBody>
                  <a:tcPr marL="53720" marR="53720" marT="26860" marB="26860" anchor="ctr"/>
                </a:tc>
                <a:extLst>
                  <a:ext uri="{0D108BD9-81ED-4DB2-BD59-A6C34878D82A}">
                    <a16:rowId xmlns:a16="http://schemas.microsoft.com/office/drawing/2014/main" val="10004"/>
                  </a:ext>
                </a:extLst>
              </a:tr>
              <a:tr h="1082021">
                <a:tc>
                  <a:txBody>
                    <a:bodyPr/>
                    <a:lstStyle/>
                    <a:p>
                      <a:pPr algn="just"/>
                      <a:r>
                        <a:rPr lang="en-US" sz="1200" b="1">
                          <a:latin typeface="Arial" panose="020B0604020202020204" pitchFamily="34" charset="0"/>
                          <a:cs typeface="Arial" panose="020B0604020202020204" pitchFamily="34" charset="0"/>
                        </a:rPr>
                        <a:t>Need for confidence and independence</a:t>
                      </a:r>
                    </a:p>
                  </a:txBody>
                  <a:tcPr marL="53720" marR="53720" marT="26860" marB="26860" anchor="ctr"/>
                </a:tc>
                <a:tc>
                  <a:txBody>
                    <a:bodyPr/>
                    <a:lstStyle/>
                    <a:p>
                      <a:pPr algn="just"/>
                      <a:r>
                        <a:rPr lang="en-US" sz="1200" b="1" dirty="0">
                          <a:latin typeface="Arial" panose="020B0604020202020204" pitchFamily="34" charset="0"/>
                          <a:cs typeface="Arial" panose="020B0604020202020204" pitchFamily="34" charset="0"/>
                        </a:rPr>
                        <a:t>Zone of Proximal Development</a:t>
                      </a:r>
                    </a:p>
                  </a:txBody>
                  <a:tcPr marL="53720" marR="53720" marT="26860" marB="26860" anchor="ctr"/>
                </a:tc>
                <a:tc>
                  <a:txBody>
                    <a:bodyPr/>
                    <a:lstStyle/>
                    <a:p>
                      <a:pPr algn="just"/>
                      <a:r>
                        <a:rPr lang="en-US" sz="1200" dirty="0">
                          <a:latin typeface="Arial" panose="020B0604020202020204" pitchFamily="34" charset="0"/>
                          <a:cs typeface="Arial" panose="020B0604020202020204" pitchFamily="34" charset="0"/>
                        </a:rPr>
                        <a:t>I select activities that are slightly beyond what Shona can currently do alone but achievable with appropriate support (Vygotsky, 1978).</a:t>
                      </a:r>
                    </a:p>
                  </a:txBody>
                  <a:tcPr marL="53720" marR="53720" marT="26860" marB="26860" anchor="ctr"/>
                </a:tc>
                <a:extLst>
                  <a:ext uri="{0D108BD9-81ED-4DB2-BD59-A6C34878D82A}">
                    <a16:rowId xmlns:a16="http://schemas.microsoft.com/office/drawing/2014/main" val="10005"/>
                  </a:ext>
                </a:extLst>
              </a:tr>
            </a:tbl>
          </a:graphicData>
        </a:graphic>
      </p:graphicFrame>
      <p:pic>
        <p:nvPicPr>
          <p:cNvPr id="5" name="Picture 4"/>
          <p:cNvPicPr>
            <a:picLocks noChangeAspect="1"/>
          </p:cNvPicPr>
          <p:nvPr/>
        </p:nvPicPr>
        <p:blipFill>
          <a:blip r:embed="rId2"/>
          <a:stretch>
            <a:fillRect/>
          </a:stretch>
        </p:blipFill>
        <p:spPr>
          <a:xfrm>
            <a:off x="80920" y="1157159"/>
            <a:ext cx="4159307" cy="5405483"/>
          </a:xfrm>
          <a:prstGeom prst="rect">
            <a:avLst/>
          </a:prstGeom>
        </p:spPr>
      </p:pic>
      <p:sp>
        <p:nvSpPr>
          <p:cNvPr id="6" name="TextBox 5"/>
          <p:cNvSpPr txBox="1"/>
          <p:nvPr/>
        </p:nvSpPr>
        <p:spPr>
          <a:xfrm>
            <a:off x="1003412" y="6473628"/>
            <a:ext cx="2136298" cy="369332"/>
          </a:xfrm>
          <a:prstGeom prst="rect">
            <a:avLst/>
          </a:prstGeom>
          <a:noFill/>
        </p:spPr>
        <p:txBody>
          <a:bodyPr wrap="square" rtlCol="0">
            <a:spAutoFit/>
          </a:bodyPr>
          <a:lstStyle/>
          <a:p>
            <a:r>
              <a:rPr lang="en-US" dirty="0"/>
              <a:t>(</a:t>
            </a:r>
            <a:r>
              <a:rPr lang="en-US" sz="1400" dirty="0">
                <a:latin typeface="Arial" panose="020B0604020202020204" pitchFamily="34" charset="0"/>
                <a:cs typeface="Arial" panose="020B0604020202020204" pitchFamily="34" charset="0"/>
              </a:rPr>
              <a:t>IHMC, 2020</a:t>
            </a:r>
            <a:r>
              <a:rPr lang="en-US" dirty="0"/>
              <a:t>)</a:t>
            </a:r>
          </a:p>
        </p:txBody>
      </p:sp>
    </p:spTree>
    <p:extLst>
      <p:ext uri="{BB962C8B-B14F-4D97-AF65-F5344CB8AC3E}">
        <p14:creationId xmlns:p14="http://schemas.microsoft.com/office/powerpoint/2010/main" val="1840536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24" y="89996"/>
            <a:ext cx="11890571" cy="500723"/>
          </a:xfrm>
          <a:solidFill>
            <a:srgbClr val="CC99FF"/>
          </a:solidFill>
        </p:spPr>
        <p:txBody>
          <a:bodyPr>
            <a:normAutofit/>
          </a:bodyPr>
          <a:lstStyle/>
          <a:p>
            <a:r>
              <a:rPr lang="en-US" sz="2400" b="1" dirty="0">
                <a:latin typeface="Arial" panose="020B0604020202020204" pitchFamily="34" charset="0"/>
                <a:cs typeface="Arial" panose="020B0604020202020204" pitchFamily="34" charset="0"/>
              </a:rPr>
              <a:t>Nature and Nurture Influences</a:t>
            </a:r>
          </a:p>
        </p:txBody>
      </p:sp>
      <p:sp>
        <p:nvSpPr>
          <p:cNvPr id="3" name="Content Placeholder 2"/>
          <p:cNvSpPr>
            <a:spLocks noGrp="1"/>
          </p:cNvSpPr>
          <p:nvPr>
            <p:ph idx="1"/>
          </p:nvPr>
        </p:nvSpPr>
        <p:spPr>
          <a:xfrm>
            <a:off x="312218" y="1032605"/>
            <a:ext cx="6922062" cy="5513851"/>
          </a:xfrm>
        </p:spPr>
        <p:txBody>
          <a:bodyPr>
            <a:normAutofit/>
          </a:bodyPr>
          <a:lstStyle/>
          <a:p>
            <a:pPr marL="0" indent="0" algn="just">
              <a:buNone/>
            </a:pPr>
            <a:r>
              <a:rPr lang="en-US" sz="1600" b="1" dirty="0">
                <a:latin typeface="Arial" panose="020B0604020202020204" pitchFamily="34" charset="0"/>
                <a:cs typeface="Arial" panose="020B0604020202020204" pitchFamily="34" charset="0"/>
              </a:rPr>
              <a:t>Nature - Biological influences</a:t>
            </a:r>
          </a:p>
          <a:p>
            <a:pPr algn="just"/>
            <a:r>
              <a:rPr lang="en-US" sz="1600" b="1" dirty="0">
                <a:latin typeface="Arial" panose="020B0604020202020204" pitchFamily="34" charset="0"/>
                <a:cs typeface="Arial" panose="020B0604020202020204" pitchFamily="34" charset="0"/>
              </a:rPr>
              <a:t>Temperament:</a:t>
            </a:r>
            <a:r>
              <a:rPr lang="en-US" sz="1600" dirty="0">
                <a:latin typeface="Arial" panose="020B0604020202020204" pitchFamily="34" charset="0"/>
                <a:cs typeface="Arial" panose="020B0604020202020204" pitchFamily="34" charset="0"/>
              </a:rPr>
              <a:t> Shona might differ from other children due to differences in biological sensitivity, attention, or tendency to approach new situations.</a:t>
            </a:r>
          </a:p>
          <a:p>
            <a:pPr algn="just"/>
            <a:r>
              <a:rPr lang="en-US" sz="1600" b="1" dirty="0">
                <a:latin typeface="Arial" panose="020B0604020202020204" pitchFamily="34" charset="0"/>
                <a:cs typeface="Arial" panose="020B0604020202020204" pitchFamily="34" charset="0"/>
              </a:rPr>
              <a:t>Developmental differences: </a:t>
            </a:r>
            <a:r>
              <a:rPr lang="en-US" sz="1600" dirty="0">
                <a:latin typeface="Arial" panose="020B0604020202020204" pitchFamily="34" charset="0"/>
                <a:cs typeface="Arial" panose="020B0604020202020204" pitchFamily="34" charset="0"/>
              </a:rPr>
              <a:t>Individual children acquire social and language skills at different paces.</a:t>
            </a:r>
          </a:p>
          <a:p>
            <a:pPr algn="just"/>
            <a:r>
              <a:rPr lang="en-US" sz="1600" b="1" dirty="0">
                <a:latin typeface="Arial" panose="020B0604020202020204" pitchFamily="34" charset="0"/>
                <a:cs typeface="Arial" panose="020B0604020202020204" pitchFamily="34" charset="0"/>
              </a:rPr>
              <a:t>Characteristics of neurodevelopment: </a:t>
            </a:r>
            <a:r>
              <a:rPr lang="en-US" sz="1600" dirty="0">
                <a:latin typeface="Arial" panose="020B0604020202020204" pitchFamily="34" charset="0"/>
                <a:cs typeface="Arial" panose="020B0604020202020204" pitchFamily="34" charset="0"/>
              </a:rPr>
              <a:t>The reasons for individual differences in social and language development can be influenced by biological and developmental factors (Salminen et al., 2021).</a:t>
            </a:r>
          </a:p>
          <a:p>
            <a:pPr marL="0" indent="0" algn="just">
              <a:buNone/>
            </a:pPr>
            <a:r>
              <a:rPr lang="en-US" sz="1600" b="1" dirty="0">
                <a:latin typeface="Arial" panose="020B0604020202020204" pitchFamily="34" charset="0"/>
                <a:cs typeface="Arial" panose="020B0604020202020204" pitchFamily="34" charset="0"/>
              </a:rPr>
              <a:t>Nurture - Environmental influences</a:t>
            </a:r>
          </a:p>
          <a:p>
            <a:pPr algn="just"/>
            <a:r>
              <a:rPr lang="en-US" sz="1600" b="1" dirty="0">
                <a:latin typeface="Arial" panose="020B0604020202020204" pitchFamily="34" charset="0"/>
                <a:cs typeface="Arial" panose="020B0604020202020204" pitchFamily="34" charset="0"/>
              </a:rPr>
              <a:t>Adult-child interaction: </a:t>
            </a:r>
            <a:r>
              <a:rPr lang="en-US" sz="1600" dirty="0">
                <a:latin typeface="Arial" panose="020B0604020202020204" pitchFamily="34" charset="0"/>
                <a:cs typeface="Arial" panose="020B0604020202020204" pitchFamily="34" charset="0"/>
              </a:rPr>
              <a:t>Sensitive adults give their models of language use, encourage and scaffold children's learning (Salminen et al., 2021).</a:t>
            </a:r>
          </a:p>
          <a:p>
            <a:pPr algn="just"/>
            <a:r>
              <a:rPr lang="en-US" sz="1600" b="1" dirty="0">
                <a:latin typeface="Arial" panose="020B0604020202020204" pitchFamily="34" charset="0"/>
                <a:cs typeface="Arial" panose="020B0604020202020204" pitchFamily="34" charset="0"/>
              </a:rPr>
              <a:t>Rich language environment: </a:t>
            </a:r>
            <a:r>
              <a:rPr lang="en-US" sz="1600" dirty="0">
                <a:latin typeface="Arial" panose="020B0604020202020204" pitchFamily="34" charset="0"/>
                <a:cs typeface="Arial" panose="020B0604020202020204" pitchFamily="34" charset="0"/>
              </a:rPr>
              <a:t>Language use and meaning can be supported through conversational practice and symbolic play (Creaghe, Quinn and Kidd, 2021).</a:t>
            </a:r>
          </a:p>
          <a:p>
            <a:pPr algn="just"/>
            <a:r>
              <a:rPr lang="en-US" sz="1600" b="1" dirty="0">
                <a:latin typeface="Arial" panose="020B0604020202020204" pitchFamily="34" charset="0"/>
                <a:cs typeface="Arial" panose="020B0604020202020204" pitchFamily="34" charset="0"/>
              </a:rPr>
              <a:t>Peer relationships: </a:t>
            </a:r>
            <a:r>
              <a:rPr lang="en-US" sz="1600" dirty="0">
                <a:latin typeface="Arial" panose="020B0604020202020204" pitchFamily="34" charset="0"/>
                <a:cs typeface="Arial" panose="020B0604020202020204" pitchFamily="34" charset="0"/>
              </a:rPr>
              <a:t>Peer interactions provide opportunities for observation and imitation of social behavior (Burns et al., 2024).</a:t>
            </a:r>
          </a:p>
          <a:p>
            <a:pPr algn="just"/>
            <a:r>
              <a:rPr lang="en-US" sz="1600" b="1" dirty="0">
                <a:latin typeface="Arial" panose="020B0604020202020204" pitchFamily="34" charset="0"/>
                <a:cs typeface="Arial" panose="020B0604020202020204" pitchFamily="34" charset="0"/>
              </a:rPr>
              <a:t>Nursery Environment: </a:t>
            </a:r>
            <a:r>
              <a:rPr lang="en-US" sz="1600" dirty="0">
                <a:latin typeface="Arial" panose="020B0604020202020204" pitchFamily="34" charset="0"/>
                <a:cs typeface="Arial" panose="020B0604020202020204" pitchFamily="34" charset="0"/>
              </a:rPr>
              <a:t>New routines, peers and adults in nursery can affect Shona's participation.</a:t>
            </a:r>
          </a:p>
        </p:txBody>
      </p:sp>
      <p:pic>
        <p:nvPicPr>
          <p:cNvPr id="4" name="Picture 3"/>
          <p:cNvPicPr>
            <a:picLocks noChangeAspect="1"/>
          </p:cNvPicPr>
          <p:nvPr/>
        </p:nvPicPr>
        <p:blipFill>
          <a:blip r:embed="rId2"/>
          <a:stretch>
            <a:fillRect/>
          </a:stretch>
        </p:blipFill>
        <p:spPr>
          <a:xfrm>
            <a:off x="7833090" y="790364"/>
            <a:ext cx="3965098" cy="5327215"/>
          </a:xfrm>
          <a:prstGeom prst="rect">
            <a:avLst/>
          </a:prstGeom>
        </p:spPr>
      </p:pic>
      <p:sp>
        <p:nvSpPr>
          <p:cNvPr id="5" name="TextBox 4"/>
          <p:cNvSpPr txBox="1"/>
          <p:nvPr/>
        </p:nvSpPr>
        <p:spPr>
          <a:xfrm>
            <a:off x="8893147" y="6408892"/>
            <a:ext cx="2427611" cy="369332"/>
          </a:xfrm>
          <a:prstGeom prst="rect">
            <a:avLst/>
          </a:prstGeom>
          <a:noFill/>
        </p:spPr>
        <p:txBody>
          <a:bodyPr wrap="square" rtlCol="0">
            <a:spAutoFit/>
          </a:bodyPr>
          <a:lstStyle/>
          <a:p>
            <a:r>
              <a:rPr lang="en-US" dirty="0"/>
              <a:t>(</a:t>
            </a:r>
            <a:r>
              <a:rPr lang="en-US" sz="1400" dirty="0">
                <a:latin typeface="Arial" panose="020B0604020202020204" pitchFamily="34" charset="0"/>
                <a:cs typeface="Arial" panose="020B0604020202020204" pitchFamily="34" charset="0"/>
              </a:rPr>
              <a:t>Rizo, 2023</a:t>
            </a:r>
            <a:r>
              <a:rPr lang="en-US" dirty="0"/>
              <a:t>)</a:t>
            </a:r>
          </a:p>
        </p:txBody>
      </p:sp>
    </p:spTree>
    <p:extLst>
      <p:ext uri="{BB962C8B-B14F-4D97-AF65-F5344CB8AC3E}">
        <p14:creationId xmlns:p14="http://schemas.microsoft.com/office/powerpoint/2010/main" val="2545056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24" y="81903"/>
            <a:ext cx="12090175" cy="605920"/>
          </a:xfrm>
          <a:solidFill>
            <a:schemeClr val="accent2">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Critical Evaluation of Vygotsky’s Sociocultural Theory</a:t>
            </a:r>
          </a:p>
        </p:txBody>
      </p:sp>
      <p:sp>
        <p:nvSpPr>
          <p:cNvPr id="3" name="Content Placeholder 2"/>
          <p:cNvSpPr>
            <a:spLocks noGrp="1"/>
          </p:cNvSpPr>
          <p:nvPr>
            <p:ph idx="1"/>
          </p:nvPr>
        </p:nvSpPr>
        <p:spPr>
          <a:xfrm>
            <a:off x="344587" y="854581"/>
            <a:ext cx="5360298" cy="3644591"/>
          </a:xfrm>
          <a:solidFill>
            <a:schemeClr val="accent4">
              <a:lumMod val="20000"/>
              <a:lumOff val="80000"/>
            </a:schemeClr>
          </a:solidFill>
        </p:spPr>
        <p:txBody>
          <a:bodyPr>
            <a:noAutofit/>
          </a:bodyPr>
          <a:lstStyle/>
          <a:p>
            <a:pPr marL="0" indent="0" algn="just">
              <a:buNone/>
            </a:pPr>
            <a:r>
              <a:rPr lang="en-US" sz="1600" b="1" dirty="0">
                <a:latin typeface="Arial" panose="020B0604020202020204" pitchFamily="34" charset="0"/>
                <a:cs typeface="Arial" panose="020B0604020202020204" pitchFamily="34" charset="0"/>
              </a:rPr>
              <a:t>Strengths</a:t>
            </a:r>
          </a:p>
          <a:p>
            <a:pPr algn="just"/>
            <a:r>
              <a:rPr lang="en-US" sz="1600" dirty="0">
                <a:latin typeface="Arial" panose="020B0604020202020204" pitchFamily="34" charset="0"/>
                <a:cs typeface="Arial" panose="020B0604020202020204" pitchFamily="34" charset="0"/>
              </a:rPr>
              <a:t>Clarifies the relationship between social interactions and language and their role in helping children learn and develop (Vygotsky, 1978).</a:t>
            </a:r>
          </a:p>
          <a:p>
            <a:pPr algn="just"/>
            <a:r>
              <a:rPr lang="en-US" sz="1600" dirty="0">
                <a:latin typeface="Arial" panose="020B0604020202020204" pitchFamily="34" charset="0"/>
                <a:cs typeface="Arial" panose="020B0604020202020204" pitchFamily="34" charset="0"/>
              </a:rPr>
              <a:t>Highly applicable to Shona, as her primary problems centre around communication and group involvement.</a:t>
            </a:r>
          </a:p>
          <a:p>
            <a:pPr algn="just"/>
            <a:r>
              <a:rPr lang="en-US" sz="1600" dirty="0">
                <a:latin typeface="Arial" panose="020B0604020202020204" pitchFamily="34" charset="0"/>
                <a:cs typeface="Arial" panose="020B0604020202020204" pitchFamily="34" charset="0"/>
              </a:rPr>
              <a:t>Offers concrete concepts like ZPD and scaffolding that will be useful for planning personalised intervention.</a:t>
            </a:r>
          </a:p>
          <a:p>
            <a:pPr algn="just"/>
            <a:r>
              <a:rPr lang="en-US" sz="1600" dirty="0">
                <a:latin typeface="Arial" panose="020B0604020202020204" pitchFamily="34" charset="0"/>
                <a:cs typeface="Arial" panose="020B0604020202020204" pitchFamily="34" charset="0"/>
              </a:rPr>
              <a:t>Persuades the practitioner not to limit oneself to the child’s independent capacity but to think about what the child can do with help (Salminen et al., 2021).</a:t>
            </a:r>
          </a:p>
          <a:p>
            <a:pPr algn="just"/>
            <a:r>
              <a:rPr lang="en-US" sz="1600" dirty="0">
                <a:latin typeface="Arial" panose="020B0604020202020204" pitchFamily="34" charset="0"/>
                <a:cs typeface="Arial" panose="020B0604020202020204" pitchFamily="34" charset="0"/>
              </a:rPr>
              <a:t>Acknowledges the value of peer interactions in early childhood (Burns et al., 2024).</a:t>
            </a:r>
          </a:p>
        </p:txBody>
      </p:sp>
      <p:sp>
        <p:nvSpPr>
          <p:cNvPr id="4" name="TextBox 3"/>
          <p:cNvSpPr txBox="1"/>
          <p:nvPr/>
        </p:nvSpPr>
        <p:spPr>
          <a:xfrm>
            <a:off x="6789218" y="854581"/>
            <a:ext cx="5097983" cy="3785652"/>
          </a:xfrm>
          <a:prstGeom prst="rect">
            <a:avLst/>
          </a:prstGeom>
          <a:solidFill>
            <a:schemeClr val="accent6">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Limitations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It gives more importance to social and cultural factors and offers limited information regarding biological factors that affect the development process.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The ZPD is hard to pinpoint since the abilities of children differ depending on the activity and situation.</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Adult intervention via scaffolding might turn out to be counter-productive as it might lead to more assistance than independence.</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The theory fails to explain why some children with the same social background behave differently in terms of learning or communication (Burns et al., 2024).</a:t>
            </a:r>
          </a:p>
        </p:txBody>
      </p:sp>
      <p:sp>
        <p:nvSpPr>
          <p:cNvPr id="5" name="TextBox 4"/>
          <p:cNvSpPr txBox="1"/>
          <p:nvPr/>
        </p:nvSpPr>
        <p:spPr>
          <a:xfrm>
            <a:off x="275129" y="5219363"/>
            <a:ext cx="11782004" cy="1323439"/>
          </a:xfrm>
          <a:prstGeom prst="rect">
            <a:avLst/>
          </a:prstGeom>
          <a:solidFill>
            <a:schemeClr val="accent1">
              <a:lumMod val="20000"/>
              <a:lumOff val="80000"/>
            </a:schemeClr>
          </a:solidFill>
        </p:spPr>
        <p:txBody>
          <a:bodyPr wrap="square" rtlCol="0">
            <a:spAutoFit/>
          </a:bodyPr>
          <a:lstStyle/>
          <a:p>
            <a:pPr algn="just"/>
            <a:r>
              <a:rPr lang="en-US" sz="1600" b="1" dirty="0">
                <a:latin typeface="Arial" panose="020B0604020202020204" pitchFamily="34" charset="0"/>
                <a:cs typeface="Arial" panose="020B0604020202020204" pitchFamily="34" charset="0"/>
              </a:rPr>
              <a:t>Comparison with Bowlby’s Attachment Theory</a:t>
            </a: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Vygotsky stresses how social interaction, language, and adult guidance help Shona learn and develop, while Bowlby stresses how emotional security and relationship affect Shona’s level of confidence to explore. Combining both perspectives offers an even broader look at Shona because of the combination of social learning and communication with emotional security.</a:t>
            </a:r>
          </a:p>
        </p:txBody>
      </p:sp>
      <p:sp>
        <p:nvSpPr>
          <p:cNvPr id="10" name="Curved Right Arrow 9"/>
          <p:cNvSpPr/>
          <p:nvPr/>
        </p:nvSpPr>
        <p:spPr>
          <a:xfrm>
            <a:off x="5818173" y="3738520"/>
            <a:ext cx="744468" cy="1254266"/>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45586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377" y="89997"/>
            <a:ext cx="11858204" cy="500722"/>
          </a:xfrm>
          <a:solidFill>
            <a:srgbClr val="00FFFF"/>
          </a:solidFill>
        </p:spPr>
        <p:txBody>
          <a:bodyPr>
            <a:normAutofit/>
          </a:bodyPr>
          <a:lstStyle/>
          <a:p>
            <a:r>
              <a:rPr lang="en-US" sz="2400"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50377" y="733200"/>
            <a:ext cx="11858204" cy="2705915"/>
          </a:xfrm>
        </p:spPr>
        <p:txBody>
          <a:bodyPr>
            <a:normAutofit/>
          </a:bodyPr>
          <a:lstStyle/>
          <a:p>
            <a:pPr algn="just"/>
            <a:r>
              <a:rPr lang="en-US" sz="1600" dirty="0">
                <a:latin typeface="Arial" panose="020B0604020202020204" pitchFamily="34" charset="0"/>
                <a:cs typeface="Arial" panose="020B0604020202020204" pitchFamily="34" charset="0"/>
              </a:rPr>
              <a:t>Vygotsky's Sociocultural Theory would be an appropriate framework to understand the impact that social interactions and language and positive relationships may have on Shona's development.</a:t>
            </a:r>
          </a:p>
          <a:p>
            <a:pPr algn="just"/>
            <a:r>
              <a:rPr lang="en-US" sz="1600" dirty="0">
                <a:latin typeface="Arial" panose="020B0604020202020204" pitchFamily="34" charset="0"/>
                <a:cs typeface="Arial" panose="020B0604020202020204" pitchFamily="34" charset="0"/>
              </a:rPr>
              <a:t>With regards to Shona, the practical application of scaffolding, language modeling, and peer play would assist her to progress from assistance to independence.</a:t>
            </a:r>
          </a:p>
          <a:p>
            <a:pPr algn="just"/>
            <a:r>
              <a:rPr lang="en-US" sz="1600" dirty="0">
                <a:latin typeface="Arial" panose="020B0604020202020204" pitchFamily="34" charset="0"/>
                <a:cs typeface="Arial" panose="020B0604020202020204" pitchFamily="34" charset="0"/>
              </a:rPr>
              <a:t>However, limited communication and play skills in a group setting do not need to be analyzed using one theory only, individual developmental aspects and the new setting of a nursery also should be taken into account.</a:t>
            </a:r>
          </a:p>
          <a:p>
            <a:pPr algn="just"/>
            <a:r>
              <a:rPr lang="en-US" sz="1600" dirty="0">
                <a:latin typeface="Arial" panose="020B0604020202020204" pitchFamily="34" charset="0"/>
                <a:cs typeface="Arial" panose="020B0604020202020204" pitchFamily="34" charset="0"/>
              </a:rPr>
              <a:t>Overall, creating conditions of support in Shona's Zone of Proximal Development would be beneficial for Shona to develop communicative, play, and learning skills independently.</a:t>
            </a:r>
          </a:p>
        </p:txBody>
      </p:sp>
      <p:pic>
        <p:nvPicPr>
          <p:cNvPr id="4" name="Picture 3"/>
          <p:cNvPicPr>
            <a:picLocks noChangeAspect="1"/>
          </p:cNvPicPr>
          <p:nvPr/>
        </p:nvPicPr>
        <p:blipFill>
          <a:blip r:embed="rId2"/>
          <a:stretch>
            <a:fillRect/>
          </a:stretch>
        </p:blipFill>
        <p:spPr>
          <a:xfrm>
            <a:off x="8893146" y="4003113"/>
            <a:ext cx="3191381" cy="2567620"/>
          </a:xfrm>
          <a:prstGeom prst="rect">
            <a:avLst/>
          </a:prstGeom>
        </p:spPr>
      </p:pic>
    </p:spTree>
    <p:extLst>
      <p:ext uri="{BB962C8B-B14F-4D97-AF65-F5344CB8AC3E}">
        <p14:creationId xmlns:p14="http://schemas.microsoft.com/office/powerpoint/2010/main" val="1069116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57" y="98088"/>
            <a:ext cx="11947216" cy="605919"/>
          </a:xfrm>
          <a:solidFill>
            <a:schemeClr val="accent6">
              <a:lumMod val="60000"/>
              <a:lumOff val="40000"/>
            </a:schemeClr>
          </a:solidFill>
        </p:spPr>
        <p:txBody>
          <a:bodyPr>
            <a:normAutofit/>
          </a:bodyPr>
          <a:lstStyle/>
          <a:p>
            <a:r>
              <a:rPr lang="en-US" sz="24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39865" y="946768"/>
            <a:ext cx="11531151" cy="5230195"/>
          </a:xfrm>
        </p:spPr>
        <p:txBody>
          <a:bodyPr>
            <a:normAutofit/>
          </a:bodyPr>
          <a:lstStyle/>
          <a:p>
            <a:pPr algn="just"/>
            <a:r>
              <a:rPr lang="en-US" sz="1600" dirty="0">
                <a:latin typeface="Arial" panose="020B0604020202020204" pitchFamily="34" charset="0"/>
                <a:cs typeface="Arial" panose="020B0604020202020204" pitchFamily="34" charset="0"/>
              </a:rPr>
              <a:t>Alves, J., Guedes, C. and Cadima, J. (2024) ‘The power of teacher-toddler relationships and stability of care for language development’, </a:t>
            </a:r>
            <a:r>
              <a:rPr lang="en-US" sz="1600" i="1" dirty="0">
                <a:latin typeface="Arial" panose="020B0604020202020204" pitchFamily="34" charset="0"/>
                <a:cs typeface="Arial" panose="020B0604020202020204" pitchFamily="34" charset="0"/>
              </a:rPr>
              <a:t>Social Development</a:t>
            </a:r>
            <a:r>
              <a:rPr lang="en-US" sz="1600" dirty="0">
                <a:latin typeface="Arial" panose="020B0604020202020204" pitchFamily="34" charset="0"/>
                <a:cs typeface="Arial" panose="020B0604020202020204" pitchFamily="34" charset="0"/>
              </a:rPr>
              <a:t>, 33(1), e12702. Available at: </a:t>
            </a:r>
            <a:r>
              <a:rPr lang="en-US" sz="1600" dirty="0">
                <a:latin typeface="Arial" panose="020B0604020202020204" pitchFamily="34" charset="0"/>
                <a:cs typeface="Arial" panose="020B0604020202020204" pitchFamily="34" charset="0"/>
                <a:hlinkClick r:id="rId2"/>
              </a:rPr>
              <a:t>https://doi.org/10.1111/sode.12702</a:t>
            </a:r>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Burns, S., Yu, E., Brathwaite, L., Masum, M., White, L., Dhuey, E. and Perlman, M. (2024) ‘Improving young children’s peer collaboration in early educational settings: A systematic review’, </a:t>
            </a:r>
            <a:r>
              <a:rPr lang="en-US" sz="1600" i="1" dirty="0">
                <a:latin typeface="Arial" panose="020B0604020202020204" pitchFamily="34" charset="0"/>
                <a:cs typeface="Arial" panose="020B0604020202020204" pitchFamily="34" charset="0"/>
              </a:rPr>
              <a:t>Review of Education</a:t>
            </a:r>
            <a:r>
              <a:rPr lang="en-US" sz="1600" dirty="0">
                <a:latin typeface="Arial" panose="020B0604020202020204" pitchFamily="34" charset="0"/>
                <a:cs typeface="Arial" panose="020B0604020202020204" pitchFamily="34" charset="0"/>
              </a:rPr>
              <a:t>, 12(2), e3484. Available at: </a:t>
            </a:r>
            <a:r>
              <a:rPr lang="en-US" sz="1600" dirty="0">
                <a:latin typeface="Arial" panose="020B0604020202020204" pitchFamily="34" charset="0"/>
                <a:cs typeface="Arial" panose="020B0604020202020204" pitchFamily="34" charset="0"/>
                <a:hlinkClick r:id="rId3"/>
              </a:rPr>
              <a:t>https://doi.org/10.1002/rev3.3484</a:t>
            </a:r>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Creaghe, N., Quinn, S. and Kidd, E. (2021) ‘Symbolic play provides a fertile context for language development’, </a:t>
            </a:r>
            <a:r>
              <a:rPr lang="en-US" sz="1600" i="1" dirty="0">
                <a:latin typeface="Arial" panose="020B0604020202020204" pitchFamily="34" charset="0"/>
                <a:cs typeface="Arial" panose="020B0604020202020204" pitchFamily="34" charset="0"/>
              </a:rPr>
              <a:t>Infancy</a:t>
            </a:r>
            <a:r>
              <a:rPr lang="en-US" sz="1600" dirty="0">
                <a:latin typeface="Arial" panose="020B0604020202020204" pitchFamily="34" charset="0"/>
                <a:cs typeface="Arial" panose="020B0604020202020204" pitchFamily="34" charset="0"/>
              </a:rPr>
              <a:t>, 26(6), pp. 980–1010. Available at: </a:t>
            </a:r>
            <a:r>
              <a:rPr lang="en-US" sz="1600" dirty="0">
                <a:latin typeface="Arial" panose="020B0604020202020204" pitchFamily="34" charset="0"/>
                <a:cs typeface="Arial" panose="020B0604020202020204" pitchFamily="34" charset="0"/>
                <a:hlinkClick r:id="rId4"/>
              </a:rPr>
              <a:t>https://doi.org/10.1111/infa.12422</a:t>
            </a:r>
            <a:r>
              <a:rPr lang="en-US" sz="1600" dirty="0">
                <a:latin typeface="Arial" panose="020B0604020202020204" pitchFamily="34" charset="0"/>
                <a:cs typeface="Arial" panose="020B0604020202020204" pitchFamily="34" charset="0"/>
              </a:rPr>
              <a:t> </a:t>
            </a:r>
          </a:p>
          <a:p>
            <a:pPr algn="just"/>
            <a:r>
              <a:rPr lang="en-US" sz="1600" dirty="0">
                <a:latin typeface="Arial" panose="020B0604020202020204" pitchFamily="34" charset="0"/>
                <a:cs typeface="Arial" panose="020B0604020202020204" pitchFamily="34" charset="0"/>
              </a:rPr>
              <a:t>Masoumi, D., Bourbour, M. and Lindqvist, G. (2024) ‘Mapping children’s actions in the scaffolding process using interactive whiteboard’, </a:t>
            </a:r>
            <a:r>
              <a:rPr lang="en-US" sz="1600" i="1" dirty="0">
                <a:latin typeface="Arial" panose="020B0604020202020204" pitchFamily="34" charset="0"/>
                <a:cs typeface="Arial" panose="020B0604020202020204" pitchFamily="34" charset="0"/>
              </a:rPr>
              <a:t>Early Childhood Education Journal</a:t>
            </a:r>
            <a:r>
              <a:rPr lang="en-US" sz="1600" dirty="0">
                <a:latin typeface="Arial" panose="020B0604020202020204" pitchFamily="34" charset="0"/>
                <a:cs typeface="Arial" panose="020B0604020202020204" pitchFamily="34" charset="0"/>
              </a:rPr>
              <a:t>, 52(6), pp. 1209–1220. Available at: </a:t>
            </a:r>
            <a:r>
              <a:rPr lang="en-US" sz="1600" dirty="0">
                <a:latin typeface="Arial" panose="020B0604020202020204" pitchFamily="34" charset="0"/>
                <a:cs typeface="Arial" panose="020B0604020202020204" pitchFamily="34" charset="0"/>
                <a:hlinkClick r:id="rId5"/>
              </a:rPr>
              <a:t>https://doi.org/10.1007/s10643-023-01510-x</a:t>
            </a:r>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Salminen, J., Muhonen, H., Cadima, J., Pagani, V. and Lerkkanen, M.-K. (2021) ‘Scaffolding patterns of dialogic exchange in toddler classrooms’, </a:t>
            </a:r>
            <a:r>
              <a:rPr lang="en-US" sz="1600" i="1" dirty="0">
                <a:latin typeface="Arial" panose="020B0604020202020204" pitchFamily="34" charset="0"/>
                <a:cs typeface="Arial" panose="020B0604020202020204" pitchFamily="34" charset="0"/>
              </a:rPr>
              <a:t>Learning, Culture and Social Interaction</a:t>
            </a:r>
            <a:r>
              <a:rPr lang="en-US" sz="1600" dirty="0">
                <a:latin typeface="Arial" panose="020B0604020202020204" pitchFamily="34" charset="0"/>
                <a:cs typeface="Arial" panose="020B0604020202020204" pitchFamily="34" charset="0"/>
              </a:rPr>
              <a:t>, 28, 100489. Available at: </a:t>
            </a:r>
            <a:r>
              <a:rPr lang="en-US" sz="1600" dirty="0">
                <a:latin typeface="Arial" panose="020B0604020202020204" pitchFamily="34" charset="0"/>
                <a:cs typeface="Arial" panose="020B0604020202020204" pitchFamily="34" charset="0"/>
                <a:hlinkClick r:id="rId6"/>
              </a:rPr>
              <a:t>https://doi.org/10.1016/j.lcsi.2020.100489</a:t>
            </a:r>
            <a:r>
              <a:rPr lang="en-US" sz="1600" dirty="0">
                <a:latin typeface="Arial" panose="020B0604020202020204" pitchFamily="34" charset="0"/>
                <a:cs typeface="Arial" panose="020B0604020202020204" pitchFamily="34" charset="0"/>
              </a:rPr>
              <a:t> </a:t>
            </a:r>
          </a:p>
          <a:p>
            <a:pPr algn="just"/>
            <a:r>
              <a:rPr lang="en-US" sz="1600" dirty="0">
                <a:latin typeface="Arial" panose="020B0604020202020204" pitchFamily="34" charset="0"/>
                <a:cs typeface="Arial" panose="020B0604020202020204" pitchFamily="34" charset="0"/>
              </a:rPr>
              <a:t>Vygotsky, L.S. (1978) </a:t>
            </a:r>
            <a:r>
              <a:rPr lang="en-US" sz="1600" i="1" dirty="0">
                <a:latin typeface="Arial" panose="020B0604020202020204" pitchFamily="34" charset="0"/>
                <a:cs typeface="Arial" panose="020B0604020202020204" pitchFamily="34" charset="0"/>
              </a:rPr>
              <a:t>Mind in society: The development of higher psychological processes</a:t>
            </a:r>
            <a:r>
              <a:rPr lang="en-US" sz="1600" dirty="0">
                <a:latin typeface="Arial" panose="020B0604020202020204" pitchFamily="34" charset="0"/>
                <a:cs typeface="Arial" panose="020B0604020202020204" pitchFamily="34" charset="0"/>
              </a:rPr>
              <a:t>. Cambridge, MA: Harvard University Press. Available at: </a:t>
            </a:r>
            <a:r>
              <a:rPr lang="en-US" sz="1600" dirty="0">
                <a:latin typeface="Arial" panose="020B0604020202020204" pitchFamily="34" charset="0"/>
                <a:cs typeface="Arial" panose="020B0604020202020204" pitchFamily="34" charset="0"/>
                <a:hlinkClick r:id="rId7"/>
              </a:rPr>
              <a:t>https://doi.org/10.2307/j.ctvjf9vz4</a:t>
            </a:r>
            <a:r>
              <a:rPr lang="en-US" sz="1600" dirty="0">
                <a:latin typeface="Arial" panose="020B0604020202020204" pitchFamily="34" charset="0"/>
                <a:cs typeface="Arial" panose="020B0604020202020204" pitchFamily="34" charset="0"/>
              </a:rPr>
              <a:t> </a:t>
            </a:r>
          </a:p>
          <a:p>
            <a:pPr marL="0" indent="0">
              <a:buNone/>
            </a:pPr>
            <a:endParaRPr lang="en-US" b="1" dirty="0"/>
          </a:p>
        </p:txBody>
      </p:sp>
    </p:spTree>
    <p:extLst>
      <p:ext uri="{BB962C8B-B14F-4D97-AF65-F5344CB8AC3E}">
        <p14:creationId xmlns:p14="http://schemas.microsoft.com/office/powerpoint/2010/main" val="4109362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TotalTime>
  <Words>1757</Words>
  <Application>Microsoft Office PowerPoint</Application>
  <PresentationFormat>Widescreen</PresentationFormat>
  <Paragraphs>127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Vygotsky’s Sociocultural Theory: Supporting Language, Learning and Social Participation Applying Sociocultural Theory to Shona’s Development in the Early Years</vt:lpstr>
      <vt:lpstr>Understanding Shona’s Development Through Social Interaction </vt:lpstr>
      <vt:lpstr>Introduction to Vygotsky’s Sociocultural Theory</vt:lpstr>
      <vt:lpstr>Why Vygotsky’s Theory Is Relevant to Shona</vt:lpstr>
      <vt:lpstr>Applying Vygotsky’s Theory to Shona’s Development</vt:lpstr>
      <vt:lpstr>Practical Support Plan for Shona</vt:lpstr>
      <vt:lpstr>Nature and Nurture Influences</vt:lpstr>
      <vt:lpstr>Critical Evaluation of Vygotsky’s Sociocultural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Zuhra Asghar</dc:creator>
  <cp:lastModifiedBy>Faiz Hussain</cp:lastModifiedBy>
  <cp:revision>14</cp:revision>
  <dcterms:created xsi:type="dcterms:W3CDTF">2026-10-02T11:34:56Z</dcterms:created>
  <dcterms:modified xsi:type="dcterms:W3CDTF">2026-10-08T11:45:09Z</dcterms:modified>
</cp:coreProperties>
</file>