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276" r:id="rId5"/>
    <p:sldId id="256" r:id="rId6"/>
    <p:sldId id="275" r:id="rId7"/>
    <p:sldId id="270" r:id="rId8"/>
    <p:sldId id="258" r:id="rId9"/>
    <p:sldId id="261" r:id="rId10"/>
    <p:sldId id="274" r:id="rId11"/>
    <p:sldId id="267" r:id="rId12"/>
    <p:sldId id="277" r:id="rId13"/>
    <p:sldId id="278" r:id="rId14"/>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p:scale>
          <a:sx n="65" d="100"/>
          <a:sy n="65" d="100"/>
        </p:scale>
        <p:origin x="724" y="32"/>
      </p:cViewPr>
      <p:guideLst>
        <p:guide pos="3839"/>
        <p:guide orient="horz" pos="2160"/>
      </p:guideLst>
    </p:cSldViewPr>
  </p:slideViewPr>
  <p:notesTextViewPr>
    <p:cViewPr>
      <p:scale>
        <a:sx n="1" d="1"/>
        <a:sy n="1" d="1"/>
      </p:scale>
      <p:origin x="0" y="0"/>
    </p:cViewPr>
  </p:notesTextViewPr>
  <p:notesViewPr>
    <p:cSldViewPr showGuides="1">
      <p:cViewPr varScale="1">
        <p:scale>
          <a:sx n="100" d="100"/>
          <a:sy n="100" d="100"/>
        </p:scale>
        <p:origin x="2592"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F1362C67-7140-489D-9F02-9FA706296412}" type="datetime1">
              <a:rPr lang="en-GB" smtClean="0"/>
              <a:t>09/11/2025</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A98ED8CD-4E4C-49AC-BDC6-2963BA49E54F}" type="slidenum">
              <a:rPr lang="en-GB" smtClean="0"/>
              <a:t>‹#›</a:t>
            </a:fld>
            <a:endParaRPr lang="en-GB" dirty="0"/>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32CE4174-12F6-45A2-9A6E-CAEC26DD7535}" type="datetime1">
              <a:rPr lang="en-GB" noProof="0" smtClean="0"/>
              <a:t>09/11/2025</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5FB91549-43BF-425A-AF25-75262019208C}" type="slidenum">
              <a:rPr lang="en-GB" noProof="0" smtClean="0"/>
              <a:t>‹#›</a:t>
            </a:fld>
            <a:endParaRPr lang="en-GB" noProof="0" dirty="0"/>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FB91549-43BF-425A-AF25-75262019208C}" type="slidenum">
              <a:rPr lang="en-GB" smtClean="0"/>
              <a:t>2</a:t>
            </a:fld>
            <a:endParaRPr lang="en-GB" dirty="0"/>
          </a:p>
        </p:txBody>
      </p:sp>
    </p:spTree>
    <p:extLst>
      <p:ext uri="{BB962C8B-B14F-4D97-AF65-F5344CB8AC3E}">
        <p14:creationId xmlns:p14="http://schemas.microsoft.com/office/powerpoint/2010/main" val="557622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FB91549-43BF-425A-AF25-75262019208C}" type="slidenum">
              <a:rPr lang="en-GB" smtClean="0"/>
              <a:t>4</a:t>
            </a:fld>
            <a:endParaRPr lang="en-GB" dirty="0"/>
          </a:p>
        </p:txBody>
      </p:sp>
    </p:spTree>
    <p:extLst>
      <p:ext uri="{BB962C8B-B14F-4D97-AF65-F5344CB8AC3E}">
        <p14:creationId xmlns:p14="http://schemas.microsoft.com/office/powerpoint/2010/main" val="1477130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FB91549-43BF-425A-AF25-75262019208C}" type="slidenum">
              <a:rPr lang="en-GB" smtClean="0"/>
              <a:t>5</a:t>
            </a:fld>
            <a:endParaRPr lang="en-GB" dirty="0"/>
          </a:p>
        </p:txBody>
      </p:sp>
    </p:spTree>
    <p:extLst>
      <p:ext uri="{BB962C8B-B14F-4D97-AF65-F5344CB8AC3E}">
        <p14:creationId xmlns:p14="http://schemas.microsoft.com/office/powerpoint/2010/main" val="2312105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FB91549-43BF-425A-AF25-75262019208C}" type="slidenum">
              <a:rPr lang="en-GB" smtClean="0"/>
              <a:t>6</a:t>
            </a:fld>
            <a:endParaRPr lang="en-GB" dirty="0"/>
          </a:p>
        </p:txBody>
      </p:sp>
    </p:spTree>
    <p:extLst>
      <p:ext uri="{BB962C8B-B14F-4D97-AF65-F5344CB8AC3E}">
        <p14:creationId xmlns:p14="http://schemas.microsoft.com/office/powerpoint/2010/main" val="2715935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FB91549-43BF-425A-AF25-75262019208C}" type="slidenum">
              <a:rPr lang="en-GB" smtClean="0"/>
              <a:t>7</a:t>
            </a:fld>
            <a:endParaRPr lang="en-GB" dirty="0"/>
          </a:p>
        </p:txBody>
      </p:sp>
    </p:spTree>
    <p:extLst>
      <p:ext uri="{BB962C8B-B14F-4D97-AF65-F5344CB8AC3E}">
        <p14:creationId xmlns:p14="http://schemas.microsoft.com/office/powerpoint/2010/main" val="3744358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FB91549-43BF-425A-AF25-75262019208C}" type="slidenum">
              <a:rPr lang="en-GB" smtClean="0"/>
              <a:t>8</a:t>
            </a:fld>
            <a:endParaRPr lang="en-GB" dirty="0"/>
          </a:p>
        </p:txBody>
      </p:sp>
    </p:spTree>
    <p:extLst>
      <p:ext uri="{BB962C8B-B14F-4D97-AF65-F5344CB8AC3E}">
        <p14:creationId xmlns:p14="http://schemas.microsoft.com/office/powerpoint/2010/main" val="1962282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pic>
        <p:nvPicPr>
          <p:cNvPr id="5" name="Picture 4" descr="Looking up to clouds and blue sky surrounded by glass-walled building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sp>
        <p:nvSpPr>
          <p:cNvPr id="2" name="Title 1"/>
          <p:cNvSpPr>
            <a:spLocks noGrp="1"/>
          </p:cNvSpPr>
          <p:nvPr>
            <p:ph type="ctrTitle"/>
          </p:nvPr>
        </p:nvSpPr>
        <p:spPr>
          <a:xfrm>
            <a:off x="608013" y="685801"/>
            <a:ext cx="3962400" cy="4724399"/>
          </a:xfrm>
        </p:spPr>
        <p:txBody>
          <a:bodyPr rtlCol="0">
            <a:normAutofit/>
          </a:bodyPr>
          <a:lstStyle>
            <a:lvl1pPr>
              <a:defRPr sz="48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608013" y="5410200"/>
            <a:ext cx="3962400" cy="762000"/>
          </a:xfrm>
        </p:spPr>
        <p:txBody>
          <a:bodyPr rtlCol="0">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8" name="Date Placeholder 7"/>
          <p:cNvSpPr>
            <a:spLocks noGrp="1"/>
          </p:cNvSpPr>
          <p:nvPr>
            <p:ph type="dt" sz="half" idx="10"/>
          </p:nvPr>
        </p:nvSpPr>
        <p:spPr/>
        <p:txBody>
          <a:bodyPr rtlCol="0"/>
          <a:lstStyle/>
          <a:p>
            <a:pPr rtl="0"/>
            <a:fld id="{ABE44756-44DC-40AB-9496-C8F350A9781C}" type="datetime1">
              <a:rPr lang="en-GB" noProof="0" smtClean="0"/>
              <a:t>09/11/2025</a:t>
            </a:fld>
            <a:endParaRPr lang="en-GB" noProof="0" dirty="0"/>
          </a:p>
        </p:txBody>
      </p:sp>
      <p:sp>
        <p:nvSpPr>
          <p:cNvPr id="9" name="Footer Placeholder 8"/>
          <p:cNvSpPr>
            <a:spLocks noGrp="1"/>
          </p:cNvSpPr>
          <p:nvPr>
            <p:ph type="ftr" sz="quarter" idx="11"/>
          </p:nvPr>
        </p:nvSpPr>
        <p:spPr/>
        <p:txBody>
          <a:bodyPr rtlCol="0"/>
          <a:lstStyle/>
          <a:p>
            <a:pPr rtl="0"/>
            <a:r>
              <a:rPr lang="en-GB" noProof="0" dirty="0"/>
              <a:t>Add a footer</a:t>
            </a:r>
          </a:p>
        </p:txBody>
      </p:sp>
      <p:sp>
        <p:nvSpPr>
          <p:cNvPr id="10" name="Slide Number Placeholder 9"/>
          <p:cNvSpPr>
            <a:spLocks noGrp="1"/>
          </p:cNvSpPr>
          <p:nvPr>
            <p:ph type="sldNum" sz="quarter" idx="12"/>
          </p:nvPr>
        </p:nvSpPr>
        <p:spPr/>
        <p:txBody>
          <a:bodyPr rtlCol="0"/>
          <a:lstStyle/>
          <a:p>
            <a:pPr rtl="0"/>
            <a:fld id="{A3F31473-23EB-4724-8B59-FE6D21D89FA4}" type="slidenum">
              <a:rPr lang="en-GB" noProof="0" smtClean="0"/>
              <a:pPr/>
              <a:t>‹#›</a:t>
            </a:fld>
            <a:endParaRPr lang="en-GB" noProof="0" dirty="0"/>
          </a:p>
        </p:txBody>
      </p:sp>
    </p:spTree>
    <p:extLst>
      <p:ext uri="{BB962C8B-B14F-4D97-AF65-F5344CB8AC3E}">
        <p14:creationId xmlns:p14="http://schemas.microsoft.com/office/powerpoint/2010/main" val="27348395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8A5A16DD-5B62-4AFB-B61D-FE74A983183F}" type="datetime1">
              <a:rPr lang="en-GB" noProof="0" smtClean="0"/>
              <a:t>09/11/2025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3137862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90800"/>
            <a:ext cx="8229599" cy="2819400"/>
          </a:xfrm>
        </p:spPr>
        <p:txBody>
          <a:bodyPr rtlCol="0" anchor="b">
            <a:normAutofit/>
          </a:bodyPr>
          <a:lstStyle>
            <a:lvl1pPr algn="l">
              <a:defRPr sz="4800" b="0"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606425" y="5410200"/>
            <a:ext cx="8231187" cy="762000"/>
          </a:xfrm>
        </p:spPr>
        <p:txBody>
          <a:bodyPr rtlCol="0"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7" name="Date Placeholder 6"/>
          <p:cNvSpPr>
            <a:spLocks noGrp="1"/>
          </p:cNvSpPr>
          <p:nvPr>
            <p:ph type="dt" sz="half" idx="10"/>
          </p:nvPr>
        </p:nvSpPr>
        <p:spPr/>
        <p:txBody>
          <a:bodyPr rtlCol="0"/>
          <a:lstStyle/>
          <a:p>
            <a:pPr rtl="0"/>
            <a:fld id="{533E7E78-B542-4CBD-B83E-16FCD476D5FB}" type="datetime1">
              <a:rPr lang="en-GB" noProof="0" smtClean="0"/>
              <a:t>09/11/2025</a:t>
            </a:fld>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9" name="Slide Number Placeholder 8"/>
          <p:cNvSpPr>
            <a:spLocks noGrp="1"/>
          </p:cNvSpPr>
          <p:nvPr>
            <p:ph type="sldNum" sz="quarter" idx="12"/>
          </p:nvPr>
        </p:nvSpPr>
        <p:spPr/>
        <p:txBody>
          <a:bodyPr rtlCol="0"/>
          <a:lstStyle/>
          <a:p>
            <a:pPr rtl="0"/>
            <a:fld id="{A3F31473-23EB-4724-8B59-FE6D21D89FA4}" type="slidenum">
              <a:rPr lang="en-GB" noProof="0" smtClean="0"/>
              <a:pPr/>
              <a:t>‹#›</a:t>
            </a:fld>
            <a:endParaRPr lang="en-GB" noProof="0" dirty="0"/>
          </a:p>
        </p:txBody>
      </p:sp>
    </p:spTree>
    <p:extLst>
      <p:ext uri="{BB962C8B-B14F-4D97-AF65-F5344CB8AC3E}">
        <p14:creationId xmlns:p14="http://schemas.microsoft.com/office/powerpoint/2010/main" val="322511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293813" y="685800"/>
            <a:ext cx="5029200" cy="41910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551614" y="685800"/>
            <a:ext cx="5029199" cy="4191000"/>
          </a:xfrm>
        </p:spPr>
        <p:txBody>
          <a:bodyPr rtlCol="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Date Placeholder 4"/>
          <p:cNvSpPr>
            <a:spLocks noGrp="1"/>
          </p:cNvSpPr>
          <p:nvPr>
            <p:ph type="dt" sz="half" idx="10"/>
          </p:nvPr>
        </p:nvSpPr>
        <p:spPr/>
        <p:txBody>
          <a:bodyPr rtlCol="0"/>
          <a:lstStyle/>
          <a:p>
            <a:pPr rtl="0"/>
            <a:fld id="{536BF87C-72C4-4EEF-A35D-4AC0C296C7D8}"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3897013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3664" y="685800"/>
            <a:ext cx="5029200" cy="990600"/>
          </a:xfrm>
        </p:spPr>
        <p:txBody>
          <a:bodyPr rtlCol="0"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93664" y="1676400"/>
            <a:ext cx="5029200" cy="3200400"/>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551613" y="685800"/>
            <a:ext cx="5029200" cy="990600"/>
          </a:xfrm>
        </p:spPr>
        <p:txBody>
          <a:bodyPr rtlCol="0"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550025" y="1676400"/>
            <a:ext cx="5029200" cy="3200400"/>
          </a:xfrm>
        </p:spPr>
        <p:txBody>
          <a:bodyPr rtlCol="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p:cNvSpPr>
            <a:spLocks noGrp="1"/>
          </p:cNvSpPr>
          <p:nvPr>
            <p:ph type="dt" sz="half" idx="10"/>
          </p:nvPr>
        </p:nvSpPr>
        <p:spPr/>
        <p:txBody>
          <a:bodyPr rtlCol="0"/>
          <a:lstStyle/>
          <a:p>
            <a:pPr rtl="0"/>
            <a:fld id="{51FE7A84-529B-406D-8FC2-7B96BF0A1523}" type="datetime1">
              <a:rPr lang="en-GB" noProof="0" smtClean="0"/>
              <a:t>09/11/2025</a:t>
            </a:fld>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9" name="Slide Number Placeholder 8"/>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513096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Date Placeholder 2"/>
          <p:cNvSpPr>
            <a:spLocks noGrp="1"/>
          </p:cNvSpPr>
          <p:nvPr>
            <p:ph type="dt" sz="half" idx="10"/>
          </p:nvPr>
        </p:nvSpPr>
        <p:spPr/>
        <p:txBody>
          <a:bodyPr rtlCol="0"/>
          <a:lstStyle/>
          <a:p>
            <a:pPr rtl="0"/>
            <a:fld id="{0866CD1E-CD2F-40C9-B2F5-EF7437B8ECA1}" type="datetime1">
              <a:rPr lang="en-GB" noProof="0" smtClean="0"/>
              <a:t>09/11/2025</a:t>
            </a:fld>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5" name="Slide Number Placeholder 4"/>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3134428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0C78BBE-7D94-4243-9E81-11C266322B6E}" type="datetime1">
              <a:rPr lang="en-GB" noProof="0" smtClean="0"/>
              <a:t>09/11/2025</a:t>
            </a:fld>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4" name="Slide Number Placeholder 3"/>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1910311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rtlCol="0" anchor="b">
            <a:noAutofit/>
          </a:bodyPr>
          <a:lstStyle>
            <a:lvl1pPr algn="l">
              <a:defRPr sz="3600" b="0"/>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4875212" y="685800"/>
            <a:ext cx="6704171" cy="5486400"/>
          </a:xfrm>
        </p:spPr>
        <p:txBody>
          <a:bodyPr rtlCol="0">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Text Placeholder 3"/>
          <p:cNvSpPr>
            <a:spLocks noGrp="1"/>
          </p:cNvSpPr>
          <p:nvPr>
            <p:ph type="body" sz="half" idx="2"/>
          </p:nvPr>
        </p:nvSpPr>
        <p:spPr>
          <a:xfrm>
            <a:off x="608013" y="5410200"/>
            <a:ext cx="3962400" cy="762000"/>
          </a:xfrm>
        </p:spPr>
        <p:txBody>
          <a:bodyPr rtlCol="0">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6FF02E0B-78AE-461B-8CE8-E21E0F071E34}"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223472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rtlCol="0" anchor="b">
            <a:normAutofit/>
          </a:bodyPr>
          <a:lstStyle>
            <a:lvl1pPr algn="l">
              <a:defRPr sz="3600" b="0"/>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rtlCol="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
        <p:nvSpPr>
          <p:cNvPr id="4" name="Text Placeholder 3"/>
          <p:cNvSpPr>
            <a:spLocks noGrp="1"/>
          </p:cNvSpPr>
          <p:nvPr>
            <p:ph type="body" sz="half" idx="2"/>
          </p:nvPr>
        </p:nvSpPr>
        <p:spPr>
          <a:xfrm>
            <a:off x="608013" y="5410200"/>
            <a:ext cx="3962400" cy="762000"/>
          </a:xfrm>
        </p:spPr>
        <p:txBody>
          <a:bodyPr rtlCol="0">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388414D2-69F7-430E-B22D-AA6133B23720}" type="datetime1">
              <a:rPr lang="en-GB" noProof="0" smtClean="0"/>
              <a:t>09/11/2025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3352041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a:lvl6pPr>
            <a:lvl7pPr>
              <a:defRPr/>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DDEC75D3-A862-4BE1-93CC-A6170F51FEB2}" type="datetime1">
              <a:rPr lang="en-GB" noProof="0" smtClean="0"/>
              <a:t>09/11/2025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2176294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608012" y="685800"/>
            <a:ext cx="9474253" cy="5486400"/>
          </a:xfrm>
        </p:spPr>
        <p:txBody>
          <a:bodyPr vert="eaVert" rtlCol="0"/>
          <a:lstStyle>
            <a:lvl5pPr>
              <a:defRPr/>
            </a:lvl5pPr>
            <a:lvl6pPr>
              <a:defRPr/>
            </a:lvl6pPr>
            <a:lvl7pPr>
              <a:defRPr/>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10"/>
          </p:nvPr>
        </p:nvSpPr>
        <p:spPr/>
        <p:txBody>
          <a:bodyPr rtlCol="0"/>
          <a:lstStyle/>
          <a:p>
            <a:pPr rtl="0"/>
            <a:fld id="{0CB1A012-4CAD-463A-BE71-ACEF4F3B54F3}" type="datetime1">
              <a:rPr lang="en-GB" noProof="0" smtClean="0"/>
              <a:t>09/11/2025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A3F31473-23EB-4724-8B59-FE6D21D89FA4}" type="slidenum">
              <a:rPr lang="en-GB" noProof="0" smtClean="0"/>
              <a:t>‹#›</a:t>
            </a:fld>
            <a:endParaRPr lang="en-GB" noProof="0" dirty="0"/>
          </a:p>
        </p:txBody>
      </p:sp>
    </p:spTree>
    <p:extLst>
      <p:ext uri="{BB962C8B-B14F-4D97-AF65-F5344CB8AC3E}">
        <p14:creationId xmlns:p14="http://schemas.microsoft.com/office/powerpoint/2010/main" val="3850052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2">
                    <a:lumMod val="65000"/>
                    <a:lumOff val="35000"/>
                  </a:schemeClr>
                </a:solidFill>
              </a:defRPr>
            </a:lvl1pPr>
          </a:lstStyle>
          <a:p>
            <a:pPr rtl="0"/>
            <a:fld id="{6BF1C526-912C-48E4-91CC-51DE212A8A0D}" type="datetime1">
              <a:rPr lang="en-GB" noProof="0" smtClean="0"/>
              <a:t>09/11/2025</a:t>
            </a:fld>
            <a:endParaRPr lang="en-GB" noProof="0"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2">
                    <a:lumMod val="65000"/>
                    <a:lumOff val="35000"/>
                  </a:schemeClr>
                </a:solidFill>
              </a:defRPr>
            </a:lvl1pPr>
          </a:lstStyle>
          <a:p>
            <a:pPr rtl="0"/>
            <a:r>
              <a:rPr lang="en-GB" noProof="0" dirty="0"/>
              <a:t>Add a footer</a:t>
            </a:r>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2">
                    <a:lumMod val="65000"/>
                    <a:lumOff val="35000"/>
                  </a:schemeClr>
                </a:solidFill>
              </a:defRPr>
            </a:lvl1pPr>
          </a:lstStyle>
          <a:p>
            <a:pPr rtl="0"/>
            <a:fld id="{A3F31473-23EB-4724-8B59-FE6D21D89FA4}" type="slidenum">
              <a:rPr lang="en-GB" noProof="0" smtClean="0"/>
              <a:pPr/>
              <a:t>‹#›</a:t>
            </a:fld>
            <a:endParaRPr lang="en-GB" noProof="0" dirty="0"/>
          </a:p>
        </p:txBody>
      </p:sp>
    </p:spTree>
    <p:extLst>
      <p:ext uri="{BB962C8B-B14F-4D97-AF65-F5344CB8AC3E}">
        <p14:creationId xmlns:p14="http://schemas.microsoft.com/office/powerpoint/2010/main" val="344928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80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00984"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hyperlink" Target="mailto:2436396@student.uw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E7AD4D-38F4-7C65-1ECA-C602C1029DF6}"/>
              </a:ext>
            </a:extLst>
          </p:cNvPr>
          <p:cNvSpPr>
            <a:spLocks noGrp="1"/>
          </p:cNvSpPr>
          <p:nvPr>
            <p:ph idx="1"/>
          </p:nvPr>
        </p:nvSpPr>
        <p:spPr/>
        <p:txBody>
          <a:bodyPr/>
          <a:lstStyle/>
          <a:p>
            <a:r>
              <a:rPr lang="en-GB" dirty="0"/>
              <a:t>Student names : Anelis codin -</a:t>
            </a:r>
            <a:r>
              <a:rPr lang="en-US" u="sng" dirty="0">
                <a:hlinkClick r:id="rId2"/>
              </a:rPr>
              <a:t>2436396</a:t>
            </a:r>
            <a:r>
              <a:rPr lang="en-US" u="sng" dirty="0"/>
              <a:t> , Elisei </a:t>
            </a:r>
            <a:r>
              <a:rPr lang="en-US" u="sng" dirty="0" err="1"/>
              <a:t>natan</a:t>
            </a:r>
            <a:r>
              <a:rPr lang="en-US" u="sng" dirty="0"/>
              <a:t> Ion 241111  Mihaela Ion 241110</a:t>
            </a:r>
            <a:br>
              <a:rPr lang="en-US" u="sng" dirty="0"/>
            </a:br>
            <a:br>
              <a:rPr lang="en-US" u="sng" dirty="0"/>
            </a:br>
            <a:r>
              <a:rPr lang="en-US" u="sng" dirty="0"/>
              <a:t>Lecturer`s name : Abdallah Naser </a:t>
            </a:r>
            <a:br>
              <a:rPr lang="en-US" u="sng" dirty="0"/>
            </a:br>
            <a:r>
              <a:rPr lang="en-US" u="sng" dirty="0"/>
              <a:t>course name : Effective Teamwork and Communication Module </a:t>
            </a:r>
            <a:br>
              <a:rPr lang="en-US" u="sng" dirty="0"/>
            </a:br>
            <a:r>
              <a:rPr lang="en-US" u="sng" dirty="0" err="1"/>
              <a:t>Module</a:t>
            </a:r>
            <a:r>
              <a:rPr lang="en-US" u="sng" dirty="0"/>
              <a:t> code : LCLM4003</a:t>
            </a:r>
            <a:br>
              <a:rPr lang="en-US" u="sng" dirty="0"/>
            </a:br>
            <a:r>
              <a:rPr lang="en-US" u="sng" dirty="0"/>
              <a:t>Component 2 : Group presentation </a:t>
            </a:r>
            <a:br>
              <a:rPr lang="en-US" u="sng" dirty="0"/>
            </a:br>
            <a:br>
              <a:rPr lang="en-US" u="sng" dirty="0"/>
            </a:br>
            <a:endParaRPr lang="en-US" dirty="0"/>
          </a:p>
          <a:p>
            <a:endParaRPr lang="en-GB" dirty="0"/>
          </a:p>
        </p:txBody>
      </p:sp>
    </p:spTree>
    <p:extLst>
      <p:ext uri="{BB962C8B-B14F-4D97-AF65-F5344CB8AC3E}">
        <p14:creationId xmlns:p14="http://schemas.microsoft.com/office/powerpoint/2010/main" val="297512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1844" y="70284"/>
            <a:ext cx="3962400" cy="766428"/>
          </a:xfrm>
        </p:spPr>
        <p:txBody>
          <a:bodyPr rtlCol="0"/>
          <a:lstStyle/>
          <a:p>
            <a:pPr rtl="0"/>
            <a:r>
              <a:rPr lang="en-GB" i="1" dirty="0">
                <a:solidFill>
                  <a:schemeClr val="tx2">
                    <a:lumMod val="95000"/>
                    <a:lumOff val="5000"/>
                  </a:schemeClr>
                </a:solidFill>
                <a:highlight>
                  <a:srgbClr val="00FFFF"/>
                </a:highlight>
              </a:rPr>
              <a:t>Flight foods </a:t>
            </a:r>
          </a:p>
        </p:txBody>
      </p:sp>
      <p:sp>
        <p:nvSpPr>
          <p:cNvPr id="3" name="Subtitle 2"/>
          <p:cNvSpPr>
            <a:spLocks noGrp="1"/>
          </p:cNvSpPr>
          <p:nvPr>
            <p:ph type="subTitle" idx="1"/>
          </p:nvPr>
        </p:nvSpPr>
        <p:spPr>
          <a:xfrm>
            <a:off x="117748" y="1052736"/>
            <a:ext cx="3962400" cy="5805264"/>
          </a:xfrm>
        </p:spPr>
        <p:txBody>
          <a:bodyPr rtlCol="0">
            <a:normAutofit lnSpcReduction="10000"/>
          </a:bodyPr>
          <a:lstStyle/>
          <a:p>
            <a:pPr lvl="1"/>
            <a:r>
              <a:rPr lang="en-GB" dirty="0">
                <a:solidFill>
                  <a:schemeClr val="tx2"/>
                </a:solidFill>
              </a:rPr>
              <a:t>OVERVIEW OF THE        PRESENTATION</a:t>
            </a:r>
            <a:br>
              <a:rPr lang="en-GB" dirty="0">
                <a:solidFill>
                  <a:schemeClr val="tx2"/>
                </a:solidFill>
              </a:rPr>
            </a:br>
            <a:br>
              <a:rPr lang="en-GB" dirty="0">
                <a:solidFill>
                  <a:schemeClr val="tx2"/>
                </a:solidFill>
              </a:rPr>
            </a:br>
            <a:r>
              <a:rPr lang="en-GB" dirty="0">
                <a:solidFill>
                  <a:schemeClr val="tx2"/>
                </a:solidFill>
              </a:rPr>
              <a:t>1-Overview of the key components of the presentation.  </a:t>
            </a:r>
            <a:br>
              <a:rPr lang="en-GB" dirty="0">
                <a:solidFill>
                  <a:schemeClr val="tx2"/>
                </a:solidFill>
              </a:rPr>
            </a:br>
            <a:endParaRPr lang="en-GB" sz="1600" dirty="0">
              <a:solidFill>
                <a:schemeClr val="tx2"/>
              </a:solidFill>
            </a:endParaRPr>
          </a:p>
          <a:p>
            <a:pPr lvl="1"/>
            <a:r>
              <a:rPr lang="en-GB" dirty="0">
                <a:solidFill>
                  <a:schemeClr val="tx2"/>
                </a:solidFill>
              </a:rPr>
              <a:t>2-Explanation of the key barriers presented in the case study</a:t>
            </a:r>
            <a:br>
              <a:rPr lang="en-GB" dirty="0">
                <a:solidFill>
                  <a:schemeClr val="tx2"/>
                </a:solidFill>
              </a:rPr>
            </a:br>
            <a:br>
              <a:rPr lang="en-GB" dirty="0">
                <a:solidFill>
                  <a:schemeClr val="tx2"/>
                </a:solidFill>
              </a:rPr>
            </a:br>
            <a:r>
              <a:rPr lang="en-GB" dirty="0">
                <a:solidFill>
                  <a:schemeClr val="tx2"/>
                </a:solidFill>
              </a:rPr>
              <a:t>3-Shanon &amp; weaver model</a:t>
            </a:r>
            <a:br>
              <a:rPr lang="en-GB" dirty="0">
                <a:solidFill>
                  <a:schemeClr val="tx2"/>
                </a:solidFill>
              </a:rPr>
            </a:br>
            <a:r>
              <a:rPr lang="en-GB" dirty="0">
                <a:solidFill>
                  <a:schemeClr val="tx2"/>
                </a:solidFill>
              </a:rPr>
              <a:t> </a:t>
            </a:r>
            <a:endParaRPr lang="en-GB" sz="1600" dirty="0">
              <a:solidFill>
                <a:schemeClr val="tx2"/>
              </a:solidFill>
            </a:endParaRPr>
          </a:p>
          <a:p>
            <a:pPr lvl="1"/>
            <a:r>
              <a:rPr lang="en-GB" dirty="0">
                <a:solidFill>
                  <a:schemeClr val="tx2"/>
                </a:solidFill>
              </a:rPr>
              <a:t>4-Suggestions on how to reduce these barriers.</a:t>
            </a:r>
            <a:br>
              <a:rPr lang="en-GB" dirty="0">
                <a:solidFill>
                  <a:schemeClr val="tx2"/>
                </a:solidFill>
              </a:rPr>
            </a:br>
            <a:r>
              <a:rPr lang="en-GB" dirty="0">
                <a:solidFill>
                  <a:schemeClr val="tx2"/>
                </a:solidFill>
              </a:rPr>
              <a:t> </a:t>
            </a:r>
            <a:endParaRPr lang="en-GB" sz="1600" dirty="0">
              <a:solidFill>
                <a:schemeClr val="tx2"/>
              </a:solidFill>
            </a:endParaRPr>
          </a:p>
          <a:p>
            <a:pPr lvl="1"/>
            <a:r>
              <a:rPr lang="en-GB" dirty="0">
                <a:solidFill>
                  <a:schemeClr val="tx2"/>
                </a:solidFill>
              </a:rPr>
              <a:t>5-Conclusion </a:t>
            </a:r>
            <a:endParaRPr lang="en-GB" sz="1600" dirty="0">
              <a:solidFill>
                <a:schemeClr val="tx2"/>
              </a:solidFill>
            </a:endParaRPr>
          </a:p>
          <a:p>
            <a:pPr lvl="1"/>
            <a:endParaRPr lang="en-GB" sz="1600" dirty="0"/>
          </a:p>
          <a:p>
            <a:pPr rtl="0"/>
            <a:endParaRPr lang="en-GB" dirty="0"/>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3914DB-10C9-4068-1808-75A948689ED1}"/>
              </a:ext>
            </a:extLst>
          </p:cNvPr>
          <p:cNvSpPr>
            <a:spLocks noGrp="1"/>
          </p:cNvSpPr>
          <p:nvPr>
            <p:ph idx="1"/>
          </p:nvPr>
        </p:nvSpPr>
        <p:spPr/>
        <p:txBody>
          <a:bodyPr>
            <a:normAutofit fontScale="92500" lnSpcReduction="10000"/>
          </a:bodyPr>
          <a:lstStyle/>
          <a:p>
            <a:r>
              <a:rPr lang="en-US" b="1" dirty="0"/>
              <a:t> Overview of Flight Foods Ltd.</a:t>
            </a:r>
          </a:p>
          <a:p>
            <a:r>
              <a:rPr lang="en-US" b="1" dirty="0"/>
              <a:t>Name:</a:t>
            </a:r>
            <a:r>
              <a:rPr lang="en-US" dirty="0"/>
              <a:t> Flight Foods Ltd.</a:t>
            </a:r>
          </a:p>
          <a:p>
            <a:r>
              <a:rPr lang="en-US" b="1" dirty="0"/>
              <a:t>Size:</a:t>
            </a:r>
            <a:r>
              <a:rPr lang="en-US" dirty="0"/>
              <a:t> Medium-sized company</a:t>
            </a:r>
          </a:p>
          <a:p>
            <a:r>
              <a:rPr lang="en-US" b="1" dirty="0"/>
              <a:t>Industry:</a:t>
            </a:r>
            <a:r>
              <a:rPr lang="en-US" dirty="0"/>
              <a:t> Food manufacturing</a:t>
            </a:r>
          </a:p>
          <a:p>
            <a:r>
              <a:rPr lang="en-US" b="1" dirty="0"/>
              <a:t>Products:</a:t>
            </a:r>
            <a:r>
              <a:rPr lang="en-US" dirty="0"/>
              <a:t> Ready meals for airline clients</a:t>
            </a:r>
          </a:p>
          <a:p>
            <a:r>
              <a:rPr lang="en-US" b="1" dirty="0"/>
              <a:t>Goal:</a:t>
            </a:r>
            <a:r>
              <a:rPr lang="en-US" dirty="0"/>
              <a:t> Increase market share</a:t>
            </a:r>
          </a:p>
          <a:p>
            <a:r>
              <a:rPr lang="en-US" b="1" dirty="0"/>
              <a:t>Current Issue:</a:t>
            </a:r>
            <a:r>
              <a:rPr lang="en-US" dirty="0"/>
              <a:t> Losing business due to poor food quality and lack of communication</a:t>
            </a:r>
          </a:p>
          <a:p>
            <a:endParaRPr lang="en-GB" dirty="0"/>
          </a:p>
        </p:txBody>
      </p:sp>
    </p:spTree>
    <p:extLst>
      <p:ext uri="{BB962C8B-B14F-4D97-AF65-F5344CB8AC3E}">
        <p14:creationId xmlns:p14="http://schemas.microsoft.com/office/powerpoint/2010/main" val="271388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56000"/>
            <a:lum/>
            <a:extLst>
              <a:ext uri="{BEBA8EAE-BF5A-486C-A8C5-ECC9F3942E4B}">
                <a14:imgProps xmlns:a14="http://schemas.microsoft.com/office/drawing/2010/main">
                  <a14:imgLayer r:embed="rId4">
                    <a14:imgEffect>
                      <a14:artisticPlasticWrap/>
                    </a14:imgEffect>
                  </a14:imgLayer>
                </a14:imgProps>
              </a:ext>
            </a:extLst>
          </a:blip>
          <a:srcRect/>
          <a:tile tx="0" ty="0" sx="100000" sy="100000" flip="none" algn="tl"/>
        </a:blipFill>
        <a:effectLst/>
      </p:bgPr>
    </p:bg>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rtlCol="0">
            <a:normAutofit fontScale="85000" lnSpcReduction="20000"/>
          </a:bodyPr>
          <a:lstStyle/>
          <a:p>
            <a:r>
              <a:rPr lang="en-US" sz="5200" b="1" dirty="0"/>
              <a:t>Key Barriers at Flight Foods Ltd.</a:t>
            </a:r>
          </a:p>
          <a:p>
            <a:r>
              <a:rPr lang="en-US" b="1" dirty="0"/>
              <a:t>Language problems</a:t>
            </a:r>
            <a:r>
              <a:rPr lang="en-US" dirty="0"/>
              <a:t>: Staff speak different languages and struggle with English</a:t>
            </a:r>
          </a:p>
          <a:p>
            <a:r>
              <a:rPr lang="en-US" b="1" dirty="0"/>
              <a:t>Lack of training</a:t>
            </a:r>
            <a:r>
              <a:rPr lang="en-US" dirty="0"/>
              <a:t>: No proper food hygiene training before starting work</a:t>
            </a:r>
          </a:p>
          <a:p>
            <a:r>
              <a:rPr lang="en-US" b="1" dirty="0"/>
              <a:t>Poor communication</a:t>
            </a:r>
            <a:r>
              <a:rPr lang="en-US" dirty="0"/>
              <a:t>: Manager uses signs, but staff don’t understand them</a:t>
            </a:r>
          </a:p>
          <a:p>
            <a:r>
              <a:rPr lang="en-US" b="1" dirty="0"/>
              <a:t>Old equipment</a:t>
            </a:r>
            <a:r>
              <a:rPr lang="en-US" dirty="0"/>
              <a:t>: Noisy, outdated machines make it hard to work and communicate</a:t>
            </a:r>
          </a:p>
          <a:p>
            <a:r>
              <a:rPr lang="en-US" b="1" dirty="0"/>
              <a:t>Cultural differences</a:t>
            </a:r>
            <a:r>
              <a:rPr lang="en-US" dirty="0"/>
              <a:t>: Staff come from five different cultural backgrounds</a:t>
            </a:r>
          </a:p>
          <a:p>
            <a:r>
              <a:rPr lang="en-US" b="1" dirty="0"/>
              <a:t>Manager overload</a:t>
            </a:r>
            <a:r>
              <a:rPr lang="en-US" dirty="0"/>
              <a:t>: One manager trying to train and supervise everyone alone</a:t>
            </a:r>
          </a:p>
          <a:p>
            <a:pPr rtl="0"/>
            <a:endParaRPr lang="en-GB" dirty="0"/>
          </a:p>
        </p:txBody>
      </p:sp>
    </p:spTree>
    <p:extLst>
      <p:ext uri="{BB962C8B-B14F-4D97-AF65-F5344CB8AC3E}">
        <p14:creationId xmlns:p14="http://schemas.microsoft.com/office/powerpoint/2010/main" val="112672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mt="56000"/>
          </a:blip>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85900" y="116632"/>
            <a:ext cx="8229599" cy="1008112"/>
          </a:xfrm>
          <a:noFill/>
        </p:spPr>
        <p:txBody>
          <a:bodyPr rtlCol="0"/>
          <a:lstStyle/>
          <a:p>
            <a:pPr rtl="0"/>
            <a:r>
              <a:rPr lang="en-GB" dirty="0"/>
              <a:t>      Shannon &amp; weaver model </a:t>
            </a:r>
          </a:p>
        </p:txBody>
      </p:sp>
      <p:sp>
        <p:nvSpPr>
          <p:cNvPr id="4" name="Rectangle 1">
            <a:extLst>
              <a:ext uri="{FF2B5EF4-FFF2-40B4-BE49-F238E27FC236}">
                <a16:creationId xmlns:a16="http://schemas.microsoft.com/office/drawing/2014/main" id="{ADF4B47C-B479-3E76-1DD4-07094F2CD601}"/>
              </a:ext>
            </a:extLst>
          </p:cNvPr>
          <p:cNvSpPr>
            <a:spLocks noGrp="1" noChangeArrowheads="1"/>
          </p:cNvSpPr>
          <p:nvPr>
            <p:ph type="body" idx="1"/>
          </p:nvPr>
        </p:nvSpPr>
        <p:spPr bwMode="auto">
          <a:xfrm>
            <a:off x="117748" y="1386056"/>
            <a:ext cx="11279187"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Clear structure</a:t>
            </a:r>
            <a:r>
              <a:rPr kumimoji="0" lang="en-US" altLang="en-US" sz="1800" b="0" i="0" u="none" strike="noStrike" cap="none" normalizeH="0" baseline="0" dirty="0">
                <a:ln>
                  <a:noFill/>
                </a:ln>
                <a:solidFill>
                  <a:schemeClr val="tx1"/>
                </a:solidFill>
                <a:effectLst/>
                <a:latin typeface="Arial" panose="020B0604020202020204" pitchFamily="34" charset="0"/>
              </a:rPr>
              <a:t>: It shows how communication flows step by step — from sender to receiver.</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lvl="0" eaLnBrk="0" fontAlgn="base" hangingPunct="0">
              <a:lnSpc>
                <a:spcPct val="100000"/>
              </a:lnSpc>
              <a:spcBef>
                <a:spcPct val="0"/>
              </a:spcBef>
              <a:spcAft>
                <a:spcPct val="0"/>
              </a:spcAft>
              <a:buClrTx/>
              <a:buSzTx/>
              <a:buFontTx/>
              <a:buChar char="•"/>
            </a:pPr>
            <a:r>
              <a:rPr kumimoji="0" lang="en-US" altLang="en-US" sz="1800" b="1" i="0" u="none" strike="noStrike" cap="none" normalizeH="0" baseline="0" dirty="0">
                <a:ln>
                  <a:noFill/>
                </a:ln>
                <a:solidFill>
                  <a:schemeClr val="tx1"/>
                </a:solidFill>
                <a:effectLst/>
                <a:latin typeface="Arial" panose="020B0604020202020204" pitchFamily="34" charset="0"/>
              </a:rPr>
              <a:t>Highlights noise</a:t>
            </a:r>
            <a:r>
              <a:rPr kumimoji="0" lang="en-US" altLang="en-US" sz="1800" b="0" i="0" u="none" strike="noStrike" cap="none" normalizeH="0" baseline="0" dirty="0">
                <a:ln>
                  <a:noFill/>
                </a:ln>
                <a:solidFill>
                  <a:schemeClr val="tx1"/>
                </a:solidFill>
                <a:effectLst/>
                <a:latin typeface="Arial" panose="020B0604020202020204" pitchFamily="34" charset="0"/>
              </a:rPr>
              <a:t>: It explains how problems (like language barriers or machine noise) can block the</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message.</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lang="en-US" sz="1800" b="1" dirty="0"/>
              <a:t>Useful in many fields</a:t>
            </a:r>
            <a:r>
              <a:rPr lang="en-US" sz="1800" dirty="0"/>
              <a:t>: It’s widely used in areas like business, media, and technology to improve communication systems.</a:t>
            </a:r>
            <a:br>
              <a:rPr lang="en-US" sz="1800" dirty="0"/>
            </a:br>
            <a:br>
              <a:rPr lang="en-US" sz="1800" dirty="0"/>
            </a:br>
            <a:br>
              <a:rPr lang="en-US" sz="1800" dirty="0"/>
            </a:br>
            <a:r>
              <a:rPr lang="en-US" sz="1800" b="1" dirty="0"/>
              <a:t>Ignores emotions</a:t>
            </a:r>
            <a:r>
              <a:rPr lang="en-US" sz="1800" dirty="0"/>
              <a:t>: It doesn’t include feelings or context, which are important in real-life communication.</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3498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2D1A6F5B-5A27-679C-7748-DF66A8AB581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12188825" cy="6858000"/>
          </a:xfrm>
          <a:pattFill prst="pct75">
            <a:fgClr>
              <a:schemeClr val="accent1"/>
            </a:fgClr>
            <a:bgClr>
              <a:schemeClr val="bg1"/>
            </a:bgClr>
          </a:pattFill>
        </p:spPr>
      </p:pic>
    </p:spTree>
    <p:extLst>
      <p:ext uri="{BB962C8B-B14F-4D97-AF65-F5344CB8AC3E}">
        <p14:creationId xmlns:p14="http://schemas.microsoft.com/office/powerpoint/2010/main" val="2979636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4417565" y="188640"/>
            <a:ext cx="3962400" cy="762000"/>
          </a:xfrm>
        </p:spPr>
        <p:txBody>
          <a:bodyPr rtlCol="0">
            <a:normAutofit/>
          </a:bodyPr>
          <a:lstStyle/>
          <a:p>
            <a:pPr rtl="0"/>
            <a:r>
              <a:rPr lang="en-GB" sz="4400" dirty="0"/>
              <a:t>Suggestions </a:t>
            </a:r>
          </a:p>
        </p:txBody>
      </p:sp>
      <p:sp>
        <p:nvSpPr>
          <p:cNvPr id="7" name="Rectangle 1">
            <a:extLst>
              <a:ext uri="{FF2B5EF4-FFF2-40B4-BE49-F238E27FC236}">
                <a16:creationId xmlns:a16="http://schemas.microsoft.com/office/drawing/2014/main" id="{9DACF496-A8D5-484C-0556-D0B6BBFFF416}"/>
              </a:ext>
            </a:extLst>
          </p:cNvPr>
          <p:cNvSpPr>
            <a:spLocks noGrp="1" noChangeArrowheads="1"/>
          </p:cNvSpPr>
          <p:nvPr>
            <p:ph idx="1"/>
          </p:nvPr>
        </p:nvSpPr>
        <p:spPr bwMode="auto">
          <a:xfrm>
            <a:off x="693812" y="1166842"/>
            <a:ext cx="108012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1-Use videos or pictures to help explain rules clearly</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lvl="0" indent="0" eaLnBrk="0" fontAlgn="base" hangingPunct="0">
              <a:lnSpc>
                <a:spcPct val="100000"/>
              </a:lnSpc>
              <a:spcBef>
                <a:spcPct val="0"/>
              </a:spcBef>
              <a:spcAft>
                <a:spcPct val="0"/>
              </a:spcAft>
              <a:buClrTx/>
              <a:buSzTx/>
              <a:buNone/>
            </a:pPr>
            <a:r>
              <a:rPr kumimoji="0" lang="en-US" altLang="en-US" sz="1800" b="0" i="0" u="none" strike="noStrike" cap="none" normalizeH="0" baseline="0" dirty="0">
                <a:ln>
                  <a:noFill/>
                </a:ln>
                <a:solidFill>
                  <a:schemeClr val="tx1"/>
                </a:solidFill>
                <a:effectLst/>
                <a:latin typeface="Arial" panose="020B0604020202020204" pitchFamily="34" charset="0"/>
              </a:rPr>
              <a:t>2-Give short food hygiene lessons before they start work</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3-</a:t>
            </a:r>
            <a:r>
              <a:rPr lang="en-US" sz="1800" dirty="0"/>
              <a:t>Translate signs into the main languages spoken by staff</a:t>
            </a:r>
            <a:br>
              <a:rPr lang="en-US" sz="1800" dirty="0"/>
            </a:br>
            <a:br>
              <a:rPr lang="en-US" sz="1800" dirty="0"/>
            </a:br>
            <a:br>
              <a:rPr lang="en-US" sz="1800" dirty="0"/>
            </a:br>
            <a:r>
              <a:rPr lang="en-US" sz="1800" dirty="0"/>
              <a:t>4-Short daily or weekly meetings to explain tasks</a:t>
            </a:r>
            <a:br>
              <a:rPr lang="en-US" sz="1800" dirty="0"/>
            </a:br>
            <a:br>
              <a:rPr lang="en-US" sz="1800" dirty="0"/>
            </a:br>
            <a:br>
              <a:rPr lang="en-US" sz="1800" dirty="0"/>
            </a:br>
            <a:r>
              <a:rPr lang="en-US" sz="1800" dirty="0"/>
              <a:t>5-Mark areas for raw meat, cooked food, and cleaning</a:t>
            </a:r>
            <a:br>
              <a:rPr lang="en-US" sz="1800" dirty="0"/>
            </a:br>
            <a:br>
              <a:rPr lang="en-US" sz="1800" dirty="0"/>
            </a:br>
            <a:br>
              <a:rPr lang="en-US" sz="1800" dirty="0"/>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33344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2A580-A04C-B13E-6B01-635BEA5E94DE}"/>
              </a:ext>
            </a:extLst>
          </p:cNvPr>
          <p:cNvSpPr>
            <a:spLocks noGrp="1"/>
          </p:cNvSpPr>
          <p:nvPr>
            <p:ph type="title"/>
          </p:nvPr>
        </p:nvSpPr>
        <p:spPr>
          <a:xfrm>
            <a:off x="951627" y="-4976"/>
            <a:ext cx="10971372" cy="1066800"/>
          </a:xfrm>
        </p:spPr>
        <p:txBody>
          <a:bodyPr/>
          <a:lstStyle/>
          <a:p>
            <a:r>
              <a:rPr lang="en-GB" dirty="0"/>
              <a:t>                                        CONCLUSION</a:t>
            </a:r>
          </a:p>
        </p:txBody>
      </p:sp>
      <p:sp>
        <p:nvSpPr>
          <p:cNvPr id="3" name="Content Placeholder 2">
            <a:extLst>
              <a:ext uri="{FF2B5EF4-FFF2-40B4-BE49-F238E27FC236}">
                <a16:creationId xmlns:a16="http://schemas.microsoft.com/office/drawing/2014/main" id="{3474AC7C-9E6F-D6A5-089A-95302C981B20}"/>
              </a:ext>
            </a:extLst>
          </p:cNvPr>
          <p:cNvSpPr>
            <a:spLocks noGrp="1"/>
          </p:cNvSpPr>
          <p:nvPr>
            <p:ph idx="1"/>
          </p:nvPr>
        </p:nvSpPr>
        <p:spPr>
          <a:xfrm>
            <a:off x="1197868" y="1333500"/>
            <a:ext cx="10287000" cy="4190999"/>
          </a:xfrm>
        </p:spPr>
        <p:txBody>
          <a:bodyPr/>
          <a:lstStyle/>
          <a:p>
            <a:pPr marL="0" indent="0">
              <a:buNone/>
            </a:pPr>
            <a:r>
              <a:rPr lang="en-US" dirty="0"/>
              <a:t>Flight Foods Ltd. is facing serious communication problems that affect food safety and customer satisfaction. The lack of training, language barriers, and poor communication methods have led to mistakes and complaints from airline clients. By improving staff training, using clear multilingual signs, and supporting the manager, the company can fix these issues and rebuild its reputation. Good communication is key to better teamwork, safer food, and business success.</a:t>
            </a:r>
            <a:endParaRPr lang="en-GB" dirty="0"/>
          </a:p>
        </p:txBody>
      </p:sp>
    </p:spTree>
    <p:extLst>
      <p:ext uri="{BB962C8B-B14F-4D97-AF65-F5344CB8AC3E}">
        <p14:creationId xmlns:p14="http://schemas.microsoft.com/office/powerpoint/2010/main" val="6270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1E12E-E25B-CFE7-2772-7F23686AD0B0}"/>
              </a:ext>
            </a:extLst>
          </p:cNvPr>
          <p:cNvSpPr>
            <a:spLocks noGrp="1"/>
          </p:cNvSpPr>
          <p:nvPr>
            <p:ph type="title"/>
          </p:nvPr>
        </p:nvSpPr>
        <p:spPr>
          <a:xfrm>
            <a:off x="765820" y="116632"/>
            <a:ext cx="10971372" cy="1066800"/>
          </a:xfrm>
        </p:spPr>
        <p:txBody>
          <a:bodyPr/>
          <a:lstStyle/>
          <a:p>
            <a:r>
              <a:rPr lang="en-GB" dirty="0"/>
              <a:t>                                            REFERENCES </a:t>
            </a:r>
          </a:p>
        </p:txBody>
      </p:sp>
      <p:sp>
        <p:nvSpPr>
          <p:cNvPr id="3" name="Content Placeholder 2">
            <a:extLst>
              <a:ext uri="{FF2B5EF4-FFF2-40B4-BE49-F238E27FC236}">
                <a16:creationId xmlns:a16="http://schemas.microsoft.com/office/drawing/2014/main" id="{C83CA3CF-9033-3F1A-42AF-C082EDF312C6}"/>
              </a:ext>
            </a:extLst>
          </p:cNvPr>
          <p:cNvSpPr>
            <a:spLocks noGrp="1"/>
          </p:cNvSpPr>
          <p:nvPr>
            <p:ph idx="1"/>
          </p:nvPr>
        </p:nvSpPr>
        <p:spPr>
          <a:xfrm>
            <a:off x="4006180" y="1333500"/>
            <a:ext cx="4802028" cy="4190999"/>
          </a:xfrm>
        </p:spPr>
        <p:txBody>
          <a:bodyPr>
            <a:normAutofit/>
          </a:bodyPr>
          <a:lstStyle/>
          <a:p>
            <a:pPr marL="0" indent="0">
              <a:buNone/>
            </a:pPr>
            <a:r>
              <a:rPr lang="en-US" sz="1200" dirty="0"/>
              <a:t>1-Schramm’s Model of Communication (1954)</a:t>
            </a:r>
            <a:br>
              <a:rPr lang="en-US" sz="1200" dirty="0"/>
            </a:br>
            <a:br>
              <a:rPr lang="en-US" sz="1200" dirty="0"/>
            </a:br>
            <a:r>
              <a:rPr lang="en-US" sz="1200" dirty="0"/>
              <a:t>2- </a:t>
            </a:r>
            <a:r>
              <a:rPr lang="en-US" sz="1200" b="1" dirty="0"/>
              <a:t>Oxford Reference.</a:t>
            </a:r>
            <a:r>
              <a:rPr lang="en-US" sz="1200" dirty="0"/>
              <a:t> </a:t>
            </a:r>
            <a:r>
              <a:rPr lang="en-US" sz="1200" i="1" dirty="0"/>
              <a:t>Shannon and Weaver's Model of</a:t>
            </a:r>
            <a:br>
              <a:rPr lang="en-US" sz="1200" i="1" dirty="0"/>
            </a:br>
            <a:r>
              <a:rPr lang="en-US" sz="1200" i="1" dirty="0"/>
              <a:t> Communication</a:t>
            </a:r>
            <a:r>
              <a:rPr lang="en-US" sz="1200" dirty="0"/>
              <a:t>.</a:t>
            </a:r>
            <a:br>
              <a:rPr lang="en-US" sz="1200" dirty="0"/>
            </a:br>
            <a:br>
              <a:rPr lang="en-US" sz="1200" dirty="0"/>
            </a:br>
            <a:r>
              <a:rPr lang="en-US" sz="1200" dirty="0"/>
              <a:t>3-</a:t>
            </a:r>
            <a:r>
              <a:rPr lang="en-GB" sz="1200" dirty="0"/>
              <a:t>Deborah Cameron – Verbal Hygiene (2000)</a:t>
            </a:r>
            <a:br>
              <a:rPr lang="en-GB" sz="1200" dirty="0"/>
            </a:br>
            <a:br>
              <a:rPr lang="en-GB" sz="1200" dirty="0"/>
            </a:br>
            <a:br>
              <a:rPr lang="en-GB" sz="1200" dirty="0"/>
            </a:br>
            <a:r>
              <a:rPr lang="en-GB" sz="1200" dirty="0"/>
              <a:t>4-</a:t>
            </a:r>
            <a:r>
              <a:rPr lang="fr-FR" sz="1200" dirty="0"/>
              <a:t>Roman </a:t>
            </a:r>
            <a:r>
              <a:rPr lang="fr-FR" sz="1200" dirty="0" err="1"/>
              <a:t>Jakobson’s</a:t>
            </a:r>
            <a:r>
              <a:rPr lang="fr-FR" sz="1200" dirty="0"/>
              <a:t> Communication Model (1960)</a:t>
            </a:r>
            <a:endParaRPr lang="en-GB" sz="1200" dirty="0"/>
          </a:p>
        </p:txBody>
      </p:sp>
    </p:spTree>
    <p:extLst>
      <p:ext uri="{BB962C8B-B14F-4D97-AF65-F5344CB8AC3E}">
        <p14:creationId xmlns:p14="http://schemas.microsoft.com/office/powerpoint/2010/main" val="2424964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pattFill prst="pct80">
          <a:fgClr>
            <a:srgbClr val="C00000"/>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F81B6-71B0-2816-4FE0-5947B7B3DD58}"/>
              </a:ext>
            </a:extLst>
          </p:cNvPr>
          <p:cNvSpPr>
            <a:spLocks noGrp="1"/>
          </p:cNvSpPr>
          <p:nvPr>
            <p:ph type="title"/>
          </p:nvPr>
        </p:nvSpPr>
        <p:spPr>
          <a:xfrm>
            <a:off x="1845940" y="609600"/>
            <a:ext cx="8229599" cy="2819400"/>
          </a:xfrm>
        </p:spPr>
        <p:txBody>
          <a:bodyPr/>
          <a:lstStyle/>
          <a:p>
            <a:r>
              <a:rPr lang="en-GB" dirty="0">
                <a:highlight>
                  <a:srgbClr val="00FFFF"/>
                </a:highlight>
              </a:rPr>
              <a:t>THANK YOU FOR WATCHING </a:t>
            </a:r>
          </a:p>
        </p:txBody>
      </p:sp>
    </p:spTree>
    <p:extLst>
      <p:ext uri="{BB962C8B-B14F-4D97-AF65-F5344CB8AC3E}">
        <p14:creationId xmlns:p14="http://schemas.microsoft.com/office/powerpoint/2010/main" val="2966716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arketing 16x9">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extLst>
    <a:ext uri="{05A4C25C-085E-4340-85A3-A5531E510DB2}">
      <thm15:themeFamily xmlns:thm15="http://schemas.microsoft.com/office/thememl/2012/main" name="Office_13666397_TF02801084" id="{BFDED468-C0B8-4DC0-A9C8-395626C4F7EE}" vid="{2F0F9E8D-EE72-44B9-8CC6-E9923E867B17}"/>
    </a:ext>
  </a:extLst>
</a:theme>
</file>

<file path=ppt/theme/theme2.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ppt/theme/theme3.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AACE6D-8EB6-447A-8DFD-C2C0C52916AC}">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40262f94-9f35-4ac3-9a90-690165a166b7"/>
    <ds:schemaRef ds:uri="a4f35948-e619-41b3-aa29-22878b09cfd2"/>
    <ds:schemaRef ds:uri="http://www.w3.org/XML/1998/namespace"/>
  </ds:schemaRefs>
</ds:datastoreItem>
</file>

<file path=customXml/itemProps2.xml><?xml version="1.0" encoding="utf-8"?>
<ds:datastoreItem xmlns:ds="http://schemas.openxmlformats.org/officeDocument/2006/customXml" ds:itemID="{5CCB2C71-1ED8-4540-B003-293B5E75C7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F9B8BCC-BF24-4800-92E1-9F891BBB27E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Business marketing glass cube presentation (widescreen)</Template>
  <TotalTime>708</TotalTime>
  <Words>515</Words>
  <Application>Microsoft Office PowerPoint</Application>
  <PresentationFormat>Custom</PresentationFormat>
  <Paragraphs>37</Paragraphs>
  <Slides>10</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Marketing 16x9</vt:lpstr>
      <vt:lpstr>PowerPoint Presentation</vt:lpstr>
      <vt:lpstr>Flight foods </vt:lpstr>
      <vt:lpstr>PowerPoint Presentation</vt:lpstr>
      <vt:lpstr>PowerPoint Presentation</vt:lpstr>
      <vt:lpstr>      Shannon &amp; weaver model </vt:lpstr>
      <vt:lpstr>PowerPoint Presentation</vt:lpstr>
      <vt:lpstr>PowerPoint Presentation</vt:lpstr>
      <vt:lpstr>                                        CONCLUSION</vt:lpstr>
      <vt:lpstr>                                            REFERENCES </vt:lpstr>
      <vt:lpstr>THANK YOU FOR WATCHING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Anelis Codin (2436396)</dc:creator>
  <cp:lastModifiedBy>Anelis Codin (2436396)</cp:lastModifiedBy>
  <cp:revision>1</cp:revision>
  <dcterms:created xsi:type="dcterms:W3CDTF">2025-11-09T20:44:58Z</dcterms:created>
  <dcterms:modified xsi:type="dcterms:W3CDTF">2025-11-10T08:33:42Z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