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18"/>
  </p:notesMasterIdLst>
  <p:sldIdLst>
    <p:sldId id="256" r:id="rId5"/>
    <p:sldId id="267" r:id="rId6"/>
    <p:sldId id="404" r:id="rId7"/>
    <p:sldId id="403" r:id="rId8"/>
    <p:sldId id="406" r:id="rId9"/>
    <p:sldId id="390" r:id="rId10"/>
    <p:sldId id="430" r:id="rId11"/>
    <p:sldId id="431" r:id="rId12"/>
    <p:sldId id="432" r:id="rId13"/>
    <p:sldId id="433" r:id="rId14"/>
    <p:sldId id="395" r:id="rId15"/>
    <p:sldId id="292" r:id="rId16"/>
    <p:sldId id="40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D406C0-FCAB-44A8-A16C-D90365C67661}" v="2" dt="2026-10-05T13:45:12.2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89" autoAdjust="0"/>
    <p:restoredTop sz="94660"/>
  </p:normalViewPr>
  <p:slideViewPr>
    <p:cSldViewPr snapToGrid="0">
      <p:cViewPr varScale="1">
        <p:scale>
          <a:sx n="88" d="100"/>
          <a:sy n="88" d="100"/>
        </p:scale>
        <p:origin x="84" y="3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10/5/2026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10/5/2026</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10/5/2026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10/5/2026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10/5/2026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10/5/2026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10/5/2026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10/5/2026</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mazon.co.uk/sspa/click?ie=UTF8&amp;spc=MTozMDM3OTk0MzI3MjgwODQ6MTcyNDk5NzA5MDpzcF9hdGY6MzAwMjc4MzQwMjE5OTMyOjowOjo&amp;url=%2FReflective-Practice-Guide-Interdisciplinary-Reflection%2Fdp%2F1032234547%2Fref%3Dsr_1_3_sspa%3Fcrid%3DAGW7PH93ZCKS%26dib%3DeyJ2IjoiMSJ9.NsVmUz_u0IBdWRWd2L0oZ5fG_p1uAg0I5I2Bv35S1-zcow3ucxkUKb_m9dwcXLPAIsuxw5iO_IZ7wcNJYlb2s-qj_aZDAPhcx-Rr8G3V0aVrYY7nCxuWq_avGaeHTOAkxnDvVh96Bh6O0YwedIf2tLBOs-XhtZIb96Hc2DdZ3mAdHOtN8_dHGBdULDEhHk83qgAmFHkY5QwXkMYueoHJXcct42bBFGxnamSMGVkW4z4.mX7LAnh00zyRLxTdVXmN4e6oWRzjFwUKvbtx20MYXvs%26dib_tag%3Dse%26keywords%3Dreflective%2Bcounselling%2Bskills%26qid%3D1724997089%26s%3Dbooks%26sprefix%3Dreflecitve%2Bcounselling%2Bskills%252Cstripbooks%252C51%26sr%3D1-3-spons%26sp_csd%3Dd2lkZ2V0TmFtZT1zcF9hdGY%26psc%3D1" TargetMode="External"/><Relationship Id="rId2" Type="http://schemas.openxmlformats.org/officeDocument/2006/relationships/hyperlink" Target="https://www.amazon.co.uk/Reflective-Practice-Development-Counselling-Psychotherapy/dp/1526477491/ref=sr_1_1?dchild=1&amp;keywords=reflective+practice+in+counselling&amp;qid=1605563108&amp;s=books&amp;sr=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208424"/>
            <a:ext cx="9966960" cy="1325880"/>
          </a:xfrm>
        </p:spPr>
        <p:txBody>
          <a:bodyPr>
            <a:normAutofit/>
          </a:bodyPr>
          <a:lstStyle/>
          <a:p>
            <a:r>
              <a:rPr lang="en-US" sz="3600"/>
              <a:t>ECPS6020: REFLExive Skills in counselling</a:t>
            </a:r>
            <a:br>
              <a:rPr lang="en-US" sz="3600"/>
            </a:br>
            <a:r>
              <a:rPr lang="en-US" sz="3600"/>
              <a:t>Module Lead: Andrea Williams</a:t>
            </a:r>
          </a:p>
        </p:txBody>
      </p:sp>
      <p:pic>
        <p:nvPicPr>
          <p:cNvPr id="3" name="Picture 2" descr="Counseling Psychologist Healingy Therapy &amp; Counseling Psychologist">
            <a:extLst>
              <a:ext uri="{FF2B5EF4-FFF2-40B4-BE49-F238E27FC236}">
                <a16:creationId xmlns:a16="http://schemas.microsoft.com/office/drawing/2014/main" id="{3BC23E36-4FB0-D518-826F-9C0B552FFAFD}"/>
              </a:ext>
            </a:extLst>
          </p:cNvPr>
          <p:cNvPicPr>
            <a:picLocks noChangeAspect="1"/>
          </p:cNvPicPr>
          <p:nvPr/>
        </p:nvPicPr>
        <p:blipFill>
          <a:blip r:embed="rId2"/>
          <a:srcRect t="25954" r="1" b="27266"/>
          <a:stretch>
            <a:fillRect/>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sz="3100" b="1" dirty="0">
                <a:solidFill>
                  <a:srgbClr val="FFFFFF"/>
                </a:solidFill>
              </a:rPr>
              <a:t>Reflexive Counselling Skills – Week 2</a:t>
            </a:r>
            <a:endParaRPr lang="en-US" sz="3100" dirty="0">
              <a:solidFill>
                <a:srgbClr val="FFFFFF"/>
              </a:solidFill>
            </a:endParaRPr>
          </a:p>
        </p:txBody>
      </p:sp>
      <p:sp>
        <p:nvSpPr>
          <p:cNvPr id="3" name="Content Placeholder 2"/>
          <p:cNvSpPr>
            <a:spLocks noGrp="1"/>
          </p:cNvSpPr>
          <p:nvPr>
            <p:ph sz="half" idx="1"/>
          </p:nvPr>
        </p:nvSpPr>
        <p:spPr>
          <a:xfrm>
            <a:off x="6210300" y="2057400"/>
            <a:ext cx="4924544" cy="4038600"/>
          </a:xfrm>
        </p:spPr>
        <p:txBody>
          <a:bodyPr vert="horz" lIns="91440" tIns="45720" rIns="91440" bIns="45720" rtlCol="0">
            <a:normAutofit fontScale="92500"/>
          </a:bodyPr>
          <a:lstStyle/>
          <a:p>
            <a:pPr marL="45720"/>
            <a:endParaRPr lang="en-US" b="1" dirty="0">
              <a:solidFill>
                <a:srgbClr val="FFFFFF"/>
              </a:solidFill>
            </a:endParaRPr>
          </a:p>
          <a:p>
            <a:pPr marL="45720"/>
            <a:endParaRPr lang="en-US" dirty="0">
              <a:solidFill>
                <a:srgbClr val="FFFFFF"/>
              </a:solidFill>
            </a:endParaRPr>
          </a:p>
        </p:txBody>
      </p:sp>
      <p:sp>
        <p:nvSpPr>
          <p:cNvPr id="23" name="Rectangle 22">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40414805-3E91-5F07-95D9-647C18BB4BDD}"/>
              </a:ext>
            </a:extLst>
          </p:cNvPr>
          <p:cNvSpPr>
            <a:spLocks noGrp="1"/>
          </p:cNvSpPr>
          <p:nvPr>
            <p:ph sz="half" idx="2"/>
          </p:nvPr>
        </p:nvSpPr>
        <p:spPr/>
        <p:txBody>
          <a:bodyPr>
            <a:normAutofit fontScale="92500"/>
          </a:bodyPr>
          <a:lstStyle/>
          <a:p>
            <a:pPr marL="45720" indent="0">
              <a:buNone/>
            </a:pPr>
            <a:endParaRPr lang="en-GB" dirty="0"/>
          </a:p>
          <a:p>
            <a:r>
              <a:rPr lang="en-GB" dirty="0">
                <a:solidFill>
                  <a:schemeClr val="bg1"/>
                </a:solidFill>
              </a:rPr>
              <a:t>Module Assessment Guidance</a:t>
            </a:r>
          </a:p>
          <a:p>
            <a:r>
              <a:rPr lang="en-GB" dirty="0">
                <a:solidFill>
                  <a:schemeClr val="bg1"/>
                </a:solidFill>
              </a:rPr>
              <a:t>Group Contract - Creating a safe space for skills practice.</a:t>
            </a:r>
          </a:p>
          <a:p>
            <a:r>
              <a:rPr lang="en-GB" dirty="0">
                <a:solidFill>
                  <a:schemeClr val="bg1"/>
                </a:solidFill>
              </a:rPr>
              <a:t>Skills Self Assessment</a:t>
            </a:r>
          </a:p>
          <a:p>
            <a:r>
              <a:rPr lang="en-GB" dirty="0">
                <a:solidFill>
                  <a:schemeClr val="bg1"/>
                </a:solidFill>
              </a:rPr>
              <a:t>Safeguarding and when to share information</a:t>
            </a:r>
          </a:p>
          <a:p>
            <a:r>
              <a:rPr lang="en-GB" dirty="0">
                <a:solidFill>
                  <a:schemeClr val="bg1"/>
                </a:solidFill>
              </a:rPr>
              <a:t>Becoming more reflexive'.  See recording</a:t>
            </a:r>
          </a:p>
          <a:p>
            <a:r>
              <a:rPr lang="en-GB" dirty="0">
                <a:solidFill>
                  <a:schemeClr val="bg1"/>
                </a:solidFill>
              </a:rPr>
              <a:t>Please use the 'skills' feedback sheet for skills practice.</a:t>
            </a:r>
          </a:p>
          <a:p>
            <a:endParaRPr lang="en-GB" dirty="0"/>
          </a:p>
        </p:txBody>
      </p:sp>
      <p:pic>
        <p:nvPicPr>
          <p:cNvPr id="8" name="Picture 7">
            <a:extLst>
              <a:ext uri="{FF2B5EF4-FFF2-40B4-BE49-F238E27FC236}">
                <a16:creationId xmlns:a16="http://schemas.microsoft.com/office/drawing/2014/main" id="{02848398-AC08-5848-8FA6-866D2D775D11}"/>
              </a:ext>
            </a:extLst>
          </p:cNvPr>
          <p:cNvPicPr>
            <a:picLocks noChangeAspect="1"/>
          </p:cNvPicPr>
          <p:nvPr/>
        </p:nvPicPr>
        <p:blipFill>
          <a:blip r:embed="rId2"/>
          <a:stretch>
            <a:fillRect/>
          </a:stretch>
        </p:blipFill>
        <p:spPr>
          <a:xfrm>
            <a:off x="226059" y="252412"/>
            <a:ext cx="3397327" cy="6353175"/>
          </a:xfrm>
          <a:prstGeom prst="rect">
            <a:avLst/>
          </a:prstGeo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079F4-940C-0C2C-4182-FF7482C5C9CA}"/>
              </a:ext>
            </a:extLst>
          </p:cNvPr>
          <p:cNvSpPr>
            <a:spLocks noGrp="1"/>
          </p:cNvSpPr>
          <p:nvPr>
            <p:ph type="title"/>
          </p:nvPr>
        </p:nvSpPr>
        <p:spPr/>
        <p:txBody>
          <a:bodyPr/>
          <a:lstStyle/>
          <a:p>
            <a:r>
              <a:rPr lang="en-GB" dirty="0"/>
              <a:t>What we need to consider in this assessment</a:t>
            </a:r>
          </a:p>
        </p:txBody>
      </p:sp>
      <p:sp>
        <p:nvSpPr>
          <p:cNvPr id="3" name="Content Placeholder 2">
            <a:extLst>
              <a:ext uri="{FF2B5EF4-FFF2-40B4-BE49-F238E27FC236}">
                <a16:creationId xmlns:a16="http://schemas.microsoft.com/office/drawing/2014/main" id="{F964CF51-1EB6-303B-0C4F-C4782DC0AC38}"/>
              </a:ext>
            </a:extLst>
          </p:cNvPr>
          <p:cNvSpPr>
            <a:spLocks noGrp="1"/>
          </p:cNvSpPr>
          <p:nvPr>
            <p:ph idx="1"/>
          </p:nvPr>
        </p:nvSpPr>
        <p:spPr/>
        <p:txBody>
          <a:bodyPr/>
          <a:lstStyle/>
          <a:p>
            <a:pPr marL="268288" indent="-268288">
              <a:buFont typeface="Wingdings" panose="05000000000000000000" pitchFamily="2" charset="2"/>
              <a:buChar char="q"/>
            </a:pPr>
            <a:r>
              <a:rPr lang="en-GB" sz="2000" b="1" dirty="0">
                <a:solidFill>
                  <a:schemeClr val="accent1">
                    <a:lumMod val="75000"/>
                  </a:schemeClr>
                </a:solidFill>
                <a:latin typeface="Calibri Light" panose="020F0302020204030204" pitchFamily="34" charset="0"/>
                <a:cs typeface="Calibri Light" panose="020F0302020204030204" pitchFamily="34" charset="0"/>
              </a:rPr>
              <a:t>Therapeutic presence  – The core conditions: </a:t>
            </a:r>
            <a:r>
              <a:rPr lang="en-GB" sz="2000" dirty="0">
                <a:solidFill>
                  <a:schemeClr val="accent1">
                    <a:lumMod val="75000"/>
                  </a:schemeClr>
                </a:solidFill>
                <a:latin typeface="Calibri Light" panose="020F0302020204030204" pitchFamily="34" charset="0"/>
                <a:cs typeface="Calibri Light" panose="020F0302020204030204" pitchFamily="34" charset="0"/>
              </a:rPr>
              <a:t>In exploring reflexive counselling skills, it is important to fully understand the core conditions and how they bring about change – within our clients and within our self</a:t>
            </a:r>
          </a:p>
          <a:p>
            <a:pPr marL="268288" indent="-268288">
              <a:buFont typeface="Wingdings" panose="05000000000000000000" pitchFamily="2" charset="2"/>
              <a:buChar char="q"/>
            </a:pPr>
            <a:r>
              <a:rPr lang="en-GB" sz="2000" b="1" dirty="0">
                <a:solidFill>
                  <a:schemeClr val="accent1">
                    <a:lumMod val="75000"/>
                  </a:schemeClr>
                </a:solidFill>
                <a:latin typeface="Calibri Light" panose="020F0302020204030204" pitchFamily="34" charset="0"/>
                <a:cs typeface="Calibri Light" panose="020F0302020204030204" pitchFamily="34" charset="0"/>
              </a:rPr>
              <a:t>Relational depth: </a:t>
            </a:r>
            <a:r>
              <a:rPr lang="en-GB" sz="2000" dirty="0">
                <a:solidFill>
                  <a:schemeClr val="accent1">
                    <a:lumMod val="75000"/>
                  </a:schemeClr>
                </a:solidFill>
                <a:latin typeface="Calibri Light" panose="020F0302020204030204" pitchFamily="34" charset="0"/>
                <a:cs typeface="Calibri Light" panose="020F0302020204030204" pitchFamily="34" charset="0"/>
              </a:rPr>
              <a:t>Relational depth occurs moment to moment, within the here and now, through deep connection, where a client feels wholly and completely accepted by ‘another’ paving the way for them to be able to access every part of their ‘self’ within a safe, nurturing environment.</a:t>
            </a:r>
          </a:p>
          <a:p>
            <a:pPr marL="268288" indent="-268288">
              <a:buFont typeface="Wingdings" panose="05000000000000000000" pitchFamily="2" charset="2"/>
              <a:buChar char="q"/>
            </a:pPr>
            <a:r>
              <a:rPr lang="en-GB" sz="2000" b="1" dirty="0">
                <a:solidFill>
                  <a:schemeClr val="accent1">
                    <a:lumMod val="75000"/>
                  </a:schemeClr>
                </a:solidFill>
                <a:latin typeface="Calibri Light" panose="020F0302020204030204" pitchFamily="34" charset="0"/>
                <a:cs typeface="Calibri Light" panose="020F0302020204030204" pitchFamily="34" charset="0"/>
              </a:rPr>
              <a:t>Reflexivity:</a:t>
            </a:r>
            <a:r>
              <a:rPr lang="en-GB" sz="2000" dirty="0">
                <a:solidFill>
                  <a:schemeClr val="accent1">
                    <a:lumMod val="75000"/>
                  </a:schemeClr>
                </a:solidFill>
                <a:latin typeface="Calibri Light" panose="020F0302020204030204" pitchFamily="34" charset="0"/>
                <a:cs typeface="Calibri Light" panose="020F0302020204030204" pitchFamily="34" charset="0"/>
              </a:rPr>
              <a:t>  Using reflection and reflexivity to develop a good understanding of ourselves and our identities inside and outside of the counselling context. It is only by experiencing this that we can be accepting of all parts of ourselves and another.  </a:t>
            </a:r>
            <a:endParaRPr lang="en-GB" sz="2000" b="1" dirty="0">
              <a:solidFill>
                <a:schemeClr val="accent1">
                  <a:lumMod val="75000"/>
                </a:schemeClr>
              </a:solidFill>
              <a:latin typeface="Calibri Light" panose="020F0302020204030204" pitchFamily="34" charset="0"/>
              <a:cs typeface="Calibri Light" panose="020F0302020204030204" pitchFamily="34" charset="0"/>
            </a:endParaRPr>
          </a:p>
          <a:p>
            <a:pPr marL="268288" indent="-268288">
              <a:buFont typeface="Wingdings" panose="05000000000000000000" pitchFamily="2" charset="2"/>
              <a:buChar char="q"/>
            </a:pPr>
            <a:r>
              <a:rPr lang="en-GB" sz="2000" b="1" dirty="0">
                <a:solidFill>
                  <a:schemeClr val="accent1">
                    <a:lumMod val="75000"/>
                  </a:schemeClr>
                </a:solidFill>
                <a:latin typeface="Calibri Light" panose="020F0302020204030204" pitchFamily="34" charset="0"/>
                <a:cs typeface="Calibri Light" panose="020F0302020204030204" pitchFamily="34" charset="0"/>
              </a:rPr>
              <a:t>Counselling skills: </a:t>
            </a:r>
            <a:r>
              <a:rPr lang="en-GB" sz="2000" dirty="0">
                <a:solidFill>
                  <a:schemeClr val="accent1">
                    <a:lumMod val="75000"/>
                  </a:schemeClr>
                </a:solidFill>
                <a:latin typeface="Calibri Light" panose="020F0302020204030204" pitchFamily="34" charset="0"/>
                <a:cs typeface="Calibri Light" panose="020F0302020204030204" pitchFamily="34" charset="0"/>
              </a:rPr>
              <a:t>How the above influence and impact our counselling skills</a:t>
            </a:r>
            <a:r>
              <a:rPr lang="en-GB" sz="2000" b="1" dirty="0">
                <a:solidFill>
                  <a:schemeClr val="accent1">
                    <a:lumMod val="75000"/>
                  </a:schemeClr>
                </a:solidFill>
                <a:latin typeface="Calibri Light" panose="020F0302020204030204" pitchFamily="34" charset="0"/>
                <a:cs typeface="Calibri Light" panose="020F0302020204030204" pitchFamily="34" charset="0"/>
              </a:rPr>
              <a:t>.  </a:t>
            </a:r>
            <a:r>
              <a:rPr lang="en-GB" sz="2000" dirty="0">
                <a:solidFill>
                  <a:schemeClr val="accent1">
                    <a:lumMod val="75000"/>
                  </a:schemeClr>
                </a:solidFill>
                <a:latin typeface="Calibri Light" panose="020F0302020204030204" pitchFamily="34" charset="0"/>
                <a:cs typeface="Calibri Light" panose="020F0302020204030204" pitchFamily="34" charset="0"/>
              </a:rPr>
              <a:t> </a:t>
            </a:r>
          </a:p>
          <a:p>
            <a:endParaRPr lang="en-GB" dirty="0"/>
          </a:p>
        </p:txBody>
      </p:sp>
    </p:spTree>
    <p:extLst>
      <p:ext uri="{BB962C8B-B14F-4D97-AF65-F5344CB8AC3E}">
        <p14:creationId xmlns:p14="http://schemas.microsoft.com/office/powerpoint/2010/main" val="3796519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88CB1-EEE1-88C2-BF3F-FD7DABE6688B}"/>
              </a:ext>
            </a:extLst>
          </p:cNvPr>
          <p:cNvSpPr>
            <a:spLocks noGrp="1"/>
          </p:cNvSpPr>
          <p:nvPr>
            <p:ph type="title"/>
          </p:nvPr>
        </p:nvSpPr>
        <p:spPr/>
        <p:txBody>
          <a:bodyPr/>
          <a:lstStyle/>
          <a:p>
            <a:r>
              <a:rPr lang="en-GB" dirty="0"/>
              <a:t>Group Contract</a:t>
            </a:r>
          </a:p>
        </p:txBody>
      </p:sp>
      <p:sp>
        <p:nvSpPr>
          <p:cNvPr id="3" name="Content Placeholder 2">
            <a:extLst>
              <a:ext uri="{FF2B5EF4-FFF2-40B4-BE49-F238E27FC236}">
                <a16:creationId xmlns:a16="http://schemas.microsoft.com/office/drawing/2014/main" id="{B913B9B0-4F36-9982-2A82-7940B146B222}"/>
              </a:ext>
            </a:extLst>
          </p:cNvPr>
          <p:cNvSpPr>
            <a:spLocks noGrp="1"/>
          </p:cNvSpPr>
          <p:nvPr>
            <p:ph idx="1"/>
          </p:nvPr>
        </p:nvSpPr>
        <p:spPr/>
        <p:txBody>
          <a:bodyPr>
            <a:normAutofit/>
          </a:bodyPr>
          <a:lstStyle/>
          <a:p>
            <a:r>
              <a:rPr lang="en-GB" sz="3600" dirty="0">
                <a:solidFill>
                  <a:schemeClr val="accent1">
                    <a:lumMod val="75000"/>
                  </a:schemeClr>
                </a:solidFill>
              </a:rPr>
              <a:t>Work in small groups and agree ways in which you can work effectively and safely within  skills practice and group work</a:t>
            </a:r>
          </a:p>
        </p:txBody>
      </p:sp>
    </p:spTree>
    <p:extLst>
      <p:ext uri="{BB962C8B-B14F-4D97-AF65-F5344CB8AC3E}">
        <p14:creationId xmlns:p14="http://schemas.microsoft.com/office/powerpoint/2010/main" val="67172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E09B16-4874-4AF2-86A9-1E174C200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Content Placeholder 4">
            <a:extLst>
              <a:ext uri="{FF2B5EF4-FFF2-40B4-BE49-F238E27FC236}">
                <a16:creationId xmlns:a16="http://schemas.microsoft.com/office/drawing/2014/main" id="{4FEBAF51-49F7-2401-F8B2-0A7D7479401A}"/>
              </a:ext>
            </a:extLst>
          </p:cNvPr>
          <p:cNvPicPr>
            <a:picLocks noGrp="1" noChangeAspect="1"/>
          </p:cNvPicPr>
          <p:nvPr>
            <p:ph idx="1"/>
          </p:nvPr>
        </p:nvPicPr>
        <p:blipFill>
          <a:blip r:embed="rId2"/>
          <a:srcRect/>
          <a:stretch>
            <a:fillRect/>
          </a:stretch>
        </p:blipFill>
        <p:spPr>
          <a:xfrm>
            <a:off x="743858" y="0"/>
            <a:ext cx="12191980" cy="6857990"/>
          </a:xfrm>
          <a:prstGeom prst="rect">
            <a:avLst/>
          </a:prstGeom>
        </p:spPr>
      </p:pic>
      <p:sp>
        <p:nvSpPr>
          <p:cNvPr id="12" name="Rectangle 11">
            <a:extLst>
              <a:ext uri="{FF2B5EF4-FFF2-40B4-BE49-F238E27FC236}">
                <a16:creationId xmlns:a16="http://schemas.microsoft.com/office/drawing/2014/main" id="{F557AC3B-63D5-4181-AD35-0D051F7C82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9863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See the source image">
            <a:extLst>
              <a:ext uri="{FF2B5EF4-FFF2-40B4-BE49-F238E27FC236}">
                <a16:creationId xmlns:a16="http://schemas.microsoft.com/office/drawing/2014/main" id="{EE4DA53E-4D09-4546-B6D0-52402000CF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813" y="0"/>
            <a:ext cx="118887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7505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98D06-A9BD-FFB5-076F-3D38F904AD67}"/>
              </a:ext>
            </a:extLst>
          </p:cNvPr>
          <p:cNvSpPr>
            <a:spLocks noGrp="1"/>
          </p:cNvSpPr>
          <p:nvPr>
            <p:ph type="title"/>
          </p:nvPr>
        </p:nvSpPr>
        <p:spPr/>
        <p:txBody>
          <a:bodyPr/>
          <a:lstStyle/>
          <a:p>
            <a:r>
              <a:rPr lang="en-GB" b="1" dirty="0"/>
              <a:t>The Johari Window’s four quadrants</a:t>
            </a:r>
          </a:p>
        </p:txBody>
      </p:sp>
      <p:sp>
        <p:nvSpPr>
          <p:cNvPr id="3" name="Content Placeholder 2">
            <a:extLst>
              <a:ext uri="{FF2B5EF4-FFF2-40B4-BE49-F238E27FC236}">
                <a16:creationId xmlns:a16="http://schemas.microsoft.com/office/drawing/2014/main" id="{9BC5AA88-6642-C582-A42D-DCF65F778B27}"/>
              </a:ext>
            </a:extLst>
          </p:cNvPr>
          <p:cNvSpPr>
            <a:spLocks noGrp="1"/>
          </p:cNvSpPr>
          <p:nvPr>
            <p:ph idx="1"/>
          </p:nvPr>
        </p:nvSpPr>
        <p:spPr>
          <a:xfrm>
            <a:off x="1097280" y="2108201"/>
            <a:ext cx="10058400" cy="4063999"/>
          </a:xfrm>
        </p:spPr>
        <p:txBody>
          <a:bodyPr>
            <a:normAutofit fontScale="40000" lnSpcReduction="20000"/>
          </a:bodyPr>
          <a:lstStyle/>
          <a:p>
            <a:pPr lvl="0"/>
            <a:r>
              <a:rPr lang="en-GB" dirty="0"/>
              <a:t> </a:t>
            </a:r>
          </a:p>
          <a:p>
            <a:pPr lvl="1"/>
            <a:r>
              <a:rPr lang="en-GB" sz="9800" b="1" dirty="0"/>
              <a:t>Open</a:t>
            </a:r>
            <a:r>
              <a:rPr lang="en-GB" sz="9800" dirty="0"/>
              <a:t> (known to self and others)</a:t>
            </a:r>
          </a:p>
          <a:p>
            <a:pPr lvl="1"/>
            <a:r>
              <a:rPr lang="en-GB" sz="9800" b="1" dirty="0"/>
              <a:t>Blind</a:t>
            </a:r>
            <a:r>
              <a:rPr lang="en-GB" sz="9800" dirty="0"/>
              <a:t> (unknown to self, known to others)</a:t>
            </a:r>
          </a:p>
          <a:p>
            <a:pPr lvl="1"/>
            <a:r>
              <a:rPr lang="en-GB" sz="9800" b="1" dirty="0"/>
              <a:t>Hidden</a:t>
            </a:r>
            <a:r>
              <a:rPr lang="en-GB" sz="9800" dirty="0"/>
              <a:t> (known to self, unknown to others)</a:t>
            </a:r>
          </a:p>
          <a:p>
            <a:pPr lvl="1"/>
            <a:r>
              <a:rPr lang="en-GB" sz="9800" b="1" dirty="0"/>
              <a:t>Unknown</a:t>
            </a:r>
            <a:r>
              <a:rPr lang="en-GB" sz="9800" dirty="0"/>
              <a:t> (unknown to self and others)</a:t>
            </a:r>
          </a:p>
          <a:p>
            <a:pPr lvl="0"/>
            <a:r>
              <a:rPr lang="en-GB" sz="9800" dirty="0"/>
              <a:t>Remember that this is about </a:t>
            </a:r>
            <a:r>
              <a:rPr lang="en-GB" sz="9800" b="1" dirty="0"/>
              <a:t>self-awareness and feedback</a:t>
            </a:r>
            <a:r>
              <a:rPr lang="en-GB" sz="9800" dirty="0"/>
              <a:t>, not judgment</a:t>
            </a:r>
            <a:r>
              <a:rPr lang="en-GB" sz="7600" dirty="0"/>
              <a:t>.</a:t>
            </a:r>
          </a:p>
          <a:p>
            <a:pPr marL="45720" indent="0">
              <a:buNone/>
            </a:pPr>
            <a:br>
              <a:rPr lang="en-GB" sz="7600" dirty="0"/>
            </a:br>
            <a:endParaRPr lang="en-GB" sz="7600" dirty="0"/>
          </a:p>
          <a:p>
            <a:endParaRPr lang="en-GB" dirty="0"/>
          </a:p>
        </p:txBody>
      </p:sp>
    </p:spTree>
    <p:extLst>
      <p:ext uri="{BB962C8B-B14F-4D97-AF65-F5344CB8AC3E}">
        <p14:creationId xmlns:p14="http://schemas.microsoft.com/office/powerpoint/2010/main" val="4114857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E6660E-4A16-E4EA-23D0-5B30CDE232B6}"/>
              </a:ext>
            </a:extLst>
          </p:cNvPr>
          <p:cNvSpPr>
            <a:spLocks noGrp="1"/>
          </p:cNvSpPr>
          <p:nvPr>
            <p:ph idx="1"/>
          </p:nvPr>
        </p:nvSpPr>
        <p:spPr>
          <a:xfrm>
            <a:off x="1097280" y="2108201"/>
            <a:ext cx="10058400" cy="4159249"/>
          </a:xfrm>
        </p:spPr>
        <p:txBody>
          <a:bodyPr>
            <a:normAutofit/>
          </a:bodyPr>
          <a:lstStyle/>
          <a:p>
            <a:pPr marL="0" lvl="0" indent="0">
              <a:buNone/>
            </a:pPr>
            <a:r>
              <a:rPr lang="en-GB" sz="4000" dirty="0"/>
              <a:t>Choose </a:t>
            </a:r>
            <a:r>
              <a:rPr lang="en-GB" sz="4000" b="1" dirty="0"/>
              <a:t>5 words</a:t>
            </a:r>
            <a:r>
              <a:rPr lang="en-GB" sz="4000" dirty="0"/>
              <a:t> that you feel best describe yourself</a:t>
            </a:r>
          </a:p>
          <a:p>
            <a:pPr marL="45720" indent="0">
              <a:buNone/>
            </a:pPr>
            <a:br>
              <a:rPr lang="en-GB" sz="4000" dirty="0"/>
            </a:br>
            <a:endParaRPr lang="en-GB" sz="4000" dirty="0"/>
          </a:p>
          <a:p>
            <a:endParaRPr lang="en-GB" dirty="0"/>
          </a:p>
        </p:txBody>
      </p:sp>
    </p:spTree>
    <p:extLst>
      <p:ext uri="{BB962C8B-B14F-4D97-AF65-F5344CB8AC3E}">
        <p14:creationId xmlns:p14="http://schemas.microsoft.com/office/powerpoint/2010/main" val="3398079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20EE8-E307-84BC-7B68-FC71BAE4CF92}"/>
              </a:ext>
            </a:extLst>
          </p:cNvPr>
          <p:cNvSpPr>
            <a:spLocks noGrp="1"/>
          </p:cNvSpPr>
          <p:nvPr>
            <p:ph type="title"/>
          </p:nvPr>
        </p:nvSpPr>
        <p:spPr/>
        <p:txBody>
          <a:bodyPr/>
          <a:lstStyle/>
          <a:p>
            <a:r>
              <a:rPr lang="en-GB" b="1" dirty="0"/>
              <a:t>Peer Feedback (5 minutes)</a:t>
            </a:r>
            <a:br>
              <a:rPr lang="en-GB" sz="4400" dirty="0"/>
            </a:br>
            <a:endParaRPr lang="en-GB" dirty="0"/>
          </a:p>
        </p:txBody>
      </p:sp>
      <p:sp>
        <p:nvSpPr>
          <p:cNvPr id="3" name="Content Placeholder 2">
            <a:extLst>
              <a:ext uri="{FF2B5EF4-FFF2-40B4-BE49-F238E27FC236}">
                <a16:creationId xmlns:a16="http://schemas.microsoft.com/office/drawing/2014/main" id="{BF00A750-5902-0A1B-A08F-D1F6E9642E7F}"/>
              </a:ext>
            </a:extLst>
          </p:cNvPr>
          <p:cNvSpPr>
            <a:spLocks noGrp="1"/>
          </p:cNvSpPr>
          <p:nvPr>
            <p:ph idx="1"/>
          </p:nvPr>
        </p:nvSpPr>
        <p:spPr>
          <a:xfrm>
            <a:off x="476250" y="2108201"/>
            <a:ext cx="10679430" cy="4244974"/>
          </a:xfrm>
        </p:spPr>
        <p:txBody>
          <a:bodyPr>
            <a:normAutofit fontScale="92500" lnSpcReduction="20000"/>
          </a:bodyPr>
          <a:lstStyle/>
          <a:p>
            <a:pPr lvl="0"/>
            <a:r>
              <a:rPr lang="en-GB" sz="3900" dirty="0"/>
              <a:t>Students pair up.</a:t>
            </a:r>
          </a:p>
          <a:p>
            <a:pPr lvl="0"/>
            <a:r>
              <a:rPr lang="en-GB" sz="3900" dirty="0"/>
              <a:t>Each partner selects </a:t>
            </a:r>
            <a:r>
              <a:rPr lang="en-GB" sz="3900" b="1" dirty="0"/>
              <a:t>3–5 words</a:t>
            </a:r>
            <a:r>
              <a:rPr lang="en-GB" sz="3900" dirty="0"/>
              <a:t> that they think describe their partner.</a:t>
            </a:r>
          </a:p>
          <a:p>
            <a:pPr lvl="0"/>
            <a:r>
              <a:rPr lang="en-GB" sz="3900" dirty="0"/>
              <a:t>Partners then compare:</a:t>
            </a:r>
          </a:p>
          <a:p>
            <a:pPr lvl="1"/>
            <a:r>
              <a:rPr lang="en-GB" sz="3900" b="1" dirty="0"/>
              <a:t>Matches</a:t>
            </a:r>
            <a:r>
              <a:rPr lang="en-GB" sz="3900" dirty="0"/>
              <a:t> = Open Area</a:t>
            </a:r>
          </a:p>
          <a:p>
            <a:pPr lvl="1"/>
            <a:r>
              <a:rPr lang="en-GB" sz="3900" b="1" dirty="0"/>
              <a:t>Chosen by self only</a:t>
            </a:r>
            <a:r>
              <a:rPr lang="en-GB" sz="3900" dirty="0"/>
              <a:t> = Hidden Area</a:t>
            </a:r>
          </a:p>
          <a:p>
            <a:pPr lvl="1"/>
            <a:r>
              <a:rPr lang="en-GB" sz="3900" b="1" dirty="0"/>
              <a:t>Chosen by partner only</a:t>
            </a:r>
            <a:r>
              <a:rPr lang="en-GB" sz="3900" dirty="0"/>
              <a:t> = Blind Area</a:t>
            </a:r>
          </a:p>
          <a:p>
            <a:br>
              <a:rPr lang="en-GB" dirty="0"/>
            </a:br>
            <a:endParaRPr lang="en-GB" dirty="0"/>
          </a:p>
          <a:p>
            <a:endParaRPr lang="en-GB" dirty="0"/>
          </a:p>
        </p:txBody>
      </p:sp>
    </p:spTree>
    <p:extLst>
      <p:ext uri="{BB962C8B-B14F-4D97-AF65-F5344CB8AC3E}">
        <p14:creationId xmlns:p14="http://schemas.microsoft.com/office/powerpoint/2010/main" val="2951231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30BF5-7180-B8DB-5145-5B1B0F7E2E05}"/>
              </a:ext>
            </a:extLst>
          </p:cNvPr>
          <p:cNvSpPr>
            <a:spLocks noGrp="1"/>
          </p:cNvSpPr>
          <p:nvPr>
            <p:ph type="title"/>
          </p:nvPr>
        </p:nvSpPr>
        <p:spPr/>
        <p:txBody>
          <a:bodyPr/>
          <a:lstStyle/>
          <a:p>
            <a:r>
              <a:rPr lang="en-GB" b="1" dirty="0"/>
              <a:t>Reflection &amp; Discussion (5 minutes)</a:t>
            </a:r>
            <a:br>
              <a:rPr lang="en-GB" sz="4400" dirty="0"/>
            </a:br>
            <a:endParaRPr lang="en-GB" dirty="0"/>
          </a:p>
        </p:txBody>
      </p:sp>
      <p:sp>
        <p:nvSpPr>
          <p:cNvPr id="3" name="Content Placeholder 2">
            <a:extLst>
              <a:ext uri="{FF2B5EF4-FFF2-40B4-BE49-F238E27FC236}">
                <a16:creationId xmlns:a16="http://schemas.microsoft.com/office/drawing/2014/main" id="{65D60E72-6E66-34F9-8EA6-35CAE559FA3D}"/>
              </a:ext>
            </a:extLst>
          </p:cNvPr>
          <p:cNvSpPr>
            <a:spLocks noGrp="1"/>
          </p:cNvSpPr>
          <p:nvPr>
            <p:ph idx="1"/>
          </p:nvPr>
        </p:nvSpPr>
        <p:spPr/>
        <p:txBody>
          <a:bodyPr>
            <a:normAutofit fontScale="85000" lnSpcReduction="20000"/>
          </a:bodyPr>
          <a:lstStyle/>
          <a:p>
            <a:pPr lvl="0"/>
            <a:r>
              <a:rPr lang="en-GB" sz="4000" dirty="0"/>
              <a:t>In your pairs:</a:t>
            </a:r>
          </a:p>
          <a:p>
            <a:pPr lvl="0"/>
            <a:endParaRPr lang="en-GB" sz="4000" dirty="0"/>
          </a:p>
          <a:p>
            <a:pPr lvl="1"/>
            <a:r>
              <a:rPr lang="en-GB" sz="4000" i="1" dirty="0"/>
              <a:t>What surprised you?</a:t>
            </a:r>
            <a:endParaRPr lang="en-GB" sz="4000" dirty="0"/>
          </a:p>
          <a:p>
            <a:pPr lvl="1"/>
            <a:r>
              <a:rPr lang="en-GB" sz="4000" i="1" dirty="0"/>
              <a:t>How did it feel to see what others chose for you?</a:t>
            </a:r>
            <a:endParaRPr lang="en-GB" sz="4000" dirty="0"/>
          </a:p>
          <a:p>
            <a:pPr lvl="1"/>
            <a:r>
              <a:rPr lang="en-GB" sz="4000" i="1" dirty="0"/>
              <a:t>What might you want to reveal or explore further</a:t>
            </a:r>
          </a:p>
          <a:p>
            <a:pPr lvl="1"/>
            <a:endParaRPr lang="en-GB" sz="4000" b="1" i="1" dirty="0"/>
          </a:p>
          <a:p>
            <a:pPr marL="201168" lvl="1" indent="0">
              <a:buNone/>
            </a:pPr>
            <a:r>
              <a:rPr lang="en-GB" sz="4000" b="1" i="1" dirty="0">
                <a:solidFill>
                  <a:schemeClr val="accent1">
                    <a:lumMod val="75000"/>
                  </a:schemeClr>
                </a:solidFill>
              </a:rPr>
              <a:t>Remember that, </a:t>
            </a:r>
            <a:r>
              <a:rPr lang="en-GB" sz="4000" b="1" dirty="0">
                <a:solidFill>
                  <a:schemeClr val="accent1">
                    <a:lumMod val="75000"/>
                  </a:schemeClr>
                </a:solidFill>
              </a:rPr>
              <a:t>in counselling, giving and receiving feedback is key</a:t>
            </a:r>
            <a:r>
              <a:rPr lang="en-GB" sz="4000" dirty="0">
                <a:solidFill>
                  <a:schemeClr val="accent1">
                    <a:lumMod val="75000"/>
                  </a:schemeClr>
                </a:solidFill>
              </a:rPr>
              <a:t> </a:t>
            </a:r>
            <a:r>
              <a:rPr lang="en-GB" sz="4000" b="1" dirty="0">
                <a:solidFill>
                  <a:schemeClr val="accent1">
                    <a:lumMod val="75000"/>
                  </a:schemeClr>
                </a:solidFill>
              </a:rPr>
              <a:t>to building awareness and trust</a:t>
            </a:r>
            <a:r>
              <a:rPr lang="en-GB" sz="4000" dirty="0">
                <a:solidFill>
                  <a:schemeClr val="accent1">
                    <a:lumMod val="75000"/>
                  </a:schemeClr>
                </a:solidFill>
              </a:rPr>
              <a:t>.</a:t>
            </a:r>
          </a:p>
          <a:p>
            <a:endParaRPr lang="en-GB" dirty="0"/>
          </a:p>
        </p:txBody>
      </p:sp>
    </p:spTree>
    <p:extLst>
      <p:ext uri="{BB962C8B-B14F-4D97-AF65-F5344CB8AC3E}">
        <p14:creationId xmlns:p14="http://schemas.microsoft.com/office/powerpoint/2010/main" val="3665044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3B3C99-F515-66BF-1E69-7AC8BBE12C74}"/>
              </a:ext>
            </a:extLst>
          </p:cNvPr>
          <p:cNvSpPr txBox="1"/>
          <p:nvPr/>
        </p:nvSpPr>
        <p:spPr>
          <a:xfrm>
            <a:off x="1193932" y="672771"/>
            <a:ext cx="8779187" cy="5262979"/>
          </a:xfrm>
          <a:prstGeom prst="rect">
            <a:avLst/>
          </a:prstGeom>
          <a:noFill/>
        </p:spPr>
        <p:txBody>
          <a:bodyPr wrap="square">
            <a:spAutoFit/>
          </a:bodyPr>
          <a:lstStyle/>
          <a:p>
            <a:r>
              <a:rPr lang="en-GB" sz="2400" dirty="0">
                <a:solidFill>
                  <a:schemeClr val="accent1">
                    <a:lumMod val="75000"/>
                  </a:schemeClr>
                </a:solidFill>
              </a:rPr>
              <a:t>Draw your own Johari Windows on a sheet of paper and to fill the panes with: </a:t>
            </a:r>
          </a:p>
          <a:p>
            <a:r>
              <a:rPr lang="en-GB" sz="2400" dirty="0">
                <a:solidFill>
                  <a:schemeClr val="accent1">
                    <a:lumMod val="75000"/>
                  </a:schemeClr>
                </a:solidFill>
              </a:rPr>
              <a:t>Information about yourself you may want to share, or </a:t>
            </a:r>
          </a:p>
          <a:p>
            <a:r>
              <a:rPr lang="en-GB" sz="2400" dirty="0">
                <a:solidFill>
                  <a:schemeClr val="accent1">
                    <a:lumMod val="75000"/>
                  </a:schemeClr>
                </a:solidFill>
              </a:rPr>
              <a:t>Aspects of yourself you would like feedback on, or </a:t>
            </a:r>
          </a:p>
          <a:p>
            <a:r>
              <a:rPr lang="en-GB" sz="2400" dirty="0">
                <a:solidFill>
                  <a:schemeClr val="accent1">
                    <a:lumMod val="75000"/>
                  </a:schemeClr>
                </a:solidFill>
              </a:rPr>
              <a:t>Areas that you would like to explore </a:t>
            </a:r>
          </a:p>
          <a:p>
            <a:r>
              <a:rPr lang="en-GB" sz="2400" dirty="0">
                <a:solidFill>
                  <a:schemeClr val="accent1">
                    <a:lumMod val="75000"/>
                  </a:schemeClr>
                </a:solidFill>
              </a:rPr>
              <a:t>For example, in Pane 1, you could list things that are generally known about you — hobbies etc.  </a:t>
            </a:r>
            <a:br>
              <a:rPr lang="en-GB" sz="2400" dirty="0">
                <a:solidFill>
                  <a:schemeClr val="accent1">
                    <a:lumMod val="75000"/>
                  </a:schemeClr>
                </a:solidFill>
              </a:rPr>
            </a:br>
            <a:r>
              <a:rPr lang="en-GB" sz="2400" dirty="0">
                <a:solidFill>
                  <a:schemeClr val="accent1">
                    <a:lumMod val="75000"/>
                  </a:schemeClr>
                </a:solidFill>
              </a:rPr>
              <a:t>In Pane 2, you could identify feedback you would like to receive about you, traits, mannerisms etc.  </a:t>
            </a:r>
          </a:p>
          <a:p>
            <a:r>
              <a:rPr lang="en-GB" sz="2400" dirty="0">
                <a:solidFill>
                  <a:schemeClr val="accent1">
                    <a:lumMod val="75000"/>
                  </a:schemeClr>
                </a:solidFill>
              </a:rPr>
              <a:t>Pane 3 could include aspects of you that you have not told anyone before, but you might be willing to share during a one-to-one or small-group session.</a:t>
            </a:r>
            <a:br>
              <a:rPr lang="en-GB" sz="2400" dirty="0">
                <a:solidFill>
                  <a:schemeClr val="accent1">
                    <a:lumMod val="75000"/>
                  </a:schemeClr>
                </a:solidFill>
              </a:rPr>
            </a:br>
            <a:r>
              <a:rPr lang="en-GB" sz="2400" dirty="0">
                <a:solidFill>
                  <a:schemeClr val="accent1">
                    <a:lumMod val="75000"/>
                  </a:schemeClr>
                </a:solidFill>
              </a:rPr>
              <a:t>Pane 4 could include areas that you would like to explore in a counselling session or with the help of the group...</a:t>
            </a:r>
          </a:p>
        </p:txBody>
      </p:sp>
    </p:spTree>
    <p:extLst>
      <p:ext uri="{BB962C8B-B14F-4D97-AF65-F5344CB8AC3E}">
        <p14:creationId xmlns:p14="http://schemas.microsoft.com/office/powerpoint/2010/main" val="34743358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7281-6528-DC17-CCEA-C088AC850D29}"/>
              </a:ext>
            </a:extLst>
          </p:cNvPr>
          <p:cNvSpPr>
            <a:spLocks noGrp="1"/>
          </p:cNvSpPr>
          <p:nvPr>
            <p:ph type="title"/>
          </p:nvPr>
        </p:nvSpPr>
        <p:spPr>
          <a:xfrm>
            <a:off x="653145" y="609599"/>
            <a:ext cx="3364378" cy="5606143"/>
          </a:xfrm>
        </p:spPr>
        <p:txBody>
          <a:bodyPr>
            <a:normAutofit/>
          </a:bodyPr>
          <a:lstStyle/>
          <a:p>
            <a:r>
              <a:rPr lang="en-GB" sz="4800"/>
              <a:t>Summary</a:t>
            </a:r>
          </a:p>
        </p:txBody>
      </p:sp>
      <p:sp>
        <p:nvSpPr>
          <p:cNvPr id="4" name="Content Placeholder 3">
            <a:extLst>
              <a:ext uri="{FF2B5EF4-FFF2-40B4-BE49-F238E27FC236}">
                <a16:creationId xmlns:a16="http://schemas.microsoft.com/office/drawing/2014/main" id="{A50564AA-D099-554C-343D-AB7CC7F9A6B2}"/>
              </a:ext>
            </a:extLst>
          </p:cNvPr>
          <p:cNvSpPr>
            <a:spLocks noGrp="1"/>
          </p:cNvSpPr>
          <p:nvPr>
            <p:ph idx="1"/>
          </p:nvPr>
        </p:nvSpPr>
        <p:spPr>
          <a:xfrm>
            <a:off x="4414157" y="1268186"/>
            <a:ext cx="6601714" cy="4827814"/>
          </a:xfrm>
        </p:spPr>
        <p:txBody>
          <a:bodyPr/>
          <a:lstStyle/>
          <a:p>
            <a:r>
              <a:rPr lang="en-GB" dirty="0">
                <a:solidFill>
                  <a:schemeClr val="accent1">
                    <a:lumMod val="75000"/>
                  </a:schemeClr>
                </a:solidFill>
              </a:rPr>
              <a:t>Module Assessment Guidance</a:t>
            </a:r>
          </a:p>
          <a:p>
            <a:r>
              <a:rPr lang="en-GB" dirty="0">
                <a:solidFill>
                  <a:schemeClr val="accent1">
                    <a:lumMod val="75000"/>
                  </a:schemeClr>
                </a:solidFill>
              </a:rPr>
              <a:t>Group Contract - Creating a safe space for skills practice.</a:t>
            </a:r>
          </a:p>
          <a:p>
            <a:r>
              <a:rPr lang="en-GB" dirty="0">
                <a:solidFill>
                  <a:schemeClr val="accent1">
                    <a:lumMod val="75000"/>
                  </a:schemeClr>
                </a:solidFill>
              </a:rPr>
              <a:t>Skills Self Assessment</a:t>
            </a:r>
          </a:p>
          <a:p>
            <a:r>
              <a:rPr lang="en-GB" dirty="0">
                <a:solidFill>
                  <a:schemeClr val="accent1">
                    <a:lumMod val="75000"/>
                  </a:schemeClr>
                </a:solidFill>
              </a:rPr>
              <a:t>Safeguarding and when to share information</a:t>
            </a:r>
          </a:p>
          <a:p>
            <a:r>
              <a:rPr lang="en-GB" dirty="0">
                <a:solidFill>
                  <a:schemeClr val="accent1">
                    <a:lumMod val="75000"/>
                  </a:schemeClr>
                </a:solidFill>
              </a:rPr>
              <a:t>‘Becoming </a:t>
            </a:r>
            <a:r>
              <a:rPr lang="en-GB">
                <a:solidFill>
                  <a:schemeClr val="accent1">
                    <a:lumMod val="75000"/>
                  </a:schemeClr>
                </a:solidFill>
              </a:rPr>
              <a:t>more reflexive’ – Johari Window </a:t>
            </a:r>
            <a:endParaRPr lang="en-GB" dirty="0">
              <a:solidFill>
                <a:schemeClr val="accent1">
                  <a:lumMod val="75000"/>
                </a:schemeClr>
              </a:solidFill>
            </a:endParaRPr>
          </a:p>
          <a:p>
            <a:r>
              <a:rPr lang="en-GB" dirty="0">
                <a:solidFill>
                  <a:schemeClr val="accent1">
                    <a:lumMod val="75000"/>
                  </a:schemeClr>
                </a:solidFill>
              </a:rPr>
              <a:t>Skills practice.</a:t>
            </a:r>
          </a:p>
          <a:p>
            <a:endParaRPr lang="en-GB" dirty="0">
              <a:solidFill>
                <a:schemeClr val="accent1">
                  <a:lumMod val="75000"/>
                </a:schemeClr>
              </a:solidFill>
            </a:endParaRPr>
          </a:p>
        </p:txBody>
      </p:sp>
    </p:spTree>
    <p:extLst>
      <p:ext uri="{BB962C8B-B14F-4D97-AF65-F5344CB8AC3E}">
        <p14:creationId xmlns:p14="http://schemas.microsoft.com/office/powerpoint/2010/main" val="1828151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00BE0F-A723-F56B-BC92-2610AA6A9752}"/>
              </a:ext>
            </a:extLst>
          </p:cNvPr>
          <p:cNvSpPr>
            <a:spLocks noGrp="1"/>
          </p:cNvSpPr>
          <p:nvPr>
            <p:ph idx="1"/>
          </p:nvPr>
        </p:nvSpPr>
        <p:spPr>
          <a:xfrm>
            <a:off x="1143000" y="642257"/>
            <a:ext cx="9872871" cy="5453743"/>
          </a:xfrm>
        </p:spPr>
        <p:txBody>
          <a:bodyPr>
            <a:normAutofit/>
          </a:bodyPr>
          <a:lstStyle/>
          <a:p>
            <a:r>
              <a:rPr lang="en-GB" b="1" dirty="0">
                <a:solidFill>
                  <a:schemeClr val="accent1">
                    <a:lumMod val="50000"/>
                  </a:schemeClr>
                </a:solidFill>
              </a:rPr>
              <a:t>READING. </a:t>
            </a:r>
            <a:endParaRPr lang="en-GB" dirty="0">
              <a:solidFill>
                <a:schemeClr val="accent1">
                  <a:lumMod val="50000"/>
                </a:schemeClr>
              </a:solidFill>
            </a:endParaRPr>
          </a:p>
          <a:p>
            <a:r>
              <a:rPr lang="en-GB" b="1" dirty="0">
                <a:solidFill>
                  <a:schemeClr val="accent1">
                    <a:lumMod val="50000"/>
                  </a:schemeClr>
                </a:solidFill>
              </a:rPr>
              <a:t>Bager-Charleson, S. 2020. </a:t>
            </a:r>
            <a:r>
              <a:rPr lang="en-GB" b="1" i="1" dirty="0">
                <a:solidFill>
                  <a:srgbClr val="F59E00"/>
                </a:solidFill>
                <a:hlinkClick r:id="rId2">
                  <a:extLst>
                    <a:ext uri="{A12FA001-AC4F-418D-AE19-62706E023703}">
                      <ahyp:hlinkClr xmlns:ahyp="http://schemas.microsoft.com/office/drawing/2018/hyperlinkcolor" val="tx"/>
                    </a:ext>
                  </a:extLst>
                </a:hlinkClick>
              </a:rPr>
              <a:t>Reflective Practice and Personal Development in Counselling and Psychotherapy (Counselling and Psychotherapy Practice Series</a:t>
            </a:r>
            <a:r>
              <a:rPr lang="en-GB" b="1" dirty="0">
                <a:solidFill>
                  <a:schemeClr val="accent1">
                    <a:lumMod val="50000"/>
                  </a:schemeClr>
                </a:solidFill>
                <a:hlinkClick r:id="rId2">
                  <a:extLst>
                    <a:ext uri="{A12FA001-AC4F-418D-AE19-62706E023703}">
                      <ahyp:hlinkClr xmlns:ahyp="http://schemas.microsoft.com/office/drawing/2018/hyperlinkcolor" val="tx"/>
                    </a:ext>
                  </a:extLst>
                </a:hlinkClick>
              </a:rPr>
              <a:t>)</a:t>
            </a:r>
            <a:r>
              <a:rPr lang="en-GB" b="1" dirty="0">
                <a:solidFill>
                  <a:schemeClr val="accent1">
                    <a:lumMod val="50000"/>
                  </a:schemeClr>
                </a:solidFill>
              </a:rPr>
              <a:t>. Second Edition. London: Sage.</a:t>
            </a:r>
            <a:endParaRPr lang="en-GB" dirty="0">
              <a:solidFill>
                <a:schemeClr val="accent1">
                  <a:lumMod val="50000"/>
                </a:schemeClr>
              </a:solidFill>
            </a:endParaRPr>
          </a:p>
          <a:p>
            <a:r>
              <a:rPr lang="en-GB" b="1" dirty="0">
                <a:solidFill>
                  <a:schemeClr val="accent1">
                    <a:lumMod val="50000"/>
                  </a:schemeClr>
                </a:solidFill>
              </a:rPr>
              <a:t>Bager-Charleson, S., 2010. </a:t>
            </a:r>
            <a:r>
              <a:rPr lang="en-GB" b="1" i="1" dirty="0">
                <a:solidFill>
                  <a:schemeClr val="accent1">
                    <a:lumMod val="50000"/>
                  </a:schemeClr>
                </a:solidFill>
              </a:rPr>
              <a:t>Reflective practice in counselling and psychotherapy</a:t>
            </a:r>
            <a:r>
              <a:rPr lang="en-GB" b="1" dirty="0">
                <a:solidFill>
                  <a:schemeClr val="accent1">
                    <a:lumMod val="50000"/>
                  </a:schemeClr>
                </a:solidFill>
              </a:rPr>
              <a:t>, Exeter: Learning Matters. [</a:t>
            </a:r>
            <a:r>
              <a:rPr lang="en-GB" b="1" dirty="0" err="1">
                <a:solidFill>
                  <a:schemeClr val="accent1">
                    <a:lumMod val="50000"/>
                  </a:schemeClr>
                </a:solidFill>
              </a:rPr>
              <a:t>ebook</a:t>
            </a:r>
            <a:r>
              <a:rPr lang="en-GB" b="1" dirty="0">
                <a:solidFill>
                  <a:schemeClr val="accent1">
                    <a:lumMod val="50000"/>
                  </a:schemeClr>
                </a:solidFill>
              </a:rPr>
              <a:t>]. Chapter 1.</a:t>
            </a:r>
            <a:endParaRPr lang="en-GB" dirty="0">
              <a:solidFill>
                <a:schemeClr val="accent1">
                  <a:lumMod val="50000"/>
                </a:schemeClr>
              </a:solidFill>
            </a:endParaRPr>
          </a:p>
          <a:p>
            <a:r>
              <a:rPr lang="en-GB" b="1" dirty="0">
                <a:solidFill>
                  <a:schemeClr val="accent1">
                    <a:lumMod val="50000"/>
                  </a:schemeClr>
                </a:solidFill>
              </a:rPr>
              <a:t>Bassot, B. 2023. </a:t>
            </a:r>
            <a:r>
              <a:rPr lang="en-GB" b="1" dirty="0">
                <a:solidFill>
                  <a:schemeClr val="accent1">
                    <a:lumMod val="50000"/>
                  </a:schemeClr>
                </a:solidFill>
                <a:hlinkClick r:id="rId3">
                  <a:extLst>
                    <a:ext uri="{A12FA001-AC4F-418D-AE19-62706E023703}">
                      <ahyp:hlinkClr xmlns:ahyp="http://schemas.microsoft.com/office/drawing/2018/hyperlinkcolor" val="tx"/>
                    </a:ext>
                  </a:extLst>
                </a:hlinkClick>
              </a:rPr>
              <a:t>The Reflective Practice Guide: An Interdisciplinary Approach to Critical Reflection</a:t>
            </a:r>
            <a:r>
              <a:rPr lang="en-GB" b="1" dirty="0">
                <a:solidFill>
                  <a:schemeClr val="accent1">
                    <a:lumMod val="50000"/>
                  </a:schemeClr>
                </a:solidFill>
              </a:rPr>
              <a:t>. Second Edition. London: Routledge.</a:t>
            </a:r>
            <a:endParaRPr lang="en-GB" dirty="0">
              <a:solidFill>
                <a:schemeClr val="accent1">
                  <a:lumMod val="50000"/>
                </a:schemeClr>
              </a:solidFill>
            </a:endParaRPr>
          </a:p>
          <a:p>
            <a:r>
              <a:rPr lang="en-GB" b="1" dirty="0">
                <a:solidFill>
                  <a:schemeClr val="accent1">
                    <a:lumMod val="50000"/>
                  </a:schemeClr>
                </a:solidFill>
              </a:rPr>
              <a:t>Midwinter, R. (2015). E</a:t>
            </a:r>
            <a:r>
              <a:rPr lang="en-GB" b="1" i="1" dirty="0">
                <a:solidFill>
                  <a:schemeClr val="accent1">
                    <a:lumMod val="50000"/>
                  </a:schemeClr>
                </a:solidFill>
              </a:rPr>
              <a:t>mbedding Counselling and Communication Skills</a:t>
            </a:r>
            <a:r>
              <a:rPr lang="en-GB" b="1" dirty="0">
                <a:solidFill>
                  <a:schemeClr val="accent1">
                    <a:lumMod val="50000"/>
                  </a:schemeClr>
                </a:solidFill>
              </a:rPr>
              <a:t>. East Sussex:  Wright</a:t>
            </a:r>
            <a:endParaRPr lang="en-GB" dirty="0">
              <a:solidFill>
                <a:schemeClr val="accent1">
                  <a:lumMod val="50000"/>
                </a:schemeClr>
              </a:solidFill>
            </a:endParaRPr>
          </a:p>
          <a:p>
            <a:r>
              <a:rPr lang="en-GB" b="1" dirty="0">
                <a:solidFill>
                  <a:schemeClr val="accent1">
                    <a:lumMod val="50000"/>
                  </a:schemeClr>
                </a:solidFill>
              </a:rPr>
              <a:t>Stedmon et al., 2009. </a:t>
            </a:r>
            <a:r>
              <a:rPr lang="en-GB" b="1" i="1" dirty="0">
                <a:solidFill>
                  <a:schemeClr val="accent1">
                    <a:lumMod val="50000"/>
                  </a:schemeClr>
                </a:solidFill>
              </a:rPr>
              <a:t>Reflective practice in psychotherapy and counselling</a:t>
            </a:r>
            <a:r>
              <a:rPr lang="en-GB" b="1" dirty="0">
                <a:solidFill>
                  <a:schemeClr val="accent1">
                    <a:lumMod val="50000"/>
                  </a:schemeClr>
                </a:solidFill>
              </a:rPr>
              <a:t>, Maidenhead: McGraw-Hill/Open University Press. [</a:t>
            </a:r>
            <a:r>
              <a:rPr lang="en-GB" b="1" dirty="0" err="1">
                <a:solidFill>
                  <a:schemeClr val="accent1">
                    <a:lumMod val="50000"/>
                  </a:schemeClr>
                </a:solidFill>
              </a:rPr>
              <a:t>ebook</a:t>
            </a:r>
            <a:r>
              <a:rPr lang="en-GB" b="1" dirty="0">
                <a:solidFill>
                  <a:schemeClr val="accent1">
                    <a:lumMod val="50000"/>
                  </a:schemeClr>
                </a:solidFill>
              </a:rPr>
              <a:t>] Chapter 1.</a:t>
            </a:r>
            <a:endParaRPr lang="en-GB" dirty="0">
              <a:solidFill>
                <a:schemeClr val="accent1">
                  <a:lumMod val="50000"/>
                </a:schemeClr>
              </a:solidFill>
            </a:endParaRPr>
          </a:p>
          <a:p>
            <a:endParaRPr lang="en-GB" dirty="0"/>
          </a:p>
        </p:txBody>
      </p:sp>
    </p:spTree>
    <p:extLst>
      <p:ext uri="{BB962C8B-B14F-4D97-AF65-F5344CB8AC3E}">
        <p14:creationId xmlns:p14="http://schemas.microsoft.com/office/powerpoint/2010/main" val="145901790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702</Words>
  <Application>Microsoft Office PowerPoint</Application>
  <PresentationFormat>Widescreen</PresentationFormat>
  <Paragraphs>61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Calibri Light</vt:lpstr>
      <vt:lpstr>Corbel</vt:lpstr>
      <vt:lpstr>Wingdings</vt:lpstr>
      <vt:lpstr>Basis</vt:lpstr>
      <vt:lpstr>ECPS6020: REFLExive Skills in counselling Module Lead: Andrea Williams</vt:lpstr>
      <vt:lpstr>Reflexive Counselling Skills – Week 2</vt:lpstr>
      <vt:lpstr>What we need to consider in this assessment</vt:lpstr>
      <vt:lpstr>Group Contract</vt:lpstr>
      <vt:lpstr>PowerPoint Presentation</vt:lpstr>
      <vt:lpstr>PowerPoint Presentation</vt:lpstr>
      <vt:lpstr>The Johari Window’s four quadrants</vt:lpstr>
      <vt:lpstr>PowerPoint Presentation</vt:lpstr>
      <vt:lpstr>Peer Feedback (5 minutes) </vt:lpstr>
      <vt:lpstr>Reflection &amp; Discussion (5 minutes) </vt:lpstr>
      <vt:lpstr>PowerPoint Presentation</vt:lpstr>
      <vt:lpstr>Summary</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2026-10-05T13:46:15Z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