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3"/>
  </p:notesMasterIdLst>
  <p:handoutMasterIdLst>
    <p:handoutMasterId r:id="rId34"/>
  </p:handoutMasterIdLst>
  <p:sldIdLst>
    <p:sldId id="379" r:id="rId6"/>
    <p:sldId id="347" r:id="rId7"/>
    <p:sldId id="290" r:id="rId8"/>
    <p:sldId id="348" r:id="rId9"/>
    <p:sldId id="385" r:id="rId10"/>
    <p:sldId id="380" r:id="rId11"/>
    <p:sldId id="386" r:id="rId12"/>
    <p:sldId id="387" r:id="rId13"/>
    <p:sldId id="352" r:id="rId14"/>
    <p:sldId id="353" r:id="rId15"/>
    <p:sldId id="388" r:id="rId16"/>
    <p:sldId id="354" r:id="rId17"/>
    <p:sldId id="355" r:id="rId18"/>
    <p:sldId id="357" r:id="rId19"/>
    <p:sldId id="389" r:id="rId20"/>
    <p:sldId id="358" r:id="rId21"/>
    <p:sldId id="390" r:id="rId22"/>
    <p:sldId id="359" r:id="rId23"/>
    <p:sldId id="391" r:id="rId24"/>
    <p:sldId id="360" r:id="rId25"/>
    <p:sldId id="361" r:id="rId26"/>
    <p:sldId id="362" r:id="rId27"/>
    <p:sldId id="364" r:id="rId28"/>
    <p:sldId id="373" r:id="rId29"/>
    <p:sldId id="374" r:id="rId30"/>
    <p:sldId id="392" r:id="rId31"/>
    <p:sldId id="393" r:id="rId3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pos="6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85858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5E4A63-A748-584E-BD12-1ECEC905643B}" v="12" dt="2024-12-06T11:11:55.1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08" autoAdjust="0"/>
    <p:restoredTop sz="94711" autoAdjust="0"/>
  </p:normalViewPr>
  <p:slideViewPr>
    <p:cSldViewPr>
      <p:cViewPr varScale="1">
        <p:scale>
          <a:sx n="98" d="100"/>
          <a:sy n="98" d="100"/>
        </p:scale>
        <p:origin x="1256" y="192"/>
      </p:cViewPr>
      <p:guideLst>
        <p:guide orient="horz" pos="3792"/>
        <p:guide pos="576"/>
        <p:guide orient="horz" pos="1008"/>
        <p:guide pos="624"/>
      </p:guideLst>
    </p:cSldViewPr>
  </p:slideViewPr>
  <p:outlineViewPr>
    <p:cViewPr>
      <p:scale>
        <a:sx n="33" d="100"/>
        <a:sy n="33" d="100"/>
      </p:scale>
      <p:origin x="0" y="-420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21" Type="http://schemas.openxmlformats.org/officeDocument/2006/relationships/slide" Target="slides/slide16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12/6/24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12/6/24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52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AAB72DD-9222-45FF-AE49-09230245C9EB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56793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F3F3E8B-43B3-43D2-BD18-1E1C7DDD53FA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2272642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2654BF3-B257-478E-95DB-8EDA1D90987F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26878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2236431-A630-43E4-B486-B1A2369C34C1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731101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F95491D-D6A4-4A18-AC72-CBE7778AA927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40193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26F697E-10F5-4D42-9BB0-07D5A21DC8AD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41175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D52564E-5E5A-48C8-B47B-0DBE7CA0FA3A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1985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43F32B1-4EE1-43F4-8E1C-339D7B06704E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832041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8B9BA29-C9C1-4DA7-BAE4-56E13FEE54C1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745751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7965597-5CE5-4CF1-8AE7-A393AC99CD54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104822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E6C4E91-3833-4CB1-B6F9-75F733340E84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96150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67A5D7E-0E25-4C97-B6F5-6F21CCBB8002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656921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A4A3EF5-5DC5-4E97-B9CB-765D785A3DAC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97570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A5B9C2C-2DEB-471A-814D-E400C23CDD77}" type="slidenum">
              <a:rPr lang="en-US" altLang="en-US" sz="120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335345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A71858F-4AE3-40D1-9B73-C3388878F364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085551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E8D7A01-C283-4244-A50F-8A3BF845F08C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9641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2514600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3840163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2620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4267200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8023027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9673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BEE0D-AD80-4433-BD08-7295CB78D3D1}" type="datetimeFigureOut">
              <a:rPr lang="en-US" smtClean="0"/>
              <a:pPr>
                <a:defRPr/>
              </a:pPr>
              <a:t>12/6/24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25730B-1F60-4635-9EEF-C4721C191C5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0424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4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4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8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  <p:sldLayoutId id="2147483694" r:id="rId18"/>
    <p:sldLayoutId id="2147483697" r:id="rId19"/>
    <p:sldLayoutId id="2147483699" r:id="rId20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8</a:t>
            </a:r>
            <a:br>
              <a:rPr lang="en-US" altLang="en-US" dirty="0"/>
            </a:br>
            <a:r>
              <a:rPr lang="en-US" dirty="0"/>
              <a:t>The Nervous System</a:t>
            </a:r>
          </a:p>
        </p:txBody>
      </p:sp>
    </p:spTree>
    <p:extLst>
      <p:ext uri="{BB962C8B-B14F-4D97-AF65-F5344CB8AC3E}">
        <p14:creationId xmlns:p14="http://schemas.microsoft.com/office/powerpoint/2010/main" val="2766383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 dirty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89037"/>
            <a:ext cx="8229600" cy="505936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Functions of the Nervous System </a:t>
            </a:r>
            <a:endParaRPr lang="en-US" altLang="en-US" b="1" dirty="0">
              <a:solidFill>
                <a:srgbClr val="28805C"/>
              </a:solidFill>
            </a:endParaRPr>
          </a:p>
          <a:p>
            <a:pPr marL="457200" indent="-457200">
              <a:lnSpc>
                <a:spcPts val="36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Detects changes and feel sensations</a:t>
            </a:r>
          </a:p>
          <a:p>
            <a:pPr marL="457200" indent="-457200">
              <a:lnSpc>
                <a:spcPts val="36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Initiates responses to changes</a:t>
            </a:r>
          </a:p>
          <a:p>
            <a:pPr marL="457200" indent="-457200">
              <a:lnSpc>
                <a:spcPts val="36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Organizes and stores information</a:t>
            </a:r>
          </a:p>
          <a:p>
            <a:pPr marL="346075" indent="-457200">
              <a:buNone/>
            </a:pPr>
            <a:r>
              <a:rPr lang="en-US" altLang="en-US" b="1" dirty="0"/>
              <a:t>Divisions of the Nervous System</a:t>
            </a:r>
          </a:p>
          <a:p>
            <a:pPr marL="346075" indent="-457200">
              <a:buNone/>
            </a:pPr>
            <a:r>
              <a:rPr lang="en-US" altLang="en-US" dirty="0"/>
              <a:t>Central nervous system (C N S)—brain and spinal cord</a:t>
            </a:r>
          </a:p>
          <a:p>
            <a:pPr marL="346075" indent="-457200">
              <a:buNone/>
            </a:pPr>
            <a:r>
              <a:rPr lang="en-US" altLang="en-US" dirty="0"/>
              <a:t>Peripheral nervous system (P N S)—cranial nerves and spinal nerves:</a:t>
            </a:r>
          </a:p>
        </p:txBody>
      </p:sp>
    </p:spTree>
    <p:extLst>
      <p:ext uri="{BB962C8B-B14F-4D97-AF65-F5344CB8AC3E}">
        <p14:creationId xmlns:p14="http://schemas.microsoft.com/office/powerpoint/2010/main" val="1649051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2">
            <a:extLst>
              <a:ext uri="{FF2B5EF4-FFF2-40B4-BE49-F238E27FC236}">
                <a16:creationId xmlns:a16="http://schemas.microsoft.com/office/drawing/2014/main" id="{79DE523C-7329-4AC5-8D4C-74ABE203D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Figure 3.1</a:t>
            </a:r>
          </a:p>
        </p:txBody>
      </p:sp>
      <p:pic>
        <p:nvPicPr>
          <p:cNvPr id="15362" name="Content Placeholder 2">
            <a:extLst>
              <a:ext uri="{FF2B5EF4-FFF2-40B4-BE49-F238E27FC236}">
                <a16:creationId xmlns:a16="http://schemas.microsoft.com/office/drawing/2014/main" id="{6149C772-CDFB-485F-A905-A34FED363D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0900" y="834118"/>
            <a:ext cx="4902200" cy="511651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Nerve Tissue</a:t>
            </a:r>
            <a:endParaRPr lang="en-US" alt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63637"/>
            <a:ext cx="8275983" cy="4856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Nerve Tissue</a:t>
            </a:r>
            <a:r>
              <a:rPr lang="en-US" altLang="en-US" dirty="0"/>
              <a:t>—neurons, Schwann cells, and</a:t>
            </a:r>
            <a:br>
              <a:rPr lang="en-US" altLang="en-US" dirty="0"/>
            </a:br>
            <a:r>
              <a:rPr lang="en-US" altLang="en-US" dirty="0"/>
              <a:t>C N S neuroglia</a:t>
            </a:r>
          </a:p>
          <a:p>
            <a:pPr marL="346075" indent="-457200">
              <a:buNone/>
            </a:pPr>
            <a:r>
              <a:rPr lang="en-US" altLang="en-US" dirty="0"/>
              <a:t>Neuron—Cell body:</a:t>
            </a:r>
          </a:p>
          <a:p>
            <a:pPr marL="2057400" indent="-457200">
              <a:buNone/>
            </a:pPr>
            <a:r>
              <a:rPr lang="en-US" altLang="en-US" dirty="0"/>
              <a:t>Axon:</a:t>
            </a:r>
          </a:p>
          <a:p>
            <a:pPr marL="2057400" indent="-457200">
              <a:buNone/>
            </a:pPr>
            <a:r>
              <a:rPr lang="en-US" altLang="en-US" dirty="0"/>
              <a:t>Dendrites:</a:t>
            </a:r>
          </a:p>
          <a:p>
            <a:pPr marL="346075" indent="-457200">
              <a:buNone/>
            </a:pPr>
            <a:r>
              <a:rPr lang="en-US" altLang="en-US" sz="3000" dirty="0"/>
              <a:t>Synapse—neurotransmitter:</a:t>
            </a:r>
          </a:p>
          <a:p>
            <a:pPr marL="346075" indent="-457200">
              <a:buNone/>
            </a:pPr>
            <a:r>
              <a:rPr lang="en-US" altLang="en-US" sz="3000" dirty="0"/>
              <a:t>Neuron cell bodies are in the C N S or close to the </a:t>
            </a:r>
            <a:br>
              <a:rPr lang="en-US" altLang="en-US" sz="3000" dirty="0"/>
            </a:br>
            <a:r>
              <a:rPr lang="en-US" altLang="en-US" sz="3000" dirty="0"/>
              <a:t>C N S:</a:t>
            </a:r>
          </a:p>
          <a:p>
            <a:pPr marL="346075" indent="-457200">
              <a:buNone/>
            </a:pPr>
            <a:r>
              <a:rPr lang="en-US" altLang="en-US" sz="3000" dirty="0"/>
              <a:t>Peripheral nerves are made of axons and dendrites.</a:t>
            </a:r>
          </a:p>
        </p:txBody>
      </p:sp>
    </p:spTree>
    <p:extLst>
      <p:ext uri="{BB962C8B-B14F-4D97-AF65-F5344CB8AC3E}">
        <p14:creationId xmlns:p14="http://schemas.microsoft.com/office/powerpoint/2010/main" val="3415722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CCE9C-1E6A-E722-BD58-A070CAD51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diagram of a nervous system&#10;&#10;Description automatically generated">
            <a:extLst>
              <a:ext uri="{FF2B5EF4-FFF2-40B4-BE49-F238E27FC236}">
                <a16:creationId xmlns:a16="http://schemas.microsoft.com/office/drawing/2014/main" id="{5077A2B1-7761-49EC-F8FB-71F5F4395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01600"/>
            <a:ext cx="6083300" cy="6201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724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-274320"/>
            <a:r>
              <a:rPr lang="en-US" altLang="en-US" dirty="0"/>
              <a:t>The Nerve Impulse (see Table 8–2)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7400" y="1169949"/>
            <a:ext cx="8229600" cy="1497051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A neuron not carrying an impulse: polarization</a:t>
            </a:r>
          </a:p>
          <a:p>
            <a:pPr marL="685800" lvl="1"/>
            <a:r>
              <a:rPr lang="en-US" altLang="en-US" dirty="0"/>
              <a:t>The membrane has a (+) charge outside and a (negative) inside.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800100" y="2730500"/>
            <a:ext cx="8229600" cy="2400300"/>
          </a:xfrm>
        </p:spPr>
        <p:txBody>
          <a:bodyPr/>
          <a:lstStyle/>
          <a:p>
            <a:pPr marL="347472" indent="-457200"/>
            <a:r>
              <a:rPr lang="en-US" altLang="en-US" dirty="0"/>
              <a:t>Depolarization—entry of N a</a:t>
            </a:r>
            <a:r>
              <a:rPr lang="en-US" altLang="en-US" baseline="30000" dirty="0"/>
              <a:t>+</a:t>
            </a:r>
            <a:r>
              <a:rPr lang="en-US" altLang="en-US" dirty="0"/>
              <a:t> ions, reversal of charges:</a:t>
            </a:r>
          </a:p>
          <a:p>
            <a:pPr marL="347472" indent="-457200"/>
            <a:r>
              <a:rPr lang="en-US" altLang="en-US" dirty="0" err="1"/>
              <a:t>Saltatory</a:t>
            </a:r>
            <a:r>
              <a:rPr lang="en-US" altLang="en-US" dirty="0"/>
              <a:t> conduction—myelinated fibers; only the nodes of Ranvier depolarize and repolarize. Effect on speed: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576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C519D-09DC-98E2-0FFA-AE5C066C0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green and white text on a green background&#10;&#10;Description automatically generated">
            <a:extLst>
              <a:ext uri="{FF2B5EF4-FFF2-40B4-BE49-F238E27FC236}">
                <a16:creationId xmlns:a16="http://schemas.microsoft.com/office/drawing/2014/main" id="{284F5863-E169-09B5-F268-C67F23A2A4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1257300"/>
            <a:ext cx="7716774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119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C1654-BBB2-E3BE-3AC9-9787CFFE9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 descr="A diagram of a neuron&#10;&#10;Description automatically generated">
            <a:extLst>
              <a:ext uri="{FF2B5EF4-FFF2-40B4-BE49-F238E27FC236}">
                <a16:creationId xmlns:a16="http://schemas.microsoft.com/office/drawing/2014/main" id="{FF219D80-D3C2-06A0-276F-16EE19887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175182"/>
            <a:ext cx="6553200" cy="483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285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 dirty="0"/>
              <a:t>Types of Neurons (nerve fibers)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Sensory (afferent) neurons—from receptors to the C N S</a:t>
            </a:r>
          </a:p>
          <a:p>
            <a:pPr marL="685800" lvl="1"/>
            <a:r>
              <a:rPr lang="en-US" altLang="en-US" dirty="0"/>
              <a:t>Somatic:     Visceral: </a:t>
            </a:r>
            <a:endParaRPr lang="en-IN" dirty="0"/>
          </a:p>
        </p:txBody>
      </p:sp>
      <p:sp>
        <p:nvSpPr>
          <p:cNvPr id="7" name="Content Placeholder 6"/>
          <p:cNvSpPr>
            <a:spLocks noGrp="1"/>
          </p:cNvSpPr>
          <p:nvPr>
            <p:ph idx="10"/>
          </p:nvPr>
        </p:nvSpPr>
        <p:spPr>
          <a:xfrm>
            <a:off x="838200" y="2914650"/>
            <a:ext cx="8229600" cy="14859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Motor (efferent) neurons—from the C N S to effectors</a:t>
            </a:r>
          </a:p>
          <a:p>
            <a:pPr marL="685800" lvl="1"/>
            <a:r>
              <a:rPr lang="en-US" altLang="en-US" dirty="0"/>
              <a:t>Somatic:     Visceral:</a:t>
            </a:r>
            <a:endParaRPr lang="en-IN" dirty="0"/>
          </a:p>
        </p:txBody>
      </p:sp>
      <p:sp>
        <p:nvSpPr>
          <p:cNvPr id="8" name="Content Placeholder 7"/>
          <p:cNvSpPr>
            <a:spLocks noGrp="1"/>
          </p:cNvSpPr>
          <p:nvPr>
            <p:ph idx="11"/>
          </p:nvPr>
        </p:nvSpPr>
        <p:spPr>
          <a:xfrm>
            <a:off x="838200" y="4572000"/>
            <a:ext cx="8229600" cy="457200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Interneurons—entirely within the C</a:t>
            </a:r>
            <a:r>
              <a:rPr lang="en-IN" altLang="en-US" dirty="0"/>
              <a:t> </a:t>
            </a:r>
            <a:r>
              <a:rPr lang="en-US" altLang="en-US" dirty="0"/>
              <a:t>N 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70383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Nerves and Nerve Tracts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87752" cy="3078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Sensory nerve—made of sensory neurons:</a:t>
            </a:r>
          </a:p>
          <a:p>
            <a:pPr marL="346075" indent="-457200">
              <a:buNone/>
            </a:pPr>
            <a:r>
              <a:rPr lang="en-US" altLang="en-US" dirty="0"/>
              <a:t>Motor nerve—made of motor neurons:</a:t>
            </a:r>
          </a:p>
          <a:p>
            <a:pPr marL="346075" indent="-457200">
              <a:buNone/>
            </a:pPr>
            <a:r>
              <a:rPr lang="en-US" altLang="en-US" dirty="0"/>
              <a:t>Mixed nerve—made of both sensory and motor neurons:</a:t>
            </a:r>
          </a:p>
          <a:p>
            <a:pPr marL="346075" indent="-457200">
              <a:buNone/>
            </a:pPr>
            <a:r>
              <a:rPr lang="en-US" altLang="en-US" dirty="0"/>
              <a:t>Nerve tract—a nerve within the C N S:</a:t>
            </a:r>
          </a:p>
        </p:txBody>
      </p:sp>
    </p:spTree>
    <p:extLst>
      <p:ext uri="{BB962C8B-B14F-4D97-AF65-F5344CB8AC3E}">
        <p14:creationId xmlns:p14="http://schemas.microsoft.com/office/powerpoint/2010/main" val="3950231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A2F71-E8E1-2D49-BB95-DC2152188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diagram of a human body&#10;&#10;Description automatically generated">
            <a:extLst>
              <a:ext uri="{FF2B5EF4-FFF2-40B4-BE49-F238E27FC236}">
                <a16:creationId xmlns:a16="http://schemas.microsoft.com/office/drawing/2014/main" id="{CF1660D4-00B7-3E6B-10FC-D30D5E118C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20650"/>
            <a:ext cx="6553200" cy="661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084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Spinal Cord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219201"/>
            <a:ext cx="8229600" cy="37338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Functions: Transmits impulses</a:t>
            </a:r>
          </a:p>
          <a:p>
            <a:pPr marL="347472" lvl="1" indent="-457200">
              <a:buNone/>
            </a:pPr>
            <a:r>
              <a:rPr lang="en-US" altLang="en-US" dirty="0"/>
              <a:t>		    	</a:t>
            </a:r>
            <a:r>
              <a:rPr lang="en-US" altLang="en-US" sz="3200" dirty="0"/>
              <a:t>Integrates spinal cord reflexes</a:t>
            </a:r>
          </a:p>
          <a:p>
            <a:pPr marL="347472" indent="-457200">
              <a:buNone/>
            </a:pPr>
            <a:r>
              <a:rPr lang="en-US" altLang="en-US" dirty="0"/>
              <a:t>Location: Within the vertebral canal, extends from the foramen magnum to the second lumbar vertebra</a:t>
            </a:r>
          </a:p>
          <a:p>
            <a:pPr marL="347472" indent="-457200">
              <a:buNone/>
            </a:pPr>
            <a:r>
              <a:rPr lang="en-US" altLang="en-US" dirty="0"/>
              <a:t>In cross-section: Gray matter is internal, shaped like an H, made of cell bodies: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62000" y="5105400"/>
            <a:ext cx="8229600" cy="990600"/>
          </a:xfrm>
        </p:spPr>
        <p:txBody>
          <a:bodyPr/>
          <a:lstStyle/>
          <a:p>
            <a:pPr marL="568325" lvl="1"/>
            <a:r>
              <a:rPr lang="en-IN" dirty="0"/>
              <a:t>White matter is external, made of myelinated axons and dendrites, arranged in nerve tracts. </a:t>
            </a:r>
          </a:p>
        </p:txBody>
      </p:sp>
    </p:spTree>
    <p:extLst>
      <p:ext uri="{BB962C8B-B14F-4D97-AF65-F5344CB8AC3E}">
        <p14:creationId xmlns:p14="http://schemas.microsoft.com/office/powerpoint/2010/main" val="27976021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Spinal Cord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78566" y="1162878"/>
            <a:ext cx="8060634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Ascending tracts—white matter; carry sensory impulses to the brain:</a:t>
            </a:r>
          </a:p>
          <a:p>
            <a:pPr marL="347472" indent="-457200">
              <a:buNone/>
            </a:pPr>
            <a:r>
              <a:rPr lang="en-US" altLang="en-US" dirty="0"/>
              <a:t>Descending tracts—carry motor impulses away from the brain:</a:t>
            </a:r>
          </a:p>
          <a:p>
            <a:pPr marL="347472" indent="-457200">
              <a:buNone/>
            </a:pPr>
            <a:r>
              <a:rPr lang="en-US" altLang="en-US" dirty="0"/>
              <a:t>Central canal—opens into the ventricles of the brain; contains cerebrospinal fluid:</a:t>
            </a:r>
          </a:p>
        </p:txBody>
      </p:sp>
    </p:spTree>
    <p:extLst>
      <p:ext uri="{BB962C8B-B14F-4D97-AF65-F5344CB8AC3E}">
        <p14:creationId xmlns:p14="http://schemas.microsoft.com/office/powerpoint/2010/main" val="3080461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pPr indent="0">
              <a:buNone/>
            </a:pPr>
            <a:r>
              <a:rPr lang="en-US" altLang="en-US"/>
              <a:t>Spinal Nerves (see Table 8–3)</a:t>
            </a:r>
            <a:endParaRPr lang="en-US" altLang="en-US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785187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8 cervical pairs— </a:t>
            </a:r>
          </a:p>
          <a:p>
            <a:pPr marL="346075" indent="-457200">
              <a:buNone/>
            </a:pPr>
            <a:r>
              <a:rPr lang="en-US" altLang="en-US" dirty="0"/>
              <a:t>12 thoracic pairs—</a:t>
            </a:r>
          </a:p>
          <a:p>
            <a:pPr marL="346075" indent="-457200">
              <a:buNone/>
            </a:pPr>
            <a:r>
              <a:rPr lang="en-US" altLang="en-US" dirty="0"/>
              <a:t>5 lumbar pairs—</a:t>
            </a:r>
          </a:p>
          <a:p>
            <a:pPr marL="346075" indent="-457200">
              <a:buNone/>
            </a:pPr>
            <a:r>
              <a:rPr lang="en-US" altLang="en-US" dirty="0"/>
              <a:t>5 sacral pairs—</a:t>
            </a:r>
          </a:p>
          <a:p>
            <a:pPr marL="346075" indent="-457200">
              <a:buNone/>
            </a:pPr>
            <a:r>
              <a:rPr lang="en-US" altLang="en-US" dirty="0"/>
              <a:t>1 coccygeal pair—</a:t>
            </a:r>
          </a:p>
          <a:p>
            <a:pPr marL="346075" indent="-457200">
              <a:buNone/>
            </a:pPr>
            <a:r>
              <a:rPr lang="en-US" altLang="en-US" dirty="0" err="1"/>
              <a:t>Cauda</a:t>
            </a:r>
            <a:r>
              <a:rPr lang="en-US" altLang="en-US" dirty="0"/>
              <a:t> </a:t>
            </a:r>
            <a:r>
              <a:rPr lang="en-US" altLang="en-US" dirty="0" err="1"/>
              <a:t>equina</a:t>
            </a:r>
            <a:r>
              <a:rPr lang="en-US" altLang="en-US" dirty="0"/>
              <a:t>—lumbar and sacral nerves:</a:t>
            </a:r>
          </a:p>
        </p:txBody>
      </p:sp>
    </p:spTree>
    <p:extLst>
      <p:ext uri="{BB962C8B-B14F-4D97-AF65-F5344CB8AC3E}">
        <p14:creationId xmlns:p14="http://schemas.microsoft.com/office/powerpoint/2010/main" val="10172360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9D3BF-004B-EA81-A017-7A4650156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diagram of the back of a person&#10;&#10;Description automatically generated">
            <a:extLst>
              <a:ext uri="{FF2B5EF4-FFF2-40B4-BE49-F238E27FC236}">
                <a16:creationId xmlns:a16="http://schemas.microsoft.com/office/drawing/2014/main" id="{0EBEBAD3-5509-60F1-6272-D56D381AE3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2114" y="0"/>
            <a:ext cx="39797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2244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49300" y="263334"/>
            <a:ext cx="8229600" cy="590931"/>
          </a:xfrm>
        </p:spPr>
        <p:txBody>
          <a:bodyPr/>
          <a:lstStyle/>
          <a:p>
            <a:pPr indent="0">
              <a:buNone/>
            </a:pPr>
            <a:r>
              <a:rPr lang="en-US" altLang="en-US" dirty="0"/>
              <a:t>Spinal Nerves (continued)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812800" y="1169949"/>
            <a:ext cx="8229600" cy="1992351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Each spinal nerve has two roots:</a:t>
            </a:r>
          </a:p>
          <a:p>
            <a:pPr marL="685800" lvl="1"/>
            <a:r>
              <a:rPr lang="en-US" altLang="en-US" dirty="0"/>
              <a:t>Dorsal (sensory)— </a:t>
            </a:r>
          </a:p>
          <a:p>
            <a:pPr marL="1051560" lvl="2">
              <a:buClr>
                <a:schemeClr val="tx1">
                  <a:lumMod val="75000"/>
                </a:schemeClr>
              </a:buClr>
            </a:pPr>
            <a:r>
              <a:rPr lang="en-US" altLang="en-US" dirty="0"/>
              <a:t>Dorsal root ganglion—</a:t>
            </a:r>
          </a:p>
          <a:p>
            <a:pPr marL="685800" lvl="1"/>
            <a:r>
              <a:rPr lang="en-US" altLang="en-US" dirty="0"/>
              <a:t>Ventral root (motor)—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812800" y="3314700"/>
            <a:ext cx="8229600" cy="381000"/>
          </a:xfrm>
        </p:spPr>
        <p:txBody>
          <a:bodyPr/>
          <a:lstStyle/>
          <a:p>
            <a:pPr marL="0"/>
            <a:r>
              <a:rPr lang="en-US" altLang="en-US" dirty="0"/>
              <a:t>Outside the spinal cord the two roots unite—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474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7B700-75EE-F04E-8126-1B40BBEBF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chart of muscles that are in a box&#10;&#10;Description automatically generated with medium confidence">
            <a:extLst>
              <a:ext uri="{FF2B5EF4-FFF2-40B4-BE49-F238E27FC236}">
                <a16:creationId xmlns:a16="http://schemas.microsoft.com/office/drawing/2014/main" id="{7B5238BB-F178-D396-2AE3-102A75877A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703" y="1295400"/>
            <a:ext cx="7772400" cy="3355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527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Spinal Cord Reflexes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229600" cy="483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Spinal Cord Reflexes</a:t>
            </a:r>
            <a:r>
              <a:rPr lang="en-US" altLang="en-US" dirty="0"/>
              <a:t>—do not depend directly on the brain </a:t>
            </a:r>
          </a:p>
          <a:p>
            <a:pPr marL="346075" indent="-457200">
              <a:buNone/>
            </a:pPr>
            <a:r>
              <a:rPr lang="en-US" altLang="en-US" dirty="0"/>
              <a:t>Reflex—an involuntary response to a stimulus</a:t>
            </a:r>
          </a:p>
          <a:p>
            <a:pPr marL="346075" indent="-457200">
              <a:buNone/>
            </a:pPr>
            <a:r>
              <a:rPr lang="en-US" altLang="en-US" dirty="0"/>
              <a:t>Reflex arc—the pathway of impulses:</a:t>
            </a:r>
          </a:p>
          <a:p>
            <a:pPr marL="457200" indent="-457200">
              <a:lnSpc>
                <a:spcPts val="3400"/>
              </a:lnSpc>
              <a:buFont typeface="+mj-lt"/>
              <a:buAutoNum type="arabicPeriod"/>
            </a:pPr>
            <a:r>
              <a:rPr lang="en-US" altLang="en-US" dirty="0"/>
              <a:t>Receptors:</a:t>
            </a:r>
          </a:p>
          <a:p>
            <a:pPr marL="457200" indent="-457200">
              <a:lnSpc>
                <a:spcPts val="3400"/>
              </a:lnSpc>
              <a:buFont typeface="+mj-lt"/>
              <a:buAutoNum type="arabicPeriod"/>
            </a:pPr>
            <a:r>
              <a:rPr lang="en-US" altLang="en-US" dirty="0"/>
              <a:t>Sensory neurons:</a:t>
            </a:r>
          </a:p>
          <a:p>
            <a:pPr marL="457200" indent="-457200">
              <a:lnSpc>
                <a:spcPts val="3400"/>
              </a:lnSpc>
              <a:buFont typeface="+mj-lt"/>
              <a:buAutoNum type="arabicPeriod"/>
            </a:pPr>
            <a:r>
              <a:rPr lang="en-US" altLang="en-US" dirty="0"/>
              <a:t>C N S:</a:t>
            </a:r>
          </a:p>
          <a:p>
            <a:pPr marL="457200" indent="-457200">
              <a:lnSpc>
                <a:spcPts val="3400"/>
              </a:lnSpc>
              <a:buFont typeface="+mj-lt"/>
              <a:buAutoNum type="arabicPeriod"/>
            </a:pPr>
            <a:r>
              <a:rPr lang="en-US" altLang="en-US" dirty="0"/>
              <a:t>Motor neurons:</a:t>
            </a:r>
          </a:p>
          <a:p>
            <a:pPr marL="457200" indent="-457200">
              <a:lnSpc>
                <a:spcPts val="3400"/>
              </a:lnSpc>
              <a:buFont typeface="+mj-lt"/>
              <a:buAutoNum type="arabicPeriod"/>
            </a:pPr>
            <a:r>
              <a:rPr lang="en-US" altLang="en-US" dirty="0"/>
              <a:t>Effector:</a:t>
            </a:r>
          </a:p>
        </p:txBody>
      </p:sp>
    </p:spTree>
    <p:extLst>
      <p:ext uri="{BB962C8B-B14F-4D97-AF65-F5344CB8AC3E}">
        <p14:creationId xmlns:p14="http://schemas.microsoft.com/office/powerpoint/2010/main" val="38641848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A35C9-5A2D-4015-3B84-6CDC6A3D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diagram of the muscles of the leg&#10;&#10;Description automatically generated">
            <a:extLst>
              <a:ext uri="{FF2B5EF4-FFF2-40B4-BE49-F238E27FC236}">
                <a16:creationId xmlns:a16="http://schemas.microsoft.com/office/drawing/2014/main" id="{09B91B6A-C76F-E4A8-6165-FFBD37228A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892950"/>
            <a:ext cx="6737350" cy="560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114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Spinal Cord Reflexes (continued)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825500" y="1169949"/>
            <a:ext cx="8229600" cy="2068551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Stretch reflex</a:t>
            </a:r>
            <a:r>
              <a:rPr lang="en-US" altLang="en-US" dirty="0"/>
              <a:t>—a muscle that is stretched will contract. 	</a:t>
            </a:r>
          </a:p>
          <a:p>
            <a:pPr marL="685800" lvl="1"/>
            <a:r>
              <a:rPr lang="en-US" altLang="en-US" dirty="0"/>
              <a:t>Example: patellar reflex</a:t>
            </a:r>
          </a:p>
          <a:p>
            <a:pPr marL="685800" lvl="1"/>
            <a:r>
              <a:rPr lang="en-US" altLang="en-US" dirty="0"/>
              <a:t>Purpose: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825500" y="3467100"/>
            <a:ext cx="8229600" cy="1981200"/>
          </a:xfrm>
        </p:spPr>
        <p:txBody>
          <a:bodyPr/>
          <a:lstStyle/>
          <a:p>
            <a:pPr indent="-457200"/>
            <a:r>
              <a:rPr lang="en-US" altLang="en-US" b="1" dirty="0"/>
              <a:t>Flexor reflex</a:t>
            </a:r>
            <a:r>
              <a:rPr lang="en-US" altLang="en-US" dirty="0"/>
              <a:t>—a painful stimulus causes withdrawal.</a:t>
            </a:r>
          </a:p>
          <a:p>
            <a:pPr marL="685800" lvl="1"/>
            <a:r>
              <a:rPr lang="en-US" altLang="en-US" dirty="0"/>
              <a:t>Example:</a:t>
            </a:r>
          </a:p>
          <a:p>
            <a:pPr marL="685800" lvl="1"/>
            <a:r>
              <a:rPr lang="en-US" altLang="en-US" dirty="0"/>
              <a:t>Purpose: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994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Brain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800100" y="1189037"/>
            <a:ext cx="8229600" cy="2577041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The Brain</a:t>
            </a:r>
            <a:r>
              <a:rPr lang="en-US" altLang="en-US" dirty="0"/>
              <a:t>—the many parts function as an integrated whole.</a:t>
            </a:r>
          </a:p>
          <a:p>
            <a:pPr marL="346075" indent="-457200">
              <a:buNone/>
            </a:pPr>
            <a:r>
              <a:rPr lang="en-US" altLang="en-US" dirty="0"/>
              <a:t>Ventricles—four cavities: two lateral and the third and fourth ventricles –</a:t>
            </a:r>
          </a:p>
          <a:p>
            <a:pPr marL="685800" lvl="1"/>
            <a:r>
              <a:rPr lang="en-US" altLang="en-US" dirty="0"/>
              <a:t>Choroid plexus—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0100" y="3842278"/>
            <a:ext cx="8229600" cy="1552841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Medulla—posterior to the pons</a:t>
            </a:r>
          </a:p>
          <a:p>
            <a:pPr marL="685800" lvl="1"/>
            <a:r>
              <a:rPr lang="en-US" altLang="en-US" dirty="0"/>
              <a:t>Has centers to regulate vital functions:</a:t>
            </a:r>
          </a:p>
          <a:p>
            <a:pPr marL="685800" lvl="1"/>
            <a:r>
              <a:rPr lang="en-US" altLang="en-US" dirty="0"/>
              <a:t>Has centers for reflexes: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1"/>
          </p:nvPr>
        </p:nvSpPr>
        <p:spPr>
          <a:xfrm>
            <a:off x="800100" y="5458619"/>
            <a:ext cx="8229600" cy="548482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Pons—works with the medulla: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32574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 dirty="0"/>
              <a:t>The Brain (continued_1)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00100" y="1168401"/>
            <a:ext cx="8229600" cy="15748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Midbrain—extends from the pons to the hypothalamus</a:t>
            </a:r>
          </a:p>
          <a:p>
            <a:pPr marL="685800" lvl="1"/>
            <a:r>
              <a:rPr lang="en-US" altLang="en-US" dirty="0"/>
              <a:t>Contains reflex centers: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800100" y="2806701"/>
            <a:ext cx="8229600" cy="2286000"/>
          </a:xfrm>
        </p:spPr>
        <p:txBody>
          <a:bodyPr/>
          <a:lstStyle/>
          <a:p>
            <a:pPr marL="347472" indent="-457200"/>
            <a:r>
              <a:rPr lang="en-US" altLang="en-US" dirty="0"/>
              <a:t>Cerebellum—posterior to the pons and medulla, has two hemispheres</a:t>
            </a:r>
          </a:p>
          <a:p>
            <a:pPr marL="685800" lvl="1"/>
            <a:r>
              <a:rPr lang="en-US" altLang="en-US" dirty="0"/>
              <a:t>Its functions are concerned with voluntary movement.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1378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Brain (continued_2)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057322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Hypothalamus—above the pituitary gland and below the thalamus</a:t>
            </a:r>
          </a:p>
          <a:p>
            <a:pPr marL="444500" indent="-444500">
              <a:lnSpc>
                <a:spcPts val="33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Produces antidiuretic hormone (A D H) and oxytocin:</a:t>
            </a:r>
          </a:p>
          <a:p>
            <a:pPr marL="776288" indent="-776288">
              <a:lnSpc>
                <a:spcPts val="33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Produces releasing hormones:</a:t>
            </a:r>
          </a:p>
          <a:p>
            <a:pPr marL="776288" indent="-776288">
              <a:lnSpc>
                <a:spcPts val="33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Regulates body temperature:</a:t>
            </a:r>
          </a:p>
          <a:p>
            <a:pPr marL="776288" indent="-776288">
              <a:lnSpc>
                <a:spcPts val="33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Regulates food intake:</a:t>
            </a:r>
          </a:p>
          <a:p>
            <a:pPr marL="444500" indent="-444500">
              <a:lnSpc>
                <a:spcPts val="33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Regulates the autonomic nervous system and visceral responses:</a:t>
            </a:r>
          </a:p>
          <a:p>
            <a:pPr marL="776288" indent="-776288">
              <a:lnSpc>
                <a:spcPts val="33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6. </a:t>
            </a:r>
            <a:r>
              <a:rPr lang="en-US" altLang="en-US" dirty="0"/>
              <a:t>Regulates body rhythms:</a:t>
            </a:r>
          </a:p>
        </p:txBody>
      </p:sp>
    </p:spTree>
    <p:extLst>
      <p:ext uri="{BB962C8B-B14F-4D97-AF65-F5344CB8AC3E}">
        <p14:creationId xmlns:p14="http://schemas.microsoft.com/office/powerpoint/2010/main" val="1189578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Autonomic Nervous System (A N S)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01756" y="1189037"/>
            <a:ext cx="8037444" cy="4754563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b="1" dirty="0"/>
              <a:t>The Autonomic Nervous System</a:t>
            </a:r>
            <a:r>
              <a:rPr lang="en-US" altLang="en-US" dirty="0"/>
              <a:t> (A N S)—consists of motor neurons to visceral effectors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Has two divisions—sympathetic and parasympathetic</a:t>
            </a:r>
          </a:p>
        </p:txBody>
      </p:sp>
    </p:spTree>
    <p:extLst>
      <p:ext uri="{BB962C8B-B14F-4D97-AF65-F5344CB8AC3E}">
        <p14:creationId xmlns:p14="http://schemas.microsoft.com/office/powerpoint/2010/main" val="157592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IN" dirty="0"/>
              <a:t>The Autonomic Nervous System (ANS) (continued_2)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63637"/>
            <a:ext cx="8070573" cy="4779963"/>
          </a:xfrm>
        </p:spPr>
        <p:txBody>
          <a:bodyPr/>
          <a:lstStyle/>
          <a:p>
            <a:pPr marL="346075" indent="-457200">
              <a:buNone/>
            </a:pPr>
            <a:r>
              <a:rPr lang="en-IN" b="1" dirty="0"/>
              <a:t>Autonomic Nervous System</a:t>
            </a:r>
            <a:r>
              <a:rPr lang="en-IN" dirty="0"/>
              <a:t> (see Table 8–6 for specific functions) </a:t>
            </a:r>
          </a:p>
          <a:p>
            <a:pPr marL="346075" indent="-457200">
              <a:buNone/>
            </a:pPr>
            <a:r>
              <a:rPr lang="en-US" altLang="en-US" dirty="0"/>
              <a:t>Sympathetic division—dominates in stressful situations:</a:t>
            </a:r>
          </a:p>
          <a:p>
            <a:pPr marL="346075" indent="-457200">
              <a:buNone/>
            </a:pPr>
            <a:r>
              <a:rPr lang="en-US" altLang="en-US" dirty="0"/>
              <a:t>Parasympathetic division—dominates in relaxed situations:</a:t>
            </a:r>
          </a:p>
          <a:p>
            <a:pPr marL="346075" indent="-457200">
              <a:buNone/>
            </a:pPr>
            <a:r>
              <a:rPr lang="en-US" altLang="en-US" dirty="0"/>
              <a:t>Neurotransmitters:</a:t>
            </a:r>
          </a:p>
          <a:p>
            <a:pPr marL="685800" lvl="1"/>
            <a:r>
              <a:rPr lang="en-US" altLang="en-US" dirty="0"/>
              <a:t>Acetylcholine:</a:t>
            </a:r>
          </a:p>
          <a:p>
            <a:pPr marL="685800" lvl="1"/>
            <a:r>
              <a:rPr lang="en-US" altLang="en-US" dirty="0"/>
              <a:t>Norepinephrine:</a:t>
            </a:r>
          </a:p>
        </p:txBody>
      </p:sp>
    </p:spTree>
    <p:extLst>
      <p:ext uri="{BB962C8B-B14F-4D97-AF65-F5344CB8AC3E}">
        <p14:creationId xmlns:p14="http://schemas.microsoft.com/office/powerpoint/2010/main" val="32397367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39FC0-BAB2-DED2-BB5E-A37619B9A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diagram of the human body&#10;&#10;Description automatically generated">
            <a:extLst>
              <a:ext uri="{FF2B5EF4-FFF2-40B4-BE49-F238E27FC236}">
                <a16:creationId xmlns:a16="http://schemas.microsoft.com/office/drawing/2014/main" id="{735B8F15-8C4D-C654-78E4-0164D81C0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0"/>
            <a:ext cx="5606612" cy="621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641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66A9FFE9-5B10-3AC6-2C18-8CF33070A859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r>
              <a:rPr lang="en-US" dirty="0"/>
              <a:t>Focus on the areas covered in this PowerPoint – no need to focus too much on ‘The Brain’, ‘Meninges and cerebrospinal fluid’ or ‘cranial nerves’ sections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9B324E-A966-6C58-ECE2-776F8FF2F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 Focus</a:t>
            </a:r>
          </a:p>
        </p:txBody>
      </p:sp>
    </p:spTree>
    <p:extLst>
      <p:ext uri="{BB962C8B-B14F-4D97-AF65-F5344CB8AC3E}">
        <p14:creationId xmlns:p14="http://schemas.microsoft.com/office/powerpoint/2010/main" val="26790856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C939C3-7EE7-4FC7-818E-985D0213E860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www.w3.org/XML/1998/namespace"/>
    <ds:schemaRef ds:uri="71d46e88-8733-4645-9284-85cf006978cc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88135b7f-3fab-49b6-8009-71309f2107a8"/>
  </ds:schemaRefs>
</ds:datastoreItem>
</file>

<file path=customXml/itemProps2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734</TotalTime>
  <Words>823</Words>
  <Application>Microsoft Macintosh PowerPoint</Application>
  <PresentationFormat>On-screen Show (4:3)</PresentationFormat>
  <Paragraphs>123</Paragraphs>
  <Slides>27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</vt:lpstr>
      <vt:lpstr>Office Theme</vt:lpstr>
      <vt:lpstr>Chapter 8 The Nervous System</vt:lpstr>
      <vt:lpstr> </vt:lpstr>
      <vt:lpstr>Figure 3.1</vt:lpstr>
      <vt:lpstr>Nerve Tissue</vt:lpstr>
      <vt:lpstr>PowerPoint Presentation</vt:lpstr>
      <vt:lpstr>The Nerve Impulse (see Table 8–2)</vt:lpstr>
      <vt:lpstr>PowerPoint Presentation</vt:lpstr>
      <vt:lpstr>PowerPoint Presentation</vt:lpstr>
      <vt:lpstr>Types of Neurons (nerve fibers)</vt:lpstr>
      <vt:lpstr>Nerves and Nerve Tracts </vt:lpstr>
      <vt:lpstr>PowerPoint Presentation</vt:lpstr>
      <vt:lpstr>The Spinal Cord </vt:lpstr>
      <vt:lpstr>Spinal Cord (continued)</vt:lpstr>
      <vt:lpstr>Spinal Nerves (see Table 8–3)</vt:lpstr>
      <vt:lpstr>PowerPoint Presentation</vt:lpstr>
      <vt:lpstr>Spinal Nerves (continued)</vt:lpstr>
      <vt:lpstr>PowerPoint Presentation</vt:lpstr>
      <vt:lpstr>Spinal Cord Reflexes</vt:lpstr>
      <vt:lpstr>PowerPoint Presentation</vt:lpstr>
      <vt:lpstr>Spinal Cord Reflexes (continued)</vt:lpstr>
      <vt:lpstr>The Brain</vt:lpstr>
      <vt:lpstr>The Brain (continued_1)</vt:lpstr>
      <vt:lpstr>The Brain (continued_2) </vt:lpstr>
      <vt:lpstr>The Autonomic Nervous System (A N S)</vt:lpstr>
      <vt:lpstr>The Autonomic Nervous System (ANS) (continued_2) </vt:lpstr>
      <vt:lpstr>PowerPoint Presentation</vt:lpstr>
      <vt:lpstr>Exam Focus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8 The Nervous System</dc:title>
  <dc:creator>Rajarajan</dc:creator>
  <cp:lastModifiedBy>Geraint Forster</cp:lastModifiedBy>
  <cp:revision>200</cp:revision>
  <dcterms:created xsi:type="dcterms:W3CDTF">2018-06-20T07:51:02Z</dcterms:created>
  <dcterms:modified xsi:type="dcterms:W3CDTF">2024-12-06T11:16:05Z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