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Urch (1808798)" userId="S::1808798@student.uwtsd.ac.uk::6910d4d0-4b24-4b0f-8b0c-0bdd50ea922f" providerId="AD" clId="Web-{4AB158EC-6E7E-4F36-B489-2BB29A0F7A03}"/>
    <pc:docChg chg="addSld modSld">
      <pc:chgData name="Ryan Urch (1808798)" userId="S::1808798@student.uwtsd.ac.uk::6910d4d0-4b24-4b0f-8b0c-0bdd50ea922f" providerId="AD" clId="Web-{4AB158EC-6E7E-4F36-B489-2BB29A0F7A03}" dt="2019-01-22T21:47:51.367" v="29" actId="20577"/>
      <pc:docMkLst>
        <pc:docMk/>
      </pc:docMkLst>
      <pc:sldChg chg="modSp new">
        <pc:chgData name="Ryan Urch (1808798)" userId="S::1808798@student.uwtsd.ac.uk::6910d4d0-4b24-4b0f-8b0c-0bdd50ea922f" providerId="AD" clId="Web-{4AB158EC-6E7E-4F36-B489-2BB29A0F7A03}" dt="2019-01-22T21:47:51.367" v="28" actId="20577"/>
        <pc:sldMkLst>
          <pc:docMk/>
          <pc:sldMk cId="1496599000" sldId="265"/>
        </pc:sldMkLst>
        <pc:spChg chg="mod">
          <ac:chgData name="Ryan Urch (1808798)" userId="S::1808798@student.uwtsd.ac.uk::6910d4d0-4b24-4b0f-8b0c-0bdd50ea922f" providerId="AD" clId="Web-{4AB158EC-6E7E-4F36-B489-2BB29A0F7A03}" dt="2019-01-22T21:37:53.821" v="9" actId="20577"/>
          <ac:spMkLst>
            <pc:docMk/>
            <pc:sldMk cId="1496599000" sldId="265"/>
            <ac:spMk id="2" creationId="{66BA5B03-3EDF-49E2-BC59-656035F6EBE1}"/>
          </ac:spMkLst>
        </pc:spChg>
        <pc:spChg chg="mod">
          <ac:chgData name="Ryan Urch (1808798)" userId="S::1808798@student.uwtsd.ac.uk::6910d4d0-4b24-4b0f-8b0c-0bdd50ea922f" providerId="AD" clId="Web-{4AB158EC-6E7E-4F36-B489-2BB29A0F7A03}" dt="2019-01-22T21:47:51.367" v="28" actId="20577"/>
          <ac:spMkLst>
            <pc:docMk/>
            <pc:sldMk cId="1496599000" sldId="265"/>
            <ac:spMk id="3" creationId="{475307C1-C760-4326-B757-602C1F669A50}"/>
          </ac:spMkLst>
        </pc:spChg>
      </pc:sldChg>
    </pc:docChg>
  </pc:docChgLst>
  <pc:docChgLst>
    <pc:chgData name="Ryan Urch (1808798)" userId="S::1808798@student.uwtsd.ac.uk::6910d4d0-4b24-4b0f-8b0c-0bdd50ea922f" providerId="AD" clId="Web-{8135F4FA-1AD0-41AB-A394-42B95E4B22A2}"/>
    <pc:docChg chg="addSld delSld modSld">
      <pc:chgData name="Ryan Urch (1808798)" userId="S::1808798@student.uwtsd.ac.uk::6910d4d0-4b24-4b0f-8b0c-0bdd50ea922f" providerId="AD" clId="Web-{8135F4FA-1AD0-41AB-A394-42B95E4B22A2}" dt="2019-01-19T02:53:30.111" v="463" actId="20577"/>
      <pc:docMkLst>
        <pc:docMk/>
      </pc:docMkLst>
      <pc:sldChg chg="addSp delSp modSp new">
        <pc:chgData name="Ryan Urch (1808798)" userId="S::1808798@student.uwtsd.ac.uk::6910d4d0-4b24-4b0f-8b0c-0bdd50ea922f" providerId="AD" clId="Web-{8135F4FA-1AD0-41AB-A394-42B95E4B22A2}" dt="2019-01-19T02:53:30.111" v="462" actId="20577"/>
        <pc:sldMkLst>
          <pc:docMk/>
          <pc:sldMk cId="27006342" sldId="264"/>
        </pc:sldMkLst>
        <pc:spChg chg="mod">
          <ac:chgData name="Ryan Urch (1808798)" userId="S::1808798@student.uwtsd.ac.uk::6910d4d0-4b24-4b0f-8b0c-0bdd50ea922f" providerId="AD" clId="Web-{8135F4FA-1AD0-41AB-A394-42B95E4B22A2}" dt="2019-01-19T02:44:44.804" v="92" actId="20577"/>
          <ac:spMkLst>
            <pc:docMk/>
            <pc:sldMk cId="27006342" sldId="264"/>
            <ac:spMk id="2" creationId="{9BE17AEC-7B63-4921-B70C-A904356DDF83}"/>
          </ac:spMkLst>
        </pc:spChg>
        <pc:spChg chg="del">
          <ac:chgData name="Ryan Urch (1808798)" userId="S::1808798@student.uwtsd.ac.uk::6910d4d0-4b24-4b0f-8b0c-0bdd50ea922f" providerId="AD" clId="Web-{8135F4FA-1AD0-41AB-A394-42B95E4B22A2}" dt="2019-01-19T02:43:25.334" v="3"/>
          <ac:spMkLst>
            <pc:docMk/>
            <pc:sldMk cId="27006342" sldId="264"/>
            <ac:spMk id="3" creationId="{6A127A4D-4FD3-44FB-B930-D972AF9ACD6D}"/>
          </ac:spMkLst>
        </pc:spChg>
        <pc:spChg chg="add mod">
          <ac:chgData name="Ryan Urch (1808798)" userId="S::1808798@student.uwtsd.ac.uk::6910d4d0-4b24-4b0f-8b0c-0bdd50ea922f" providerId="AD" clId="Web-{8135F4FA-1AD0-41AB-A394-42B95E4B22A2}" dt="2019-01-19T02:53:30.111" v="462" actId="20577"/>
          <ac:spMkLst>
            <pc:docMk/>
            <pc:sldMk cId="27006342" sldId="264"/>
            <ac:spMk id="6" creationId="{8FA844DA-96B9-47FF-BF76-2CB79B04FC51}"/>
          </ac:spMkLst>
        </pc:spChg>
        <pc:spChg chg="add mod">
          <ac:chgData name="Ryan Urch (1808798)" userId="S::1808798@student.uwtsd.ac.uk::6910d4d0-4b24-4b0f-8b0c-0bdd50ea922f" providerId="AD" clId="Web-{8135F4FA-1AD0-41AB-A394-42B95E4B22A2}" dt="2019-01-19T02:52:37.703" v="459" actId="1076"/>
          <ac:spMkLst>
            <pc:docMk/>
            <pc:sldMk cId="27006342" sldId="264"/>
            <ac:spMk id="9" creationId="{6C67E5FE-AE5D-4903-930A-A2C0837D2F52}"/>
          </ac:spMkLst>
        </pc:spChg>
        <pc:spChg chg="add mod">
          <ac:chgData name="Ryan Urch (1808798)" userId="S::1808798@student.uwtsd.ac.uk::6910d4d0-4b24-4b0f-8b0c-0bdd50ea922f" providerId="AD" clId="Web-{8135F4FA-1AD0-41AB-A394-42B95E4B22A2}" dt="2019-01-19T02:52:28.062" v="455" actId="20577"/>
          <ac:spMkLst>
            <pc:docMk/>
            <pc:sldMk cId="27006342" sldId="264"/>
            <ac:spMk id="12" creationId="{DBD319D6-30DF-412B-AFC2-3BBF9F7EDC33}"/>
          </ac:spMkLst>
        </pc:spChg>
        <pc:picChg chg="add mod ord">
          <ac:chgData name="Ryan Urch (1808798)" userId="S::1808798@student.uwtsd.ac.uk::6910d4d0-4b24-4b0f-8b0c-0bdd50ea922f" providerId="AD" clId="Web-{8135F4FA-1AD0-41AB-A394-42B95E4B22A2}" dt="2019-01-19T02:50:23.561" v="334" actId="14100"/>
          <ac:picMkLst>
            <pc:docMk/>
            <pc:sldMk cId="27006342" sldId="264"/>
            <ac:picMk id="4" creationId="{40224B7F-EC67-4BEB-9F23-8C24E47437F2}"/>
          </ac:picMkLst>
        </pc:picChg>
        <pc:picChg chg="add mod">
          <ac:chgData name="Ryan Urch (1808798)" userId="S::1808798@student.uwtsd.ac.uk::6910d4d0-4b24-4b0f-8b0c-0bdd50ea922f" providerId="AD" clId="Web-{8135F4FA-1AD0-41AB-A394-42B95E4B22A2}" dt="2019-01-19T02:52:34.156" v="458" actId="1076"/>
          <ac:picMkLst>
            <pc:docMk/>
            <pc:sldMk cId="27006342" sldId="264"/>
            <ac:picMk id="7" creationId="{7EFAD09B-79A7-485C-B3BD-38A09B341403}"/>
          </ac:picMkLst>
        </pc:picChg>
        <pc:picChg chg="add mod">
          <ac:chgData name="Ryan Urch (1808798)" userId="S::1808798@student.uwtsd.ac.uk::6910d4d0-4b24-4b0f-8b0c-0bdd50ea922f" providerId="AD" clId="Web-{8135F4FA-1AD0-41AB-A394-42B95E4B22A2}" dt="2019-01-19T02:50:18.858" v="333" actId="1076"/>
          <ac:picMkLst>
            <pc:docMk/>
            <pc:sldMk cId="27006342" sldId="264"/>
            <ac:picMk id="10" creationId="{DCC0F738-309A-4AA4-BE48-26F33A8A1052}"/>
          </ac:picMkLst>
        </pc:picChg>
      </pc:sldChg>
      <pc:sldChg chg="new del">
        <pc:chgData name="Ryan Urch (1808798)" userId="S::1808798@student.uwtsd.ac.uk::6910d4d0-4b24-4b0f-8b0c-0bdd50ea922f" providerId="AD" clId="Web-{8135F4FA-1AD0-41AB-A394-42B95E4B22A2}" dt="2019-01-19T02:42:12.943" v="1"/>
        <pc:sldMkLst>
          <pc:docMk/>
          <pc:sldMk cId="4200693182" sldId="264"/>
        </pc:sldMkLst>
      </pc:sldChg>
    </pc:docChg>
  </pc:docChgLst>
  <pc:docChgLst>
    <pc:chgData name="Ryan Urch (1808798)" userId="S::1808798@student.uwtsd.ac.uk::6910d4d0-4b24-4b0f-8b0c-0bdd50ea922f" providerId="AD" clId="Web-{C7FEF409-78E8-4718-9AB1-D54A8A95267A}"/>
    <pc:docChg chg="modSld">
      <pc:chgData name="Ryan Urch (1808798)" userId="S::1808798@student.uwtsd.ac.uk::6910d4d0-4b24-4b0f-8b0c-0bdd50ea922f" providerId="AD" clId="Web-{C7FEF409-78E8-4718-9AB1-D54A8A95267A}" dt="2019-01-21T08:33:57.483" v="19" actId="20577"/>
      <pc:docMkLst>
        <pc:docMk/>
      </pc:docMkLst>
      <pc:sldChg chg="addSp modSp">
        <pc:chgData name="Ryan Urch (1808798)" userId="S::1808798@student.uwtsd.ac.uk::6910d4d0-4b24-4b0f-8b0c-0bdd50ea922f" providerId="AD" clId="Web-{C7FEF409-78E8-4718-9AB1-D54A8A95267A}" dt="2019-01-21T08:31:49.999" v="10" actId="14100"/>
        <pc:sldMkLst>
          <pc:docMk/>
          <pc:sldMk cId="109857222" sldId="256"/>
        </pc:sldMkLst>
        <pc:spChg chg="add mod">
          <ac:chgData name="Ryan Urch (1808798)" userId="S::1808798@student.uwtsd.ac.uk::6910d4d0-4b24-4b0f-8b0c-0bdd50ea922f" providerId="AD" clId="Web-{C7FEF409-78E8-4718-9AB1-D54A8A95267A}" dt="2019-01-21T08:31:49.999" v="10" actId="14100"/>
          <ac:spMkLst>
            <pc:docMk/>
            <pc:sldMk cId="109857222" sldId="256"/>
            <ac:spMk id="5" creationId="{54895EE4-72A4-405F-85F0-B86010B465B7}"/>
          </ac:spMkLst>
        </pc:spChg>
        <pc:picChg chg="mod">
          <ac:chgData name="Ryan Urch (1808798)" userId="S::1808798@student.uwtsd.ac.uk::6910d4d0-4b24-4b0f-8b0c-0bdd50ea922f" providerId="AD" clId="Web-{C7FEF409-78E8-4718-9AB1-D54A8A95267A}" dt="2019-01-21T08:31:42.342" v="8" actId="1076"/>
          <ac:picMkLst>
            <pc:docMk/>
            <pc:sldMk cId="109857222" sldId="256"/>
            <ac:picMk id="4" creationId="{E503E304-0D8E-45B6-BB1D-338B08F2978C}"/>
          </ac:picMkLst>
        </pc:picChg>
      </pc:sldChg>
      <pc:sldChg chg="modSp">
        <pc:chgData name="Ryan Urch (1808798)" userId="S::1808798@student.uwtsd.ac.uk::6910d4d0-4b24-4b0f-8b0c-0bdd50ea922f" providerId="AD" clId="Web-{C7FEF409-78E8-4718-9AB1-D54A8A95267A}" dt="2019-01-21T08:33:56.311" v="18" actId="20577"/>
        <pc:sldMkLst>
          <pc:docMk/>
          <pc:sldMk cId="27006342" sldId="264"/>
        </pc:sldMkLst>
        <pc:spChg chg="mod">
          <ac:chgData name="Ryan Urch (1808798)" userId="S::1808798@student.uwtsd.ac.uk::6910d4d0-4b24-4b0f-8b0c-0bdd50ea922f" providerId="AD" clId="Web-{C7FEF409-78E8-4718-9AB1-D54A8A95267A}" dt="2019-01-21T08:33:45.858" v="15" actId="20577"/>
          <ac:spMkLst>
            <pc:docMk/>
            <pc:sldMk cId="27006342" sldId="264"/>
            <ac:spMk id="6" creationId="{8FA844DA-96B9-47FF-BF76-2CB79B04FC51}"/>
          </ac:spMkLst>
        </pc:spChg>
        <pc:spChg chg="mod">
          <ac:chgData name="Ryan Urch (1808798)" userId="S::1808798@student.uwtsd.ac.uk::6910d4d0-4b24-4b0f-8b0c-0bdd50ea922f" providerId="AD" clId="Web-{C7FEF409-78E8-4718-9AB1-D54A8A95267A}" dt="2019-01-21T08:33:33.265" v="12" actId="20577"/>
          <ac:spMkLst>
            <pc:docMk/>
            <pc:sldMk cId="27006342" sldId="264"/>
            <ac:spMk id="9" creationId="{6C67E5FE-AE5D-4903-930A-A2C0837D2F52}"/>
          </ac:spMkLst>
        </pc:spChg>
        <pc:spChg chg="mod">
          <ac:chgData name="Ryan Urch (1808798)" userId="S::1808798@student.uwtsd.ac.uk::6910d4d0-4b24-4b0f-8b0c-0bdd50ea922f" providerId="AD" clId="Web-{C7FEF409-78E8-4718-9AB1-D54A8A95267A}" dt="2019-01-21T08:33:56.311" v="18" actId="20577"/>
          <ac:spMkLst>
            <pc:docMk/>
            <pc:sldMk cId="27006342" sldId="264"/>
            <ac:spMk id="12" creationId="{DBD319D6-30DF-412B-AFC2-3BBF9F7EDC3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dirty="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2661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dirty="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36629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dirty="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53106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47048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22/01/2019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28042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22/01/2019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137549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22/01/2019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4159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dirty="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82908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79309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dirty="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1114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dirty="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23818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dirty="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814960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dirty="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456952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dirty="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dirty="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22/01/2019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57832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185618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dirty="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22/01/2019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57918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dirty="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22/01/2019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5769905"/>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l9lFhxXaQqA?feature=oembed" TargetMode="Externa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PVbvXfWqQ6s?feature=oembed" TargetMode="External"/><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uTSo2dD6aTg?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DuVYGpvdOO4?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05774" y="189847"/>
            <a:ext cx="9144000" cy="1564716"/>
          </a:xfrm>
        </p:spPr>
        <p:txBody>
          <a:bodyPr>
            <a:normAutofit/>
          </a:bodyPr>
          <a:lstStyle/>
          <a:p>
            <a:pPr algn="ctr"/>
            <a:br>
              <a:rPr lang="en-GB" sz="4800" dirty="0">
                <a:latin typeface="Comic Sans MS"/>
              </a:rPr>
            </a:br>
            <a:r>
              <a:rPr lang="en-GB" sz="4800" dirty="0">
                <a:latin typeface="Times New Roman"/>
                <a:cs typeface="Times New Roman"/>
              </a:rPr>
              <a:t>The Dylan Thomas Centre</a:t>
            </a:r>
            <a:endParaRPr lang="en-GB" sz="4800" dirty="0">
              <a:latin typeface="Comic Sans MS"/>
            </a:endParaRPr>
          </a:p>
        </p:txBody>
      </p:sp>
      <p:sp>
        <p:nvSpPr>
          <p:cNvPr id="3" name="Subtitle 2"/>
          <p:cNvSpPr>
            <a:spLocks noGrp="1"/>
          </p:cNvSpPr>
          <p:nvPr>
            <p:ph type="subTitle" idx="1"/>
          </p:nvPr>
        </p:nvSpPr>
        <p:spPr>
          <a:xfrm>
            <a:off x="1308340" y="2020484"/>
            <a:ext cx="9144000" cy="572583"/>
          </a:xfrm>
        </p:spPr>
        <p:txBody>
          <a:bodyPr vert="horz" lIns="91440" tIns="45720" rIns="91440" bIns="45720" rtlCol="0">
            <a:normAutofit/>
          </a:bodyPr>
          <a:lstStyle/>
          <a:p>
            <a:pPr algn="l"/>
            <a:r>
              <a:rPr lang="en-GB" sz="1700">
                <a:cs typeface="Calibri"/>
              </a:rPr>
              <a:t>How the Dylan Thomas Centre uses established learning theories to educate children on the history of the Poet Dylan Thomas and the craft of Poetry. </a:t>
            </a:r>
            <a:endParaRPr lang="en-GB" sz="1700"/>
          </a:p>
        </p:txBody>
      </p:sp>
      <p:pic>
        <p:nvPicPr>
          <p:cNvPr id="4" name="Picture 16" descr="A large white building&#10;&#10;Description generated with very high confidence">
            <a:extLst>
              <a:ext uri="{FF2B5EF4-FFF2-40B4-BE49-F238E27FC236}">
                <a16:creationId xmlns:a16="http://schemas.microsoft.com/office/drawing/2014/main" id="{E503E304-0D8E-45B6-BB1D-338B08F2978C}"/>
              </a:ext>
            </a:extLst>
          </p:cNvPr>
          <p:cNvPicPr>
            <a:picLocks noChangeAspect="1"/>
          </p:cNvPicPr>
          <p:nvPr/>
        </p:nvPicPr>
        <p:blipFill>
          <a:blip r:embed="rId2"/>
          <a:stretch>
            <a:fillRect/>
          </a:stretch>
        </p:blipFill>
        <p:spPr>
          <a:xfrm>
            <a:off x="1863306" y="2823149"/>
            <a:ext cx="6754483" cy="4044041"/>
          </a:xfrm>
          <a:prstGeom prst="rect">
            <a:avLst/>
          </a:prstGeom>
        </p:spPr>
      </p:pic>
      <p:sp>
        <p:nvSpPr>
          <p:cNvPr id="5" name="TextBox 4">
            <a:extLst>
              <a:ext uri="{FF2B5EF4-FFF2-40B4-BE49-F238E27FC236}">
                <a16:creationId xmlns:a16="http://schemas.microsoft.com/office/drawing/2014/main" id="{54895EE4-72A4-405F-85F0-B86010B465B7}"/>
              </a:ext>
            </a:extLst>
          </p:cNvPr>
          <p:cNvSpPr txBox="1"/>
          <p:nvPr/>
        </p:nvSpPr>
        <p:spPr>
          <a:xfrm>
            <a:off x="8548778" y="3006305"/>
            <a:ext cx="3605841" cy="92716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(http://www.city-of-swansea.com/visitwales/dylanthomas.jpg, 2019)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9691A-30D9-4E60-B553-0E5BDF97EEBD}"/>
              </a:ext>
            </a:extLst>
          </p:cNvPr>
          <p:cNvSpPr>
            <a:spLocks noGrp="1"/>
          </p:cNvSpPr>
          <p:nvPr>
            <p:ph type="title"/>
          </p:nvPr>
        </p:nvSpPr>
        <p:spPr>
          <a:xfrm>
            <a:off x="3670827" y="-3048"/>
            <a:ext cx="3315419" cy="844169"/>
          </a:xfrm>
        </p:spPr>
        <p:txBody>
          <a:bodyPr vert="horz" lIns="91440" tIns="45720" rIns="91440" bIns="45720" rtlCol="0" anchor="b">
            <a:normAutofit/>
          </a:bodyPr>
          <a:lstStyle/>
          <a:p>
            <a:r>
              <a:rPr lang="en-US" dirty="0">
                <a:latin typeface="Times New Roman"/>
                <a:cs typeface="Times New Roman"/>
              </a:rPr>
              <a:t>Animal Cut Outs</a:t>
            </a:r>
          </a:p>
        </p:txBody>
      </p:sp>
      <p:pic>
        <p:nvPicPr>
          <p:cNvPr id="4" name="Picture 8" descr="A picture containing person, indoor, wall, man&#10;&#10;Description generated with very high confidence">
            <a:extLst>
              <a:ext uri="{FF2B5EF4-FFF2-40B4-BE49-F238E27FC236}">
                <a16:creationId xmlns:a16="http://schemas.microsoft.com/office/drawing/2014/main" id="{884345DC-F8A1-47C2-A3CD-CBA6F88A0DB0}"/>
              </a:ext>
            </a:extLst>
          </p:cNvPr>
          <p:cNvPicPr>
            <a:picLocks noChangeAspect="1"/>
          </p:cNvPicPr>
          <p:nvPr/>
        </p:nvPicPr>
        <p:blipFill>
          <a:blip r:embed="rId2"/>
          <a:stretch>
            <a:fillRect/>
          </a:stretch>
        </p:blipFill>
        <p:spPr>
          <a:xfrm rot="5400000">
            <a:off x="1496683" y="4377186"/>
            <a:ext cx="2771956" cy="2086156"/>
          </a:xfrm>
          <a:prstGeom prst="rect">
            <a:avLst/>
          </a:prstGeom>
        </p:spPr>
      </p:pic>
      <p:pic>
        <p:nvPicPr>
          <p:cNvPr id="11" name="Picture 12">
            <a:extLst>
              <a:ext uri="{FF2B5EF4-FFF2-40B4-BE49-F238E27FC236}">
                <a16:creationId xmlns:a16="http://schemas.microsoft.com/office/drawing/2014/main" id="{0E248FF4-6379-4188-AA8D-33961E6CCD28}"/>
              </a:ext>
            </a:extLst>
          </p:cNvPr>
          <p:cNvPicPr>
            <a:picLocks noChangeAspect="1"/>
          </p:cNvPicPr>
          <p:nvPr/>
        </p:nvPicPr>
        <p:blipFill>
          <a:blip r:embed="rId3"/>
          <a:stretch>
            <a:fillRect/>
          </a:stretch>
        </p:blipFill>
        <p:spPr>
          <a:xfrm rot="5400000">
            <a:off x="4961626" y="4405941"/>
            <a:ext cx="2944484" cy="2201174"/>
          </a:xfrm>
          <a:prstGeom prst="rect">
            <a:avLst/>
          </a:prstGeom>
        </p:spPr>
      </p:pic>
      <p:pic>
        <p:nvPicPr>
          <p:cNvPr id="3" name="Picture 4" descr="A close up of an animal&#10;&#10;Description generated with high confidence">
            <a:extLst>
              <a:ext uri="{FF2B5EF4-FFF2-40B4-BE49-F238E27FC236}">
                <a16:creationId xmlns:a16="http://schemas.microsoft.com/office/drawing/2014/main" id="{969020A0-D126-42FF-94D7-D8E04F5D7EE9}"/>
              </a:ext>
            </a:extLst>
          </p:cNvPr>
          <p:cNvPicPr>
            <a:picLocks noChangeAspect="1"/>
          </p:cNvPicPr>
          <p:nvPr/>
        </p:nvPicPr>
        <p:blipFill>
          <a:blip r:embed="rId4"/>
          <a:stretch>
            <a:fillRect/>
          </a:stretch>
        </p:blipFill>
        <p:spPr>
          <a:xfrm rot="5400000">
            <a:off x="8653063" y="4265705"/>
            <a:ext cx="2829463" cy="2402457"/>
          </a:xfrm>
          <a:prstGeom prst="rect">
            <a:avLst/>
          </a:prstGeom>
        </p:spPr>
      </p:pic>
      <p:sp>
        <p:nvSpPr>
          <p:cNvPr id="6" name="TextBox 5">
            <a:extLst>
              <a:ext uri="{FF2B5EF4-FFF2-40B4-BE49-F238E27FC236}">
                <a16:creationId xmlns:a16="http://schemas.microsoft.com/office/drawing/2014/main" id="{306D0904-CBC9-4C83-962A-94B99728DBDF}"/>
              </a:ext>
            </a:extLst>
          </p:cNvPr>
          <p:cNvSpPr txBox="1"/>
          <p:nvPr/>
        </p:nvSpPr>
        <p:spPr>
          <a:xfrm>
            <a:off x="1633268" y="849702"/>
            <a:ext cx="9802482" cy="258532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cs typeface="Times New Roman"/>
              </a:rPr>
              <a:t>The Dylan Thomas Theatre has several plastic cut outs of animals spread around the walls at approximately knee height to an adult. These cut outs all have quotes from Dylan Thomas Poems inside of them and a game was made to find all of the quotes. This encouraged curiosity among the children present and directed them to reading the quotes. According to Howard Gardner (2008) this task would have appealed to children of a Kinesthetic-Bodily intelligence or someone with a Linguistic Intelligence mindset as the task required a lot of moving around between exhibits and crawling under tables to find them all and each quote linked with the animal shown.</a:t>
            </a:r>
          </a:p>
          <a:p>
            <a:r>
              <a:rPr lang="en-US" i="1" dirty="0">
                <a:latin typeface="Times New Roman"/>
                <a:cs typeface="Times New Roman"/>
              </a:rPr>
              <a:t>"At a wood's dancing hoof,</a:t>
            </a:r>
          </a:p>
          <a:p>
            <a:r>
              <a:rPr lang="en-US" i="1" dirty="0">
                <a:latin typeface="Times New Roman"/>
                <a:cs typeface="Times New Roman"/>
              </a:rPr>
              <a:t>By </a:t>
            </a:r>
            <a:r>
              <a:rPr lang="en-US" i="1" dirty="0" err="1">
                <a:latin typeface="Times New Roman"/>
                <a:cs typeface="Times New Roman"/>
              </a:rPr>
              <a:t>Scummed</a:t>
            </a:r>
            <a:r>
              <a:rPr lang="en-US" i="1" dirty="0">
                <a:latin typeface="Times New Roman"/>
                <a:cs typeface="Times New Roman"/>
              </a:rPr>
              <a:t> Starfish Sands"</a:t>
            </a:r>
          </a:p>
        </p:txBody>
      </p:sp>
    </p:spTree>
    <p:extLst>
      <p:ext uri="{BB962C8B-B14F-4D97-AF65-F5344CB8AC3E}">
        <p14:creationId xmlns:p14="http://schemas.microsoft.com/office/powerpoint/2010/main" val="206681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0B8B0-0AB0-40EF-9D68-1FB49040C392}"/>
              </a:ext>
            </a:extLst>
          </p:cNvPr>
          <p:cNvSpPr>
            <a:spLocks noGrp="1"/>
          </p:cNvSpPr>
          <p:nvPr>
            <p:ph type="title"/>
          </p:nvPr>
        </p:nvSpPr>
        <p:spPr/>
        <p:txBody>
          <a:bodyPr/>
          <a:lstStyle/>
          <a:p>
            <a:r>
              <a:rPr lang="en-US" dirty="0">
                <a:latin typeface="Times New Roman"/>
                <a:cs typeface="Times New Roman"/>
              </a:rPr>
              <a:t>High Strung Poems</a:t>
            </a:r>
          </a:p>
        </p:txBody>
      </p:sp>
      <p:sp>
        <p:nvSpPr>
          <p:cNvPr id="3" name="Content Placeholder 2">
            <a:extLst>
              <a:ext uri="{FF2B5EF4-FFF2-40B4-BE49-F238E27FC236}">
                <a16:creationId xmlns:a16="http://schemas.microsoft.com/office/drawing/2014/main" id="{D713FD17-3604-40E1-BA27-98E75C78C8DC}"/>
              </a:ext>
            </a:extLst>
          </p:cNvPr>
          <p:cNvSpPr>
            <a:spLocks noGrp="1"/>
          </p:cNvSpPr>
          <p:nvPr>
            <p:ph idx="1"/>
          </p:nvPr>
        </p:nvSpPr>
        <p:spPr>
          <a:xfrm>
            <a:off x="533250" y="1371601"/>
            <a:ext cx="7175740" cy="4568376"/>
          </a:xfrm>
        </p:spPr>
        <p:txBody>
          <a:bodyPr vert="horz" lIns="91440" tIns="45720" rIns="91440" bIns="45720" rtlCol="0" anchor="t">
            <a:normAutofit/>
          </a:bodyPr>
          <a:lstStyle/>
          <a:p>
            <a:r>
              <a:rPr lang="en-US" dirty="0"/>
              <a:t>Suspended from the ceiling on thin strings were a number of poems from Dylan Thomas </a:t>
            </a:r>
            <a:r>
              <a:rPr lang="en-GB" dirty="0"/>
              <a:t>categorised</a:t>
            </a:r>
            <a:r>
              <a:rPr lang="en-US" dirty="0"/>
              <a:t> by what poetry collections they could be found in. The collections stretched from one end of a large gallery to the other, demonstrating that Dylan Thomas was certainly prolific. The collection demanded attention and while not as interactive as the rest of the examples in this presentation, Falk and Dierking (p32, 2018) state that "human-to-human interactions and conversations of life (…) shape as well as influence the individual sense of self and their sense of agency." Or put simply, by reading poetry quotes and discussing the concepts behind them, a child will develop more towards a sense of self-sufficiency. This is true in the case of Dylan Thomas who explored concepts such as death, nature and the idea of maturity. </a:t>
            </a:r>
            <a:endParaRPr lang="en-US" err="1"/>
          </a:p>
        </p:txBody>
      </p:sp>
      <p:pic>
        <p:nvPicPr>
          <p:cNvPr id="4" name="Picture 4" descr="A picture containing indoor, floor&#10;&#10;Description generated with very high confidence">
            <a:extLst>
              <a:ext uri="{FF2B5EF4-FFF2-40B4-BE49-F238E27FC236}">
                <a16:creationId xmlns:a16="http://schemas.microsoft.com/office/drawing/2014/main" id="{8392519A-514E-4355-956D-2746D30201E6}"/>
              </a:ext>
            </a:extLst>
          </p:cNvPr>
          <p:cNvPicPr>
            <a:picLocks noChangeAspect="1"/>
          </p:cNvPicPr>
          <p:nvPr/>
        </p:nvPicPr>
        <p:blipFill>
          <a:blip r:embed="rId2"/>
          <a:stretch>
            <a:fillRect/>
          </a:stretch>
        </p:blipFill>
        <p:spPr>
          <a:xfrm rot="5340000">
            <a:off x="7639670" y="1448615"/>
            <a:ext cx="4756030" cy="4228380"/>
          </a:xfrm>
          <a:prstGeom prst="rect">
            <a:avLst/>
          </a:prstGeom>
        </p:spPr>
      </p:pic>
    </p:spTree>
    <p:extLst>
      <p:ext uri="{BB962C8B-B14F-4D97-AF65-F5344CB8AC3E}">
        <p14:creationId xmlns:p14="http://schemas.microsoft.com/office/powerpoint/2010/main" val="4078641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2C325-1444-4CD5-AF08-F8521107F8C7}"/>
              </a:ext>
            </a:extLst>
          </p:cNvPr>
          <p:cNvSpPr>
            <a:spLocks noGrp="1"/>
          </p:cNvSpPr>
          <p:nvPr>
            <p:ph type="title"/>
          </p:nvPr>
        </p:nvSpPr>
        <p:spPr>
          <a:xfrm>
            <a:off x="2592925" y="624110"/>
            <a:ext cx="8911687" cy="533268"/>
          </a:xfrm>
        </p:spPr>
        <p:txBody>
          <a:bodyPr>
            <a:normAutofit fontScale="90000"/>
          </a:bodyPr>
          <a:lstStyle/>
          <a:p>
            <a:r>
              <a:rPr lang="en-US" dirty="0">
                <a:latin typeface="Times New Roman"/>
                <a:cs typeface="Times New Roman"/>
              </a:rPr>
              <a:t>Headset Stands</a:t>
            </a:r>
          </a:p>
        </p:txBody>
      </p:sp>
      <p:sp>
        <p:nvSpPr>
          <p:cNvPr id="3" name="Content Placeholder 2">
            <a:extLst>
              <a:ext uri="{FF2B5EF4-FFF2-40B4-BE49-F238E27FC236}">
                <a16:creationId xmlns:a16="http://schemas.microsoft.com/office/drawing/2014/main" id="{1277AB85-592A-4FC9-8681-5DEDB839587B}"/>
              </a:ext>
            </a:extLst>
          </p:cNvPr>
          <p:cNvSpPr>
            <a:spLocks noGrp="1"/>
          </p:cNvSpPr>
          <p:nvPr>
            <p:ph idx="1"/>
          </p:nvPr>
        </p:nvSpPr>
        <p:spPr>
          <a:xfrm>
            <a:off x="820797" y="1127185"/>
            <a:ext cx="8052759" cy="3777622"/>
          </a:xfrm>
        </p:spPr>
        <p:txBody>
          <a:bodyPr vert="horz" lIns="91440" tIns="45720" rIns="91440" bIns="45720" rtlCol="0" anchor="t">
            <a:normAutofit/>
          </a:bodyPr>
          <a:lstStyle/>
          <a:p>
            <a:r>
              <a:rPr lang="en-US" dirty="0"/>
              <a:t>The Centre featured several blocks with headsets on them intended to mimic 1940's telephone operator headsets. Pressing the buttons on each block would play a different section of audio. The interesting thing is that these audio clips were not Dylan Thomas' Poetry but rather people discussing what kind of a person he was. Howard Gardner (2008) proposed that people who would have benefitted from this activity would be those with Auditory Intelligence. The information presented in this form is also available along the walls in text or via a walk in theatre featuring video clips. Also of note is that the radio is period-accurate, a </a:t>
            </a:r>
            <a:r>
              <a:rPr lang="en-US" dirty="0" err="1"/>
              <a:t>runningtheme</a:t>
            </a:r>
            <a:r>
              <a:rPr lang="en-US" dirty="0"/>
              <a:t> through the exhibit </a:t>
            </a:r>
          </a:p>
        </p:txBody>
      </p:sp>
      <p:pic>
        <p:nvPicPr>
          <p:cNvPr id="4" name="Picture 4" descr="A person using a computer&#10;&#10;Description generated with high confidence">
            <a:extLst>
              <a:ext uri="{FF2B5EF4-FFF2-40B4-BE49-F238E27FC236}">
                <a16:creationId xmlns:a16="http://schemas.microsoft.com/office/drawing/2014/main" id="{2F42D364-C584-454C-9982-96089898E476}"/>
              </a:ext>
            </a:extLst>
          </p:cNvPr>
          <p:cNvPicPr>
            <a:picLocks noChangeAspect="1"/>
          </p:cNvPicPr>
          <p:nvPr/>
        </p:nvPicPr>
        <p:blipFill>
          <a:blip r:embed="rId3"/>
          <a:stretch>
            <a:fillRect/>
          </a:stretch>
        </p:blipFill>
        <p:spPr>
          <a:xfrm rot="5400000">
            <a:off x="8771627" y="3859603"/>
            <a:ext cx="3361426" cy="2603739"/>
          </a:xfrm>
          <a:prstGeom prst="rect">
            <a:avLst/>
          </a:prstGeom>
        </p:spPr>
      </p:pic>
      <p:pic>
        <p:nvPicPr>
          <p:cNvPr id="6" name="Picture 6" descr="A picture containing cabinet, indoor, cat, wall&#10;&#10;Description generated with very high confidence">
            <a:extLst>
              <a:ext uri="{FF2B5EF4-FFF2-40B4-BE49-F238E27FC236}">
                <a16:creationId xmlns:a16="http://schemas.microsoft.com/office/drawing/2014/main" id="{0BE15DAA-AD17-4BCB-9E2E-4A474C894AA1}"/>
              </a:ext>
            </a:extLst>
          </p:cNvPr>
          <p:cNvPicPr>
            <a:picLocks noChangeAspect="1"/>
          </p:cNvPicPr>
          <p:nvPr/>
        </p:nvPicPr>
        <p:blipFill>
          <a:blip r:embed="rId4"/>
          <a:stretch>
            <a:fillRect/>
          </a:stretch>
        </p:blipFill>
        <p:spPr>
          <a:xfrm rot="5400000">
            <a:off x="8721305" y="444980"/>
            <a:ext cx="3476446" cy="2589362"/>
          </a:xfrm>
          <a:prstGeom prst="rect">
            <a:avLst/>
          </a:prstGeom>
        </p:spPr>
      </p:pic>
      <p:pic>
        <p:nvPicPr>
          <p:cNvPr id="5" name="Picture 6">
            <a:hlinkClick r:id="" action="ppaction://media"/>
            <a:extLst>
              <a:ext uri="{FF2B5EF4-FFF2-40B4-BE49-F238E27FC236}">
                <a16:creationId xmlns:a16="http://schemas.microsoft.com/office/drawing/2014/main" id="{860516A2-D4BD-4CA0-B3A9-046CD0008684}"/>
              </a:ext>
            </a:extLst>
          </p:cNvPr>
          <p:cNvPicPr>
            <a:picLocks noRot="1" noChangeAspect="1"/>
          </p:cNvPicPr>
          <p:nvPr>
            <a:videoFile r:link="rId1"/>
          </p:nvPr>
        </p:nvPicPr>
        <p:blipFill>
          <a:blip r:embed="rId5"/>
          <a:stretch>
            <a:fillRect/>
          </a:stretch>
        </p:blipFill>
        <p:spPr>
          <a:xfrm>
            <a:off x="2674189" y="4242219"/>
            <a:ext cx="4572000" cy="2571750"/>
          </a:xfrm>
          <a:prstGeom prst="rect">
            <a:avLst/>
          </a:prstGeom>
        </p:spPr>
      </p:pic>
    </p:spTree>
    <p:extLst>
      <p:ext uri="{BB962C8B-B14F-4D97-AF65-F5344CB8AC3E}">
        <p14:creationId xmlns:p14="http://schemas.microsoft.com/office/powerpoint/2010/main" val="170822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33596-A71E-4251-A047-75D67DD182DE}"/>
              </a:ext>
            </a:extLst>
          </p:cNvPr>
          <p:cNvSpPr>
            <a:spLocks noGrp="1"/>
          </p:cNvSpPr>
          <p:nvPr>
            <p:ph type="title"/>
          </p:nvPr>
        </p:nvSpPr>
        <p:spPr>
          <a:xfrm>
            <a:off x="2592925" y="624110"/>
            <a:ext cx="3390782" cy="619532"/>
          </a:xfrm>
        </p:spPr>
        <p:txBody>
          <a:bodyPr>
            <a:normAutofit fontScale="90000"/>
          </a:bodyPr>
          <a:lstStyle/>
          <a:p>
            <a:r>
              <a:rPr lang="en-US" dirty="0">
                <a:latin typeface="Times New Roman"/>
                <a:cs typeface="Times New Roman"/>
              </a:rPr>
              <a:t>Interactive Exhibits</a:t>
            </a:r>
          </a:p>
        </p:txBody>
      </p:sp>
      <p:sp>
        <p:nvSpPr>
          <p:cNvPr id="3" name="Content Placeholder 2">
            <a:extLst>
              <a:ext uri="{FF2B5EF4-FFF2-40B4-BE49-F238E27FC236}">
                <a16:creationId xmlns:a16="http://schemas.microsoft.com/office/drawing/2014/main" id="{5603AD9C-4092-4615-9B4F-957822020170}"/>
              </a:ext>
            </a:extLst>
          </p:cNvPr>
          <p:cNvSpPr>
            <a:spLocks noGrp="1"/>
          </p:cNvSpPr>
          <p:nvPr>
            <p:ph idx="1"/>
          </p:nvPr>
        </p:nvSpPr>
        <p:spPr>
          <a:xfrm>
            <a:off x="403853" y="1127185"/>
            <a:ext cx="6643778" cy="3777622"/>
          </a:xfrm>
        </p:spPr>
        <p:txBody>
          <a:bodyPr vert="horz" lIns="91440" tIns="45720" rIns="91440" bIns="45720" rtlCol="0" anchor="t">
            <a:normAutofit fontScale="92500" lnSpcReduction="20000"/>
          </a:bodyPr>
          <a:lstStyle/>
          <a:p>
            <a:r>
              <a:rPr lang="en-US" dirty="0"/>
              <a:t>Several of the exhibits inside of the Dylan Thomas Centre were interactive in some form or another. These included a spinning wheel that would reveal information when turned, a photo of Dylan Thomas' classmates that could be pulled out to show which figure he was and other examples shown within this presentation. These particular exhibits were intended to be presented to older children than the animal cut outs as they were noticeably higher and more difficult to access to smaller children. They also contained more factual information than the animal cutouts. This would be in keeping with Piaget's theory of cognitive development, between the ages of 2-7 children are beginning to understand abstract concepts and the medium of poetry is actually able to be taught to a child, however they are unlikely to find the concrete ideas of Dylan Thomas' life to be as interesting. (verywellmind.com, 2018) </a:t>
            </a:r>
          </a:p>
        </p:txBody>
      </p:sp>
      <p:pic>
        <p:nvPicPr>
          <p:cNvPr id="4" name="Picture 4" descr="A group of people in a room&#10;&#10;Description generated with high confidence">
            <a:extLst>
              <a:ext uri="{FF2B5EF4-FFF2-40B4-BE49-F238E27FC236}">
                <a16:creationId xmlns:a16="http://schemas.microsoft.com/office/drawing/2014/main" id="{2EC6587B-D168-44EA-B33C-54796597B231}"/>
              </a:ext>
            </a:extLst>
          </p:cNvPr>
          <p:cNvPicPr>
            <a:picLocks noChangeAspect="1"/>
          </p:cNvPicPr>
          <p:nvPr/>
        </p:nvPicPr>
        <p:blipFill>
          <a:blip r:embed="rId3"/>
          <a:stretch>
            <a:fillRect/>
          </a:stretch>
        </p:blipFill>
        <p:spPr>
          <a:xfrm>
            <a:off x="8131834" y="186185"/>
            <a:ext cx="3907766" cy="2934419"/>
          </a:xfrm>
          <a:prstGeom prst="rect">
            <a:avLst/>
          </a:prstGeom>
        </p:spPr>
      </p:pic>
      <p:pic>
        <p:nvPicPr>
          <p:cNvPr id="5" name="Picture 5" descr="A picture containing indoor, person&#10;&#10;Description generated with high confidence">
            <a:extLst>
              <a:ext uri="{FF2B5EF4-FFF2-40B4-BE49-F238E27FC236}">
                <a16:creationId xmlns:a16="http://schemas.microsoft.com/office/drawing/2014/main" id="{D3F11A02-8A75-4602-8C49-16371C770B6E}"/>
              </a:ext>
            </a:extLst>
          </p:cNvPr>
          <p:cNvPicPr>
            <a:picLocks noChangeAspect="1"/>
          </p:cNvPicPr>
          <p:nvPr/>
        </p:nvPicPr>
        <p:blipFill>
          <a:blip r:embed="rId4"/>
          <a:stretch>
            <a:fillRect/>
          </a:stretch>
        </p:blipFill>
        <p:spPr>
          <a:xfrm rot="5400000">
            <a:off x="8287657" y="3597130"/>
            <a:ext cx="3735238" cy="2790645"/>
          </a:xfrm>
          <a:prstGeom prst="rect">
            <a:avLst/>
          </a:prstGeom>
        </p:spPr>
      </p:pic>
      <p:pic>
        <p:nvPicPr>
          <p:cNvPr id="7" name="Picture 7">
            <a:hlinkClick r:id="" action="ppaction://media"/>
            <a:extLst>
              <a:ext uri="{FF2B5EF4-FFF2-40B4-BE49-F238E27FC236}">
                <a16:creationId xmlns:a16="http://schemas.microsoft.com/office/drawing/2014/main" id="{B8CA0079-AC74-4D39-AF1E-D57CF12E5BF4}"/>
              </a:ext>
            </a:extLst>
          </p:cNvPr>
          <p:cNvPicPr>
            <a:picLocks noRot="1" noChangeAspect="1"/>
          </p:cNvPicPr>
          <p:nvPr>
            <a:videoFile r:link="rId1"/>
          </p:nvPr>
        </p:nvPicPr>
        <p:blipFill>
          <a:blip r:embed="rId5"/>
          <a:stretch>
            <a:fillRect/>
          </a:stretch>
        </p:blipFill>
        <p:spPr>
          <a:xfrm>
            <a:off x="3048000" y="4587276"/>
            <a:ext cx="3565585" cy="2039788"/>
          </a:xfrm>
          <a:prstGeom prst="rect">
            <a:avLst/>
          </a:prstGeom>
        </p:spPr>
      </p:pic>
    </p:spTree>
    <p:extLst>
      <p:ext uri="{BB962C8B-B14F-4D97-AF65-F5344CB8AC3E}">
        <p14:creationId xmlns:p14="http://schemas.microsoft.com/office/powerpoint/2010/main" val="1534668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51835-3B70-432D-9F4C-EC33BE63AC51}"/>
              </a:ext>
            </a:extLst>
          </p:cNvPr>
          <p:cNvSpPr>
            <a:spLocks noGrp="1"/>
          </p:cNvSpPr>
          <p:nvPr>
            <p:ph type="title"/>
          </p:nvPr>
        </p:nvSpPr>
        <p:spPr>
          <a:xfrm>
            <a:off x="2592925" y="624110"/>
            <a:ext cx="8911687" cy="691419"/>
          </a:xfrm>
        </p:spPr>
        <p:txBody>
          <a:bodyPr/>
          <a:lstStyle/>
          <a:p>
            <a:r>
              <a:rPr lang="en-US" dirty="0">
                <a:latin typeface="Times New Roman"/>
                <a:ea typeface="+mj-lt"/>
                <a:cs typeface="Times New Roman"/>
              </a:rPr>
              <a:t>The culmination of your animals</a:t>
            </a:r>
          </a:p>
        </p:txBody>
      </p:sp>
      <p:pic>
        <p:nvPicPr>
          <p:cNvPr id="4" name="Picture 4">
            <a:hlinkClick r:id="" action="ppaction://media"/>
            <a:extLst>
              <a:ext uri="{FF2B5EF4-FFF2-40B4-BE49-F238E27FC236}">
                <a16:creationId xmlns:a16="http://schemas.microsoft.com/office/drawing/2014/main" id="{5BB9EDDF-DCE8-4AA6-A6EB-8EE5C80837C3}"/>
              </a:ext>
            </a:extLst>
          </p:cNvPr>
          <p:cNvPicPr>
            <a:picLocks noGrp="1" noRot="1" noChangeAspect="1"/>
          </p:cNvPicPr>
          <p:nvPr>
            <p:ph idx="1"/>
            <a:videoFile r:link="rId1"/>
          </p:nvPr>
        </p:nvPicPr>
        <p:blipFill>
          <a:blip r:embed="rId3"/>
          <a:stretch>
            <a:fillRect/>
          </a:stretch>
        </p:blipFill>
        <p:spPr>
          <a:xfrm>
            <a:off x="3250572" y="1435934"/>
            <a:ext cx="4875690" cy="3577692"/>
          </a:xfrm>
          <a:prstGeom prst="rect">
            <a:avLst/>
          </a:prstGeom>
        </p:spPr>
      </p:pic>
      <p:sp>
        <p:nvSpPr>
          <p:cNvPr id="6" name="TextBox 5">
            <a:extLst>
              <a:ext uri="{FF2B5EF4-FFF2-40B4-BE49-F238E27FC236}">
                <a16:creationId xmlns:a16="http://schemas.microsoft.com/office/drawing/2014/main" id="{79792D98-3A88-49DC-AFAE-061920F1DB23}"/>
              </a:ext>
            </a:extLst>
          </p:cNvPr>
          <p:cNvSpPr txBox="1"/>
          <p:nvPr/>
        </p:nvSpPr>
        <p:spPr>
          <a:xfrm>
            <a:off x="1101306" y="5019135"/>
            <a:ext cx="10564482" cy="175432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The path of the animal cut outs eventually leads you to a board where the quotes collected are read out by a narrator. Referring again to Howard Gardner's Multiple Intelligence Theory, this activity would help those who benefit more from auditory stimulus. The narrator is eloquent, we demonstrated in the video what was said for the animals. The animals used deliberately curious imagery to illustrate the way they are represented in Dylan Thomas' Poetry. </a:t>
            </a:r>
          </a:p>
        </p:txBody>
      </p:sp>
    </p:spTree>
    <p:extLst>
      <p:ext uri="{BB962C8B-B14F-4D97-AF65-F5344CB8AC3E}">
        <p14:creationId xmlns:p14="http://schemas.microsoft.com/office/powerpoint/2010/main" val="1974650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1FEC6-EEE9-4FBF-8D33-2E87539F56AF}"/>
              </a:ext>
            </a:extLst>
          </p:cNvPr>
          <p:cNvSpPr>
            <a:spLocks noGrp="1"/>
          </p:cNvSpPr>
          <p:nvPr>
            <p:ph type="title"/>
          </p:nvPr>
        </p:nvSpPr>
        <p:spPr>
          <a:xfrm>
            <a:off x="1600887" y="667242"/>
            <a:ext cx="8911687" cy="691419"/>
          </a:xfrm>
        </p:spPr>
        <p:txBody>
          <a:bodyPr/>
          <a:lstStyle/>
          <a:p>
            <a:r>
              <a:rPr lang="en-US" dirty="0">
                <a:latin typeface="Times New Roman"/>
                <a:cs typeface="Times New Roman"/>
              </a:rPr>
              <a:t>The Movie Theatre</a:t>
            </a:r>
          </a:p>
        </p:txBody>
      </p:sp>
      <p:sp>
        <p:nvSpPr>
          <p:cNvPr id="3" name="Content Placeholder 2">
            <a:extLst>
              <a:ext uri="{FF2B5EF4-FFF2-40B4-BE49-F238E27FC236}">
                <a16:creationId xmlns:a16="http://schemas.microsoft.com/office/drawing/2014/main" id="{063AC6B9-B2B0-44F2-9BFD-0A9EEF7AA21F}"/>
              </a:ext>
            </a:extLst>
          </p:cNvPr>
          <p:cNvSpPr>
            <a:spLocks noGrp="1"/>
          </p:cNvSpPr>
          <p:nvPr>
            <p:ph idx="1"/>
          </p:nvPr>
        </p:nvSpPr>
        <p:spPr>
          <a:xfrm>
            <a:off x="1597174" y="1371600"/>
            <a:ext cx="6039929" cy="4884678"/>
          </a:xfrm>
        </p:spPr>
        <p:txBody>
          <a:bodyPr vert="horz" lIns="91440" tIns="45720" rIns="91440" bIns="45720" rtlCol="0" anchor="t">
            <a:normAutofit lnSpcReduction="10000"/>
          </a:bodyPr>
          <a:lstStyle/>
          <a:p>
            <a:pPr marL="0" indent="0">
              <a:buNone/>
            </a:pPr>
            <a:r>
              <a:rPr lang="en-US" dirty="0"/>
              <a:t>The center had a small room wall to wall with screens projecting the same clip of a woman discussing what Dylan Thomas was like. Once again this information was available on the walls around the center but is presented in alternate form to benefit those of different learning styles. The audio was loud but could not be heard outside the room the screens were placed in. According to </a:t>
            </a:r>
            <a:r>
              <a:rPr lang="en-US" dirty="0" err="1"/>
              <a:t>Anra</a:t>
            </a:r>
            <a:r>
              <a:rPr lang="en-US" dirty="0"/>
              <a:t> Kennedy, writing for the Guardian in 2017, this kind of interactive exhibit is important for cultural growth. She claims "There is no arguing with the impact upon learners of high quality meaningful engagement with cultural collections and knowledgeable, creative people." Dylan Thomas is an important cultural icon for wales and as such, learning more about him as a person helps the exhibit engage more with younger children who according to Piaget's theory, are just starting to come to terms with cultural identity. </a:t>
            </a:r>
          </a:p>
        </p:txBody>
      </p:sp>
      <p:pic>
        <p:nvPicPr>
          <p:cNvPr id="4" name="Picture 4">
            <a:hlinkClick r:id="" action="ppaction://media"/>
            <a:extLst>
              <a:ext uri="{FF2B5EF4-FFF2-40B4-BE49-F238E27FC236}">
                <a16:creationId xmlns:a16="http://schemas.microsoft.com/office/drawing/2014/main" id="{9BDE9C15-72E0-4832-9D52-4B4FAC3E8932}"/>
              </a:ext>
            </a:extLst>
          </p:cNvPr>
          <p:cNvPicPr>
            <a:picLocks noRot="1" noChangeAspect="1"/>
          </p:cNvPicPr>
          <p:nvPr>
            <a:videoFile r:link="rId1"/>
          </p:nvPr>
        </p:nvPicPr>
        <p:blipFill>
          <a:blip r:embed="rId3"/>
          <a:stretch>
            <a:fillRect/>
          </a:stretch>
        </p:blipFill>
        <p:spPr>
          <a:xfrm>
            <a:off x="7648754" y="1481766"/>
            <a:ext cx="4572000" cy="2571750"/>
          </a:xfrm>
          <a:prstGeom prst="rect">
            <a:avLst/>
          </a:prstGeom>
        </p:spPr>
      </p:pic>
    </p:spTree>
    <p:extLst>
      <p:ext uri="{BB962C8B-B14F-4D97-AF65-F5344CB8AC3E}">
        <p14:creationId xmlns:p14="http://schemas.microsoft.com/office/powerpoint/2010/main" val="21402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EAFAB-0110-42FC-9D64-44E2EC89AF87}"/>
              </a:ext>
            </a:extLst>
          </p:cNvPr>
          <p:cNvSpPr>
            <a:spLocks noGrp="1"/>
          </p:cNvSpPr>
          <p:nvPr>
            <p:ph type="title"/>
          </p:nvPr>
        </p:nvSpPr>
        <p:spPr>
          <a:xfrm>
            <a:off x="2592925" y="624110"/>
            <a:ext cx="6510669" cy="849570"/>
          </a:xfrm>
        </p:spPr>
        <p:txBody>
          <a:bodyPr/>
          <a:lstStyle/>
          <a:p>
            <a:r>
              <a:rPr lang="en-US" dirty="0">
                <a:latin typeface="Times New Roman"/>
                <a:cs typeface="Times New Roman"/>
              </a:rPr>
              <a:t>An opportunity for creativity</a:t>
            </a:r>
          </a:p>
        </p:txBody>
      </p:sp>
      <p:sp>
        <p:nvSpPr>
          <p:cNvPr id="3" name="Content Placeholder 2">
            <a:extLst>
              <a:ext uri="{FF2B5EF4-FFF2-40B4-BE49-F238E27FC236}">
                <a16:creationId xmlns:a16="http://schemas.microsoft.com/office/drawing/2014/main" id="{0B74A203-34F0-48AB-9AA2-0F33F372835D}"/>
              </a:ext>
            </a:extLst>
          </p:cNvPr>
          <p:cNvSpPr>
            <a:spLocks noGrp="1"/>
          </p:cNvSpPr>
          <p:nvPr>
            <p:ph idx="1"/>
          </p:nvPr>
        </p:nvSpPr>
        <p:spPr>
          <a:xfrm>
            <a:off x="533250" y="1572883"/>
            <a:ext cx="5321061" cy="5085961"/>
          </a:xfrm>
        </p:spPr>
        <p:txBody>
          <a:bodyPr vert="horz" lIns="91440" tIns="45720" rIns="91440" bIns="45720" rtlCol="0" anchor="t">
            <a:normAutofit fontScale="92500" lnSpcReduction="20000"/>
          </a:bodyPr>
          <a:lstStyle/>
          <a:p>
            <a:pPr marL="0" indent="0">
              <a:buNone/>
            </a:pPr>
            <a:r>
              <a:rPr lang="en-US" dirty="0"/>
              <a:t>The center had an area where children could form poems from a random collection of words from a board. By moving the magnetized words around the board you could make a new poem from the parts used by Dylan Thomas in his own work. According to Howard Gardner (2008) this would appeal to those of a linguistic intelligence as word games and playing around with words in a sentence are ways to develop understanding of language. The creativity aspect of this task can be observed to improve a child's emotional health according to an article by PBS.org, they also observe that presenting early opportunities for creativity in young children may "significantly enhance the development of their creativity." The Center also had areas where children could dress up in period-appropriate clothing such as Navy outfits, home guard uniforms and dressing styles from the 1940's. There was also an opportunity to form acrostic poems from themes common in Dylan Thomas Poetry such as Winter or Summer. </a:t>
            </a:r>
          </a:p>
        </p:txBody>
      </p:sp>
      <p:pic>
        <p:nvPicPr>
          <p:cNvPr id="4" name="Picture 4" descr="A close up of a sign&#10;&#10;Description generated with high confidence">
            <a:extLst>
              <a:ext uri="{FF2B5EF4-FFF2-40B4-BE49-F238E27FC236}">
                <a16:creationId xmlns:a16="http://schemas.microsoft.com/office/drawing/2014/main" id="{C964D32C-02F4-4529-85EC-601B1EDF5485}"/>
              </a:ext>
            </a:extLst>
          </p:cNvPr>
          <p:cNvPicPr>
            <a:picLocks noChangeAspect="1"/>
          </p:cNvPicPr>
          <p:nvPr/>
        </p:nvPicPr>
        <p:blipFill>
          <a:blip r:embed="rId2"/>
          <a:stretch>
            <a:fillRect/>
          </a:stretch>
        </p:blipFill>
        <p:spPr>
          <a:xfrm rot="5400000">
            <a:off x="9260457" y="3830848"/>
            <a:ext cx="3275162" cy="2488721"/>
          </a:xfrm>
          <a:prstGeom prst="rect">
            <a:avLst/>
          </a:prstGeom>
        </p:spPr>
      </p:pic>
      <p:pic>
        <p:nvPicPr>
          <p:cNvPr id="6" name="Picture 6" descr="A bunch of clothes&#10;&#10;Description generated with high confidence">
            <a:extLst>
              <a:ext uri="{FF2B5EF4-FFF2-40B4-BE49-F238E27FC236}">
                <a16:creationId xmlns:a16="http://schemas.microsoft.com/office/drawing/2014/main" id="{DBDD9595-3B05-463E-8010-08A22091BD85}"/>
              </a:ext>
            </a:extLst>
          </p:cNvPr>
          <p:cNvPicPr>
            <a:picLocks noChangeAspect="1"/>
          </p:cNvPicPr>
          <p:nvPr/>
        </p:nvPicPr>
        <p:blipFill>
          <a:blip r:embed="rId3"/>
          <a:stretch>
            <a:fillRect/>
          </a:stretch>
        </p:blipFill>
        <p:spPr>
          <a:xfrm>
            <a:off x="5960853" y="1566413"/>
            <a:ext cx="3160143" cy="2344947"/>
          </a:xfrm>
          <a:prstGeom prst="rect">
            <a:avLst/>
          </a:prstGeom>
        </p:spPr>
      </p:pic>
      <p:pic>
        <p:nvPicPr>
          <p:cNvPr id="8" name="Picture 8" descr="A picture containing indoor, person, wall, floor&#10;&#10;Description generated with very high confidence">
            <a:extLst>
              <a:ext uri="{FF2B5EF4-FFF2-40B4-BE49-F238E27FC236}">
                <a16:creationId xmlns:a16="http://schemas.microsoft.com/office/drawing/2014/main" id="{4F785341-4EBB-4EEF-8A00-8200B01AECD9}"/>
              </a:ext>
            </a:extLst>
          </p:cNvPr>
          <p:cNvPicPr>
            <a:picLocks noChangeAspect="1"/>
          </p:cNvPicPr>
          <p:nvPr/>
        </p:nvPicPr>
        <p:blipFill>
          <a:blip r:embed="rId4"/>
          <a:stretch>
            <a:fillRect/>
          </a:stretch>
        </p:blipFill>
        <p:spPr>
          <a:xfrm>
            <a:off x="5960853" y="3909923"/>
            <a:ext cx="3706483" cy="2761890"/>
          </a:xfrm>
          <a:prstGeom prst="rect">
            <a:avLst/>
          </a:prstGeom>
        </p:spPr>
      </p:pic>
      <p:pic>
        <p:nvPicPr>
          <p:cNvPr id="10" name="Picture 10" descr="A picture containing indoor, person, wall, floor&#10;&#10;Description generated with very high confidence">
            <a:extLst>
              <a:ext uri="{FF2B5EF4-FFF2-40B4-BE49-F238E27FC236}">
                <a16:creationId xmlns:a16="http://schemas.microsoft.com/office/drawing/2014/main" id="{42010916-8611-46E4-8866-335FA83EE93F}"/>
              </a:ext>
            </a:extLst>
          </p:cNvPr>
          <p:cNvPicPr>
            <a:picLocks noChangeAspect="1"/>
          </p:cNvPicPr>
          <p:nvPr/>
        </p:nvPicPr>
        <p:blipFill>
          <a:blip r:embed="rId5"/>
          <a:stretch>
            <a:fillRect/>
          </a:stretch>
        </p:blipFill>
        <p:spPr>
          <a:xfrm rot="5400000">
            <a:off x="9138250" y="1307621"/>
            <a:ext cx="3476446" cy="2618116"/>
          </a:xfrm>
          <a:prstGeom prst="rect">
            <a:avLst/>
          </a:prstGeom>
        </p:spPr>
      </p:pic>
    </p:spTree>
    <p:extLst>
      <p:ext uri="{BB962C8B-B14F-4D97-AF65-F5344CB8AC3E}">
        <p14:creationId xmlns:p14="http://schemas.microsoft.com/office/powerpoint/2010/main" val="22722634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17AEC-7B63-4921-B70C-A904356DDF83}"/>
              </a:ext>
            </a:extLst>
          </p:cNvPr>
          <p:cNvSpPr>
            <a:spLocks noGrp="1"/>
          </p:cNvSpPr>
          <p:nvPr>
            <p:ph type="title"/>
          </p:nvPr>
        </p:nvSpPr>
        <p:spPr/>
        <p:txBody>
          <a:bodyPr>
            <a:normAutofit/>
          </a:bodyPr>
          <a:lstStyle/>
          <a:p>
            <a:r>
              <a:rPr lang="en-US" dirty="0">
                <a:latin typeface="Times New Roman"/>
                <a:cs typeface="Times New Roman"/>
              </a:rPr>
              <a:t>A opportunity for creativity (continued)</a:t>
            </a:r>
            <a:endParaRPr lang="en-US" dirty="0"/>
          </a:p>
        </p:txBody>
      </p:sp>
      <p:pic>
        <p:nvPicPr>
          <p:cNvPr id="4" name="Picture 4" descr="A picture containing text&#10;&#10;Description generated with high confidence">
            <a:extLst>
              <a:ext uri="{FF2B5EF4-FFF2-40B4-BE49-F238E27FC236}">
                <a16:creationId xmlns:a16="http://schemas.microsoft.com/office/drawing/2014/main" id="{40224B7F-EC67-4BEB-9F23-8C24E47437F2}"/>
              </a:ext>
            </a:extLst>
          </p:cNvPr>
          <p:cNvPicPr>
            <a:picLocks noGrp="1" noChangeAspect="1"/>
          </p:cNvPicPr>
          <p:nvPr>
            <p:ph idx="1"/>
          </p:nvPr>
        </p:nvPicPr>
        <p:blipFill>
          <a:blip r:embed="rId2"/>
          <a:stretch>
            <a:fillRect/>
          </a:stretch>
        </p:blipFill>
        <p:spPr>
          <a:xfrm rot="5400000">
            <a:off x="790384" y="1616015"/>
            <a:ext cx="3354679" cy="2986868"/>
          </a:xfrm>
          <a:prstGeom prst="rect">
            <a:avLst/>
          </a:prstGeom>
        </p:spPr>
      </p:pic>
      <p:sp>
        <p:nvSpPr>
          <p:cNvPr id="6" name="TextBox 5">
            <a:extLst>
              <a:ext uri="{FF2B5EF4-FFF2-40B4-BE49-F238E27FC236}">
                <a16:creationId xmlns:a16="http://schemas.microsoft.com/office/drawing/2014/main" id="{8FA844DA-96B9-47FF-BF76-2CB79B04FC51}"/>
              </a:ext>
            </a:extLst>
          </p:cNvPr>
          <p:cNvSpPr txBox="1"/>
          <p:nvPr/>
        </p:nvSpPr>
        <p:spPr>
          <a:xfrm>
            <a:off x="1086929" y="5249174"/>
            <a:ext cx="3016369" cy="13849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 collection of dice, when rolled the dice could be used to make up stories. When I rolled I got someone using a credit card and a plane to circumnavigate the globe and a magic wand unlocking the worlds most dramatic submarine</a:t>
            </a:r>
          </a:p>
        </p:txBody>
      </p:sp>
      <p:pic>
        <p:nvPicPr>
          <p:cNvPr id="7" name="Picture 7" descr="A picture containing indoor, wall, yellow, cat&#10;&#10;Description generated with very high confidence">
            <a:extLst>
              <a:ext uri="{FF2B5EF4-FFF2-40B4-BE49-F238E27FC236}">
                <a16:creationId xmlns:a16="http://schemas.microsoft.com/office/drawing/2014/main" id="{7EFAD09B-79A7-485C-B3BD-38A09B341403}"/>
              </a:ext>
            </a:extLst>
          </p:cNvPr>
          <p:cNvPicPr>
            <a:picLocks noChangeAspect="1"/>
          </p:cNvPicPr>
          <p:nvPr/>
        </p:nvPicPr>
        <p:blipFill>
          <a:blip r:embed="rId3"/>
          <a:stretch>
            <a:fillRect/>
          </a:stretch>
        </p:blipFill>
        <p:spPr>
          <a:xfrm>
            <a:off x="4163683" y="1437017"/>
            <a:ext cx="3965275" cy="2977550"/>
          </a:xfrm>
          <a:prstGeom prst="rect">
            <a:avLst/>
          </a:prstGeom>
        </p:spPr>
      </p:pic>
      <p:sp>
        <p:nvSpPr>
          <p:cNvPr id="9" name="TextBox 8">
            <a:extLst>
              <a:ext uri="{FF2B5EF4-FFF2-40B4-BE49-F238E27FC236}">
                <a16:creationId xmlns:a16="http://schemas.microsoft.com/office/drawing/2014/main" id="{6C67E5FE-AE5D-4903-930A-A2C0837D2F52}"/>
              </a:ext>
            </a:extLst>
          </p:cNvPr>
          <p:cNvSpPr txBox="1"/>
          <p:nvPr/>
        </p:nvSpPr>
        <p:spPr>
          <a:xfrm>
            <a:off x="4163683" y="4860984"/>
            <a:ext cx="3807124" cy="163121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Not explicitly educational but the opportunity for playing with puppets lines up with Howard Gardner's idea of a Kinesthetic Learner</a:t>
            </a:r>
          </a:p>
        </p:txBody>
      </p:sp>
      <p:pic>
        <p:nvPicPr>
          <p:cNvPr id="10" name="Picture 10" descr="A picture containing indoor, wall&#10;&#10;Description generated with very high confidence">
            <a:extLst>
              <a:ext uri="{FF2B5EF4-FFF2-40B4-BE49-F238E27FC236}">
                <a16:creationId xmlns:a16="http://schemas.microsoft.com/office/drawing/2014/main" id="{DCC0F738-309A-4AA4-BE48-26F33A8A1052}"/>
              </a:ext>
            </a:extLst>
          </p:cNvPr>
          <p:cNvPicPr>
            <a:picLocks noChangeAspect="1"/>
          </p:cNvPicPr>
          <p:nvPr/>
        </p:nvPicPr>
        <p:blipFill>
          <a:blip r:embed="rId4"/>
          <a:stretch>
            <a:fillRect/>
          </a:stretch>
        </p:blipFill>
        <p:spPr>
          <a:xfrm>
            <a:off x="8318739" y="1437017"/>
            <a:ext cx="3648973" cy="3221965"/>
          </a:xfrm>
          <a:prstGeom prst="rect">
            <a:avLst/>
          </a:prstGeom>
        </p:spPr>
      </p:pic>
      <p:sp>
        <p:nvSpPr>
          <p:cNvPr id="12" name="TextBox 11">
            <a:extLst>
              <a:ext uri="{FF2B5EF4-FFF2-40B4-BE49-F238E27FC236}">
                <a16:creationId xmlns:a16="http://schemas.microsoft.com/office/drawing/2014/main" id="{DBD319D6-30DF-412B-AFC2-3BBF9F7EDC33}"/>
              </a:ext>
            </a:extLst>
          </p:cNvPr>
          <p:cNvSpPr txBox="1"/>
          <p:nvPr/>
        </p:nvSpPr>
        <p:spPr>
          <a:xfrm>
            <a:off x="8318739" y="4789098"/>
            <a:ext cx="2743200" cy="120032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A  collection o children's poetry books and story books. According to Howard Gardner, a visual learner would benefit from these and they make for a good introduction to reading poetry.</a:t>
            </a:r>
            <a:endParaRPr lang="en-US" sz="1200" dirty="0" err="1"/>
          </a:p>
        </p:txBody>
      </p:sp>
    </p:spTree>
    <p:extLst>
      <p:ext uri="{BB962C8B-B14F-4D97-AF65-F5344CB8AC3E}">
        <p14:creationId xmlns:p14="http://schemas.microsoft.com/office/powerpoint/2010/main" val="27006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A5B03-3EDF-49E2-BC59-656035F6EBE1}"/>
              </a:ext>
            </a:extLst>
          </p:cNvPr>
          <p:cNvSpPr>
            <a:spLocks noGrp="1"/>
          </p:cNvSpPr>
          <p:nvPr>
            <p:ph type="title"/>
          </p:nvPr>
        </p:nvSpPr>
        <p:spPr/>
        <p:txBody>
          <a:bodyPr/>
          <a:lstStyle/>
          <a:p>
            <a:r>
              <a:rPr lang="en-US" dirty="0"/>
              <a:t>Bibliography</a:t>
            </a:r>
          </a:p>
        </p:txBody>
      </p:sp>
      <p:sp>
        <p:nvSpPr>
          <p:cNvPr id="3" name="Content Placeholder 2">
            <a:extLst>
              <a:ext uri="{FF2B5EF4-FFF2-40B4-BE49-F238E27FC236}">
                <a16:creationId xmlns:a16="http://schemas.microsoft.com/office/drawing/2014/main" id="{475307C1-C760-4326-B757-602C1F669A50}"/>
              </a:ext>
            </a:extLst>
          </p:cNvPr>
          <p:cNvSpPr>
            <a:spLocks noGrp="1"/>
          </p:cNvSpPr>
          <p:nvPr>
            <p:ph idx="1"/>
          </p:nvPr>
        </p:nvSpPr>
        <p:spPr/>
        <p:txBody>
          <a:bodyPr vert="horz" lIns="91440" tIns="45720" rIns="91440" bIns="45720" rtlCol="0" anchor="t">
            <a:normAutofit/>
          </a:bodyPr>
          <a:lstStyle/>
          <a:p>
            <a:r>
              <a:rPr lang="en-US" dirty="0"/>
              <a:t>Falk, J. and Dierking, L. (2018). </a:t>
            </a:r>
            <a:r>
              <a:rPr lang="en-US" i="1" dirty="0"/>
              <a:t>Learning from museums</a:t>
            </a:r>
            <a:r>
              <a:rPr lang="en-US" dirty="0"/>
              <a:t>.</a:t>
            </a:r>
          </a:p>
          <a:p>
            <a:r>
              <a:rPr lang="en-US" dirty="0"/>
              <a:t>Gardner, H. (2006). </a:t>
            </a:r>
            <a:r>
              <a:rPr lang="en-US" i="1" dirty="0"/>
              <a:t>Multiple intelligences</a:t>
            </a:r>
            <a:r>
              <a:rPr lang="en-US" dirty="0"/>
              <a:t>. New York, NY: Basic Books.</a:t>
            </a:r>
            <a:endParaRPr lang="en-US"/>
          </a:p>
          <a:p>
            <a:r>
              <a:rPr lang="en-US" dirty="0"/>
              <a:t>Pbs.org. (2019). </a:t>
            </a:r>
            <a:r>
              <a:rPr lang="en-US" i="1" dirty="0"/>
              <a:t>The Whole Child - For Early Care Providers - Creativity and Play</a:t>
            </a:r>
            <a:r>
              <a:rPr lang="en-US" dirty="0"/>
              <a:t>. [online] Available at: https://www.pbs.org/wholechild/providers/play.html [Accessed 22 Jan. 2019].</a:t>
            </a:r>
          </a:p>
          <a:p>
            <a:r>
              <a:rPr lang="en-US" dirty="0" err="1"/>
              <a:t>Verywell</a:t>
            </a:r>
            <a:r>
              <a:rPr lang="en-US" dirty="0"/>
              <a:t> Mind. (2019). </a:t>
            </a:r>
            <a:r>
              <a:rPr lang="en-US" i="1" dirty="0"/>
              <a:t>What Are Piaget's Four Stages of Development?</a:t>
            </a:r>
            <a:r>
              <a:rPr lang="en-US" dirty="0"/>
              <a:t>. [online] Available at: https://www.verywellmind.com/piagets-stages-of-cognitive-development-2795457 [Accessed 22 Jan. 2019].</a:t>
            </a:r>
          </a:p>
        </p:txBody>
      </p:sp>
    </p:spTree>
    <p:extLst>
      <p:ext uri="{BB962C8B-B14F-4D97-AF65-F5344CB8AC3E}">
        <p14:creationId xmlns:p14="http://schemas.microsoft.com/office/powerpoint/2010/main" val="149659900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Wisp</vt:lpstr>
      <vt:lpstr> The Dylan Thomas Centre</vt:lpstr>
      <vt:lpstr>Animal Cut Outs</vt:lpstr>
      <vt:lpstr>High Strung Poems</vt:lpstr>
      <vt:lpstr>Headset Stands</vt:lpstr>
      <vt:lpstr>Interactive Exhibits</vt:lpstr>
      <vt:lpstr>The culmination of your animals</vt:lpstr>
      <vt:lpstr>The Movie Theatre</vt:lpstr>
      <vt:lpstr>An opportunity for creativity</vt:lpstr>
      <vt:lpstr>A opportunity for creativity (continued)</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1006</cp:revision>
  <dcterms:created xsi:type="dcterms:W3CDTF">2013-07-15T20:26:40Z</dcterms:created>
  <dcterms:modified xsi:type="dcterms:W3CDTF">2019-01-22T21:47:52Z</dcterms:modified>
</cp:coreProperties>
</file>