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8" r:id="rId2"/>
    <p:sldId id="257" r:id="rId3"/>
    <p:sldId id="272" r:id="rId4"/>
    <p:sldId id="261" r:id="rId5"/>
    <p:sldId id="270" r:id="rId6"/>
    <p:sldId id="269" r:id="rId7"/>
    <p:sldId id="256" r:id="rId8"/>
    <p:sldId id="27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5" d="100"/>
          <a:sy n="85" d="100"/>
        </p:scale>
        <p:origin x="59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2109D-3C16-4202-B6BE-00EEB0057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EE5C70D-AE00-4354-A4A1-ACDEE665D5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71AACCF-FD26-48C0-A5A2-DA22A3911FC0}"/>
              </a:ext>
            </a:extLst>
          </p:cNvPr>
          <p:cNvSpPr>
            <a:spLocks noGrp="1"/>
          </p:cNvSpPr>
          <p:nvPr>
            <p:ph type="dt" sz="half" idx="10"/>
          </p:nvPr>
        </p:nvSpPr>
        <p:spPr/>
        <p:txBody>
          <a:bodyPr/>
          <a:lstStyle/>
          <a:p>
            <a:fld id="{D2A8B0B4-4016-4D30-9B96-FEAF48D1F195}" type="datetimeFigureOut">
              <a:rPr lang="en-GB" smtClean="0"/>
              <a:t>02/11/2019</a:t>
            </a:fld>
            <a:endParaRPr lang="en-GB"/>
          </a:p>
        </p:txBody>
      </p:sp>
      <p:sp>
        <p:nvSpPr>
          <p:cNvPr id="5" name="Footer Placeholder 4">
            <a:extLst>
              <a:ext uri="{FF2B5EF4-FFF2-40B4-BE49-F238E27FC236}">
                <a16:creationId xmlns:a16="http://schemas.microsoft.com/office/drawing/2014/main" id="{AC3BAD51-5B0A-46B9-8272-1FF61A7C27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E31487-2FCF-44D5-8EFA-7219173B629D}"/>
              </a:ext>
            </a:extLst>
          </p:cNvPr>
          <p:cNvSpPr>
            <a:spLocks noGrp="1"/>
          </p:cNvSpPr>
          <p:nvPr>
            <p:ph type="sldNum" sz="quarter" idx="12"/>
          </p:nvPr>
        </p:nvSpPr>
        <p:spPr/>
        <p:txBody>
          <a:bodyPr/>
          <a:lstStyle/>
          <a:p>
            <a:fld id="{8270BAF4-848B-4D4F-8A09-6E61D1F8EAB2}" type="slidenum">
              <a:rPr lang="en-GB" smtClean="0"/>
              <a:t>‹#›</a:t>
            </a:fld>
            <a:endParaRPr lang="en-GB"/>
          </a:p>
        </p:txBody>
      </p:sp>
    </p:spTree>
    <p:extLst>
      <p:ext uri="{BB962C8B-B14F-4D97-AF65-F5344CB8AC3E}">
        <p14:creationId xmlns:p14="http://schemas.microsoft.com/office/powerpoint/2010/main" val="12485959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88C1B-B88A-441E-8868-14F827140F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113F7D-A2EC-497E-9151-78BC66E7D0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0854AE-3A49-4569-B4C8-6A3C62560074}"/>
              </a:ext>
            </a:extLst>
          </p:cNvPr>
          <p:cNvSpPr>
            <a:spLocks noGrp="1"/>
          </p:cNvSpPr>
          <p:nvPr>
            <p:ph type="dt" sz="half" idx="10"/>
          </p:nvPr>
        </p:nvSpPr>
        <p:spPr/>
        <p:txBody>
          <a:bodyPr/>
          <a:lstStyle/>
          <a:p>
            <a:fld id="{D2A8B0B4-4016-4D30-9B96-FEAF48D1F195}" type="datetimeFigureOut">
              <a:rPr lang="en-GB" smtClean="0"/>
              <a:t>02/11/2019</a:t>
            </a:fld>
            <a:endParaRPr lang="en-GB"/>
          </a:p>
        </p:txBody>
      </p:sp>
      <p:sp>
        <p:nvSpPr>
          <p:cNvPr id="5" name="Footer Placeholder 4">
            <a:extLst>
              <a:ext uri="{FF2B5EF4-FFF2-40B4-BE49-F238E27FC236}">
                <a16:creationId xmlns:a16="http://schemas.microsoft.com/office/drawing/2014/main" id="{98455760-BD5A-4E44-8505-124349F4F8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33FAD4-9AF6-4A69-B445-FC449F5A45A9}"/>
              </a:ext>
            </a:extLst>
          </p:cNvPr>
          <p:cNvSpPr>
            <a:spLocks noGrp="1"/>
          </p:cNvSpPr>
          <p:nvPr>
            <p:ph type="sldNum" sz="quarter" idx="12"/>
          </p:nvPr>
        </p:nvSpPr>
        <p:spPr/>
        <p:txBody>
          <a:bodyPr/>
          <a:lstStyle/>
          <a:p>
            <a:fld id="{8270BAF4-848B-4D4F-8A09-6E61D1F8EAB2}" type="slidenum">
              <a:rPr lang="en-GB" smtClean="0"/>
              <a:t>‹#›</a:t>
            </a:fld>
            <a:endParaRPr lang="en-GB"/>
          </a:p>
        </p:txBody>
      </p:sp>
    </p:spTree>
    <p:extLst>
      <p:ext uri="{BB962C8B-B14F-4D97-AF65-F5344CB8AC3E}">
        <p14:creationId xmlns:p14="http://schemas.microsoft.com/office/powerpoint/2010/main" val="907502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3EB9F-68CD-49F9-A3DB-38DB4765D6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3B517B-A7D8-4E95-8A71-F30ACCF7F73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25DA591-87BC-4F18-97C0-8591060A5625}"/>
              </a:ext>
            </a:extLst>
          </p:cNvPr>
          <p:cNvSpPr>
            <a:spLocks noGrp="1"/>
          </p:cNvSpPr>
          <p:nvPr>
            <p:ph type="dt" sz="half" idx="10"/>
          </p:nvPr>
        </p:nvSpPr>
        <p:spPr/>
        <p:txBody>
          <a:bodyPr/>
          <a:lstStyle/>
          <a:p>
            <a:fld id="{D2A8B0B4-4016-4D30-9B96-FEAF48D1F195}" type="datetimeFigureOut">
              <a:rPr lang="en-GB" smtClean="0"/>
              <a:t>02/11/2019</a:t>
            </a:fld>
            <a:endParaRPr lang="en-GB"/>
          </a:p>
        </p:txBody>
      </p:sp>
      <p:sp>
        <p:nvSpPr>
          <p:cNvPr id="5" name="Footer Placeholder 4">
            <a:extLst>
              <a:ext uri="{FF2B5EF4-FFF2-40B4-BE49-F238E27FC236}">
                <a16:creationId xmlns:a16="http://schemas.microsoft.com/office/drawing/2014/main" id="{16B0CA9B-987C-4A32-965F-B546C93EBB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783BCF-52C8-4DD9-B392-DC895EA8E3E5}"/>
              </a:ext>
            </a:extLst>
          </p:cNvPr>
          <p:cNvSpPr>
            <a:spLocks noGrp="1"/>
          </p:cNvSpPr>
          <p:nvPr>
            <p:ph type="sldNum" sz="quarter" idx="12"/>
          </p:nvPr>
        </p:nvSpPr>
        <p:spPr/>
        <p:txBody>
          <a:bodyPr/>
          <a:lstStyle/>
          <a:p>
            <a:fld id="{8270BAF4-848B-4D4F-8A09-6E61D1F8EAB2}" type="slidenum">
              <a:rPr lang="en-GB" smtClean="0"/>
              <a:t>‹#›</a:t>
            </a:fld>
            <a:endParaRPr lang="en-GB"/>
          </a:p>
        </p:txBody>
      </p:sp>
    </p:spTree>
    <p:extLst>
      <p:ext uri="{BB962C8B-B14F-4D97-AF65-F5344CB8AC3E}">
        <p14:creationId xmlns:p14="http://schemas.microsoft.com/office/powerpoint/2010/main" val="1216967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B17D8-388B-4D29-9924-41CA1CFAF0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CD845D-18BC-4214-998E-C75C97CA3D6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AA0079C-91B7-4F0F-A8E9-D42A64749EA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D82908-A2A4-4F06-B23B-20B7946C42B6}"/>
              </a:ext>
            </a:extLst>
          </p:cNvPr>
          <p:cNvSpPr>
            <a:spLocks noGrp="1"/>
          </p:cNvSpPr>
          <p:nvPr>
            <p:ph type="dt" sz="half" idx="10"/>
          </p:nvPr>
        </p:nvSpPr>
        <p:spPr/>
        <p:txBody>
          <a:bodyPr/>
          <a:lstStyle/>
          <a:p>
            <a:fld id="{D2A8B0B4-4016-4D30-9B96-FEAF48D1F195}" type="datetimeFigureOut">
              <a:rPr lang="en-GB" smtClean="0"/>
              <a:t>02/11/2019</a:t>
            </a:fld>
            <a:endParaRPr lang="en-GB"/>
          </a:p>
        </p:txBody>
      </p:sp>
      <p:sp>
        <p:nvSpPr>
          <p:cNvPr id="6" name="Footer Placeholder 5">
            <a:extLst>
              <a:ext uri="{FF2B5EF4-FFF2-40B4-BE49-F238E27FC236}">
                <a16:creationId xmlns:a16="http://schemas.microsoft.com/office/drawing/2014/main" id="{194CF0AF-8E90-4E0F-A687-6C9179C97B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79E394-2887-4832-B2D8-57FD8EA92848}"/>
              </a:ext>
            </a:extLst>
          </p:cNvPr>
          <p:cNvSpPr>
            <a:spLocks noGrp="1"/>
          </p:cNvSpPr>
          <p:nvPr>
            <p:ph type="sldNum" sz="quarter" idx="12"/>
          </p:nvPr>
        </p:nvSpPr>
        <p:spPr/>
        <p:txBody>
          <a:bodyPr/>
          <a:lstStyle/>
          <a:p>
            <a:fld id="{8270BAF4-848B-4D4F-8A09-6E61D1F8EAB2}" type="slidenum">
              <a:rPr lang="en-GB" smtClean="0"/>
              <a:t>‹#›</a:t>
            </a:fld>
            <a:endParaRPr lang="en-GB"/>
          </a:p>
        </p:txBody>
      </p:sp>
    </p:spTree>
    <p:extLst>
      <p:ext uri="{BB962C8B-B14F-4D97-AF65-F5344CB8AC3E}">
        <p14:creationId xmlns:p14="http://schemas.microsoft.com/office/powerpoint/2010/main" val="12134555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7155E-C907-4DD8-868A-F632A5872C4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237C3E-4491-4353-8F57-829EA15ED8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F9C0FC-946D-4E29-B414-7F24A6156B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8E70AD-FD02-4EDC-A82B-D2000B5490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89EC987-64C3-4B65-93C9-D4A976FCAD1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AD7865F-35C8-4914-AC3A-D64B003DEC9E}"/>
              </a:ext>
            </a:extLst>
          </p:cNvPr>
          <p:cNvSpPr>
            <a:spLocks noGrp="1"/>
          </p:cNvSpPr>
          <p:nvPr>
            <p:ph type="dt" sz="half" idx="10"/>
          </p:nvPr>
        </p:nvSpPr>
        <p:spPr/>
        <p:txBody>
          <a:bodyPr/>
          <a:lstStyle/>
          <a:p>
            <a:fld id="{D2A8B0B4-4016-4D30-9B96-FEAF48D1F195}" type="datetimeFigureOut">
              <a:rPr lang="en-GB" smtClean="0"/>
              <a:t>02/11/2019</a:t>
            </a:fld>
            <a:endParaRPr lang="en-GB"/>
          </a:p>
        </p:txBody>
      </p:sp>
      <p:sp>
        <p:nvSpPr>
          <p:cNvPr id="8" name="Footer Placeholder 7">
            <a:extLst>
              <a:ext uri="{FF2B5EF4-FFF2-40B4-BE49-F238E27FC236}">
                <a16:creationId xmlns:a16="http://schemas.microsoft.com/office/drawing/2014/main" id="{1FD576A6-1D99-4908-A5A3-C44BEAA2BC0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7AC045-E325-41C9-B139-FBCEBAB0B0ED}"/>
              </a:ext>
            </a:extLst>
          </p:cNvPr>
          <p:cNvSpPr>
            <a:spLocks noGrp="1"/>
          </p:cNvSpPr>
          <p:nvPr>
            <p:ph type="sldNum" sz="quarter" idx="12"/>
          </p:nvPr>
        </p:nvSpPr>
        <p:spPr/>
        <p:txBody>
          <a:bodyPr/>
          <a:lstStyle/>
          <a:p>
            <a:fld id="{8270BAF4-848B-4D4F-8A09-6E61D1F8EAB2}" type="slidenum">
              <a:rPr lang="en-GB" smtClean="0"/>
              <a:t>‹#›</a:t>
            </a:fld>
            <a:endParaRPr lang="en-GB"/>
          </a:p>
        </p:txBody>
      </p:sp>
    </p:spTree>
    <p:extLst>
      <p:ext uri="{BB962C8B-B14F-4D97-AF65-F5344CB8AC3E}">
        <p14:creationId xmlns:p14="http://schemas.microsoft.com/office/powerpoint/2010/main" val="5887148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8EE7E-6384-49B8-B31C-3951DB4F8FB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32100C0-E0B9-4B39-BDF4-66AE2D69D7F7}"/>
              </a:ext>
            </a:extLst>
          </p:cNvPr>
          <p:cNvSpPr>
            <a:spLocks noGrp="1"/>
          </p:cNvSpPr>
          <p:nvPr>
            <p:ph type="dt" sz="half" idx="10"/>
          </p:nvPr>
        </p:nvSpPr>
        <p:spPr/>
        <p:txBody>
          <a:bodyPr/>
          <a:lstStyle/>
          <a:p>
            <a:fld id="{D2A8B0B4-4016-4D30-9B96-FEAF48D1F195}" type="datetimeFigureOut">
              <a:rPr lang="en-GB" smtClean="0"/>
              <a:t>02/11/2019</a:t>
            </a:fld>
            <a:endParaRPr lang="en-GB"/>
          </a:p>
        </p:txBody>
      </p:sp>
      <p:sp>
        <p:nvSpPr>
          <p:cNvPr id="4" name="Footer Placeholder 3">
            <a:extLst>
              <a:ext uri="{FF2B5EF4-FFF2-40B4-BE49-F238E27FC236}">
                <a16:creationId xmlns:a16="http://schemas.microsoft.com/office/drawing/2014/main" id="{3C95B0FA-33E2-46EC-8B53-11BC29DF7C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0787E5-EDD7-4258-BD61-D92EDF1FFA78}"/>
              </a:ext>
            </a:extLst>
          </p:cNvPr>
          <p:cNvSpPr>
            <a:spLocks noGrp="1"/>
          </p:cNvSpPr>
          <p:nvPr>
            <p:ph type="sldNum" sz="quarter" idx="12"/>
          </p:nvPr>
        </p:nvSpPr>
        <p:spPr/>
        <p:txBody>
          <a:bodyPr/>
          <a:lstStyle/>
          <a:p>
            <a:fld id="{8270BAF4-848B-4D4F-8A09-6E61D1F8EAB2}" type="slidenum">
              <a:rPr lang="en-GB" smtClean="0"/>
              <a:t>‹#›</a:t>
            </a:fld>
            <a:endParaRPr lang="en-GB"/>
          </a:p>
        </p:txBody>
      </p:sp>
    </p:spTree>
    <p:extLst>
      <p:ext uri="{BB962C8B-B14F-4D97-AF65-F5344CB8AC3E}">
        <p14:creationId xmlns:p14="http://schemas.microsoft.com/office/powerpoint/2010/main" val="2059250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C8B3B5-8EEF-4248-99E9-5EBCCA9CB89B}"/>
              </a:ext>
            </a:extLst>
          </p:cNvPr>
          <p:cNvSpPr>
            <a:spLocks noGrp="1"/>
          </p:cNvSpPr>
          <p:nvPr>
            <p:ph type="dt" sz="half" idx="10"/>
          </p:nvPr>
        </p:nvSpPr>
        <p:spPr/>
        <p:txBody>
          <a:bodyPr/>
          <a:lstStyle/>
          <a:p>
            <a:fld id="{D2A8B0B4-4016-4D30-9B96-FEAF48D1F195}" type="datetimeFigureOut">
              <a:rPr lang="en-GB" smtClean="0"/>
              <a:t>02/11/2019</a:t>
            </a:fld>
            <a:endParaRPr lang="en-GB"/>
          </a:p>
        </p:txBody>
      </p:sp>
      <p:sp>
        <p:nvSpPr>
          <p:cNvPr id="3" name="Footer Placeholder 2">
            <a:extLst>
              <a:ext uri="{FF2B5EF4-FFF2-40B4-BE49-F238E27FC236}">
                <a16:creationId xmlns:a16="http://schemas.microsoft.com/office/drawing/2014/main" id="{2A686CCE-137B-4F19-8ED7-9ED3E0819A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1EC32ED-FE7B-42DA-8C2A-70FC2997B95B}"/>
              </a:ext>
            </a:extLst>
          </p:cNvPr>
          <p:cNvSpPr>
            <a:spLocks noGrp="1"/>
          </p:cNvSpPr>
          <p:nvPr>
            <p:ph type="sldNum" sz="quarter" idx="12"/>
          </p:nvPr>
        </p:nvSpPr>
        <p:spPr/>
        <p:txBody>
          <a:bodyPr/>
          <a:lstStyle/>
          <a:p>
            <a:fld id="{8270BAF4-848B-4D4F-8A09-6E61D1F8EAB2}" type="slidenum">
              <a:rPr lang="en-GB" smtClean="0"/>
              <a:t>‹#›</a:t>
            </a:fld>
            <a:endParaRPr lang="en-GB"/>
          </a:p>
        </p:txBody>
      </p:sp>
    </p:spTree>
    <p:extLst>
      <p:ext uri="{BB962C8B-B14F-4D97-AF65-F5344CB8AC3E}">
        <p14:creationId xmlns:p14="http://schemas.microsoft.com/office/powerpoint/2010/main" val="1020072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9AF20-6F23-4285-ABBC-A8FE61021D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594F0FC-D532-4AAF-9855-184E1BF467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F146F91-7F98-432A-AE1E-9D0EBB6770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40AA0F-8017-47AF-A459-533A04F35D78}"/>
              </a:ext>
            </a:extLst>
          </p:cNvPr>
          <p:cNvSpPr>
            <a:spLocks noGrp="1"/>
          </p:cNvSpPr>
          <p:nvPr>
            <p:ph type="dt" sz="half" idx="10"/>
          </p:nvPr>
        </p:nvSpPr>
        <p:spPr/>
        <p:txBody>
          <a:bodyPr/>
          <a:lstStyle/>
          <a:p>
            <a:fld id="{D2A8B0B4-4016-4D30-9B96-FEAF48D1F195}" type="datetimeFigureOut">
              <a:rPr lang="en-GB" smtClean="0"/>
              <a:t>02/11/2019</a:t>
            </a:fld>
            <a:endParaRPr lang="en-GB"/>
          </a:p>
        </p:txBody>
      </p:sp>
      <p:sp>
        <p:nvSpPr>
          <p:cNvPr id="6" name="Footer Placeholder 5">
            <a:extLst>
              <a:ext uri="{FF2B5EF4-FFF2-40B4-BE49-F238E27FC236}">
                <a16:creationId xmlns:a16="http://schemas.microsoft.com/office/drawing/2014/main" id="{FEB2D758-D22B-44AE-A50A-7468859918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7E65E6-59B5-4DC1-B288-CBD144C7C0EE}"/>
              </a:ext>
            </a:extLst>
          </p:cNvPr>
          <p:cNvSpPr>
            <a:spLocks noGrp="1"/>
          </p:cNvSpPr>
          <p:nvPr>
            <p:ph type="sldNum" sz="quarter" idx="12"/>
          </p:nvPr>
        </p:nvSpPr>
        <p:spPr/>
        <p:txBody>
          <a:bodyPr/>
          <a:lstStyle/>
          <a:p>
            <a:fld id="{8270BAF4-848B-4D4F-8A09-6E61D1F8EAB2}" type="slidenum">
              <a:rPr lang="en-GB" smtClean="0"/>
              <a:t>‹#›</a:t>
            </a:fld>
            <a:endParaRPr lang="en-GB"/>
          </a:p>
        </p:txBody>
      </p:sp>
    </p:spTree>
    <p:extLst>
      <p:ext uri="{BB962C8B-B14F-4D97-AF65-F5344CB8AC3E}">
        <p14:creationId xmlns:p14="http://schemas.microsoft.com/office/powerpoint/2010/main" val="4866938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A4CB3-71B7-4882-B6D6-D37142189F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66674C7-656C-43BE-ABBC-4F5001C7C70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3BC65D6-0D02-4852-824C-12CCD676D0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B5C8A6-CE7D-47FC-9B64-DD906E5312E5}"/>
              </a:ext>
            </a:extLst>
          </p:cNvPr>
          <p:cNvSpPr>
            <a:spLocks noGrp="1"/>
          </p:cNvSpPr>
          <p:nvPr>
            <p:ph type="dt" sz="half" idx="10"/>
          </p:nvPr>
        </p:nvSpPr>
        <p:spPr/>
        <p:txBody>
          <a:bodyPr/>
          <a:lstStyle/>
          <a:p>
            <a:fld id="{D2A8B0B4-4016-4D30-9B96-FEAF48D1F195}" type="datetimeFigureOut">
              <a:rPr lang="en-GB" smtClean="0"/>
              <a:t>02/11/2019</a:t>
            </a:fld>
            <a:endParaRPr lang="en-GB"/>
          </a:p>
        </p:txBody>
      </p:sp>
      <p:sp>
        <p:nvSpPr>
          <p:cNvPr id="6" name="Footer Placeholder 5">
            <a:extLst>
              <a:ext uri="{FF2B5EF4-FFF2-40B4-BE49-F238E27FC236}">
                <a16:creationId xmlns:a16="http://schemas.microsoft.com/office/drawing/2014/main" id="{194E289C-52DA-4294-8677-023E04BDE2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A272FC-4F3F-416F-8F3A-E60BAA80BB91}"/>
              </a:ext>
            </a:extLst>
          </p:cNvPr>
          <p:cNvSpPr>
            <a:spLocks noGrp="1"/>
          </p:cNvSpPr>
          <p:nvPr>
            <p:ph type="sldNum" sz="quarter" idx="12"/>
          </p:nvPr>
        </p:nvSpPr>
        <p:spPr/>
        <p:txBody>
          <a:bodyPr/>
          <a:lstStyle/>
          <a:p>
            <a:fld id="{8270BAF4-848B-4D4F-8A09-6E61D1F8EAB2}" type="slidenum">
              <a:rPr lang="en-GB" smtClean="0"/>
              <a:t>‹#›</a:t>
            </a:fld>
            <a:endParaRPr lang="en-GB"/>
          </a:p>
        </p:txBody>
      </p:sp>
    </p:spTree>
    <p:extLst>
      <p:ext uri="{BB962C8B-B14F-4D97-AF65-F5344CB8AC3E}">
        <p14:creationId xmlns:p14="http://schemas.microsoft.com/office/powerpoint/2010/main" val="17711780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296CE-98C2-4A63-854A-8CA30261C2B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683961-666B-4BA7-9538-1EB4B5009EB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ED0077-A9FF-4335-A9D4-92B2DA9BF2A4}"/>
              </a:ext>
            </a:extLst>
          </p:cNvPr>
          <p:cNvSpPr>
            <a:spLocks noGrp="1"/>
          </p:cNvSpPr>
          <p:nvPr>
            <p:ph type="dt" sz="half" idx="10"/>
          </p:nvPr>
        </p:nvSpPr>
        <p:spPr/>
        <p:txBody>
          <a:bodyPr/>
          <a:lstStyle/>
          <a:p>
            <a:fld id="{D2A8B0B4-4016-4D30-9B96-FEAF48D1F195}" type="datetimeFigureOut">
              <a:rPr lang="en-GB" smtClean="0"/>
              <a:t>02/11/2019</a:t>
            </a:fld>
            <a:endParaRPr lang="en-GB"/>
          </a:p>
        </p:txBody>
      </p:sp>
      <p:sp>
        <p:nvSpPr>
          <p:cNvPr id="5" name="Footer Placeholder 4">
            <a:extLst>
              <a:ext uri="{FF2B5EF4-FFF2-40B4-BE49-F238E27FC236}">
                <a16:creationId xmlns:a16="http://schemas.microsoft.com/office/drawing/2014/main" id="{26EDF48B-4D04-4BCC-AF1A-C345683E44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3B3490-6526-450B-9E6C-9FAEE4F3DE9E}"/>
              </a:ext>
            </a:extLst>
          </p:cNvPr>
          <p:cNvSpPr>
            <a:spLocks noGrp="1"/>
          </p:cNvSpPr>
          <p:nvPr>
            <p:ph type="sldNum" sz="quarter" idx="12"/>
          </p:nvPr>
        </p:nvSpPr>
        <p:spPr/>
        <p:txBody>
          <a:bodyPr/>
          <a:lstStyle/>
          <a:p>
            <a:fld id="{8270BAF4-848B-4D4F-8A09-6E61D1F8EAB2}" type="slidenum">
              <a:rPr lang="en-GB" smtClean="0"/>
              <a:t>‹#›</a:t>
            </a:fld>
            <a:endParaRPr lang="en-GB"/>
          </a:p>
        </p:txBody>
      </p:sp>
    </p:spTree>
    <p:extLst>
      <p:ext uri="{BB962C8B-B14F-4D97-AF65-F5344CB8AC3E}">
        <p14:creationId xmlns:p14="http://schemas.microsoft.com/office/powerpoint/2010/main" val="40113756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B96816-7A06-42A8-95E9-A16EA3BAAB8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312987-95EC-4557-A341-C33BC136292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A357F2-FE37-4FAB-83F8-094A4B93AA47}"/>
              </a:ext>
            </a:extLst>
          </p:cNvPr>
          <p:cNvSpPr>
            <a:spLocks noGrp="1"/>
          </p:cNvSpPr>
          <p:nvPr>
            <p:ph type="dt" sz="half" idx="10"/>
          </p:nvPr>
        </p:nvSpPr>
        <p:spPr/>
        <p:txBody>
          <a:bodyPr/>
          <a:lstStyle/>
          <a:p>
            <a:fld id="{D2A8B0B4-4016-4D30-9B96-FEAF48D1F195}" type="datetimeFigureOut">
              <a:rPr lang="en-GB" smtClean="0"/>
              <a:t>02/11/2019</a:t>
            </a:fld>
            <a:endParaRPr lang="en-GB"/>
          </a:p>
        </p:txBody>
      </p:sp>
      <p:sp>
        <p:nvSpPr>
          <p:cNvPr id="5" name="Footer Placeholder 4">
            <a:extLst>
              <a:ext uri="{FF2B5EF4-FFF2-40B4-BE49-F238E27FC236}">
                <a16:creationId xmlns:a16="http://schemas.microsoft.com/office/drawing/2014/main" id="{2AA7C6EE-8BE9-4E99-93F9-8F38ECC495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516AD2-2086-450A-A491-41DB69C9779B}"/>
              </a:ext>
            </a:extLst>
          </p:cNvPr>
          <p:cNvSpPr>
            <a:spLocks noGrp="1"/>
          </p:cNvSpPr>
          <p:nvPr>
            <p:ph type="sldNum" sz="quarter" idx="12"/>
          </p:nvPr>
        </p:nvSpPr>
        <p:spPr/>
        <p:txBody>
          <a:bodyPr/>
          <a:lstStyle/>
          <a:p>
            <a:fld id="{8270BAF4-848B-4D4F-8A09-6E61D1F8EAB2}" type="slidenum">
              <a:rPr lang="en-GB" smtClean="0"/>
              <a:t>‹#›</a:t>
            </a:fld>
            <a:endParaRPr lang="en-GB"/>
          </a:p>
        </p:txBody>
      </p:sp>
    </p:spTree>
    <p:extLst>
      <p:ext uri="{BB962C8B-B14F-4D97-AF65-F5344CB8AC3E}">
        <p14:creationId xmlns:p14="http://schemas.microsoft.com/office/powerpoint/2010/main" val="1974990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F9FD44-87DE-4A9A-AB0C-1F001037AE3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99DD4F-342F-45C1-B146-30539BD83F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63B68C-D825-4890-9BBB-037E9E1A8BD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A8B0B4-4016-4D30-9B96-FEAF48D1F195}" type="datetimeFigureOut">
              <a:rPr lang="en-GB" smtClean="0"/>
              <a:t>02/11/2019</a:t>
            </a:fld>
            <a:endParaRPr lang="en-GB"/>
          </a:p>
        </p:txBody>
      </p:sp>
      <p:sp>
        <p:nvSpPr>
          <p:cNvPr id="5" name="Footer Placeholder 4">
            <a:extLst>
              <a:ext uri="{FF2B5EF4-FFF2-40B4-BE49-F238E27FC236}">
                <a16:creationId xmlns:a16="http://schemas.microsoft.com/office/drawing/2014/main" id="{28529617-DE1C-4A31-BEDB-2EB2A9CFFC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BF59926-03EA-4F6B-9A34-9F35BC0856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70BAF4-848B-4D4F-8A09-6E61D1F8EAB2}" type="slidenum">
              <a:rPr lang="en-GB" smtClean="0"/>
              <a:t>‹#›</a:t>
            </a:fld>
            <a:endParaRPr lang="en-GB"/>
          </a:p>
        </p:txBody>
      </p:sp>
    </p:spTree>
    <p:extLst>
      <p:ext uri="{BB962C8B-B14F-4D97-AF65-F5344CB8AC3E}">
        <p14:creationId xmlns:p14="http://schemas.microsoft.com/office/powerpoint/2010/main" val="31663032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image" Target="../media/image8.png"/><Relationship Id="rId7" Type="http://schemas.openxmlformats.org/officeDocument/2006/relationships/image" Target="../media/image11.jpg"/><Relationship Id="rId2" Type="http://schemas.openxmlformats.org/officeDocument/2006/relationships/hyperlink" Target="https://www.artofthetitle.com/title/the-big-sleep/" TargetMode="External"/><Relationship Id="rId1" Type="http://schemas.openxmlformats.org/officeDocument/2006/relationships/slideLayout" Target="../slideLayouts/slideLayout1.xml"/><Relationship Id="rId6" Type="http://schemas.openxmlformats.org/officeDocument/2006/relationships/image" Target="../media/image10.jpg"/><Relationship Id="rId5" Type="http://schemas.openxmlformats.org/officeDocument/2006/relationships/image" Target="../media/image9.jpg"/><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3.png"/><Relationship Id="rId1" Type="http://schemas.openxmlformats.org/officeDocument/2006/relationships/slideLayout" Target="../slideLayouts/slideLayout1.xml"/><Relationship Id="rId5" Type="http://schemas.openxmlformats.org/officeDocument/2006/relationships/image" Target="../media/image15.jpg"/><Relationship Id="rId4" Type="http://schemas.openxmlformats.org/officeDocument/2006/relationships/image" Target="../media/image14.jpg"/></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eIpsDTSmRyM" TargetMode="External"/><Relationship Id="rId7" Type="http://schemas.openxmlformats.org/officeDocument/2006/relationships/image" Target="../media/image18.jpg"/><Relationship Id="rId2" Type="http://schemas.openxmlformats.org/officeDocument/2006/relationships/hyperlink" Target="https://www.youtube.com/watch?v=hj9671V_UxA" TargetMode="External"/><Relationship Id="rId1" Type="http://schemas.openxmlformats.org/officeDocument/2006/relationships/slideLayout" Target="../slideLayouts/slideLayout1.xml"/><Relationship Id="rId6" Type="http://schemas.openxmlformats.org/officeDocument/2006/relationships/image" Target="../media/image17.jpg"/><Relationship Id="rId5" Type="http://schemas.openxmlformats.org/officeDocument/2006/relationships/image" Target="../media/image16.jpg"/><Relationship Id="rId4" Type="http://schemas.openxmlformats.org/officeDocument/2006/relationships/hyperlink" Target="https://www.youtube.com/watch?v=2hEb2vOOaxI" TargetMode="External"/></Relationships>
</file>

<file path=ppt/slides/_rels/slide7.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9.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looking at the camera&#10;&#10;Description automatically generated">
            <a:extLst>
              <a:ext uri="{FF2B5EF4-FFF2-40B4-BE49-F238E27FC236}">
                <a16:creationId xmlns:a16="http://schemas.microsoft.com/office/drawing/2014/main" id="{0A7E8E8F-E398-4CC6-BFBC-1B2EF8B374BD}"/>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a:stretch/>
        </p:blipFill>
        <p:spPr>
          <a:xfrm>
            <a:off x="-6906" y="-467893"/>
            <a:ext cx="12192000" cy="6858000"/>
          </a:xfrm>
          <a:prstGeom prst="rect">
            <a:avLst/>
          </a:prstGeom>
        </p:spPr>
      </p:pic>
      <p:sp>
        <p:nvSpPr>
          <p:cNvPr id="9" name="Title 1">
            <a:extLst>
              <a:ext uri="{FF2B5EF4-FFF2-40B4-BE49-F238E27FC236}">
                <a16:creationId xmlns:a16="http://schemas.microsoft.com/office/drawing/2014/main" id="{674F5660-C077-4FC0-B541-176687D48105}"/>
              </a:ext>
            </a:extLst>
          </p:cNvPr>
          <p:cNvSpPr>
            <a:spLocks noGrp="1"/>
          </p:cNvSpPr>
          <p:nvPr>
            <p:ph type="ctrTitle"/>
          </p:nvPr>
        </p:nvSpPr>
        <p:spPr>
          <a:xfrm>
            <a:off x="1524000" y="1122362"/>
            <a:ext cx="9144000" cy="2900518"/>
          </a:xfrm>
        </p:spPr>
        <p:txBody>
          <a:bodyPr>
            <a:normAutofit/>
          </a:bodyPr>
          <a:lstStyle/>
          <a:p>
            <a:r>
              <a:rPr lang="en-US" sz="6000" b="1" dirty="0">
                <a:solidFill>
                  <a:srgbClr val="FFFFFF"/>
                </a:solidFill>
                <a:latin typeface="+mn-lt"/>
              </a:rPr>
              <a:t>Case Study: </a:t>
            </a:r>
            <a:r>
              <a:rPr lang="en-US" sz="6000" b="1" i="1" dirty="0">
                <a:solidFill>
                  <a:srgbClr val="FFFFFF"/>
                </a:solidFill>
                <a:latin typeface="+mn-lt"/>
              </a:rPr>
              <a:t>RUSHMORE</a:t>
            </a:r>
            <a:endParaRPr lang="en-GB" sz="6000" b="1" i="1" dirty="0">
              <a:solidFill>
                <a:srgbClr val="FFFFFF"/>
              </a:solidFill>
              <a:latin typeface="+mn-lt"/>
            </a:endParaRPr>
          </a:p>
        </p:txBody>
      </p:sp>
    </p:spTree>
    <p:extLst>
      <p:ext uri="{BB962C8B-B14F-4D97-AF65-F5344CB8AC3E}">
        <p14:creationId xmlns:p14="http://schemas.microsoft.com/office/powerpoint/2010/main" val="297120557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734144AB-C810-49DB-A575-9650EB7D79E5}"/>
              </a:ext>
            </a:extLst>
          </p:cNvPr>
          <p:cNvSpPr txBox="1"/>
          <p:nvPr/>
        </p:nvSpPr>
        <p:spPr>
          <a:xfrm>
            <a:off x="1" y="6027003"/>
            <a:ext cx="12191999" cy="892552"/>
          </a:xfrm>
          <a:prstGeom prst="rect">
            <a:avLst/>
          </a:prstGeom>
          <a:noFill/>
        </p:spPr>
        <p:txBody>
          <a:bodyPr wrap="square" rtlCol="0">
            <a:spAutoFit/>
          </a:bodyPr>
          <a:lstStyle/>
          <a:p>
            <a:r>
              <a:rPr lang="en-US" sz="2600" dirty="0">
                <a:solidFill>
                  <a:schemeClr val="bg1"/>
                </a:solidFill>
              </a:rPr>
              <a:t>Shot composition (symmetry) - Narrative themes (aspiration, success) - Colour </a:t>
            </a:r>
          </a:p>
          <a:p>
            <a:r>
              <a:rPr lang="en-US" sz="2600" dirty="0">
                <a:solidFill>
                  <a:schemeClr val="bg1"/>
                </a:solidFill>
              </a:rPr>
              <a:t>Figure with screen - Props - Performance (e.g. posture) - Decor</a:t>
            </a:r>
            <a:endParaRPr lang="en-GB" sz="2600" dirty="0">
              <a:solidFill>
                <a:schemeClr val="bg1"/>
              </a:solidFill>
            </a:endParaRPr>
          </a:p>
        </p:txBody>
      </p:sp>
      <p:sp>
        <p:nvSpPr>
          <p:cNvPr id="8" name="Rectangle 7">
            <a:extLst>
              <a:ext uri="{FF2B5EF4-FFF2-40B4-BE49-F238E27FC236}">
                <a16:creationId xmlns:a16="http://schemas.microsoft.com/office/drawing/2014/main" id="{75B1E215-5A2B-4BE8-AA02-1A2CFEAF3402}"/>
              </a:ext>
            </a:extLst>
          </p:cNvPr>
          <p:cNvSpPr/>
          <p:nvPr/>
        </p:nvSpPr>
        <p:spPr>
          <a:xfrm>
            <a:off x="0" y="0"/>
            <a:ext cx="12191999" cy="6858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2"/>
              </a:solidFill>
            </a:endParaRPr>
          </a:p>
        </p:txBody>
      </p:sp>
      <p:pic>
        <p:nvPicPr>
          <p:cNvPr id="3" name="Picture 2" descr="A person standing in front of a mirror posing for the camera&#10;&#10;Description automatically generated">
            <a:extLst>
              <a:ext uri="{FF2B5EF4-FFF2-40B4-BE49-F238E27FC236}">
                <a16:creationId xmlns:a16="http://schemas.microsoft.com/office/drawing/2014/main" id="{0EE3EBA7-7749-4FAE-83E0-816A14188A77}"/>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Effect>
                      <a14:saturation sat="200000"/>
                    </a14:imgEffect>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952500" y="0"/>
            <a:ext cx="10287000" cy="6858000"/>
          </a:xfrm>
          <a:prstGeom prst="rect">
            <a:avLst/>
          </a:prstGeom>
        </p:spPr>
      </p:pic>
      <p:sp>
        <p:nvSpPr>
          <p:cNvPr id="12" name="TextBox 11">
            <a:extLst>
              <a:ext uri="{FF2B5EF4-FFF2-40B4-BE49-F238E27FC236}">
                <a16:creationId xmlns:a16="http://schemas.microsoft.com/office/drawing/2014/main" id="{76AF045A-6638-4924-AD5A-BC5033879930}"/>
              </a:ext>
            </a:extLst>
          </p:cNvPr>
          <p:cNvSpPr txBox="1"/>
          <p:nvPr/>
        </p:nvSpPr>
        <p:spPr>
          <a:xfrm>
            <a:off x="4800599" y="4142095"/>
            <a:ext cx="7391400" cy="2400657"/>
          </a:xfrm>
          <a:prstGeom prst="rect">
            <a:avLst/>
          </a:prstGeom>
          <a:noFill/>
        </p:spPr>
        <p:txBody>
          <a:bodyPr wrap="square" rtlCol="0">
            <a:spAutoFit/>
          </a:bodyPr>
          <a:lstStyle/>
          <a:p>
            <a:pPr algn="ctr"/>
            <a:r>
              <a:rPr lang="en-US" sz="2400" b="1" i="1" dirty="0">
                <a:solidFill>
                  <a:srgbClr val="C00000"/>
                </a:solidFill>
                <a:effectLst>
                  <a:outerShdw blurRad="38100" dist="38100" dir="2700000" algn="tl">
                    <a:srgbClr val="000000">
                      <a:alpha val="43137"/>
                    </a:srgbClr>
                  </a:outerShdw>
                </a:effectLst>
              </a:rPr>
              <a:t>The Graduate </a:t>
            </a:r>
            <a:r>
              <a:rPr lang="en-US" sz="2400" b="1" dirty="0">
                <a:solidFill>
                  <a:srgbClr val="C00000"/>
                </a:solidFill>
                <a:effectLst>
                  <a:outerShdw blurRad="38100" dist="38100" dir="2700000" algn="tl">
                    <a:srgbClr val="000000">
                      <a:alpha val="43137"/>
                    </a:srgbClr>
                  </a:outerShdw>
                </a:effectLst>
              </a:rPr>
              <a:t>(Nichols, 1968)</a:t>
            </a:r>
          </a:p>
          <a:p>
            <a:pPr algn="ctr"/>
            <a:r>
              <a:rPr lang="en-US" sz="2000" b="1" dirty="0">
                <a:solidFill>
                  <a:srgbClr val="C00000"/>
                </a:solidFill>
                <a:effectLst>
                  <a:outerShdw blurRad="38100" dist="38100" dir="2700000" algn="tl">
                    <a:srgbClr val="000000">
                      <a:alpha val="43137"/>
                    </a:srgbClr>
                  </a:outerShdw>
                </a:effectLst>
              </a:rPr>
              <a:t>Also: John Cassavetes (Seymour Cassel)</a:t>
            </a:r>
            <a:endParaRPr lang="en-GB" sz="2000" b="1" dirty="0">
              <a:solidFill>
                <a:srgbClr val="C00000"/>
              </a:solidFill>
              <a:effectLst>
                <a:outerShdw blurRad="38100" dist="38100" dir="2700000" algn="tl">
                  <a:srgbClr val="000000">
                    <a:alpha val="43137"/>
                  </a:srgbClr>
                </a:outerShdw>
              </a:effectLst>
            </a:endParaRPr>
          </a:p>
          <a:p>
            <a:pPr algn="ctr"/>
            <a:endParaRPr lang="en-US" sz="2400" b="1" dirty="0">
              <a:solidFill>
                <a:srgbClr val="C00000"/>
              </a:solidFill>
              <a:effectLst>
                <a:outerShdw blurRad="38100" dist="38100" dir="2700000" algn="tl">
                  <a:srgbClr val="000000">
                    <a:alpha val="43137"/>
                  </a:srgbClr>
                </a:outerShdw>
              </a:effectLst>
            </a:endParaRPr>
          </a:p>
          <a:p>
            <a:pPr algn="ctr"/>
            <a:endParaRPr lang="en-US" sz="2400" b="1" dirty="0">
              <a:solidFill>
                <a:srgbClr val="FF0000"/>
              </a:solidFill>
              <a:effectLst>
                <a:outerShdw blurRad="38100" dist="38100" dir="2700000" algn="tl">
                  <a:srgbClr val="000000">
                    <a:alpha val="43137"/>
                  </a:srgbClr>
                </a:outerShdw>
              </a:effectLst>
            </a:endParaRPr>
          </a:p>
          <a:p>
            <a:pPr algn="ctr"/>
            <a:r>
              <a:rPr lang="en-US" b="1" dirty="0">
                <a:solidFill>
                  <a:schemeClr val="accent4">
                    <a:lumMod val="60000"/>
                    <a:lumOff val="40000"/>
                  </a:schemeClr>
                </a:solidFill>
                <a:effectLst>
                  <a:outerShdw blurRad="38100" dist="38100" dir="2700000" algn="tl">
                    <a:srgbClr val="000000">
                      <a:alpha val="43137"/>
                    </a:srgbClr>
                  </a:outerShdw>
                </a:effectLst>
              </a:rPr>
              <a:t>In other work:</a:t>
            </a:r>
            <a:r>
              <a:rPr lang="en-US" b="1" i="1" dirty="0">
                <a:solidFill>
                  <a:schemeClr val="accent4">
                    <a:lumMod val="60000"/>
                    <a:lumOff val="40000"/>
                  </a:schemeClr>
                </a:solidFill>
                <a:effectLst>
                  <a:outerShdw blurRad="38100" dist="38100" dir="2700000" algn="tl">
                    <a:srgbClr val="000000">
                      <a:alpha val="43137"/>
                    </a:srgbClr>
                  </a:outerShdw>
                </a:effectLst>
              </a:rPr>
              <a:t> Bonnie &amp; Clyde </a:t>
            </a:r>
            <a:r>
              <a:rPr lang="en-US" b="1" dirty="0">
                <a:solidFill>
                  <a:schemeClr val="accent4">
                    <a:lumMod val="60000"/>
                    <a:lumOff val="40000"/>
                  </a:schemeClr>
                </a:solidFill>
                <a:effectLst>
                  <a:outerShdw blurRad="38100" dist="38100" dir="2700000" algn="tl">
                    <a:srgbClr val="000000">
                      <a:alpha val="43137"/>
                    </a:srgbClr>
                  </a:outerShdw>
                </a:effectLst>
              </a:rPr>
              <a:t>(Penn, 1968)</a:t>
            </a:r>
          </a:p>
          <a:p>
            <a:pPr algn="ctr"/>
            <a:r>
              <a:rPr lang="en-US" b="1" i="1" dirty="0">
                <a:solidFill>
                  <a:schemeClr val="accent4">
                    <a:lumMod val="60000"/>
                    <a:lumOff val="40000"/>
                  </a:schemeClr>
                </a:solidFill>
                <a:effectLst>
                  <a:outerShdw blurRad="38100" dist="38100" dir="2700000" algn="tl">
                    <a:srgbClr val="000000">
                      <a:alpha val="43137"/>
                    </a:srgbClr>
                  </a:outerShdw>
                </a:effectLst>
              </a:rPr>
              <a:t>The French Connection </a:t>
            </a:r>
            <a:r>
              <a:rPr lang="en-US" b="1" dirty="0">
                <a:solidFill>
                  <a:schemeClr val="accent4">
                    <a:lumMod val="60000"/>
                    <a:lumOff val="40000"/>
                  </a:schemeClr>
                </a:solidFill>
                <a:effectLst>
                  <a:outerShdw blurRad="38100" dist="38100" dir="2700000" algn="tl">
                    <a:srgbClr val="000000">
                      <a:alpha val="43137"/>
                    </a:srgbClr>
                  </a:outerShdw>
                </a:effectLst>
              </a:rPr>
              <a:t>(Friedkin, 1971)</a:t>
            </a:r>
          </a:p>
          <a:p>
            <a:pPr algn="ctr"/>
            <a:r>
              <a:rPr lang="en-US" b="1" i="1" dirty="0">
                <a:solidFill>
                  <a:schemeClr val="accent4">
                    <a:lumMod val="60000"/>
                    <a:lumOff val="40000"/>
                  </a:schemeClr>
                </a:solidFill>
                <a:effectLst>
                  <a:outerShdw blurRad="38100" dist="38100" dir="2700000" algn="tl">
                    <a:srgbClr val="000000">
                      <a:alpha val="43137"/>
                    </a:srgbClr>
                  </a:outerShdw>
                </a:effectLst>
              </a:rPr>
              <a:t>The Conversation </a:t>
            </a:r>
            <a:r>
              <a:rPr lang="en-US" b="1" dirty="0">
                <a:solidFill>
                  <a:schemeClr val="accent4">
                    <a:lumMod val="60000"/>
                    <a:lumOff val="40000"/>
                  </a:schemeClr>
                </a:solidFill>
                <a:effectLst>
                  <a:outerShdw blurRad="38100" dist="38100" dir="2700000" algn="tl">
                    <a:srgbClr val="000000">
                      <a:alpha val="43137"/>
                    </a:srgbClr>
                  </a:outerShdw>
                </a:effectLst>
              </a:rPr>
              <a:t>(Coppola, 1974)</a:t>
            </a:r>
          </a:p>
        </p:txBody>
      </p:sp>
      <p:sp>
        <p:nvSpPr>
          <p:cNvPr id="9" name="TextBox 8">
            <a:extLst>
              <a:ext uri="{FF2B5EF4-FFF2-40B4-BE49-F238E27FC236}">
                <a16:creationId xmlns:a16="http://schemas.microsoft.com/office/drawing/2014/main" id="{A07F5DA2-8A58-48C8-A08E-73EFB23D55D4}"/>
              </a:ext>
            </a:extLst>
          </p:cNvPr>
          <p:cNvSpPr txBox="1"/>
          <p:nvPr/>
        </p:nvSpPr>
        <p:spPr>
          <a:xfrm>
            <a:off x="5844988" y="741574"/>
            <a:ext cx="5394512" cy="954107"/>
          </a:xfrm>
          <a:prstGeom prst="rect">
            <a:avLst/>
          </a:prstGeom>
          <a:noFill/>
        </p:spPr>
        <p:txBody>
          <a:bodyPr wrap="square" rtlCol="0">
            <a:spAutoFit/>
          </a:bodyPr>
          <a:lstStyle/>
          <a:p>
            <a:pPr algn="ctr"/>
            <a:r>
              <a:rPr lang="en-US" sz="2800" b="1" dirty="0">
                <a:solidFill>
                  <a:schemeClr val="accent6">
                    <a:lumMod val="50000"/>
                  </a:schemeClr>
                </a:solidFill>
                <a:effectLst>
                  <a:outerShdw blurRad="38100" dist="38100" dir="2700000" algn="tl">
                    <a:srgbClr val="000000">
                      <a:alpha val="43137"/>
                    </a:srgbClr>
                  </a:outerShdw>
                </a:effectLst>
              </a:rPr>
              <a:t>Intertextuality: </a:t>
            </a:r>
            <a:r>
              <a:rPr lang="en-US" sz="2800" b="1" i="1" dirty="0">
                <a:solidFill>
                  <a:schemeClr val="accent6">
                    <a:lumMod val="50000"/>
                  </a:schemeClr>
                </a:solidFill>
                <a:effectLst>
                  <a:outerShdw blurRad="38100" dist="38100" dir="2700000" algn="tl">
                    <a:srgbClr val="000000">
                      <a:alpha val="43137"/>
                    </a:srgbClr>
                  </a:outerShdw>
                </a:effectLst>
              </a:rPr>
              <a:t>The Graduate </a:t>
            </a:r>
            <a:r>
              <a:rPr lang="en-US" sz="2800" b="1" dirty="0">
                <a:solidFill>
                  <a:schemeClr val="accent6">
                    <a:lumMod val="50000"/>
                  </a:schemeClr>
                </a:solidFill>
                <a:effectLst>
                  <a:outerShdw blurRad="38100" dist="38100" dir="2700000" algn="tl">
                    <a:srgbClr val="000000">
                      <a:alpha val="43137"/>
                    </a:srgbClr>
                  </a:outerShdw>
                </a:effectLst>
              </a:rPr>
              <a:t>and The Hollywood New Wave</a:t>
            </a:r>
            <a:endParaRPr lang="en-GB" sz="2800" b="1" dirty="0">
              <a:solidFill>
                <a:schemeClr val="accent6">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33011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734144AB-C810-49DB-A575-9650EB7D79E5}"/>
              </a:ext>
            </a:extLst>
          </p:cNvPr>
          <p:cNvSpPr txBox="1"/>
          <p:nvPr/>
        </p:nvSpPr>
        <p:spPr>
          <a:xfrm>
            <a:off x="1" y="6027003"/>
            <a:ext cx="12191999" cy="892552"/>
          </a:xfrm>
          <a:prstGeom prst="rect">
            <a:avLst/>
          </a:prstGeom>
          <a:noFill/>
        </p:spPr>
        <p:txBody>
          <a:bodyPr wrap="square" rtlCol="0">
            <a:spAutoFit/>
          </a:bodyPr>
          <a:lstStyle/>
          <a:p>
            <a:r>
              <a:rPr lang="en-US" sz="2600" dirty="0">
                <a:solidFill>
                  <a:schemeClr val="bg1"/>
                </a:solidFill>
              </a:rPr>
              <a:t>Shot composition (symmetry) - Narrative themes (aspiration, success) - Colour </a:t>
            </a:r>
          </a:p>
          <a:p>
            <a:r>
              <a:rPr lang="en-US" sz="2600" dirty="0">
                <a:solidFill>
                  <a:schemeClr val="bg1"/>
                </a:solidFill>
              </a:rPr>
              <a:t>Figure with screen - Props - Performance (e.g. posture) - Decor</a:t>
            </a:r>
            <a:endParaRPr lang="en-GB" sz="2600" dirty="0">
              <a:solidFill>
                <a:schemeClr val="bg1"/>
              </a:solidFill>
            </a:endParaRPr>
          </a:p>
        </p:txBody>
      </p:sp>
      <p:sp>
        <p:nvSpPr>
          <p:cNvPr id="8" name="Rectangle 7">
            <a:extLst>
              <a:ext uri="{FF2B5EF4-FFF2-40B4-BE49-F238E27FC236}">
                <a16:creationId xmlns:a16="http://schemas.microsoft.com/office/drawing/2014/main" id="{75B1E215-5A2B-4BE8-AA02-1A2CFEAF3402}"/>
              </a:ext>
            </a:extLst>
          </p:cNvPr>
          <p:cNvSpPr/>
          <p:nvPr/>
        </p:nvSpPr>
        <p:spPr>
          <a:xfrm>
            <a:off x="0" y="0"/>
            <a:ext cx="12191999" cy="6858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2"/>
              </a:solidFill>
            </a:endParaRPr>
          </a:p>
        </p:txBody>
      </p:sp>
      <p:pic>
        <p:nvPicPr>
          <p:cNvPr id="3" name="Picture 2" descr="A person standing in front of a mirror posing for the camera&#10;&#10;Description automatically generated">
            <a:extLst>
              <a:ext uri="{FF2B5EF4-FFF2-40B4-BE49-F238E27FC236}">
                <a16:creationId xmlns:a16="http://schemas.microsoft.com/office/drawing/2014/main" id="{0EE3EBA7-7749-4FAE-83E0-816A14188A77}"/>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Effect>
                      <a14:saturation sat="200000"/>
                    </a14:imgEffect>
                    <a14:imgEffect>
                      <a14:brightnessContrast bright="-40000"/>
                    </a14:imgEffect>
                  </a14:imgLayer>
                </a14:imgProps>
              </a:ext>
              <a:ext uri="{28A0092B-C50C-407E-A947-70E740481C1C}">
                <a14:useLocalDpi xmlns:a14="http://schemas.microsoft.com/office/drawing/2010/main" val="0"/>
              </a:ext>
            </a:extLst>
          </a:blip>
          <a:stretch>
            <a:fillRect/>
          </a:stretch>
        </p:blipFill>
        <p:spPr>
          <a:xfrm>
            <a:off x="952500" y="0"/>
            <a:ext cx="10287000" cy="6858000"/>
          </a:xfrm>
          <a:prstGeom prst="rect">
            <a:avLst/>
          </a:prstGeom>
        </p:spPr>
      </p:pic>
      <p:pic>
        <p:nvPicPr>
          <p:cNvPr id="4" name="Picture 3" descr="A picture containing water, swimming, looking, man&#10;&#10;Description automatically generated">
            <a:extLst>
              <a:ext uri="{FF2B5EF4-FFF2-40B4-BE49-F238E27FC236}">
                <a16:creationId xmlns:a16="http://schemas.microsoft.com/office/drawing/2014/main" id="{6A918540-26E2-400E-B2E6-A38690299CA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8745" y="3366194"/>
            <a:ext cx="5548661" cy="2326392"/>
          </a:xfrm>
          <a:prstGeom prst="rect">
            <a:avLst/>
          </a:prstGeom>
        </p:spPr>
      </p:pic>
      <p:pic>
        <p:nvPicPr>
          <p:cNvPr id="6" name="Picture 5" descr="A picture containing outdoor, person, man, sitting&#10;&#10;Description automatically generated">
            <a:extLst>
              <a:ext uri="{FF2B5EF4-FFF2-40B4-BE49-F238E27FC236}">
                <a16:creationId xmlns:a16="http://schemas.microsoft.com/office/drawing/2014/main" id="{36CF4762-9837-41B9-A4C9-AC34FED73515}"/>
              </a:ext>
            </a:extLst>
          </p:cNvPr>
          <p:cNvPicPr>
            <a:picLocks noChangeAspect="1"/>
          </p:cNvPicPr>
          <p:nvPr/>
        </p:nvPicPr>
        <p:blipFill rotWithShape="1">
          <a:blip r:embed="rId5">
            <a:extLst>
              <a:ext uri="{28A0092B-C50C-407E-A947-70E740481C1C}">
                <a14:useLocalDpi xmlns:a14="http://schemas.microsoft.com/office/drawing/2010/main" val="0"/>
              </a:ext>
            </a:extLst>
          </a:blip>
          <a:srcRect l="5613"/>
          <a:stretch/>
        </p:blipFill>
        <p:spPr>
          <a:xfrm>
            <a:off x="6750424" y="773400"/>
            <a:ext cx="4992832" cy="2240102"/>
          </a:xfrm>
          <a:prstGeom prst="rect">
            <a:avLst/>
          </a:prstGeom>
        </p:spPr>
      </p:pic>
      <p:pic>
        <p:nvPicPr>
          <p:cNvPr id="10" name="Picture 9" descr="A person swimming in the water&#10;&#10;Description automatically generated">
            <a:extLst>
              <a:ext uri="{FF2B5EF4-FFF2-40B4-BE49-F238E27FC236}">
                <a16:creationId xmlns:a16="http://schemas.microsoft.com/office/drawing/2014/main" id="{76E83D79-7CE1-476B-B5F2-990C0912241A}"/>
              </a:ext>
            </a:extLst>
          </p:cNvPr>
          <p:cNvPicPr>
            <a:picLocks noChangeAspect="1"/>
          </p:cNvPicPr>
          <p:nvPr/>
        </p:nvPicPr>
        <p:blipFill rotWithShape="1">
          <a:blip r:embed="rId6">
            <a:extLst>
              <a:ext uri="{28A0092B-C50C-407E-A947-70E740481C1C}">
                <a14:useLocalDpi xmlns:a14="http://schemas.microsoft.com/office/drawing/2010/main" val="0"/>
              </a:ext>
            </a:extLst>
          </a:blip>
          <a:srcRect l="-336" t="9578" r="336" b="5472"/>
          <a:stretch/>
        </p:blipFill>
        <p:spPr>
          <a:xfrm>
            <a:off x="448744" y="623104"/>
            <a:ext cx="4221867" cy="2390398"/>
          </a:xfrm>
          <a:prstGeom prst="rect">
            <a:avLst/>
          </a:prstGeom>
        </p:spPr>
      </p:pic>
      <p:pic>
        <p:nvPicPr>
          <p:cNvPr id="16" name="Picture 15" descr="A person holding a sign&#10;&#10;Description automatically generated">
            <a:extLst>
              <a:ext uri="{FF2B5EF4-FFF2-40B4-BE49-F238E27FC236}">
                <a16:creationId xmlns:a16="http://schemas.microsoft.com/office/drawing/2014/main" id="{3EC7D797-0D3F-41FA-A4BA-59A49B7B0BC5}"/>
              </a:ext>
            </a:extLst>
          </p:cNvPr>
          <p:cNvPicPr>
            <a:picLocks noChangeAspect="1"/>
          </p:cNvPicPr>
          <p:nvPr/>
        </p:nvPicPr>
        <p:blipFill rotWithShape="1">
          <a:blip r:embed="rId7">
            <a:extLst>
              <a:ext uri="{28A0092B-C50C-407E-A947-70E740481C1C}">
                <a14:useLocalDpi xmlns:a14="http://schemas.microsoft.com/office/drawing/2010/main" val="0"/>
              </a:ext>
            </a:extLst>
          </a:blip>
          <a:srcRect t="13336" b="13151"/>
          <a:stretch/>
        </p:blipFill>
        <p:spPr>
          <a:xfrm>
            <a:off x="6095999" y="3366194"/>
            <a:ext cx="5628705" cy="2326393"/>
          </a:xfrm>
          <a:prstGeom prst="rect">
            <a:avLst/>
          </a:prstGeom>
        </p:spPr>
      </p:pic>
      <p:sp>
        <p:nvSpPr>
          <p:cNvPr id="17" name="TextBox 16">
            <a:extLst>
              <a:ext uri="{FF2B5EF4-FFF2-40B4-BE49-F238E27FC236}">
                <a16:creationId xmlns:a16="http://schemas.microsoft.com/office/drawing/2014/main" id="{DBE44D4E-7FEE-40D8-AA2A-ECE7C5EDBFD3}"/>
              </a:ext>
            </a:extLst>
          </p:cNvPr>
          <p:cNvSpPr txBox="1"/>
          <p:nvPr/>
        </p:nvSpPr>
        <p:spPr>
          <a:xfrm>
            <a:off x="2350502" y="5856476"/>
            <a:ext cx="3646903" cy="523220"/>
          </a:xfrm>
          <a:prstGeom prst="rect">
            <a:avLst/>
          </a:prstGeom>
          <a:noFill/>
        </p:spPr>
        <p:txBody>
          <a:bodyPr wrap="square" rtlCol="0">
            <a:spAutoFit/>
          </a:bodyPr>
          <a:lstStyle/>
          <a:p>
            <a:pPr algn="ctr"/>
            <a:r>
              <a:rPr lang="en-US" sz="1400" b="1" dirty="0">
                <a:solidFill>
                  <a:schemeClr val="accent3">
                    <a:lumMod val="60000"/>
                    <a:lumOff val="40000"/>
                  </a:schemeClr>
                </a:solidFill>
              </a:rPr>
              <a:t>Above: Benjamin Braddock in </a:t>
            </a:r>
            <a:r>
              <a:rPr lang="en-US" sz="1400" b="1" i="1" dirty="0">
                <a:solidFill>
                  <a:schemeClr val="accent3">
                    <a:lumMod val="60000"/>
                    <a:lumOff val="40000"/>
                  </a:schemeClr>
                </a:solidFill>
              </a:rPr>
              <a:t>The Graduate</a:t>
            </a:r>
            <a:r>
              <a:rPr lang="en-US" sz="1400" b="1" dirty="0">
                <a:solidFill>
                  <a:schemeClr val="accent3">
                    <a:lumMod val="60000"/>
                    <a:lumOff val="40000"/>
                  </a:schemeClr>
                </a:solidFill>
              </a:rPr>
              <a:t>; Below: Herman Blume in </a:t>
            </a:r>
            <a:r>
              <a:rPr lang="en-US" sz="1400" b="1" i="1" dirty="0">
                <a:solidFill>
                  <a:schemeClr val="accent3">
                    <a:lumMod val="60000"/>
                    <a:lumOff val="40000"/>
                  </a:schemeClr>
                </a:solidFill>
              </a:rPr>
              <a:t>Rushmore</a:t>
            </a:r>
            <a:endParaRPr lang="en-GB" sz="1400" b="1" i="1" dirty="0">
              <a:solidFill>
                <a:schemeClr val="accent3">
                  <a:lumMod val="60000"/>
                  <a:lumOff val="40000"/>
                </a:schemeClr>
              </a:solidFill>
              <a:effectLst>
                <a:outerShdw blurRad="38100" dist="38100" dir="2700000" algn="tl">
                  <a:srgbClr val="000000">
                    <a:alpha val="43137"/>
                  </a:srgbClr>
                </a:outerShdw>
              </a:effectLst>
            </a:endParaRPr>
          </a:p>
        </p:txBody>
      </p:sp>
      <p:sp>
        <p:nvSpPr>
          <p:cNvPr id="18" name="TextBox 17">
            <a:extLst>
              <a:ext uri="{FF2B5EF4-FFF2-40B4-BE49-F238E27FC236}">
                <a16:creationId xmlns:a16="http://schemas.microsoft.com/office/drawing/2014/main" id="{FA980C2B-5111-45C8-AC1E-83258D57BAF7}"/>
              </a:ext>
            </a:extLst>
          </p:cNvPr>
          <p:cNvSpPr txBox="1"/>
          <p:nvPr/>
        </p:nvSpPr>
        <p:spPr>
          <a:xfrm>
            <a:off x="6194597" y="5867033"/>
            <a:ext cx="3944486" cy="523220"/>
          </a:xfrm>
          <a:prstGeom prst="rect">
            <a:avLst/>
          </a:prstGeom>
          <a:noFill/>
        </p:spPr>
        <p:txBody>
          <a:bodyPr wrap="square" rtlCol="0">
            <a:spAutoFit/>
          </a:bodyPr>
          <a:lstStyle/>
          <a:p>
            <a:pPr algn="ctr"/>
            <a:r>
              <a:rPr lang="en-US" sz="1400" b="1" dirty="0">
                <a:solidFill>
                  <a:schemeClr val="accent3">
                    <a:lumMod val="60000"/>
                    <a:lumOff val="40000"/>
                  </a:schemeClr>
                </a:solidFill>
              </a:rPr>
              <a:t>Above: Benjamin and Mrs Robinson in </a:t>
            </a:r>
            <a:r>
              <a:rPr lang="en-US" sz="1400" b="1" i="1" dirty="0">
                <a:solidFill>
                  <a:schemeClr val="accent3">
                    <a:lumMod val="60000"/>
                    <a:lumOff val="40000"/>
                  </a:schemeClr>
                </a:solidFill>
              </a:rPr>
              <a:t>The Graduate</a:t>
            </a:r>
            <a:r>
              <a:rPr lang="en-US" sz="1400" b="1" dirty="0">
                <a:solidFill>
                  <a:schemeClr val="accent3">
                    <a:lumMod val="60000"/>
                    <a:lumOff val="40000"/>
                  </a:schemeClr>
                </a:solidFill>
              </a:rPr>
              <a:t>; Below: Max and Rosemary in </a:t>
            </a:r>
            <a:r>
              <a:rPr lang="en-US" sz="1400" b="1" i="1" dirty="0">
                <a:solidFill>
                  <a:schemeClr val="accent3">
                    <a:lumMod val="60000"/>
                    <a:lumOff val="40000"/>
                  </a:schemeClr>
                </a:solidFill>
              </a:rPr>
              <a:t>Rushmore</a:t>
            </a:r>
            <a:endParaRPr lang="en-GB" sz="1400" b="1" i="1" dirty="0">
              <a:solidFill>
                <a:schemeClr val="accent3">
                  <a:lumMod val="60000"/>
                  <a:lumOff val="4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1900027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897B88E4-1FC1-405B-95ED-8BA4579C0336}"/>
              </a:ext>
            </a:extLst>
          </p:cNvPr>
          <p:cNvSpPr txBox="1"/>
          <p:nvPr/>
        </p:nvSpPr>
        <p:spPr>
          <a:xfrm>
            <a:off x="1" y="6027003"/>
            <a:ext cx="12191999" cy="892552"/>
          </a:xfrm>
          <a:prstGeom prst="rect">
            <a:avLst/>
          </a:prstGeom>
          <a:noFill/>
        </p:spPr>
        <p:txBody>
          <a:bodyPr wrap="square" rtlCol="0">
            <a:spAutoFit/>
          </a:bodyPr>
          <a:lstStyle/>
          <a:p>
            <a:r>
              <a:rPr lang="en-US" sz="2600" dirty="0">
                <a:solidFill>
                  <a:schemeClr val="bg1"/>
                </a:solidFill>
              </a:rPr>
              <a:t>Shot composition (symmetry) - Narrative themes (aspiration, success) - Colour </a:t>
            </a:r>
          </a:p>
          <a:p>
            <a:r>
              <a:rPr lang="en-US" sz="2600" dirty="0">
                <a:solidFill>
                  <a:schemeClr val="bg1"/>
                </a:solidFill>
              </a:rPr>
              <a:t>Figure with screen - Props - Performance (e.g. posture) - Decor</a:t>
            </a:r>
            <a:endParaRPr lang="en-GB" sz="2600" dirty="0">
              <a:solidFill>
                <a:schemeClr val="bg1"/>
              </a:solidFill>
            </a:endParaRPr>
          </a:p>
        </p:txBody>
      </p:sp>
      <p:sp>
        <p:nvSpPr>
          <p:cNvPr id="19" name="Rectangle 18">
            <a:extLst>
              <a:ext uri="{FF2B5EF4-FFF2-40B4-BE49-F238E27FC236}">
                <a16:creationId xmlns:a16="http://schemas.microsoft.com/office/drawing/2014/main" id="{089ED828-384E-4900-ADB2-D4A7B2C273B7}"/>
              </a:ext>
            </a:extLst>
          </p:cNvPr>
          <p:cNvSpPr/>
          <p:nvPr/>
        </p:nvSpPr>
        <p:spPr>
          <a:xfrm>
            <a:off x="0" y="0"/>
            <a:ext cx="12191999" cy="6858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TextBox 22">
            <a:extLst>
              <a:ext uri="{FF2B5EF4-FFF2-40B4-BE49-F238E27FC236}">
                <a16:creationId xmlns:a16="http://schemas.microsoft.com/office/drawing/2014/main" id="{E937F0C8-E550-42CE-A0C1-00A54BED09D6}"/>
              </a:ext>
            </a:extLst>
          </p:cNvPr>
          <p:cNvSpPr txBox="1"/>
          <p:nvPr/>
        </p:nvSpPr>
        <p:spPr>
          <a:xfrm>
            <a:off x="4869180" y="4935635"/>
            <a:ext cx="7322820" cy="646331"/>
          </a:xfrm>
          <a:prstGeom prst="rect">
            <a:avLst/>
          </a:prstGeom>
          <a:noFill/>
        </p:spPr>
        <p:txBody>
          <a:bodyPr wrap="square" rtlCol="0">
            <a:spAutoFit/>
          </a:bodyPr>
          <a:lstStyle/>
          <a:p>
            <a:pPr algn="ctr"/>
            <a:r>
              <a:rPr lang="en-GB" dirty="0">
                <a:hlinkClick r:id="rId2"/>
              </a:rPr>
              <a:t>https://www.artofthetitle.com/title/the-big-sleep/</a:t>
            </a:r>
            <a:endParaRPr lang="en-GB" dirty="0"/>
          </a:p>
          <a:p>
            <a:pPr algn="ctr"/>
            <a:endParaRPr lang="en-GB" dirty="0"/>
          </a:p>
        </p:txBody>
      </p:sp>
      <p:pic>
        <p:nvPicPr>
          <p:cNvPr id="3" name="Picture 2" descr="A group of people sitting at a table&#10;&#10;Description automatically generated">
            <a:extLst>
              <a:ext uri="{FF2B5EF4-FFF2-40B4-BE49-F238E27FC236}">
                <a16:creationId xmlns:a16="http://schemas.microsoft.com/office/drawing/2014/main" id="{36F1A815-1293-4794-97BB-FD119974090B}"/>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1383915" y="0"/>
            <a:ext cx="9424167" cy="6858000"/>
          </a:xfrm>
          <a:prstGeom prst="rect">
            <a:avLst/>
          </a:prstGeom>
        </p:spPr>
      </p:pic>
      <p:sp>
        <p:nvSpPr>
          <p:cNvPr id="8" name="TextBox 7">
            <a:extLst>
              <a:ext uri="{FF2B5EF4-FFF2-40B4-BE49-F238E27FC236}">
                <a16:creationId xmlns:a16="http://schemas.microsoft.com/office/drawing/2014/main" id="{E619F390-A658-453D-AD14-64947FF4FB2D}"/>
              </a:ext>
            </a:extLst>
          </p:cNvPr>
          <p:cNvSpPr txBox="1"/>
          <p:nvPr/>
        </p:nvSpPr>
        <p:spPr>
          <a:xfrm>
            <a:off x="5593977" y="675638"/>
            <a:ext cx="6052459" cy="1077218"/>
          </a:xfrm>
          <a:prstGeom prst="rect">
            <a:avLst/>
          </a:prstGeom>
          <a:noFill/>
        </p:spPr>
        <p:txBody>
          <a:bodyPr wrap="square" rtlCol="0">
            <a:spAutoFit/>
          </a:bodyPr>
          <a:lstStyle/>
          <a:p>
            <a:pPr algn="ctr"/>
            <a:r>
              <a:rPr lang="en-US" sz="3200" b="1" dirty="0">
                <a:solidFill>
                  <a:schemeClr val="bg1"/>
                </a:solidFill>
                <a:effectLst>
                  <a:outerShdw blurRad="38100" dist="38100" dir="2700000" algn="tl">
                    <a:srgbClr val="000000">
                      <a:alpha val="43137"/>
                    </a:srgbClr>
                  </a:outerShdw>
                </a:effectLst>
              </a:rPr>
              <a:t>Intertextuality: Film Noir </a:t>
            </a:r>
          </a:p>
          <a:p>
            <a:pPr algn="ctr"/>
            <a:r>
              <a:rPr lang="en-US" sz="3200" b="1" dirty="0">
                <a:solidFill>
                  <a:schemeClr val="bg1"/>
                </a:solidFill>
                <a:effectLst>
                  <a:outerShdw blurRad="38100" dist="38100" dir="2700000" algn="tl">
                    <a:srgbClr val="000000">
                      <a:alpha val="43137"/>
                    </a:srgbClr>
                  </a:outerShdw>
                </a:effectLst>
              </a:rPr>
              <a:t>and Classical Hollywood</a:t>
            </a:r>
            <a:endParaRPr lang="en-GB" sz="3200" b="1" dirty="0">
              <a:solidFill>
                <a:schemeClr val="bg1"/>
              </a:solidFill>
              <a:effectLst>
                <a:outerShdw blurRad="38100" dist="38100" dir="2700000" algn="tl">
                  <a:srgbClr val="000000">
                    <a:alpha val="43137"/>
                  </a:srgbClr>
                </a:outerShdw>
              </a:effectLst>
            </a:endParaRPr>
          </a:p>
        </p:txBody>
      </p:sp>
      <p:pic>
        <p:nvPicPr>
          <p:cNvPr id="6" name="Picture 5" descr="A person posing for the camera&#10;&#10;Description automatically generated">
            <a:extLst>
              <a:ext uri="{FF2B5EF4-FFF2-40B4-BE49-F238E27FC236}">
                <a16:creationId xmlns:a16="http://schemas.microsoft.com/office/drawing/2014/main" id="{B9617048-F8D9-4492-A151-3ED050F4904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8550" y="467092"/>
            <a:ext cx="2811206" cy="1872005"/>
          </a:xfrm>
          <a:prstGeom prst="rect">
            <a:avLst/>
          </a:prstGeom>
        </p:spPr>
      </p:pic>
      <p:pic>
        <p:nvPicPr>
          <p:cNvPr id="10" name="Picture 9" descr="A couple of people that are talking to each other&#10;&#10;Description automatically generated">
            <a:extLst>
              <a:ext uri="{FF2B5EF4-FFF2-40B4-BE49-F238E27FC236}">
                <a16:creationId xmlns:a16="http://schemas.microsoft.com/office/drawing/2014/main" id="{D15D56E5-B7A9-4132-9624-806DB39F0DD6}"/>
              </a:ext>
            </a:extLst>
          </p:cNvPr>
          <p:cNvPicPr>
            <a:picLocks noChangeAspect="1"/>
          </p:cNvPicPr>
          <p:nvPr/>
        </p:nvPicPr>
        <p:blipFill rotWithShape="1">
          <a:blip r:embed="rId6">
            <a:extLst>
              <a:ext uri="{28A0092B-C50C-407E-A947-70E740481C1C}">
                <a14:useLocalDpi xmlns:a14="http://schemas.microsoft.com/office/drawing/2010/main" val="0"/>
              </a:ext>
            </a:extLst>
          </a:blip>
          <a:srcRect r="55208" b="9016"/>
          <a:stretch/>
        </p:blipFill>
        <p:spPr>
          <a:xfrm>
            <a:off x="243768" y="2486042"/>
            <a:ext cx="2845988" cy="2442402"/>
          </a:xfrm>
          <a:prstGeom prst="rect">
            <a:avLst/>
          </a:prstGeom>
        </p:spPr>
      </p:pic>
      <p:pic>
        <p:nvPicPr>
          <p:cNvPr id="15" name="Picture 14" descr="A person wearing a suit and tie&#10;&#10;Description automatically generated">
            <a:extLst>
              <a:ext uri="{FF2B5EF4-FFF2-40B4-BE49-F238E27FC236}">
                <a16:creationId xmlns:a16="http://schemas.microsoft.com/office/drawing/2014/main" id="{46D23E9B-9879-428A-B469-2C9916ADC68F}"/>
              </a:ext>
            </a:extLst>
          </p:cNvPr>
          <p:cNvPicPr>
            <a:picLocks noChangeAspect="1"/>
          </p:cNvPicPr>
          <p:nvPr/>
        </p:nvPicPr>
        <p:blipFill rotWithShape="1">
          <a:blip r:embed="rId7">
            <a:extLst>
              <a:ext uri="{28A0092B-C50C-407E-A947-70E740481C1C}">
                <a14:useLocalDpi xmlns:a14="http://schemas.microsoft.com/office/drawing/2010/main" val="0"/>
              </a:ext>
            </a:extLst>
          </a:blip>
          <a:srcRect l="11352" r="37425"/>
          <a:stretch/>
        </p:blipFill>
        <p:spPr>
          <a:xfrm>
            <a:off x="8495865" y="3499092"/>
            <a:ext cx="3150571" cy="2614070"/>
          </a:xfrm>
          <a:prstGeom prst="rect">
            <a:avLst/>
          </a:prstGeom>
        </p:spPr>
      </p:pic>
      <p:pic>
        <p:nvPicPr>
          <p:cNvPr id="17" name="Picture 16" descr="A person standing in front of a window&#10;&#10;Description automatically generated">
            <a:extLst>
              <a:ext uri="{FF2B5EF4-FFF2-40B4-BE49-F238E27FC236}">
                <a16:creationId xmlns:a16="http://schemas.microsoft.com/office/drawing/2014/main" id="{4085FE07-C17F-47CF-B55B-1D97540B7281}"/>
              </a:ext>
            </a:extLst>
          </p:cNvPr>
          <p:cNvPicPr>
            <a:picLocks noChangeAspect="1"/>
          </p:cNvPicPr>
          <p:nvPr/>
        </p:nvPicPr>
        <p:blipFill rotWithShape="1">
          <a:blip r:embed="rId8">
            <a:extLst>
              <a:ext uri="{28A0092B-C50C-407E-A947-70E740481C1C}">
                <a14:useLocalDpi xmlns:a14="http://schemas.microsoft.com/office/drawing/2010/main" val="0"/>
              </a:ext>
            </a:extLst>
          </a:blip>
          <a:srcRect r="44879" b="31111"/>
          <a:stretch/>
        </p:blipFill>
        <p:spPr>
          <a:xfrm>
            <a:off x="5593977" y="3499092"/>
            <a:ext cx="2776612" cy="2614070"/>
          </a:xfrm>
          <a:prstGeom prst="rect">
            <a:avLst/>
          </a:prstGeom>
        </p:spPr>
      </p:pic>
      <p:sp>
        <p:nvSpPr>
          <p:cNvPr id="22" name="TextBox 21">
            <a:extLst>
              <a:ext uri="{FF2B5EF4-FFF2-40B4-BE49-F238E27FC236}">
                <a16:creationId xmlns:a16="http://schemas.microsoft.com/office/drawing/2014/main" id="{6A1574E3-E1A0-4EFF-BC6F-E55FB5C01A88}"/>
              </a:ext>
            </a:extLst>
          </p:cNvPr>
          <p:cNvSpPr txBox="1"/>
          <p:nvPr/>
        </p:nvSpPr>
        <p:spPr>
          <a:xfrm>
            <a:off x="237800" y="5102323"/>
            <a:ext cx="2845988" cy="1169551"/>
          </a:xfrm>
          <a:prstGeom prst="rect">
            <a:avLst/>
          </a:prstGeom>
          <a:noFill/>
        </p:spPr>
        <p:txBody>
          <a:bodyPr wrap="square" rtlCol="0">
            <a:spAutoFit/>
          </a:bodyPr>
          <a:lstStyle/>
          <a:p>
            <a:pPr algn="ctr"/>
            <a:r>
              <a:rPr lang="en-US" sz="1400" b="1" dirty="0">
                <a:solidFill>
                  <a:schemeClr val="bg1"/>
                </a:solidFill>
              </a:rPr>
              <a:t>Above: Lauren Bacall as Marie ‘Slim’ Browning in </a:t>
            </a:r>
            <a:r>
              <a:rPr lang="en-US" sz="1400" b="1" i="1" dirty="0">
                <a:solidFill>
                  <a:schemeClr val="bg1"/>
                </a:solidFill>
              </a:rPr>
              <a:t>To Have and Have Not </a:t>
            </a:r>
            <a:r>
              <a:rPr lang="en-US" sz="1400" b="1" dirty="0">
                <a:solidFill>
                  <a:schemeClr val="bg1"/>
                </a:solidFill>
              </a:rPr>
              <a:t>(Hawks, 1944); Below: Olivia Williams as Rosemary Cross in </a:t>
            </a:r>
            <a:r>
              <a:rPr lang="en-US" sz="1400" b="1" i="1" dirty="0">
                <a:solidFill>
                  <a:schemeClr val="bg1"/>
                </a:solidFill>
              </a:rPr>
              <a:t>Rushmore</a:t>
            </a:r>
            <a:endParaRPr lang="en-GB" sz="1400" b="1" i="1" dirty="0">
              <a:solidFill>
                <a:schemeClr val="bg1"/>
              </a:solidFill>
              <a:effectLst>
                <a:outerShdw blurRad="38100" dist="38100" dir="2700000" algn="tl">
                  <a:srgbClr val="000000">
                    <a:alpha val="43137"/>
                  </a:srgbClr>
                </a:outerShdw>
              </a:effectLst>
            </a:endParaRPr>
          </a:p>
        </p:txBody>
      </p:sp>
      <p:sp>
        <p:nvSpPr>
          <p:cNvPr id="24" name="TextBox 23">
            <a:extLst>
              <a:ext uri="{FF2B5EF4-FFF2-40B4-BE49-F238E27FC236}">
                <a16:creationId xmlns:a16="http://schemas.microsoft.com/office/drawing/2014/main" id="{ECAB9210-67DB-4E44-802C-073B3D6697D2}"/>
              </a:ext>
            </a:extLst>
          </p:cNvPr>
          <p:cNvSpPr txBox="1"/>
          <p:nvPr/>
        </p:nvSpPr>
        <p:spPr>
          <a:xfrm>
            <a:off x="5593978" y="6167758"/>
            <a:ext cx="5976498" cy="523220"/>
          </a:xfrm>
          <a:prstGeom prst="rect">
            <a:avLst/>
          </a:prstGeom>
          <a:noFill/>
        </p:spPr>
        <p:txBody>
          <a:bodyPr wrap="square" rtlCol="0">
            <a:spAutoFit/>
          </a:bodyPr>
          <a:lstStyle/>
          <a:p>
            <a:pPr algn="ctr"/>
            <a:r>
              <a:rPr lang="en-US" sz="1400" b="1" dirty="0">
                <a:solidFill>
                  <a:schemeClr val="bg1"/>
                </a:solidFill>
              </a:rPr>
              <a:t>Left: Humphrey Bogart as Philip Marlowe in </a:t>
            </a:r>
            <a:r>
              <a:rPr lang="en-US" sz="1400" b="1" i="1" dirty="0">
                <a:solidFill>
                  <a:schemeClr val="bg1"/>
                </a:solidFill>
              </a:rPr>
              <a:t>The Big Sleep </a:t>
            </a:r>
            <a:r>
              <a:rPr lang="en-US" sz="1400" b="1" dirty="0">
                <a:solidFill>
                  <a:schemeClr val="bg1"/>
                </a:solidFill>
              </a:rPr>
              <a:t>(Hawks, 1946); Below: Bill Murray as Herman Blume in </a:t>
            </a:r>
            <a:r>
              <a:rPr lang="en-US" sz="1400" b="1" i="1" dirty="0">
                <a:solidFill>
                  <a:schemeClr val="bg1"/>
                </a:solidFill>
              </a:rPr>
              <a:t>Rushmore</a:t>
            </a:r>
            <a:endParaRPr lang="en-GB" sz="1400" b="1" i="1"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3076120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897B88E4-1FC1-405B-95ED-8BA4579C0336}"/>
              </a:ext>
            </a:extLst>
          </p:cNvPr>
          <p:cNvSpPr txBox="1"/>
          <p:nvPr/>
        </p:nvSpPr>
        <p:spPr>
          <a:xfrm>
            <a:off x="1" y="6027003"/>
            <a:ext cx="12191999" cy="892552"/>
          </a:xfrm>
          <a:prstGeom prst="rect">
            <a:avLst/>
          </a:prstGeom>
          <a:noFill/>
        </p:spPr>
        <p:txBody>
          <a:bodyPr wrap="square" rtlCol="0">
            <a:spAutoFit/>
          </a:bodyPr>
          <a:lstStyle/>
          <a:p>
            <a:r>
              <a:rPr lang="en-US" sz="2600" dirty="0">
                <a:solidFill>
                  <a:schemeClr val="bg1"/>
                </a:solidFill>
              </a:rPr>
              <a:t>Shot composition (symmetry) - Narrative themes (aspiration, success) - Colour </a:t>
            </a:r>
          </a:p>
          <a:p>
            <a:r>
              <a:rPr lang="en-US" sz="2600" dirty="0">
                <a:solidFill>
                  <a:schemeClr val="bg1"/>
                </a:solidFill>
              </a:rPr>
              <a:t>Figure with screen - Props - Performance (e.g. posture) - Decor</a:t>
            </a:r>
            <a:endParaRPr lang="en-GB" sz="2600" dirty="0">
              <a:solidFill>
                <a:schemeClr val="bg1"/>
              </a:solidFill>
            </a:endParaRPr>
          </a:p>
        </p:txBody>
      </p:sp>
      <p:sp>
        <p:nvSpPr>
          <p:cNvPr id="19" name="Rectangle 18">
            <a:extLst>
              <a:ext uri="{FF2B5EF4-FFF2-40B4-BE49-F238E27FC236}">
                <a16:creationId xmlns:a16="http://schemas.microsoft.com/office/drawing/2014/main" id="{089ED828-384E-4900-ADB2-D4A7B2C273B7}"/>
              </a:ext>
            </a:extLst>
          </p:cNvPr>
          <p:cNvSpPr/>
          <p:nvPr/>
        </p:nvSpPr>
        <p:spPr>
          <a:xfrm>
            <a:off x="0" y="0"/>
            <a:ext cx="12191999" cy="6858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 name="Picture 3" descr="A group of young men sitting next to a child&#10;&#10;Description automatically generated">
            <a:extLst>
              <a:ext uri="{FF2B5EF4-FFF2-40B4-BE49-F238E27FC236}">
                <a16:creationId xmlns:a16="http://schemas.microsoft.com/office/drawing/2014/main" id="{DFED83B3-1622-4BB6-A43E-E2FE65A84608}"/>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tretch>
            <a:fillRect/>
          </a:stretch>
        </p:blipFill>
        <p:spPr>
          <a:xfrm>
            <a:off x="0" y="883106"/>
            <a:ext cx="12192000" cy="5091787"/>
          </a:xfrm>
          <a:prstGeom prst="rect">
            <a:avLst/>
          </a:prstGeom>
        </p:spPr>
      </p:pic>
      <p:sp>
        <p:nvSpPr>
          <p:cNvPr id="8" name="TextBox 7">
            <a:extLst>
              <a:ext uri="{FF2B5EF4-FFF2-40B4-BE49-F238E27FC236}">
                <a16:creationId xmlns:a16="http://schemas.microsoft.com/office/drawing/2014/main" id="{22AC253A-2C3C-4C96-9300-8AB62537B452}"/>
              </a:ext>
            </a:extLst>
          </p:cNvPr>
          <p:cNvSpPr txBox="1"/>
          <p:nvPr/>
        </p:nvSpPr>
        <p:spPr>
          <a:xfrm>
            <a:off x="5683623" y="883106"/>
            <a:ext cx="6508376" cy="584775"/>
          </a:xfrm>
          <a:prstGeom prst="rect">
            <a:avLst/>
          </a:prstGeom>
          <a:noFill/>
        </p:spPr>
        <p:txBody>
          <a:bodyPr wrap="square" rtlCol="0">
            <a:spAutoFit/>
          </a:bodyPr>
          <a:lstStyle/>
          <a:p>
            <a:pPr algn="ctr"/>
            <a:r>
              <a:rPr lang="en-US" sz="3200" b="1" dirty="0">
                <a:solidFill>
                  <a:schemeClr val="bg1"/>
                </a:solidFill>
                <a:effectLst>
                  <a:outerShdw blurRad="38100" dist="38100" dir="2700000" algn="tl">
                    <a:srgbClr val="000000">
                      <a:alpha val="43137"/>
                    </a:srgbClr>
                  </a:outerShdw>
                </a:effectLst>
              </a:rPr>
              <a:t>Influences: French Culture</a:t>
            </a:r>
            <a:endParaRPr lang="en-GB" sz="3200" b="1" dirty="0">
              <a:solidFill>
                <a:schemeClr val="bg1"/>
              </a:solidFill>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D618C5B1-795E-4557-8657-C9DC14440A73}"/>
              </a:ext>
            </a:extLst>
          </p:cNvPr>
          <p:cNvSpPr txBox="1"/>
          <p:nvPr/>
        </p:nvSpPr>
        <p:spPr>
          <a:xfrm>
            <a:off x="5683623" y="3703290"/>
            <a:ext cx="6508376" cy="2769989"/>
          </a:xfrm>
          <a:prstGeom prst="rect">
            <a:avLst/>
          </a:prstGeom>
          <a:noFill/>
        </p:spPr>
        <p:txBody>
          <a:bodyPr wrap="square" rtlCol="0">
            <a:spAutoFit/>
          </a:bodyPr>
          <a:lstStyle/>
          <a:p>
            <a:pPr algn="ctr"/>
            <a:r>
              <a:rPr lang="en-US" sz="2400" b="1" i="1" dirty="0">
                <a:solidFill>
                  <a:schemeClr val="bg1"/>
                </a:solidFill>
                <a:effectLst>
                  <a:outerShdw blurRad="38100" dist="38100" dir="2700000" algn="tl">
                    <a:srgbClr val="000000">
                      <a:alpha val="43137"/>
                    </a:srgbClr>
                  </a:outerShdw>
                </a:effectLst>
              </a:rPr>
              <a:t>The 400 Blows </a:t>
            </a:r>
            <a:r>
              <a:rPr lang="en-US" sz="2400" b="1" dirty="0">
                <a:solidFill>
                  <a:schemeClr val="bg1"/>
                </a:solidFill>
                <a:effectLst>
                  <a:outerShdw blurRad="38100" dist="38100" dir="2700000" algn="tl">
                    <a:srgbClr val="000000">
                      <a:alpha val="43137"/>
                    </a:srgbClr>
                  </a:outerShdw>
                </a:effectLst>
              </a:rPr>
              <a:t>(Truffaut, 1959)</a:t>
            </a:r>
          </a:p>
          <a:p>
            <a:pPr algn="ctr"/>
            <a:endParaRPr lang="en-US" sz="2400" b="1" dirty="0">
              <a:solidFill>
                <a:schemeClr val="bg1"/>
              </a:solidFill>
              <a:effectLst>
                <a:outerShdw blurRad="38100" dist="38100" dir="2700000" algn="tl">
                  <a:srgbClr val="000000">
                    <a:alpha val="43137"/>
                  </a:srgbClr>
                </a:outerShdw>
              </a:effectLst>
            </a:endParaRPr>
          </a:p>
          <a:p>
            <a:pPr algn="ctr"/>
            <a:r>
              <a:rPr lang="en-US" b="1" dirty="0">
                <a:solidFill>
                  <a:schemeClr val="bg1"/>
                </a:solidFill>
                <a:effectLst>
                  <a:outerShdw blurRad="38100" dist="38100" dir="2700000" algn="tl">
                    <a:srgbClr val="000000">
                      <a:alpha val="43137"/>
                    </a:srgbClr>
                  </a:outerShdw>
                </a:effectLst>
              </a:rPr>
              <a:t>In other work:</a:t>
            </a:r>
            <a:r>
              <a:rPr lang="en-US" b="1" i="1" dirty="0">
                <a:solidFill>
                  <a:schemeClr val="bg1"/>
                </a:solidFill>
                <a:effectLst>
                  <a:outerShdw blurRad="38100" dist="38100" dir="2700000" algn="tl">
                    <a:srgbClr val="000000">
                      <a:alpha val="43137"/>
                    </a:srgbClr>
                  </a:outerShdw>
                </a:effectLst>
              </a:rPr>
              <a:t> Jules et Jim </a:t>
            </a:r>
            <a:r>
              <a:rPr lang="en-US" b="1" dirty="0">
                <a:solidFill>
                  <a:schemeClr val="bg1"/>
                </a:solidFill>
                <a:effectLst>
                  <a:outerShdw blurRad="38100" dist="38100" dir="2700000" algn="tl">
                    <a:srgbClr val="000000">
                      <a:alpha val="43137"/>
                    </a:srgbClr>
                  </a:outerShdw>
                </a:effectLst>
              </a:rPr>
              <a:t>(Truffaut, 1962)</a:t>
            </a:r>
          </a:p>
          <a:p>
            <a:pPr algn="ctr"/>
            <a:r>
              <a:rPr lang="en-US" b="1" dirty="0">
                <a:solidFill>
                  <a:schemeClr val="bg1"/>
                </a:solidFill>
                <a:effectLst>
                  <a:outerShdw blurRad="38100" dist="38100" dir="2700000" algn="tl">
                    <a:srgbClr val="000000">
                      <a:alpha val="43137"/>
                    </a:srgbClr>
                  </a:outerShdw>
                </a:effectLst>
              </a:rPr>
              <a:t>in </a:t>
            </a:r>
            <a:r>
              <a:rPr lang="en-US" b="1" i="1" dirty="0">
                <a:solidFill>
                  <a:schemeClr val="bg1"/>
                </a:solidFill>
                <a:effectLst>
                  <a:outerShdw blurRad="38100" dist="38100" dir="2700000" algn="tl">
                    <a:srgbClr val="000000">
                      <a:alpha val="43137"/>
                    </a:srgbClr>
                  </a:outerShdw>
                </a:effectLst>
              </a:rPr>
              <a:t>The Life Aquatic </a:t>
            </a:r>
          </a:p>
          <a:p>
            <a:pPr algn="ctr"/>
            <a:r>
              <a:rPr lang="en-US" b="1" i="1" dirty="0">
                <a:solidFill>
                  <a:schemeClr val="bg1"/>
                </a:solidFill>
                <a:effectLst>
                  <a:outerShdw blurRad="38100" dist="38100" dir="2700000" algn="tl">
                    <a:srgbClr val="000000">
                      <a:alpha val="43137"/>
                    </a:srgbClr>
                  </a:outerShdw>
                </a:effectLst>
              </a:rPr>
              <a:t>The 400 Blows </a:t>
            </a:r>
            <a:r>
              <a:rPr lang="en-US" b="1" dirty="0">
                <a:solidFill>
                  <a:schemeClr val="bg1"/>
                </a:solidFill>
                <a:effectLst>
                  <a:outerShdw blurRad="38100" dist="38100" dir="2700000" algn="tl">
                    <a:srgbClr val="000000">
                      <a:alpha val="43137"/>
                    </a:srgbClr>
                  </a:outerShdw>
                </a:effectLst>
              </a:rPr>
              <a:t>in </a:t>
            </a:r>
            <a:r>
              <a:rPr lang="en-US" b="1" i="1" dirty="0">
                <a:solidFill>
                  <a:schemeClr val="bg1"/>
                </a:solidFill>
                <a:effectLst>
                  <a:outerShdw blurRad="38100" dist="38100" dir="2700000" algn="tl">
                    <a:srgbClr val="000000">
                      <a:alpha val="43137"/>
                    </a:srgbClr>
                  </a:outerShdw>
                </a:effectLst>
              </a:rPr>
              <a:t>The Royal Tenenbaums</a:t>
            </a:r>
          </a:p>
          <a:p>
            <a:pPr algn="ctr"/>
            <a:r>
              <a:rPr lang="en-US" b="1" i="1" dirty="0">
                <a:solidFill>
                  <a:schemeClr val="bg1"/>
                </a:solidFill>
                <a:effectLst>
                  <a:outerShdw blurRad="38100" dist="38100" dir="2700000" algn="tl">
                    <a:srgbClr val="000000">
                      <a:alpha val="43137"/>
                    </a:srgbClr>
                  </a:outerShdw>
                </a:effectLst>
              </a:rPr>
              <a:t>The River </a:t>
            </a:r>
            <a:r>
              <a:rPr lang="en-US" b="1" dirty="0">
                <a:solidFill>
                  <a:schemeClr val="bg1"/>
                </a:solidFill>
                <a:effectLst>
                  <a:outerShdw blurRad="38100" dist="38100" dir="2700000" algn="tl">
                    <a:srgbClr val="000000">
                      <a:alpha val="43137"/>
                    </a:srgbClr>
                  </a:outerShdw>
                </a:effectLst>
              </a:rPr>
              <a:t>(Renoir, 1951) in</a:t>
            </a:r>
            <a:r>
              <a:rPr lang="en-US" b="1" i="1" dirty="0">
                <a:solidFill>
                  <a:schemeClr val="bg1"/>
                </a:solidFill>
                <a:effectLst>
                  <a:outerShdw blurRad="38100" dist="38100" dir="2700000" algn="tl">
                    <a:srgbClr val="000000">
                      <a:alpha val="43137"/>
                    </a:srgbClr>
                  </a:outerShdw>
                </a:effectLst>
              </a:rPr>
              <a:t> The Darjeeling Limited</a:t>
            </a:r>
          </a:p>
          <a:p>
            <a:pPr algn="ctr"/>
            <a:r>
              <a:rPr lang="en-US" b="1" dirty="0">
                <a:solidFill>
                  <a:schemeClr val="bg1"/>
                </a:solidFill>
                <a:effectLst>
                  <a:outerShdw blurRad="38100" dist="38100" dir="2700000" algn="tl">
                    <a:srgbClr val="000000">
                      <a:alpha val="43137"/>
                    </a:srgbClr>
                  </a:outerShdw>
                </a:effectLst>
              </a:rPr>
              <a:t>Louis Malle documentaries</a:t>
            </a:r>
          </a:p>
          <a:p>
            <a:pPr algn="ctr"/>
            <a:endParaRPr lang="en-US" b="1" i="1" dirty="0">
              <a:solidFill>
                <a:schemeClr val="bg1"/>
              </a:solidFill>
              <a:effectLst>
                <a:outerShdw blurRad="38100" dist="38100" dir="2700000" algn="tl">
                  <a:srgbClr val="000000">
                    <a:alpha val="43137"/>
                  </a:srgbClr>
                </a:outerShdw>
              </a:effectLst>
            </a:endParaRPr>
          </a:p>
          <a:p>
            <a:pPr algn="ctr"/>
            <a:r>
              <a:rPr lang="en-US" b="1" dirty="0">
                <a:solidFill>
                  <a:schemeClr val="bg1"/>
                </a:solidFill>
                <a:effectLst>
                  <a:outerShdw blurRad="38100" dist="38100" dir="2700000" algn="tl">
                    <a:srgbClr val="000000">
                      <a:alpha val="43137"/>
                    </a:srgbClr>
                  </a:outerShdw>
                </a:effectLst>
              </a:rPr>
              <a:t>See Also: </a:t>
            </a:r>
            <a:r>
              <a:rPr lang="en-US" b="1" i="1" dirty="0">
                <a:solidFill>
                  <a:schemeClr val="bg1"/>
                </a:solidFill>
                <a:effectLst>
                  <a:outerShdw blurRad="38100" dist="38100" dir="2700000" algn="tl">
                    <a:srgbClr val="000000">
                      <a:alpha val="43137"/>
                    </a:srgbClr>
                  </a:outerShdw>
                </a:effectLst>
              </a:rPr>
              <a:t>The Hotel Chevalier </a:t>
            </a:r>
            <a:r>
              <a:rPr lang="en-US" b="1" dirty="0">
                <a:solidFill>
                  <a:schemeClr val="bg1"/>
                </a:solidFill>
                <a:effectLst>
                  <a:outerShdw blurRad="38100" dist="38100" dir="2700000" algn="tl">
                    <a:srgbClr val="000000">
                      <a:alpha val="43137"/>
                    </a:srgbClr>
                  </a:outerShdw>
                </a:effectLst>
              </a:rPr>
              <a:t>(Anderson, 2007)</a:t>
            </a:r>
          </a:p>
        </p:txBody>
      </p:sp>
      <p:pic>
        <p:nvPicPr>
          <p:cNvPr id="6" name="Picture 5" descr="A group of young men sitting next to a child&#10;&#10;Description automatically generated">
            <a:extLst>
              <a:ext uri="{FF2B5EF4-FFF2-40B4-BE49-F238E27FC236}">
                <a16:creationId xmlns:a16="http://schemas.microsoft.com/office/drawing/2014/main" id="{DFE9E564-AF77-482B-9ABD-060A92F09340}"/>
              </a:ext>
            </a:extLst>
          </p:cNvPr>
          <p:cNvPicPr>
            <a:picLocks noChangeAspect="1"/>
          </p:cNvPicPr>
          <p:nvPr/>
        </p:nvPicPr>
        <p:blipFill rotWithShape="1">
          <a:blip r:embed="rId4">
            <a:extLst>
              <a:ext uri="{28A0092B-C50C-407E-A947-70E740481C1C}">
                <a14:useLocalDpi xmlns:a14="http://schemas.microsoft.com/office/drawing/2010/main" val="0"/>
              </a:ext>
            </a:extLst>
          </a:blip>
          <a:srcRect l="14191" r="13235"/>
          <a:stretch/>
        </p:blipFill>
        <p:spPr>
          <a:xfrm>
            <a:off x="448232" y="416228"/>
            <a:ext cx="5235391" cy="3012771"/>
          </a:xfrm>
          <a:prstGeom prst="rect">
            <a:avLst/>
          </a:prstGeom>
        </p:spPr>
      </p:pic>
      <p:pic>
        <p:nvPicPr>
          <p:cNvPr id="12" name="Picture 11" descr="A person reading a book shelf&#10;&#10;Description automatically generated">
            <a:extLst>
              <a:ext uri="{FF2B5EF4-FFF2-40B4-BE49-F238E27FC236}">
                <a16:creationId xmlns:a16="http://schemas.microsoft.com/office/drawing/2014/main" id="{88C3A9DC-B7E8-4A75-A3C2-4989EC32929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8232" y="3631797"/>
            <a:ext cx="5235390" cy="2942985"/>
          </a:xfrm>
          <a:prstGeom prst="rect">
            <a:avLst/>
          </a:prstGeom>
        </p:spPr>
      </p:pic>
    </p:spTree>
    <p:extLst>
      <p:ext uri="{BB962C8B-B14F-4D97-AF65-F5344CB8AC3E}">
        <p14:creationId xmlns:p14="http://schemas.microsoft.com/office/powerpoint/2010/main" val="38565482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897B88E4-1FC1-405B-95ED-8BA4579C0336}"/>
              </a:ext>
            </a:extLst>
          </p:cNvPr>
          <p:cNvSpPr txBox="1"/>
          <p:nvPr/>
        </p:nvSpPr>
        <p:spPr>
          <a:xfrm>
            <a:off x="1" y="6027003"/>
            <a:ext cx="12191999" cy="892552"/>
          </a:xfrm>
          <a:prstGeom prst="rect">
            <a:avLst/>
          </a:prstGeom>
          <a:noFill/>
        </p:spPr>
        <p:txBody>
          <a:bodyPr wrap="square" rtlCol="0">
            <a:spAutoFit/>
          </a:bodyPr>
          <a:lstStyle/>
          <a:p>
            <a:r>
              <a:rPr lang="en-US" sz="2600" dirty="0">
                <a:solidFill>
                  <a:schemeClr val="bg1"/>
                </a:solidFill>
              </a:rPr>
              <a:t>Shot composition (symmetry) - Narrative themes (aspiration, success) - Colour </a:t>
            </a:r>
          </a:p>
          <a:p>
            <a:r>
              <a:rPr lang="en-US" sz="2600" dirty="0">
                <a:solidFill>
                  <a:schemeClr val="bg1"/>
                </a:solidFill>
              </a:rPr>
              <a:t>Figure with screen - Props - Performance (e.g. posture) - Decor</a:t>
            </a:r>
            <a:endParaRPr lang="en-GB" sz="2600" dirty="0">
              <a:solidFill>
                <a:schemeClr val="bg1"/>
              </a:solidFill>
            </a:endParaRPr>
          </a:p>
        </p:txBody>
      </p:sp>
      <p:sp>
        <p:nvSpPr>
          <p:cNvPr id="19" name="Rectangle 18">
            <a:extLst>
              <a:ext uri="{FF2B5EF4-FFF2-40B4-BE49-F238E27FC236}">
                <a16:creationId xmlns:a16="http://schemas.microsoft.com/office/drawing/2014/main" id="{089ED828-384E-4900-ADB2-D4A7B2C273B7}"/>
              </a:ext>
            </a:extLst>
          </p:cNvPr>
          <p:cNvSpPr/>
          <p:nvPr/>
        </p:nvSpPr>
        <p:spPr>
          <a:xfrm>
            <a:off x="1" y="0"/>
            <a:ext cx="12191999" cy="6858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E8186A80-48E9-487F-B1AA-71B214A2C436}"/>
              </a:ext>
            </a:extLst>
          </p:cNvPr>
          <p:cNvSpPr txBox="1"/>
          <p:nvPr/>
        </p:nvSpPr>
        <p:spPr>
          <a:xfrm>
            <a:off x="0" y="5944395"/>
            <a:ext cx="4276164" cy="307777"/>
          </a:xfrm>
          <a:prstGeom prst="rect">
            <a:avLst/>
          </a:prstGeom>
          <a:noFill/>
        </p:spPr>
        <p:txBody>
          <a:bodyPr wrap="square" rtlCol="0">
            <a:spAutoFit/>
          </a:bodyPr>
          <a:lstStyle/>
          <a:p>
            <a:pPr algn="ctr"/>
            <a:r>
              <a:rPr lang="en-US" sz="1400" dirty="0">
                <a:solidFill>
                  <a:schemeClr val="accent3">
                    <a:lumMod val="60000"/>
                    <a:lumOff val="40000"/>
                  </a:schemeClr>
                </a:solidFill>
                <a:hlinkClick r:id="rId2"/>
              </a:rPr>
              <a:t>https://www.youtube.com/watch?v=hj9671V_UxA</a:t>
            </a:r>
            <a:endParaRPr lang="en-GB" sz="1400" b="1" dirty="0">
              <a:solidFill>
                <a:schemeClr val="accent3">
                  <a:lumMod val="60000"/>
                  <a:lumOff val="40000"/>
                </a:schemeClr>
              </a:solidFill>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3BC0F431-906B-4B6E-98C2-EFB688D1B47C}"/>
              </a:ext>
            </a:extLst>
          </p:cNvPr>
          <p:cNvSpPr txBox="1"/>
          <p:nvPr/>
        </p:nvSpPr>
        <p:spPr>
          <a:xfrm>
            <a:off x="7151862" y="5974804"/>
            <a:ext cx="5040138" cy="523220"/>
          </a:xfrm>
          <a:prstGeom prst="rect">
            <a:avLst/>
          </a:prstGeom>
          <a:noFill/>
        </p:spPr>
        <p:txBody>
          <a:bodyPr wrap="square" rtlCol="0">
            <a:spAutoFit/>
          </a:bodyPr>
          <a:lstStyle/>
          <a:p>
            <a:pPr algn="ctr"/>
            <a:r>
              <a:rPr lang="en-US" sz="1400" dirty="0">
                <a:solidFill>
                  <a:srgbClr val="FF0000"/>
                </a:solidFill>
                <a:effectLst>
                  <a:outerShdw blurRad="38100" dist="38100" dir="2700000" algn="tl">
                    <a:srgbClr val="000000">
                      <a:alpha val="43137"/>
                    </a:srgbClr>
                  </a:outerShdw>
                </a:effectLst>
                <a:hlinkClick r:id="rId3"/>
              </a:rPr>
              <a:t>https://www.youtube.com/watch?v=eIpsDTSmRyM</a:t>
            </a:r>
            <a:endParaRPr lang="en-US" sz="1400" dirty="0">
              <a:solidFill>
                <a:srgbClr val="FF0000"/>
              </a:solidFill>
              <a:effectLst>
                <a:outerShdw blurRad="38100" dist="38100" dir="2700000" algn="tl">
                  <a:srgbClr val="000000">
                    <a:alpha val="43137"/>
                  </a:srgbClr>
                </a:outerShdw>
              </a:effectLst>
            </a:endParaRPr>
          </a:p>
          <a:p>
            <a:pPr algn="ctr"/>
            <a:endParaRPr lang="en-GB" sz="1400" dirty="0">
              <a:solidFill>
                <a:srgbClr val="FF0000"/>
              </a:solidFill>
              <a:effectLst>
                <a:outerShdw blurRad="38100" dist="38100" dir="2700000" algn="tl">
                  <a:srgbClr val="000000">
                    <a:alpha val="43137"/>
                  </a:srgbClr>
                </a:outerShdw>
              </a:effectLst>
            </a:endParaRPr>
          </a:p>
        </p:txBody>
      </p:sp>
      <p:sp>
        <p:nvSpPr>
          <p:cNvPr id="12" name="TextBox 11">
            <a:extLst>
              <a:ext uri="{FF2B5EF4-FFF2-40B4-BE49-F238E27FC236}">
                <a16:creationId xmlns:a16="http://schemas.microsoft.com/office/drawing/2014/main" id="{D4C822C2-505A-499C-AD68-C9EC6859E127}"/>
              </a:ext>
            </a:extLst>
          </p:cNvPr>
          <p:cNvSpPr txBox="1"/>
          <p:nvPr/>
        </p:nvSpPr>
        <p:spPr>
          <a:xfrm>
            <a:off x="0" y="194471"/>
            <a:ext cx="12192000" cy="461665"/>
          </a:xfrm>
          <a:prstGeom prst="rect">
            <a:avLst/>
          </a:prstGeom>
          <a:noFill/>
        </p:spPr>
        <p:txBody>
          <a:bodyPr wrap="square" rtlCol="0">
            <a:spAutoFit/>
          </a:bodyPr>
          <a:lstStyle/>
          <a:p>
            <a:pPr algn="ctr"/>
            <a:r>
              <a:rPr lang="en-US" sz="2400" b="1" dirty="0">
                <a:solidFill>
                  <a:srgbClr val="FFFF00"/>
                </a:solidFill>
                <a:effectLst>
                  <a:outerShdw blurRad="38100" dist="38100" dir="2700000" algn="tl">
                    <a:srgbClr val="000000">
                      <a:alpha val="43137"/>
                    </a:srgbClr>
                  </a:outerShdw>
                </a:effectLst>
              </a:rPr>
              <a:t>MUSIC</a:t>
            </a:r>
            <a:endParaRPr lang="en-GB" sz="2400" b="1" dirty="0">
              <a:solidFill>
                <a:srgbClr val="FFFF00"/>
              </a:solidFill>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D7602B90-8E05-4CCF-BFBC-5DD8F8E0B3A5}"/>
              </a:ext>
            </a:extLst>
          </p:cNvPr>
          <p:cNvSpPr txBox="1"/>
          <p:nvPr/>
        </p:nvSpPr>
        <p:spPr>
          <a:xfrm>
            <a:off x="3527612" y="4729999"/>
            <a:ext cx="4679576" cy="307777"/>
          </a:xfrm>
          <a:prstGeom prst="rect">
            <a:avLst/>
          </a:prstGeom>
          <a:noFill/>
        </p:spPr>
        <p:txBody>
          <a:bodyPr wrap="square" rtlCol="0">
            <a:spAutoFit/>
          </a:bodyPr>
          <a:lstStyle/>
          <a:p>
            <a:pPr algn="ctr"/>
            <a:r>
              <a:rPr lang="en-US" sz="1400" dirty="0">
                <a:solidFill>
                  <a:schemeClr val="accent3">
                    <a:lumMod val="60000"/>
                    <a:lumOff val="40000"/>
                  </a:schemeClr>
                </a:solidFill>
                <a:hlinkClick r:id="rId4"/>
              </a:rPr>
              <a:t>https://www.youtube.com/watch?v=2hEb2vOOaxI</a:t>
            </a:r>
            <a:endParaRPr lang="en-GB" sz="1400" b="1" dirty="0">
              <a:solidFill>
                <a:schemeClr val="accent3">
                  <a:lumMod val="60000"/>
                  <a:lumOff val="40000"/>
                </a:schemeClr>
              </a:solidFill>
              <a:effectLst>
                <a:outerShdw blurRad="38100" dist="38100" dir="2700000" algn="tl">
                  <a:srgbClr val="000000">
                    <a:alpha val="43137"/>
                  </a:srgbClr>
                </a:outerShdw>
              </a:effectLst>
            </a:endParaRPr>
          </a:p>
        </p:txBody>
      </p:sp>
      <p:sp>
        <p:nvSpPr>
          <p:cNvPr id="11" name="TextBox 10">
            <a:extLst>
              <a:ext uri="{FF2B5EF4-FFF2-40B4-BE49-F238E27FC236}">
                <a16:creationId xmlns:a16="http://schemas.microsoft.com/office/drawing/2014/main" id="{7242DB5E-B346-409F-9947-1D0D39DF8962}"/>
              </a:ext>
            </a:extLst>
          </p:cNvPr>
          <p:cNvSpPr txBox="1"/>
          <p:nvPr/>
        </p:nvSpPr>
        <p:spPr>
          <a:xfrm>
            <a:off x="0" y="5368976"/>
            <a:ext cx="4276164" cy="461665"/>
          </a:xfrm>
          <a:prstGeom prst="rect">
            <a:avLst/>
          </a:prstGeom>
          <a:noFill/>
        </p:spPr>
        <p:txBody>
          <a:bodyPr wrap="square" rtlCol="0">
            <a:spAutoFit/>
          </a:bodyPr>
          <a:lstStyle/>
          <a:p>
            <a:pPr algn="ctr"/>
            <a:r>
              <a:rPr lang="en-US" sz="1200" b="1" dirty="0">
                <a:solidFill>
                  <a:schemeClr val="accent3">
                    <a:lumMod val="60000"/>
                    <a:lumOff val="40000"/>
                  </a:schemeClr>
                </a:solidFill>
              </a:rPr>
              <a:t>The Kinks</a:t>
            </a:r>
          </a:p>
          <a:p>
            <a:pPr algn="ctr"/>
            <a:r>
              <a:rPr lang="en-US" sz="1200" i="1" dirty="0" err="1">
                <a:solidFill>
                  <a:schemeClr val="accent3">
                    <a:lumMod val="60000"/>
                    <a:lumOff val="40000"/>
                  </a:schemeClr>
                </a:solidFill>
              </a:rPr>
              <a:t>Nothin</a:t>
            </a:r>
            <a:r>
              <a:rPr lang="en-US" sz="1200" i="1" dirty="0">
                <a:solidFill>
                  <a:schemeClr val="accent3">
                    <a:lumMod val="60000"/>
                    <a:lumOff val="40000"/>
                  </a:schemeClr>
                </a:solidFill>
              </a:rPr>
              <a:t>’ in the World Can Stop Me </a:t>
            </a:r>
            <a:r>
              <a:rPr lang="en-US" sz="1200" i="1" dirty="0" err="1">
                <a:solidFill>
                  <a:schemeClr val="accent3">
                    <a:lumMod val="60000"/>
                    <a:lumOff val="40000"/>
                  </a:schemeClr>
                </a:solidFill>
              </a:rPr>
              <a:t>Worryin</a:t>
            </a:r>
            <a:r>
              <a:rPr lang="en-US" sz="1200" i="1" dirty="0">
                <a:solidFill>
                  <a:schemeClr val="accent3">
                    <a:lumMod val="60000"/>
                    <a:lumOff val="40000"/>
                  </a:schemeClr>
                </a:solidFill>
              </a:rPr>
              <a:t>’ ‘Bout that Girl </a:t>
            </a:r>
            <a:r>
              <a:rPr lang="en-US" sz="1200" dirty="0">
                <a:solidFill>
                  <a:schemeClr val="accent3">
                    <a:lumMod val="60000"/>
                    <a:lumOff val="40000"/>
                  </a:schemeClr>
                </a:solidFill>
              </a:rPr>
              <a:t>(1965)</a:t>
            </a:r>
            <a:endParaRPr lang="en-GB" sz="1200" b="1" dirty="0">
              <a:solidFill>
                <a:schemeClr val="accent3">
                  <a:lumMod val="60000"/>
                  <a:lumOff val="40000"/>
                </a:schemeClr>
              </a:solidFill>
              <a:effectLst>
                <a:outerShdw blurRad="38100" dist="38100" dir="2700000" algn="tl">
                  <a:srgbClr val="000000">
                    <a:alpha val="43137"/>
                  </a:srgbClr>
                </a:outerShdw>
              </a:effectLst>
            </a:endParaRPr>
          </a:p>
        </p:txBody>
      </p:sp>
      <p:sp>
        <p:nvSpPr>
          <p:cNvPr id="13" name="TextBox 12">
            <a:extLst>
              <a:ext uri="{FF2B5EF4-FFF2-40B4-BE49-F238E27FC236}">
                <a16:creationId xmlns:a16="http://schemas.microsoft.com/office/drawing/2014/main" id="{BA793362-06A1-4092-B95B-5604D80004BE}"/>
              </a:ext>
            </a:extLst>
          </p:cNvPr>
          <p:cNvSpPr txBox="1"/>
          <p:nvPr/>
        </p:nvSpPr>
        <p:spPr>
          <a:xfrm>
            <a:off x="2653553" y="4080007"/>
            <a:ext cx="6427694" cy="523220"/>
          </a:xfrm>
          <a:prstGeom prst="rect">
            <a:avLst/>
          </a:prstGeom>
          <a:noFill/>
        </p:spPr>
        <p:txBody>
          <a:bodyPr wrap="square" rtlCol="0">
            <a:spAutoFit/>
          </a:bodyPr>
          <a:lstStyle/>
          <a:p>
            <a:pPr algn="ctr"/>
            <a:r>
              <a:rPr lang="en-US" sz="1400" b="1" dirty="0">
                <a:solidFill>
                  <a:schemeClr val="accent3">
                    <a:lumMod val="60000"/>
                    <a:lumOff val="40000"/>
                  </a:schemeClr>
                </a:solidFill>
              </a:rPr>
              <a:t>The Creation</a:t>
            </a:r>
          </a:p>
          <a:p>
            <a:pPr algn="ctr"/>
            <a:r>
              <a:rPr lang="en-US" sz="1400" i="1" dirty="0">
                <a:solidFill>
                  <a:schemeClr val="accent3">
                    <a:lumMod val="60000"/>
                    <a:lumOff val="40000"/>
                  </a:schemeClr>
                </a:solidFill>
              </a:rPr>
              <a:t>Making Time </a:t>
            </a:r>
            <a:r>
              <a:rPr lang="en-US" sz="1400" dirty="0">
                <a:solidFill>
                  <a:schemeClr val="accent3">
                    <a:lumMod val="60000"/>
                    <a:lumOff val="40000"/>
                  </a:schemeClr>
                </a:solidFill>
              </a:rPr>
              <a:t>(1966)</a:t>
            </a:r>
            <a:endParaRPr lang="en-GB" sz="1400" b="1" dirty="0">
              <a:solidFill>
                <a:schemeClr val="accent3">
                  <a:lumMod val="60000"/>
                  <a:lumOff val="40000"/>
                </a:schemeClr>
              </a:solidFill>
              <a:effectLst>
                <a:outerShdw blurRad="38100" dist="38100" dir="2700000" algn="tl">
                  <a:srgbClr val="000000">
                    <a:alpha val="43137"/>
                  </a:srgbClr>
                </a:outerShdw>
              </a:effectLst>
            </a:endParaRPr>
          </a:p>
        </p:txBody>
      </p:sp>
      <p:sp>
        <p:nvSpPr>
          <p:cNvPr id="14" name="TextBox 13">
            <a:extLst>
              <a:ext uri="{FF2B5EF4-FFF2-40B4-BE49-F238E27FC236}">
                <a16:creationId xmlns:a16="http://schemas.microsoft.com/office/drawing/2014/main" id="{70C29E00-C6AB-476D-8F62-75BE9E167681}"/>
              </a:ext>
            </a:extLst>
          </p:cNvPr>
          <p:cNvSpPr txBox="1"/>
          <p:nvPr/>
        </p:nvSpPr>
        <p:spPr>
          <a:xfrm>
            <a:off x="7151862" y="5368976"/>
            <a:ext cx="5040136" cy="461665"/>
          </a:xfrm>
          <a:prstGeom prst="rect">
            <a:avLst/>
          </a:prstGeom>
          <a:noFill/>
        </p:spPr>
        <p:txBody>
          <a:bodyPr wrap="square" rtlCol="0">
            <a:spAutoFit/>
          </a:bodyPr>
          <a:lstStyle/>
          <a:p>
            <a:pPr algn="ctr"/>
            <a:r>
              <a:rPr lang="en-US" sz="1200" b="1" dirty="0">
                <a:solidFill>
                  <a:schemeClr val="accent3">
                    <a:lumMod val="60000"/>
                    <a:lumOff val="40000"/>
                  </a:schemeClr>
                </a:solidFill>
              </a:rPr>
              <a:t>The Who</a:t>
            </a:r>
          </a:p>
          <a:p>
            <a:pPr algn="ctr"/>
            <a:r>
              <a:rPr lang="en-US" sz="1200" i="1" dirty="0">
                <a:solidFill>
                  <a:schemeClr val="accent3">
                    <a:lumMod val="60000"/>
                    <a:lumOff val="40000"/>
                  </a:schemeClr>
                </a:solidFill>
              </a:rPr>
              <a:t>A Quick One, While He’s Away </a:t>
            </a:r>
            <a:r>
              <a:rPr lang="en-US" sz="1200" dirty="0">
                <a:solidFill>
                  <a:schemeClr val="accent3">
                    <a:lumMod val="60000"/>
                    <a:lumOff val="40000"/>
                  </a:schemeClr>
                </a:solidFill>
              </a:rPr>
              <a:t>(1966)</a:t>
            </a:r>
            <a:endParaRPr lang="en-GB" sz="1200" b="1" dirty="0">
              <a:solidFill>
                <a:schemeClr val="accent3">
                  <a:lumMod val="60000"/>
                  <a:lumOff val="40000"/>
                </a:schemeClr>
              </a:solidFill>
              <a:effectLst>
                <a:outerShdw blurRad="38100" dist="38100" dir="2700000" algn="tl">
                  <a:srgbClr val="000000">
                    <a:alpha val="43137"/>
                  </a:srgbClr>
                </a:outerShdw>
              </a:effectLst>
            </a:endParaRPr>
          </a:p>
        </p:txBody>
      </p:sp>
      <p:pic>
        <p:nvPicPr>
          <p:cNvPr id="4" name="Picture 3" descr="A picture containing young, sitting, cat, boy&#10;&#10;Description automatically generated">
            <a:extLst>
              <a:ext uri="{FF2B5EF4-FFF2-40B4-BE49-F238E27FC236}">
                <a16:creationId xmlns:a16="http://schemas.microsoft.com/office/drawing/2014/main" id="{3FD270D2-F037-4E14-966C-122F7A8713C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07187" y="677933"/>
            <a:ext cx="3158435" cy="4472556"/>
          </a:xfrm>
          <a:prstGeom prst="rect">
            <a:avLst/>
          </a:prstGeom>
        </p:spPr>
      </p:pic>
      <p:pic>
        <p:nvPicPr>
          <p:cNvPr id="8" name="Picture 7" descr="A group of people posing for the camera&#10;&#10;Description automatically generated">
            <a:extLst>
              <a:ext uri="{FF2B5EF4-FFF2-40B4-BE49-F238E27FC236}">
                <a16:creationId xmlns:a16="http://schemas.microsoft.com/office/drawing/2014/main" id="{C7F621B9-6264-45F0-8A8B-535D4DFF4D3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21618" y="729988"/>
            <a:ext cx="3158436" cy="4473388"/>
          </a:xfrm>
          <a:prstGeom prst="rect">
            <a:avLst/>
          </a:prstGeom>
        </p:spPr>
      </p:pic>
      <p:pic>
        <p:nvPicPr>
          <p:cNvPr id="16" name="Picture 15" descr="A picture containing text, newspaper, man, sign&#10;&#10;Description automatically generated">
            <a:extLst>
              <a:ext uri="{FF2B5EF4-FFF2-40B4-BE49-F238E27FC236}">
                <a16:creationId xmlns:a16="http://schemas.microsoft.com/office/drawing/2014/main" id="{40577F79-F3EA-4F74-AC60-320132FE358C}"/>
              </a:ext>
            </a:extLst>
          </p:cNvPr>
          <p:cNvPicPr>
            <a:picLocks noChangeAspect="1"/>
          </p:cNvPicPr>
          <p:nvPr/>
        </p:nvPicPr>
        <p:blipFill rotWithShape="1">
          <a:blip r:embed="rId7">
            <a:extLst>
              <a:ext uri="{28A0092B-C50C-407E-A947-70E740481C1C}">
                <a14:useLocalDpi xmlns:a14="http://schemas.microsoft.com/office/drawing/2010/main" val="0"/>
              </a:ext>
            </a:extLst>
          </a:blip>
          <a:srcRect r="5273"/>
          <a:stretch/>
        </p:blipFill>
        <p:spPr>
          <a:xfrm>
            <a:off x="4606431" y="874623"/>
            <a:ext cx="2979138" cy="3144989"/>
          </a:xfrm>
          <a:prstGeom prst="rect">
            <a:avLst/>
          </a:prstGeom>
        </p:spPr>
      </p:pic>
    </p:spTree>
    <p:extLst>
      <p:ext uri="{BB962C8B-B14F-4D97-AF65-F5344CB8AC3E}">
        <p14:creationId xmlns:p14="http://schemas.microsoft.com/office/powerpoint/2010/main" val="1831115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erson looking at the camera&#10;&#10;Description automatically generated">
            <a:extLst>
              <a:ext uri="{FF2B5EF4-FFF2-40B4-BE49-F238E27FC236}">
                <a16:creationId xmlns:a16="http://schemas.microsoft.com/office/drawing/2014/main" id="{C7119691-9F86-4FED-931C-3D436F05785D}"/>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712DAA33-76AC-417C-8618-B9873E9A3421}"/>
              </a:ext>
            </a:extLst>
          </p:cNvPr>
          <p:cNvSpPr txBox="1"/>
          <p:nvPr/>
        </p:nvSpPr>
        <p:spPr>
          <a:xfrm>
            <a:off x="475129" y="298572"/>
            <a:ext cx="11241742" cy="5416868"/>
          </a:xfrm>
          <a:prstGeom prst="rect">
            <a:avLst/>
          </a:prstGeom>
          <a:noFill/>
        </p:spPr>
        <p:txBody>
          <a:bodyPr wrap="square" rtlCol="0">
            <a:spAutoFit/>
          </a:bodyPr>
          <a:lstStyle/>
          <a:p>
            <a:pPr algn="ctr"/>
            <a:r>
              <a:rPr lang="en-GB" sz="2800" b="1" dirty="0"/>
              <a:t>Irony and Sincerity</a:t>
            </a:r>
          </a:p>
          <a:p>
            <a:pPr algn="ctr"/>
            <a:endParaRPr lang="en-GB" sz="2400" b="1" dirty="0"/>
          </a:p>
          <a:p>
            <a:pPr algn="ctr"/>
            <a:endParaRPr lang="en-GB" dirty="0"/>
          </a:p>
          <a:p>
            <a:pPr algn="ctr"/>
            <a:endParaRPr lang="en-GB" dirty="0"/>
          </a:p>
          <a:p>
            <a:pPr algn="ctr"/>
            <a:endParaRPr lang="en-GB" dirty="0"/>
          </a:p>
          <a:p>
            <a:pPr algn="ctr"/>
            <a:r>
              <a:rPr lang="en-GB" dirty="0"/>
              <a:t>Anderson’s model involves a delicate balance of irony and sincerity. There are two modes at work (or play):</a:t>
            </a:r>
          </a:p>
          <a:p>
            <a:pPr algn="ctr"/>
            <a:endParaRPr lang="en-GB" dirty="0"/>
          </a:p>
          <a:p>
            <a:pPr algn="ctr"/>
            <a:r>
              <a:rPr lang="en-GB" sz="2400" b="1" dirty="0"/>
              <a:t>‘an ironic mode that is detached and seemingly disinterested and a sincere mode that seeks connection, redemption, and affection’</a:t>
            </a:r>
            <a:r>
              <a:rPr lang="en-GB" dirty="0"/>
              <a:t> (Kunze, 3). </a:t>
            </a:r>
          </a:p>
          <a:p>
            <a:pPr algn="ctr"/>
            <a:endParaRPr lang="en-GB" dirty="0"/>
          </a:p>
          <a:p>
            <a:pPr algn="ctr"/>
            <a:r>
              <a:rPr lang="en-GB" dirty="0"/>
              <a:t>Regarding the effects this mix of ironic detachment and sincere emotional engagement creates, James MacDowell, appraising Anderson's 'quirky sensibility', argues that these opposing and seemingly conflicted registers nonetheless enable the audience to </a:t>
            </a:r>
          </a:p>
          <a:p>
            <a:pPr algn="ctr"/>
            <a:endParaRPr lang="en-GB" dirty="0"/>
          </a:p>
          <a:p>
            <a:pPr algn="ctr"/>
            <a:r>
              <a:rPr lang="en-GB" sz="2400" b="1" dirty="0"/>
              <a:t>‘simultaneously regard a film's fictional world as partly unbelievable, to laugh at its flat treatment of melodramatic situations and still be moved by characters’ misadventures’ </a:t>
            </a:r>
          </a:p>
          <a:p>
            <a:pPr algn="ctr"/>
            <a:r>
              <a:rPr lang="en-GB" dirty="0"/>
              <a:t>(MacDowell, 9, in Wilkins, 27). </a:t>
            </a:r>
            <a:endParaRPr lang="en-GB"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4450834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erson looking at the camera&#10;&#10;Description automatically generated">
            <a:extLst>
              <a:ext uri="{FF2B5EF4-FFF2-40B4-BE49-F238E27FC236}">
                <a16:creationId xmlns:a16="http://schemas.microsoft.com/office/drawing/2014/main" id="{C7119691-9F86-4FED-931C-3D436F05785D}"/>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712DAA33-76AC-417C-8618-B9873E9A3421}"/>
              </a:ext>
            </a:extLst>
          </p:cNvPr>
          <p:cNvSpPr txBox="1"/>
          <p:nvPr/>
        </p:nvSpPr>
        <p:spPr>
          <a:xfrm>
            <a:off x="699247" y="179248"/>
            <a:ext cx="10793506" cy="6678751"/>
          </a:xfrm>
          <a:prstGeom prst="rect">
            <a:avLst/>
          </a:prstGeom>
          <a:noFill/>
        </p:spPr>
        <p:txBody>
          <a:bodyPr wrap="square" rtlCol="0">
            <a:spAutoFit/>
          </a:bodyPr>
          <a:lstStyle/>
          <a:p>
            <a:pPr algn="ctr"/>
            <a:r>
              <a:rPr lang="en-GB" sz="2800" b="1" dirty="0"/>
              <a:t>Anderson's unconventional treatment of character</a:t>
            </a:r>
          </a:p>
          <a:p>
            <a:pPr algn="ctr"/>
            <a:endParaRPr lang="en-GB" sz="2800" b="1" dirty="0">
              <a:solidFill>
                <a:srgbClr val="FFFF00"/>
              </a:solidFill>
            </a:endParaRPr>
          </a:p>
          <a:p>
            <a:pPr algn="ctr"/>
            <a:r>
              <a:rPr lang="en-GB" dirty="0"/>
              <a:t>The ‘dominant classical Hollywood character model’ involves ‘a discriminated individual endowed with a consistent batch of evident traits, qualities and behaviours’ (Bordwell, 157, in Wilkins, 28). This consistency, which ‘aids the film's internal coherence and verisimilitude and promotes character alignment and identification’ (28), is absent from the Andersonian model, resulting in the restriction of the audience's ‘formulation of logical action/reaction linkages’. Anderson's treatment of character 'positions the “cinematic” character at a distance that is facilitated by, and confined to, a particular film’s diegesis’(27). </a:t>
            </a:r>
          </a:p>
          <a:p>
            <a:pPr algn="ctr"/>
            <a:endParaRPr lang="en-GB" dirty="0"/>
          </a:p>
          <a:p>
            <a:pPr algn="ctr"/>
            <a:r>
              <a:rPr lang="en-GB" dirty="0"/>
              <a:t>Anderson’s invariably wealthy characters do not pursue their ambitions out of ‘financial necessity’ or due to a ‘material drive’, but rather, they ‘perform’ them ‘through an ironic amalgamation of pop culture references’. This performance ‘produces a simulacral form of audience identification’ whereby a ‘</a:t>
            </a:r>
            <a:r>
              <a:rPr lang="en-GB" i="1" dirty="0"/>
              <a:t>cinematic </a:t>
            </a:r>
            <a:r>
              <a:rPr lang="en-GB" dirty="0"/>
              <a:t>experience substitutes for direct recognition’, although the audience is able to recognise a ‘shared </a:t>
            </a:r>
            <a:r>
              <a:rPr lang="en-GB" i="1" dirty="0"/>
              <a:t>lived </a:t>
            </a:r>
            <a:r>
              <a:rPr lang="en-GB" dirty="0"/>
              <a:t>experience’ (Wilkins, 29).</a:t>
            </a:r>
          </a:p>
          <a:p>
            <a:pPr algn="ctr"/>
            <a:endParaRPr lang="en-GB" dirty="0"/>
          </a:p>
          <a:p>
            <a:pPr algn="ctr"/>
            <a:r>
              <a:rPr lang="en-GB" dirty="0"/>
              <a:t>Rather than reflecting lived experience, Anderson's emotionally affecting narratives and ‘purely cinematic characters’ are seen to be ‘a </a:t>
            </a:r>
            <a:r>
              <a:rPr lang="en-GB" i="1" dirty="0"/>
              <a:t>refraction </a:t>
            </a:r>
            <a:r>
              <a:rPr lang="en-GB" dirty="0"/>
              <a:t>of contemporary existential anxiety mediated through Anderson’s idiosyncratic cinematic aesthetic’ (Wilkins, 27). </a:t>
            </a:r>
          </a:p>
          <a:p>
            <a:pPr algn="ctr"/>
            <a:endParaRPr lang="en-GB" dirty="0"/>
          </a:p>
          <a:p>
            <a:pPr algn="ctr"/>
            <a:endParaRPr lang="en-GB" dirty="0"/>
          </a:p>
          <a:p>
            <a:pPr algn="ctr"/>
            <a:endParaRPr lang="en-GB" dirty="0"/>
          </a:p>
          <a:p>
            <a:pPr algn="ctr"/>
            <a:r>
              <a:rPr lang="en-GB" sz="2200" b="1" dirty="0"/>
              <a:t>The relationship between Anderson's art and human experience is that </a:t>
            </a:r>
          </a:p>
          <a:p>
            <a:pPr algn="ctr"/>
            <a:r>
              <a:rPr lang="en-GB" sz="2200" b="1" dirty="0"/>
              <a:t>of a prism, rather than a mirror.</a:t>
            </a:r>
            <a:r>
              <a:rPr lang="en-GB" sz="2200" dirty="0"/>
              <a:t> </a:t>
            </a:r>
          </a:p>
        </p:txBody>
      </p:sp>
    </p:spTree>
    <p:extLst>
      <p:ext uri="{BB962C8B-B14F-4D97-AF65-F5344CB8AC3E}">
        <p14:creationId xmlns:p14="http://schemas.microsoft.com/office/powerpoint/2010/main" val="184051506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TotalTime>
  <Words>834</Words>
  <Application>Microsoft Office PowerPoint</Application>
  <PresentationFormat>Widescreen</PresentationFormat>
  <Paragraphs>71</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Case Study: RUSHMORE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RUSHMORE</dc:title>
  <dc:creator>Matt Jones</dc:creator>
  <cp:lastModifiedBy>Matt Jones</cp:lastModifiedBy>
  <cp:revision>15</cp:revision>
  <dcterms:created xsi:type="dcterms:W3CDTF">2019-11-02T14:52:14Z</dcterms:created>
  <dcterms:modified xsi:type="dcterms:W3CDTF">2019-11-02T16:54:50Z</dcterms:modified>
</cp:coreProperties>
</file>