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76" r:id="rId10"/>
    <p:sldId id="264" r:id="rId11"/>
    <p:sldId id="266" r:id="rId12"/>
    <p:sldId id="265" r:id="rId13"/>
    <p:sldId id="267"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EE44BD-6964-4478-89F8-8C4E97EEFE67}" v="23" dt="2018-12-09T18:35:5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967" autoAdjust="0"/>
  </p:normalViewPr>
  <p:slideViewPr>
    <p:cSldViewPr snapToGrid="0">
      <p:cViewPr varScale="1">
        <p:scale>
          <a:sx n="48" d="100"/>
          <a:sy n="48" d="100"/>
        </p:scale>
        <p:origin x="6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2C9522-A7CD-402D-B021-60F20023D1E7}" type="datetimeFigureOut">
              <a:rPr lang="en-GB" smtClean="0"/>
              <a:t>08/12/2018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FA340-7E73-48B2-8E31-72A7170D2974}" type="slidenum">
              <a:rPr lang="en-GB" smtClean="0"/>
              <a:t>‹#›</a:t>
            </a:fld>
            <a:endParaRPr lang="en-GB"/>
          </a:p>
        </p:txBody>
      </p:sp>
    </p:spTree>
    <p:extLst>
      <p:ext uri="{BB962C8B-B14F-4D97-AF65-F5344CB8AC3E}">
        <p14:creationId xmlns:p14="http://schemas.microsoft.com/office/powerpoint/2010/main" val="1166588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Nucor Corporation is a steel industry company operating in the public sector. With over 25,100 employees, Nucor are well established in the US steel and rebar market/industry. </a:t>
            </a:r>
          </a:p>
        </p:txBody>
      </p:sp>
      <p:sp>
        <p:nvSpPr>
          <p:cNvPr id="4" name="Slide Number Placeholder 3"/>
          <p:cNvSpPr>
            <a:spLocks noGrp="1"/>
          </p:cNvSpPr>
          <p:nvPr>
            <p:ph type="sldNum" sz="quarter" idx="5"/>
          </p:nvPr>
        </p:nvSpPr>
        <p:spPr/>
        <p:txBody>
          <a:bodyPr/>
          <a:lstStyle/>
          <a:p>
            <a:fld id="{96DFA340-7E73-48B2-8E31-72A7170D2974}" type="slidenum">
              <a:rPr lang="en-GB" smtClean="0"/>
              <a:t>2</a:t>
            </a:fld>
            <a:endParaRPr lang="en-GB"/>
          </a:p>
        </p:txBody>
      </p:sp>
    </p:spTree>
    <p:extLst>
      <p:ext uri="{BB962C8B-B14F-4D97-AF65-F5344CB8AC3E}">
        <p14:creationId xmlns:p14="http://schemas.microsoft.com/office/powerpoint/2010/main" val="2140402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Nucor adopts the classical management style, classified into sub sections;</a:t>
            </a:r>
          </a:p>
          <a:p>
            <a:endParaRPr lang="en-GB" dirty="0"/>
          </a:p>
          <a:p>
            <a:r>
              <a:rPr lang="en-GB" dirty="0"/>
              <a:t>Hierarchical Structure. – Three distinct layers of management. The owners, the board of directors who set long range objectives for the company. Next layer is the middle management, who have the role of over seeing the supervisors whilst setting goals at departmental level. The lowest level of management is where supervisors come in, being those who manage day-to-day activities, provide training and deal with employee issues.</a:t>
            </a:r>
          </a:p>
          <a:p>
            <a:endParaRPr lang="en-GB" dirty="0"/>
          </a:p>
          <a:p>
            <a:r>
              <a:rPr lang="en-GB" dirty="0"/>
              <a:t>Specialization – The principle that each worker has a specific role and specializes in a specific area. This model helps to increase efficiency and eliminate the need for employee multi tasking.</a:t>
            </a:r>
          </a:p>
          <a:p>
            <a:r>
              <a:rPr lang="en-GB" dirty="0"/>
              <a:t>The most common display of this is in scientific management, coined by </a:t>
            </a:r>
            <a:r>
              <a:rPr lang="en-GB" b="1" i="1" dirty="0"/>
              <a:t>Taylor, </a:t>
            </a:r>
            <a:r>
              <a:rPr lang="en-GB" b="0" i="0" dirty="0"/>
              <a:t>who said </a:t>
            </a:r>
            <a:r>
              <a:rPr lang="en-GB" b="1" i="1" dirty="0"/>
              <a:t>‘</a:t>
            </a:r>
            <a:r>
              <a:rPr lang="en-GB" sz="1200" b="1" i="1" kern="1200" dirty="0">
                <a:solidFill>
                  <a:schemeClr val="tx1"/>
                </a:solidFill>
                <a:effectLst/>
                <a:latin typeface="+mn-lt"/>
                <a:ea typeface="+mn-ea"/>
                <a:cs typeface="+mn-cs"/>
              </a:rPr>
              <a:t>The principle object of management should be to secure the maximum prosperity for the employer, coupled with the maximum prosperity for each employee,</a:t>
            </a:r>
            <a:r>
              <a:rPr lang="en-GB" sz="1200" b="0" i="0" kern="1200" dirty="0">
                <a:solidFill>
                  <a:schemeClr val="tx1"/>
                </a:solidFill>
                <a:effectLst/>
                <a:latin typeface="+mn-lt"/>
                <a:ea typeface="+mn-ea"/>
                <a:cs typeface="+mn-cs"/>
              </a:rPr>
              <a:t>’(</a:t>
            </a:r>
            <a:r>
              <a:rPr lang="en-GB" sz="1200" b="1" i="1"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emphasising the importance staff allocation as opposed to multi-tasking.</a:t>
            </a:r>
          </a:p>
          <a:p>
            <a:endParaRPr lang="en-GB" b="0" i="0" dirty="0"/>
          </a:p>
          <a:p>
            <a:r>
              <a:rPr lang="en-GB" dirty="0"/>
              <a:t>Incentives – Employees are motivated by financial rewards, so this theory suggests. It poses that employees will work harder if they are given rewards for doing so. </a:t>
            </a:r>
          </a:p>
          <a:p>
            <a:endParaRPr lang="en-GB" dirty="0"/>
          </a:p>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3</a:t>
            </a:fld>
            <a:endParaRPr lang="en-GB"/>
          </a:p>
        </p:txBody>
      </p:sp>
    </p:spTree>
    <p:extLst>
      <p:ext uri="{BB962C8B-B14F-4D97-AF65-F5344CB8AC3E}">
        <p14:creationId xmlns:p14="http://schemas.microsoft.com/office/powerpoint/2010/main" val="3956931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a:t>
            </a:r>
          </a:p>
          <a:p>
            <a:endParaRPr lang="en-GB" dirty="0"/>
          </a:p>
          <a:p>
            <a:r>
              <a:rPr lang="en-GB" dirty="0"/>
              <a:t>Structure – Within this management style, there is a clear structure. Everyone knows what they are doing and where they stand within the organisation.</a:t>
            </a:r>
          </a:p>
          <a:p>
            <a:endParaRPr lang="en-GB" dirty="0"/>
          </a:p>
          <a:p>
            <a:r>
              <a:rPr lang="en-GB" dirty="0"/>
              <a:t>Division of labour – The division of labour within companies that adopt the classical management style. Makes tasks easier to perform, enhancing productivity.</a:t>
            </a:r>
          </a:p>
          <a:p>
            <a:endParaRPr lang="en-GB" dirty="0"/>
          </a:p>
          <a:p>
            <a:r>
              <a:rPr lang="en-GB" dirty="0"/>
              <a:t>Employee roles – There is a complete definition of roles with little guesswork left. As </a:t>
            </a:r>
            <a:r>
              <a:rPr lang="en-GB" b="1" i="1" dirty="0" err="1"/>
              <a:t>Urwick</a:t>
            </a:r>
            <a:r>
              <a:rPr lang="en-GB" b="1" i="1" dirty="0"/>
              <a:t> </a:t>
            </a:r>
            <a:r>
              <a:rPr lang="en-GB" dirty="0"/>
              <a:t>stated in 1945, when talking about specialisation – ‘</a:t>
            </a:r>
            <a:r>
              <a:rPr lang="en-GB" b="1" i="1" dirty="0"/>
              <a:t>The concept of management as a specific body of knowledge and practice forming the basis of a specialised profession ... Wherever human activities are carried out in an organised and co-operative form, there management must be found.’ (2)</a:t>
            </a:r>
          </a:p>
          <a:p>
            <a:endParaRPr lang="en-GB" dirty="0"/>
          </a:p>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4</a:t>
            </a:fld>
            <a:endParaRPr lang="en-GB"/>
          </a:p>
        </p:txBody>
      </p:sp>
    </p:spTree>
    <p:extLst>
      <p:ext uri="{BB962C8B-B14F-4D97-AF65-F5344CB8AC3E}">
        <p14:creationId xmlns:p14="http://schemas.microsoft.com/office/powerpoint/2010/main" val="544297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Flaws</a:t>
            </a:r>
          </a:p>
          <a:p>
            <a:endParaRPr lang="en-GB" dirty="0"/>
          </a:p>
          <a:p>
            <a:r>
              <a:rPr lang="en-GB" dirty="0"/>
              <a:t>Human Relations – Managers adopting this management theory often overlook the human relations side of a business.</a:t>
            </a:r>
          </a:p>
          <a:p>
            <a:endParaRPr lang="en-GB" dirty="0"/>
          </a:p>
          <a:p>
            <a:r>
              <a:rPr lang="en-GB" dirty="0"/>
              <a:t>Humans Viewed as machines – This management style often views employees as machines, therefore are treated like such. Morale is not taken into account.</a:t>
            </a:r>
          </a:p>
          <a:p>
            <a:endParaRPr lang="en-GB" dirty="0"/>
          </a:p>
          <a:p>
            <a:r>
              <a:rPr lang="en-GB" dirty="0"/>
              <a:t>Reliance of prior experience – Such reliance on experience creates a drawback.</a:t>
            </a:r>
          </a:p>
          <a:p>
            <a:endParaRPr lang="en-GB" dirty="0"/>
          </a:p>
          <a:p>
            <a:r>
              <a:rPr lang="en-GB" dirty="0"/>
              <a:t> Many theorists have criticized this management style, such as Herbert A Simon, who wrote:</a:t>
            </a:r>
          </a:p>
          <a:p>
            <a:r>
              <a:rPr lang="en-GB" b="1" i="1" dirty="0"/>
              <a:t>‘Organisational design is not unlike architectural design. It involves creating large, complex systems having multiple goals. It is illusory to suppose that good designs can be created by using the so-called principles of classical organisation theory’. (3)</a:t>
            </a:r>
          </a:p>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5</a:t>
            </a:fld>
            <a:endParaRPr lang="en-GB"/>
          </a:p>
        </p:txBody>
      </p:sp>
    </p:spTree>
    <p:extLst>
      <p:ext uri="{BB962C8B-B14F-4D97-AF65-F5344CB8AC3E}">
        <p14:creationId xmlns:p14="http://schemas.microsoft.com/office/powerpoint/2010/main" val="2671450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SWOT analysis shows that Nucor is a very strong business. It is an ‘Industry leader’ and has a calculated risk taking culture, meaning that Nucor will not take risks if they are </a:t>
            </a:r>
            <a:r>
              <a:rPr lang="en-GB" dirty="0" err="1"/>
              <a:t>nt</a:t>
            </a:r>
            <a:r>
              <a:rPr lang="en-GB" dirty="0"/>
              <a:t> projected as a profitable risk. This is a crucial strength for any business, and Nucor does this well. </a:t>
            </a:r>
          </a:p>
          <a:p>
            <a:endParaRPr lang="en-GB" dirty="0"/>
          </a:p>
          <a:p>
            <a:r>
              <a:rPr lang="en-GB" dirty="0"/>
              <a:t>However, Nucor does have weaknesses, such as its high dependence on US domestic market. This means that if the US market collapses or at very least dips, Nucor would be massively affected.  They also have no worldwide presence, tying into the first weakness, they rely too heavily on US trade, possible due to their calculated, risk taking nature.</a:t>
            </a:r>
          </a:p>
          <a:p>
            <a:endParaRPr lang="en-GB" dirty="0"/>
          </a:p>
          <a:p>
            <a:r>
              <a:rPr lang="en-GB" dirty="0"/>
              <a:t>Externally, there are many opportunities for Nucor, including an entry into the Asia-Europe market as a result of joint venture, another strength. Having said this, there are threats to equal this, such as Foreign players (businesses), notably the Chinese, entering the US market and taking trade from them.  </a:t>
            </a:r>
          </a:p>
        </p:txBody>
      </p:sp>
      <p:sp>
        <p:nvSpPr>
          <p:cNvPr id="4" name="Slide Number Placeholder 3"/>
          <p:cNvSpPr>
            <a:spLocks noGrp="1"/>
          </p:cNvSpPr>
          <p:nvPr>
            <p:ph type="sldNum" sz="quarter" idx="5"/>
          </p:nvPr>
        </p:nvSpPr>
        <p:spPr/>
        <p:txBody>
          <a:bodyPr/>
          <a:lstStyle/>
          <a:p>
            <a:fld id="{96DFA340-7E73-48B2-8E31-72A7170D2974}" type="slidenum">
              <a:rPr lang="en-GB" smtClean="0"/>
              <a:t>6</a:t>
            </a:fld>
            <a:endParaRPr lang="en-GB"/>
          </a:p>
        </p:txBody>
      </p:sp>
    </p:spTree>
    <p:extLst>
      <p:ext uri="{BB962C8B-B14F-4D97-AF65-F5344CB8AC3E}">
        <p14:creationId xmlns:p14="http://schemas.microsoft.com/office/powerpoint/2010/main" val="3610501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PESTLE analysis shows six different factors, which are the most important to a business. These six factors – Political, Economic, Social, Technological, Legal and Environmental, have a massive influence on Nucor, especially when they affect the Steel and Iron sector of America. </a:t>
            </a:r>
          </a:p>
          <a:p>
            <a:endParaRPr lang="en-GB" dirty="0"/>
          </a:p>
          <a:p>
            <a:r>
              <a:rPr lang="en-GB" dirty="0"/>
              <a:t>For example, politically, the stability of the Steel and Iron sector affects Nucor, if the Steel sector in the US takes a dive, so will Nucor.</a:t>
            </a:r>
          </a:p>
          <a:p>
            <a:endParaRPr lang="en-GB" dirty="0"/>
          </a:p>
          <a:p>
            <a:r>
              <a:rPr lang="en-GB" dirty="0"/>
              <a:t>Economically, unemployment is high, this can affect Nucor both positively and negatively. Positively, this creates more people to employ, yet negatively, if these people are not qualified, they cannot be employed.</a:t>
            </a:r>
          </a:p>
          <a:p>
            <a:endParaRPr lang="en-GB" dirty="0"/>
          </a:p>
          <a:p>
            <a:r>
              <a:rPr lang="en-GB" dirty="0"/>
              <a:t>Socially, demographics such as Earnings, Age and Geographic locations affects the market by providing or limiting the amount of employable people in the area, thus affecting Nucor.</a:t>
            </a:r>
          </a:p>
          <a:p>
            <a:endParaRPr lang="en-GB" dirty="0"/>
          </a:p>
          <a:p>
            <a:r>
              <a:rPr lang="en-GB" dirty="0"/>
              <a:t>Technological improvements help increase the productivity of the sector, thus making it easier to produce what they sell.</a:t>
            </a:r>
          </a:p>
          <a:p>
            <a:endParaRPr lang="en-GB" dirty="0"/>
          </a:p>
          <a:p>
            <a:r>
              <a:rPr lang="en-GB" dirty="0"/>
              <a:t>Legal reasons, such as employment laws, and data protection make it increasingly difficult to employ people, affecting companies as they cannot employ people. This links back to economical and social factors, such as unemployment and lack of skills.</a:t>
            </a:r>
          </a:p>
          <a:p>
            <a:endParaRPr lang="en-GB" dirty="0"/>
          </a:p>
          <a:p>
            <a:r>
              <a:rPr lang="en-GB" dirty="0"/>
              <a:t>Economically, Nucor is affected due to its operating sector. The Steel industry can be highly polluting. The Paris Agreement has put a stopper on this, meaning that Nucor has to significantly reduce its emissions.</a:t>
            </a:r>
          </a:p>
        </p:txBody>
      </p:sp>
      <p:sp>
        <p:nvSpPr>
          <p:cNvPr id="4" name="Slide Number Placeholder 3"/>
          <p:cNvSpPr>
            <a:spLocks noGrp="1"/>
          </p:cNvSpPr>
          <p:nvPr>
            <p:ph type="sldNum" sz="quarter" idx="5"/>
          </p:nvPr>
        </p:nvSpPr>
        <p:spPr/>
        <p:txBody>
          <a:bodyPr/>
          <a:lstStyle/>
          <a:p>
            <a:fld id="{96DFA340-7E73-48B2-8E31-72A7170D2974}" type="slidenum">
              <a:rPr lang="en-GB" smtClean="0"/>
              <a:t>7</a:t>
            </a:fld>
            <a:endParaRPr lang="en-GB"/>
          </a:p>
        </p:txBody>
      </p:sp>
    </p:spTree>
    <p:extLst>
      <p:ext uri="{BB962C8B-B14F-4D97-AF65-F5344CB8AC3E}">
        <p14:creationId xmlns:p14="http://schemas.microsoft.com/office/powerpoint/2010/main" val="992791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such a large company, Nucor only has two primary aims – ‘To take care of our customers’.</a:t>
            </a:r>
          </a:p>
          <a:p>
            <a:r>
              <a:rPr lang="en-GB" dirty="0"/>
              <a:t>				  -  To be cultural and environmental stewards in the communities where we live and work. </a:t>
            </a:r>
          </a:p>
          <a:p>
            <a:r>
              <a:rPr lang="en-GB" dirty="0"/>
              <a:t>		 </a:t>
            </a:r>
          </a:p>
          <a:p>
            <a:endParaRPr lang="en-GB" dirty="0"/>
          </a:p>
          <a:p>
            <a:r>
              <a:rPr lang="en-GB" dirty="0"/>
              <a:t>Aims and objectives are measured using S.M.A.R.T.</a:t>
            </a:r>
          </a:p>
          <a:p>
            <a:endParaRPr lang="en-GB" dirty="0"/>
          </a:p>
          <a:p>
            <a:r>
              <a:rPr lang="en-GB" dirty="0"/>
              <a:t>S - Specific</a:t>
            </a:r>
          </a:p>
          <a:p>
            <a:r>
              <a:rPr lang="en-GB" dirty="0"/>
              <a:t>M - Measurable</a:t>
            </a:r>
          </a:p>
          <a:p>
            <a:r>
              <a:rPr lang="en-GB" dirty="0"/>
              <a:t>A - Achievable</a:t>
            </a:r>
          </a:p>
          <a:p>
            <a:r>
              <a:rPr lang="en-GB" dirty="0"/>
              <a:t>R - Relevant</a:t>
            </a:r>
          </a:p>
          <a:p>
            <a:r>
              <a:rPr lang="en-GB" dirty="0"/>
              <a:t>T – Timed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Aim isn’t S.M.A.R.T. as there isn’t enough information in this aim to clarify the measurability and time constraints, as shown below;</a:t>
            </a:r>
          </a:p>
          <a:p>
            <a:endParaRPr lang="en-GB" dirty="0"/>
          </a:p>
          <a:p>
            <a:r>
              <a:rPr lang="en-GB" dirty="0"/>
              <a:t>S – Take our customers</a:t>
            </a:r>
          </a:p>
          <a:p>
            <a:r>
              <a:rPr lang="en-GB" dirty="0"/>
              <a:t>M – Nothing to measure</a:t>
            </a:r>
          </a:p>
          <a:p>
            <a:r>
              <a:rPr lang="en-GB" dirty="0"/>
              <a:t>A – This is achievable</a:t>
            </a:r>
          </a:p>
          <a:p>
            <a:r>
              <a:rPr lang="en-GB" dirty="0"/>
              <a:t>R – This is relevant for every company</a:t>
            </a:r>
          </a:p>
          <a:p>
            <a:r>
              <a:rPr lang="en-GB" dirty="0"/>
              <a:t>T – There is no time constraint</a:t>
            </a:r>
          </a:p>
          <a:p>
            <a:endParaRPr lang="en-GB" dirty="0"/>
          </a:p>
          <a:p>
            <a:r>
              <a:rPr lang="en-GB" dirty="0"/>
              <a:t>The same can be said for the second aim, there is no time scale, therefore it cannot be SMART. There was no mention of  an objective for this either. </a:t>
            </a:r>
          </a:p>
        </p:txBody>
      </p:sp>
      <p:sp>
        <p:nvSpPr>
          <p:cNvPr id="4" name="Slide Number Placeholder 3"/>
          <p:cNvSpPr>
            <a:spLocks noGrp="1"/>
          </p:cNvSpPr>
          <p:nvPr>
            <p:ph type="sldNum" sz="quarter" idx="5"/>
          </p:nvPr>
        </p:nvSpPr>
        <p:spPr/>
        <p:txBody>
          <a:bodyPr/>
          <a:lstStyle/>
          <a:p>
            <a:fld id="{96DFA340-7E73-48B2-8E31-72A7170D2974}" type="slidenum">
              <a:rPr lang="en-GB" smtClean="0"/>
              <a:t>8</a:t>
            </a:fld>
            <a:endParaRPr lang="en-GB"/>
          </a:p>
        </p:txBody>
      </p:sp>
    </p:spTree>
    <p:extLst>
      <p:ext uri="{BB962C8B-B14F-4D97-AF65-F5344CB8AC3E}">
        <p14:creationId xmlns:p14="http://schemas.microsoft.com/office/powerpoint/2010/main" val="4957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Neither are Nucor’s objectives, of which there is only one</a:t>
            </a:r>
            <a:r>
              <a:rPr lang="en-GB" i="1" dirty="0"/>
              <a:t>: </a:t>
            </a:r>
            <a:r>
              <a:rPr lang="en-GB" b="1" i="1" dirty="0"/>
              <a:t>‘Being the safest, highest quality, lowest cost, most productive and most profitable.(4)’ </a:t>
            </a:r>
            <a:r>
              <a:rPr lang="en-GB" dirty="0"/>
              <a:t>This objective is too long, does not have a time scale and doesn’t sound reliable.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9</a:t>
            </a:fld>
            <a:endParaRPr lang="en-GB"/>
          </a:p>
        </p:txBody>
      </p:sp>
    </p:spTree>
    <p:extLst>
      <p:ext uri="{BB962C8B-B14F-4D97-AF65-F5344CB8AC3E}">
        <p14:creationId xmlns:p14="http://schemas.microsoft.com/office/powerpoint/2010/main" val="4271996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group is a collective of people who work independently on separate goals, but are brought together by a common end goal. </a:t>
            </a:r>
          </a:p>
          <a:p>
            <a:endParaRPr lang="en-GB" dirty="0"/>
          </a:p>
          <a:p>
            <a:r>
              <a:rPr lang="en-GB" dirty="0"/>
              <a:t>A team is a smaller group that work together to achieve the same set of goals leading to the end game. </a:t>
            </a:r>
          </a:p>
          <a:p>
            <a:endParaRPr lang="en-GB" dirty="0"/>
          </a:p>
          <a:p>
            <a:r>
              <a:rPr lang="en-GB" dirty="0"/>
              <a:t>At Nucor, teamwork is essential. Without teamwork, there is no business. Rex Query, General Manager at Nucor, has stressed the importance of teamwork, stating </a:t>
            </a:r>
            <a:r>
              <a:rPr lang="en-GB" b="1" dirty="0"/>
              <a:t>"</a:t>
            </a:r>
            <a:r>
              <a:rPr lang="en-GB" b="1" i="1" dirty="0"/>
              <a:t>No one is above anyone else. There are no company cars, no special parking places,“ (5)  </a:t>
            </a:r>
            <a:r>
              <a:rPr lang="en-GB" b="0" dirty="0"/>
              <a:t>Query also went on to say how </a:t>
            </a:r>
            <a:r>
              <a:rPr lang="en-GB" b="1" dirty="0"/>
              <a:t>‘</a:t>
            </a:r>
            <a:r>
              <a:rPr lang="en-GB" b="1" i="1" dirty="0"/>
              <a:t>That teamwork mentality, has helped production and also increased safety’. </a:t>
            </a:r>
          </a:p>
          <a:p>
            <a:r>
              <a:rPr lang="en-GB" b="1" i="1" dirty="0"/>
              <a:t>  </a:t>
            </a:r>
          </a:p>
          <a:p>
            <a:pPr rtl="0"/>
            <a:r>
              <a:rPr lang="en-GB" b="1" dirty="0"/>
              <a:t>David Hutchins </a:t>
            </a:r>
            <a:r>
              <a:rPr lang="en-GB" b="0" dirty="0"/>
              <a:t>of Nucor has also supported this, stating ‘</a:t>
            </a:r>
            <a:r>
              <a:rPr lang="en-GB" b="1" i="1" dirty="0"/>
              <a:t>At Nucor, we’re not ‘you guys’ and ‘us guys’. It’s all ‘us guys’ (6)</a:t>
            </a:r>
          </a:p>
          <a:p>
            <a:pPr marL="0" indent="0" rtl="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6DFA340-7E73-48B2-8E31-72A7170D2974}" type="slidenum">
              <a:rPr lang="en-GB" smtClean="0"/>
              <a:t>10</a:t>
            </a:fld>
            <a:endParaRPr lang="en-GB"/>
          </a:p>
        </p:txBody>
      </p:sp>
    </p:spTree>
    <p:extLst>
      <p:ext uri="{BB962C8B-B14F-4D97-AF65-F5344CB8AC3E}">
        <p14:creationId xmlns:p14="http://schemas.microsoft.com/office/powerpoint/2010/main" val="317174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these comments from  Nucor staff, it is clear that a unique teamwork theory/approach is being taken here, Social Identity Theory. This theory describes social identity as ‘a person’s sense of who they are’ based on group membership. </a:t>
            </a:r>
            <a:r>
              <a:rPr lang="en-GB" b="1" dirty="0"/>
              <a:t>Tajfel (1979)(7) </a:t>
            </a:r>
            <a:r>
              <a:rPr lang="en-GB" dirty="0"/>
              <a:t>proposed that groups to which people belong are important for their pride and self esteem, it makes them feel safe, and gives them a sense of identity. </a:t>
            </a:r>
          </a:p>
          <a:p>
            <a:endParaRPr lang="en-GB" dirty="0"/>
          </a:p>
          <a:p>
            <a:r>
              <a:rPr lang="en-GB" dirty="0"/>
              <a:t>This theory is categories into 3 different categories;</a:t>
            </a:r>
          </a:p>
          <a:p>
            <a:r>
              <a:rPr lang="en-GB" dirty="0"/>
              <a:t>Categorization – Placement of people in order to understand them. To give them an identity.</a:t>
            </a:r>
          </a:p>
          <a:p>
            <a:r>
              <a:rPr lang="en-GB" dirty="0"/>
              <a:t>Identification – Adopting the identity of the group to which we belong. An example of this is if you’re part of the Democrats, you will behave like one.</a:t>
            </a:r>
          </a:p>
          <a:p>
            <a:r>
              <a:rPr lang="en-GB" dirty="0"/>
              <a:t>Comparison – Comparing our group to other groups, often better than the other groups to maintain self-esteem. </a:t>
            </a:r>
          </a:p>
          <a:p>
            <a:endParaRPr lang="en-GB" dirty="0"/>
          </a:p>
          <a:p>
            <a:r>
              <a:rPr lang="en-GB" dirty="0"/>
              <a:t>The basis of this theory is as soon as we belong to a group, we feel secure. </a:t>
            </a:r>
          </a:p>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11</a:t>
            </a:fld>
            <a:endParaRPr lang="en-GB"/>
          </a:p>
        </p:txBody>
      </p:sp>
    </p:spTree>
    <p:extLst>
      <p:ext uri="{BB962C8B-B14F-4D97-AF65-F5344CB8AC3E}">
        <p14:creationId xmlns:p14="http://schemas.microsoft.com/office/powerpoint/2010/main" val="185787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about ensuring that companies conduct business ethically. To do this, one must take into account social, economic, environmental and human rights considerations. Its about these businesses taking these into account by doing voluntary work, contributing to these factors.</a:t>
            </a:r>
          </a:p>
          <a:p>
            <a:endParaRPr lang="en-GB" dirty="0"/>
          </a:p>
          <a:p>
            <a:r>
              <a:rPr lang="en-GB" dirty="0"/>
              <a:t>There are many activities to consider, according to </a:t>
            </a:r>
            <a:r>
              <a:rPr lang="en-GB" b="1" dirty="0"/>
              <a:t>Alcabes(8), </a:t>
            </a:r>
            <a:r>
              <a:rPr lang="en-GB" dirty="0"/>
              <a:t>some of which are listed below;</a:t>
            </a:r>
          </a:p>
          <a:p>
            <a:pPr marL="228600" indent="-228600">
              <a:buFont typeface="+mj-lt"/>
              <a:buAutoNum type="arabicPeriod"/>
            </a:pPr>
            <a:r>
              <a:rPr lang="en-GB" b="0" i="0" dirty="0">
                <a:solidFill>
                  <a:srgbClr val="000000"/>
                </a:solidFill>
                <a:effectLst/>
                <a:latin typeface="noto sans"/>
              </a:rPr>
              <a:t>Structures of payments for salaries:</a:t>
            </a:r>
          </a:p>
          <a:p>
            <a:pPr marL="228600" indent="-228600">
              <a:buFont typeface="+mj-lt"/>
              <a:buAutoNum type="arabicPeriod"/>
            </a:pPr>
            <a:r>
              <a:rPr lang="en-GB" b="0" i="0" dirty="0">
                <a:solidFill>
                  <a:srgbClr val="000000"/>
                </a:solidFill>
                <a:effectLst/>
                <a:latin typeface="noto sans"/>
              </a:rPr>
              <a:t> Preservation of the environment:</a:t>
            </a:r>
          </a:p>
          <a:p>
            <a:pPr marL="228600" indent="-228600">
              <a:buFont typeface="+mj-lt"/>
              <a:buAutoNum type="arabicPeriod"/>
            </a:pPr>
            <a:r>
              <a:rPr lang="en-GB" b="0" i="0" dirty="0">
                <a:solidFill>
                  <a:srgbClr val="000000"/>
                </a:solidFill>
                <a:effectLst/>
                <a:latin typeface="noto sans"/>
              </a:rPr>
              <a:t>Concern for occupational health of its personnel:</a:t>
            </a:r>
          </a:p>
          <a:p>
            <a:pPr marL="228600" indent="-228600">
              <a:buFont typeface="+mj-lt"/>
              <a:buAutoNum type="arabicPeriod"/>
            </a:pPr>
            <a:r>
              <a:rPr lang="en-GB" b="0" i="0" dirty="0">
                <a:solidFill>
                  <a:srgbClr val="000000"/>
                </a:solidFill>
                <a:effectLst/>
                <a:latin typeface="noto sans"/>
              </a:rPr>
              <a:t>Use of natural resources of the country or domestic inputs: </a:t>
            </a:r>
            <a:endParaRPr lang="en-GB" dirty="0"/>
          </a:p>
          <a:p>
            <a:pPr marL="0" indent="0">
              <a:buFont typeface="+mj-lt"/>
              <a:buNone/>
            </a:pPr>
            <a:r>
              <a:rPr lang="en-GB" dirty="0"/>
              <a:t>Importance.</a:t>
            </a:r>
          </a:p>
          <a:p>
            <a:pPr marL="0" indent="0">
              <a:buFont typeface="+mj-lt"/>
              <a:buNone/>
            </a:pPr>
            <a:endParaRPr lang="en-GB" dirty="0"/>
          </a:p>
          <a:p>
            <a:pPr marL="0" indent="0">
              <a:buFont typeface="+mj-lt"/>
              <a:buNone/>
            </a:pPr>
            <a:r>
              <a:rPr lang="en-GB" dirty="0"/>
              <a:t>CSR is important for businesses. In the business world, there has been call for more transparency, particularly by employees, customers and government bodies.  Corporate Social Responsibility, if done correctly, poses many benefits for a selected business, such as better brand recognition, an easier access to capital, a greater financial performance, a more positive reputation, and greater staff attraction and retention. </a:t>
            </a:r>
          </a:p>
          <a:p>
            <a:pPr marL="0" indent="0">
              <a:buFont typeface="+mj-lt"/>
              <a:buNone/>
            </a:pPr>
            <a:endParaRPr lang="en-GB" dirty="0"/>
          </a:p>
          <a:p>
            <a:pPr marL="0" indent="0">
              <a:buFont typeface="+mj-lt"/>
              <a:buNone/>
            </a:pPr>
            <a:endParaRPr lang="en-GB" dirty="0"/>
          </a:p>
          <a:p>
            <a:pPr marL="0" indent="0">
              <a:buFont typeface="+mj-lt"/>
              <a:buNone/>
            </a:pPr>
            <a:endParaRPr lang="en-GB" dirty="0"/>
          </a:p>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12</a:t>
            </a:fld>
            <a:endParaRPr lang="en-GB"/>
          </a:p>
        </p:txBody>
      </p:sp>
    </p:spTree>
    <p:extLst>
      <p:ext uri="{BB962C8B-B14F-4D97-AF65-F5344CB8AC3E}">
        <p14:creationId xmlns:p14="http://schemas.microsoft.com/office/powerpoint/2010/main" val="910858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at Nucor can be categorized into three classes;</a:t>
            </a:r>
          </a:p>
          <a:p>
            <a:endParaRPr lang="en-GB" dirty="0"/>
          </a:p>
          <a:p>
            <a:pPr marL="228600" indent="-228600">
              <a:buFont typeface="+mj-lt"/>
              <a:buAutoNum type="arabicPeriod"/>
            </a:pPr>
            <a:r>
              <a:rPr lang="en-GB" dirty="0"/>
              <a:t>Workplace Safety</a:t>
            </a:r>
          </a:p>
          <a:p>
            <a:pPr marL="228600" indent="-228600">
              <a:buFont typeface="+mj-lt"/>
              <a:buAutoNum type="arabicPeriod"/>
            </a:pPr>
            <a:r>
              <a:rPr lang="en-GB" dirty="0"/>
              <a:t>Environmental Sustainability</a:t>
            </a:r>
          </a:p>
          <a:p>
            <a:pPr marL="228600" indent="-228600">
              <a:buFont typeface="+mj-lt"/>
              <a:buAutoNum type="arabicPeriod"/>
            </a:pPr>
            <a:r>
              <a:rPr lang="en-GB" dirty="0"/>
              <a:t>Community Outreach</a:t>
            </a:r>
          </a:p>
          <a:p>
            <a:pPr marL="228600" indent="-228600">
              <a:buFont typeface="+mj-lt"/>
              <a:buAutoNum type="arabicPeriod"/>
            </a:pPr>
            <a:endParaRPr lang="en-GB" dirty="0"/>
          </a:p>
          <a:p>
            <a:pPr marL="0" indent="0">
              <a:buFont typeface="+mj-lt"/>
              <a:buNone/>
            </a:pPr>
            <a:r>
              <a:rPr lang="en-GB" dirty="0"/>
              <a:t>Workplace Safety – </a:t>
            </a:r>
            <a:r>
              <a:rPr lang="en-GB" b="1" i="1" dirty="0"/>
              <a:t>‘To us safety is EVERYTHING’ (9)</a:t>
            </a:r>
            <a:r>
              <a:rPr lang="en-GB" b="1" dirty="0"/>
              <a:t> </a:t>
            </a:r>
            <a:r>
              <a:rPr lang="en-GB" b="0" dirty="0"/>
              <a:t>At Nucor, safety is key, its in their DNA. Nucor believes that by working safely, productivity is increased, benefiting Nucor.</a:t>
            </a:r>
          </a:p>
          <a:p>
            <a:pPr marL="0" indent="0">
              <a:buFont typeface="+mj-lt"/>
              <a:buNone/>
            </a:pPr>
            <a:endParaRPr lang="en-GB" b="0" dirty="0"/>
          </a:p>
          <a:p>
            <a:pPr marL="0" indent="0">
              <a:buFont typeface="+mj-lt"/>
              <a:buNone/>
            </a:pPr>
            <a:r>
              <a:rPr lang="en-GB" b="0" dirty="0"/>
              <a:t>Environmental Sustainability – Sustainability is at the heart of what Nucor does. Being a steel mining company, pollution is a huge risk. Due to this, Nucor is </a:t>
            </a:r>
            <a:r>
              <a:rPr lang="en-GB" b="0" i="1" dirty="0"/>
              <a:t>‘</a:t>
            </a:r>
            <a:r>
              <a:rPr lang="en-GB" b="1" i="1" dirty="0"/>
              <a:t>committed to perfecting new technologies that reduce emissions’ (10) </a:t>
            </a:r>
            <a:r>
              <a:rPr lang="en-GB" b="1" dirty="0"/>
              <a:t>. </a:t>
            </a:r>
            <a:r>
              <a:rPr lang="en-GB" b="0" dirty="0"/>
              <a:t>They recycle water efficiently, detect radiation in scrap, and have spent over $25 million on activities associated to environmental regulations. </a:t>
            </a:r>
          </a:p>
          <a:p>
            <a:pPr marL="0" indent="0">
              <a:buFont typeface="+mj-lt"/>
              <a:buNone/>
            </a:pPr>
            <a:endParaRPr lang="en-GB" b="0" dirty="0"/>
          </a:p>
          <a:p>
            <a:pPr marL="0" indent="0">
              <a:buFont typeface="+mj-lt"/>
              <a:buNone/>
            </a:pPr>
            <a:r>
              <a:rPr lang="en-GB" b="0" dirty="0"/>
              <a:t>Community Outreach – Nucor Aims to be </a:t>
            </a:r>
            <a:r>
              <a:rPr lang="en-GB" b="1" dirty="0"/>
              <a:t>‘</a:t>
            </a:r>
            <a:r>
              <a:rPr lang="en-GB" sz="1200" b="1" i="1" kern="1200" dirty="0">
                <a:solidFill>
                  <a:schemeClr val="tx1"/>
                </a:solidFill>
                <a:effectLst/>
                <a:latin typeface="+mn-lt"/>
                <a:ea typeface="+mn-ea"/>
                <a:cs typeface="+mn-cs"/>
              </a:rPr>
              <a:t>cultural and environmental stewards’ (11) </a:t>
            </a:r>
            <a:r>
              <a:rPr lang="en-GB" sz="1200" b="0" i="0" kern="1200" dirty="0">
                <a:solidFill>
                  <a:schemeClr val="tx1"/>
                </a:solidFill>
                <a:effectLst/>
                <a:latin typeface="+mn-lt"/>
                <a:ea typeface="+mn-ea"/>
                <a:cs typeface="+mn-cs"/>
              </a:rPr>
              <a:t>in communities where they live. Nucor does not believe simply in giving back to the community, but diving in and being part of their communities.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As is shown, CSR is important to Nucor, they take it seriously, and it has helped Nucor, being one of the top in their market, as well as having a customer satisfaction rate of </a:t>
            </a:r>
            <a:r>
              <a:rPr lang="en-GB" sz="1200" b="1" i="1" kern="1200" dirty="0">
                <a:solidFill>
                  <a:schemeClr val="tx1"/>
                </a:solidFill>
                <a:effectLst/>
                <a:latin typeface="+mn-lt"/>
                <a:ea typeface="+mn-ea"/>
                <a:cs typeface="+mn-cs"/>
              </a:rPr>
              <a:t>-4(12</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the lowest score being -50 and the highest being 50</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average of the industry is 0, as well as an employee retention rate of 94%, the highest in the industry. This shows Nucor to be just below average in terms of customer satisfaction, but not awful. (For contrast, the BBC, score is -5)</a:t>
            </a:r>
            <a:endParaRPr lang="en-GB" b="1" dirty="0"/>
          </a:p>
          <a:p>
            <a:pPr marL="0" indent="0">
              <a:buFont typeface="+mj-lt"/>
              <a:buNone/>
            </a:pPr>
            <a:endParaRPr lang="en-GB" b="0" dirty="0"/>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96DFA340-7E73-48B2-8E31-72A7170D2974}" type="slidenum">
              <a:rPr lang="en-GB" smtClean="0"/>
              <a:t>13</a:t>
            </a:fld>
            <a:endParaRPr lang="en-GB"/>
          </a:p>
        </p:txBody>
      </p:sp>
    </p:spTree>
    <p:extLst>
      <p:ext uri="{BB962C8B-B14F-4D97-AF65-F5344CB8AC3E}">
        <p14:creationId xmlns:p14="http://schemas.microsoft.com/office/powerpoint/2010/main" val="1974049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FA340-7E73-48B2-8E31-72A7170D2974}" type="slidenum">
              <a:rPr lang="en-GB" smtClean="0"/>
              <a:t>14</a:t>
            </a:fld>
            <a:endParaRPr lang="en-GB"/>
          </a:p>
        </p:txBody>
      </p:sp>
    </p:spTree>
    <p:extLst>
      <p:ext uri="{BB962C8B-B14F-4D97-AF65-F5344CB8AC3E}">
        <p14:creationId xmlns:p14="http://schemas.microsoft.com/office/powerpoint/2010/main" val="376662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0976F93F-312A-4F0D-AA3E-33128760CFB0}" type="datetimeFigureOut">
              <a:rPr lang="en-GB" smtClean="0"/>
              <a:t>08/12/2018</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320202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76F93F-312A-4F0D-AA3E-33128760CFB0}" type="datetimeFigureOut">
              <a:rPr lang="en-GB" smtClean="0"/>
              <a:t>08/12/2018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1519800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1429958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505423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397165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F93F-312A-4F0D-AA3E-33128760CFB0}" type="datetimeFigureOut">
              <a:rPr lang="en-GB" smtClean="0"/>
              <a:t>08/12/2018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2166427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2039544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976F93F-312A-4F0D-AA3E-33128760CFB0}" type="datetimeFigureOut">
              <a:rPr lang="en-GB" smtClean="0"/>
              <a:t>08/12/2018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1942509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4196117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76F93F-312A-4F0D-AA3E-33128760CFB0}" type="datetimeFigureOut">
              <a:rPr lang="en-GB" smtClean="0"/>
              <a:t>08/12/2018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2699196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0976F93F-312A-4F0D-AA3E-33128760CFB0}" type="datetimeFigureOut">
              <a:rPr lang="en-GB" smtClean="0"/>
              <a:t>08/12/2018</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313F2B10-CF64-4120-B576-74774E9E4ED5}" type="slidenum">
              <a:rPr lang="en-GB" smtClean="0"/>
              <a:t>‹#›</a:t>
            </a:fld>
            <a:endParaRPr lang="en-GB"/>
          </a:p>
        </p:txBody>
      </p:sp>
    </p:spTree>
    <p:extLst>
      <p:ext uri="{BB962C8B-B14F-4D97-AF65-F5344CB8AC3E}">
        <p14:creationId xmlns:p14="http://schemas.microsoft.com/office/powerpoint/2010/main" val="46186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0976F93F-312A-4F0D-AA3E-33128760CFB0}" type="datetimeFigureOut">
              <a:rPr lang="en-GB" smtClean="0"/>
              <a:t>08/12/2018</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313F2B10-CF64-4120-B576-74774E9E4ED5}" type="slidenum">
              <a:rPr lang="en-GB" smtClean="0"/>
              <a:t>‹#›</a:t>
            </a:fld>
            <a:endParaRPr lang="en-GB"/>
          </a:p>
        </p:txBody>
      </p:sp>
    </p:spTree>
    <p:extLst>
      <p:ext uri="{BB962C8B-B14F-4D97-AF65-F5344CB8AC3E}">
        <p14:creationId xmlns:p14="http://schemas.microsoft.com/office/powerpoint/2010/main" val="89988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egacy.decaturdaily.com/decaturdaily/news/070420/q1.s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www.nucor.com/responsibility/sustainability/" TargetMode="External"/><Relationship Id="rId4" Type="http://schemas.openxmlformats.org/officeDocument/2006/relationships/hyperlink" Target="http://www.nucor.com/responsibility/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75CBD-CB87-44F7-9BE0-25DC591251C2}"/>
              </a:ext>
            </a:extLst>
          </p:cNvPr>
          <p:cNvSpPr>
            <a:spLocks noGrp="1"/>
          </p:cNvSpPr>
          <p:nvPr>
            <p:ph type="ctrTitle"/>
          </p:nvPr>
        </p:nvSpPr>
        <p:spPr/>
        <p:txBody>
          <a:bodyPr>
            <a:normAutofit fontScale="90000"/>
          </a:bodyPr>
          <a:lstStyle/>
          <a:p>
            <a:r>
              <a:rPr lang="en-GB" dirty="0"/>
              <a:t>BSMP 4002, Assignment 1 – Contemporary Management Approaches</a:t>
            </a:r>
          </a:p>
        </p:txBody>
      </p:sp>
      <p:sp>
        <p:nvSpPr>
          <p:cNvPr id="3" name="Subtitle 2">
            <a:extLst>
              <a:ext uri="{FF2B5EF4-FFF2-40B4-BE49-F238E27FC236}">
                <a16:creationId xmlns:a16="http://schemas.microsoft.com/office/drawing/2014/main" id="{7D1E5E8B-FE44-49B9-8874-F08C4A34C1FC}"/>
              </a:ext>
            </a:extLst>
          </p:cNvPr>
          <p:cNvSpPr>
            <a:spLocks noGrp="1"/>
          </p:cNvSpPr>
          <p:nvPr>
            <p:ph type="subTitle" idx="1"/>
          </p:nvPr>
        </p:nvSpPr>
        <p:spPr/>
        <p:txBody>
          <a:bodyPr/>
          <a:lstStyle/>
          <a:p>
            <a:r>
              <a:rPr lang="en-GB" dirty="0"/>
              <a:t>Jamie Dorrell - 1802683</a:t>
            </a:r>
          </a:p>
        </p:txBody>
      </p:sp>
    </p:spTree>
    <p:extLst>
      <p:ext uri="{BB962C8B-B14F-4D97-AF65-F5344CB8AC3E}">
        <p14:creationId xmlns:p14="http://schemas.microsoft.com/office/powerpoint/2010/main" val="3098411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C0B7C-FFA3-435F-B95E-B4287E5F6E16}"/>
              </a:ext>
            </a:extLst>
          </p:cNvPr>
          <p:cNvSpPr>
            <a:spLocks noGrp="1"/>
          </p:cNvSpPr>
          <p:nvPr>
            <p:ph type="title"/>
          </p:nvPr>
        </p:nvSpPr>
        <p:spPr/>
        <p:txBody>
          <a:bodyPr/>
          <a:lstStyle/>
          <a:p>
            <a:r>
              <a:rPr lang="en-GB" dirty="0"/>
              <a:t>Nucor Corporation</a:t>
            </a:r>
          </a:p>
        </p:txBody>
      </p:sp>
      <p:sp>
        <p:nvSpPr>
          <p:cNvPr id="3" name="Content Placeholder 2">
            <a:extLst>
              <a:ext uri="{FF2B5EF4-FFF2-40B4-BE49-F238E27FC236}">
                <a16:creationId xmlns:a16="http://schemas.microsoft.com/office/drawing/2014/main" id="{979B5845-2FCA-4068-8874-DE04AF0A5632}"/>
              </a:ext>
            </a:extLst>
          </p:cNvPr>
          <p:cNvSpPr>
            <a:spLocks noGrp="1"/>
          </p:cNvSpPr>
          <p:nvPr>
            <p:ph idx="1"/>
          </p:nvPr>
        </p:nvSpPr>
        <p:spPr/>
        <p:txBody>
          <a:bodyPr/>
          <a:lstStyle/>
          <a:p>
            <a:r>
              <a:rPr lang="en-GB" dirty="0"/>
              <a:t>Public company.</a:t>
            </a:r>
          </a:p>
          <a:p>
            <a:r>
              <a:rPr lang="en-GB" dirty="0"/>
              <a:t>Steel industry.</a:t>
            </a:r>
          </a:p>
          <a:p>
            <a:r>
              <a:rPr lang="en-GB" dirty="0"/>
              <a:t>25,100 employees.</a:t>
            </a:r>
          </a:p>
        </p:txBody>
      </p:sp>
    </p:spTree>
    <p:extLst>
      <p:ext uri="{BB962C8B-B14F-4D97-AF65-F5344CB8AC3E}">
        <p14:creationId xmlns:p14="http://schemas.microsoft.com/office/powerpoint/2010/main" val="316321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106ED-185B-4BF2-B9C0-A19B8525606A}"/>
              </a:ext>
            </a:extLst>
          </p:cNvPr>
          <p:cNvSpPr>
            <a:spLocks noGrp="1"/>
          </p:cNvSpPr>
          <p:nvPr>
            <p:ph type="title"/>
          </p:nvPr>
        </p:nvSpPr>
        <p:spPr/>
        <p:txBody>
          <a:bodyPr/>
          <a:lstStyle/>
          <a:p>
            <a:r>
              <a:rPr lang="en-GB" dirty="0"/>
              <a:t>Management Style</a:t>
            </a:r>
          </a:p>
        </p:txBody>
      </p:sp>
      <p:sp>
        <p:nvSpPr>
          <p:cNvPr id="3" name="Content Placeholder 2">
            <a:extLst>
              <a:ext uri="{FF2B5EF4-FFF2-40B4-BE49-F238E27FC236}">
                <a16:creationId xmlns:a16="http://schemas.microsoft.com/office/drawing/2014/main" id="{8215DF94-D6B4-4388-B7BC-33557A3EAE0B}"/>
              </a:ext>
            </a:extLst>
          </p:cNvPr>
          <p:cNvSpPr>
            <a:spLocks noGrp="1"/>
          </p:cNvSpPr>
          <p:nvPr>
            <p:ph idx="1"/>
          </p:nvPr>
        </p:nvSpPr>
        <p:spPr/>
        <p:txBody>
          <a:bodyPr/>
          <a:lstStyle/>
          <a:p>
            <a:r>
              <a:rPr lang="en-GB" sz="3600" dirty="0"/>
              <a:t>Classical</a:t>
            </a:r>
          </a:p>
          <a:p>
            <a:endParaRPr lang="en-GB" sz="3600" dirty="0"/>
          </a:p>
          <a:p>
            <a:r>
              <a:rPr lang="en-GB" dirty="0"/>
              <a:t>Hierarchical structure</a:t>
            </a:r>
          </a:p>
          <a:p>
            <a:r>
              <a:rPr lang="en-GB" dirty="0"/>
              <a:t>Specialisation</a:t>
            </a:r>
          </a:p>
          <a:p>
            <a:r>
              <a:rPr lang="en-GB" dirty="0"/>
              <a:t>Incentives</a:t>
            </a:r>
          </a:p>
          <a:p>
            <a:endParaRPr lang="en-GB" dirty="0"/>
          </a:p>
          <a:p>
            <a:endParaRPr lang="en-GB" dirty="0"/>
          </a:p>
        </p:txBody>
      </p:sp>
    </p:spTree>
    <p:extLst>
      <p:ext uri="{BB962C8B-B14F-4D97-AF65-F5344CB8AC3E}">
        <p14:creationId xmlns:p14="http://schemas.microsoft.com/office/powerpoint/2010/main" val="4060751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3E82A-247C-44A3-AFD1-E273EE5AA6C2}"/>
              </a:ext>
            </a:extLst>
          </p:cNvPr>
          <p:cNvSpPr>
            <a:spLocks noGrp="1"/>
          </p:cNvSpPr>
          <p:nvPr>
            <p:ph type="title"/>
          </p:nvPr>
        </p:nvSpPr>
        <p:spPr/>
        <p:txBody>
          <a:bodyPr/>
          <a:lstStyle/>
          <a:p>
            <a:r>
              <a:rPr lang="en-GB" dirty="0"/>
              <a:t>Strengths</a:t>
            </a:r>
          </a:p>
        </p:txBody>
      </p:sp>
      <p:sp>
        <p:nvSpPr>
          <p:cNvPr id="3" name="Content Placeholder 2">
            <a:extLst>
              <a:ext uri="{FF2B5EF4-FFF2-40B4-BE49-F238E27FC236}">
                <a16:creationId xmlns:a16="http://schemas.microsoft.com/office/drawing/2014/main" id="{3353F86D-2074-4521-A37A-A5C2363D3150}"/>
              </a:ext>
            </a:extLst>
          </p:cNvPr>
          <p:cNvSpPr>
            <a:spLocks noGrp="1"/>
          </p:cNvSpPr>
          <p:nvPr>
            <p:ph idx="1"/>
          </p:nvPr>
        </p:nvSpPr>
        <p:spPr/>
        <p:txBody>
          <a:bodyPr/>
          <a:lstStyle/>
          <a:p>
            <a:r>
              <a:rPr lang="en-GB" dirty="0"/>
              <a:t>Structure.</a:t>
            </a:r>
          </a:p>
          <a:p>
            <a:r>
              <a:rPr lang="en-GB" dirty="0"/>
              <a:t>Division of labour.</a:t>
            </a:r>
          </a:p>
          <a:p>
            <a:r>
              <a:rPr lang="en-GB" dirty="0"/>
              <a:t>Employee roles.</a:t>
            </a:r>
          </a:p>
        </p:txBody>
      </p:sp>
    </p:spTree>
    <p:extLst>
      <p:ext uri="{BB962C8B-B14F-4D97-AF65-F5344CB8AC3E}">
        <p14:creationId xmlns:p14="http://schemas.microsoft.com/office/powerpoint/2010/main" val="319572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314B3-BDFD-4B3E-91EF-43FD9CE2B45E}"/>
              </a:ext>
            </a:extLst>
          </p:cNvPr>
          <p:cNvSpPr>
            <a:spLocks noGrp="1"/>
          </p:cNvSpPr>
          <p:nvPr>
            <p:ph type="title"/>
          </p:nvPr>
        </p:nvSpPr>
        <p:spPr/>
        <p:txBody>
          <a:bodyPr/>
          <a:lstStyle/>
          <a:p>
            <a:r>
              <a:rPr lang="en-GB" dirty="0"/>
              <a:t>Flaws</a:t>
            </a:r>
          </a:p>
        </p:txBody>
      </p:sp>
      <p:sp>
        <p:nvSpPr>
          <p:cNvPr id="3" name="Content Placeholder 2">
            <a:extLst>
              <a:ext uri="{FF2B5EF4-FFF2-40B4-BE49-F238E27FC236}">
                <a16:creationId xmlns:a16="http://schemas.microsoft.com/office/drawing/2014/main" id="{11386960-26C6-46F4-9592-F5240E8236D1}"/>
              </a:ext>
            </a:extLst>
          </p:cNvPr>
          <p:cNvSpPr>
            <a:spLocks noGrp="1"/>
          </p:cNvSpPr>
          <p:nvPr>
            <p:ph idx="1"/>
          </p:nvPr>
        </p:nvSpPr>
        <p:spPr/>
        <p:txBody>
          <a:bodyPr/>
          <a:lstStyle/>
          <a:p>
            <a:r>
              <a:rPr lang="en-GB" dirty="0"/>
              <a:t>Human relations.</a:t>
            </a:r>
          </a:p>
          <a:p>
            <a:r>
              <a:rPr lang="en-GB" dirty="0"/>
              <a:t>Humans viewed as Machines.</a:t>
            </a:r>
          </a:p>
          <a:p>
            <a:r>
              <a:rPr lang="en-GB" dirty="0"/>
              <a:t>Reliance on prior experience.</a:t>
            </a:r>
          </a:p>
          <a:p>
            <a:endParaRPr lang="en-GB" dirty="0"/>
          </a:p>
        </p:txBody>
      </p:sp>
    </p:spTree>
    <p:extLst>
      <p:ext uri="{BB962C8B-B14F-4D97-AF65-F5344CB8AC3E}">
        <p14:creationId xmlns:p14="http://schemas.microsoft.com/office/powerpoint/2010/main" val="952695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B28F-DC09-45B3-869F-2351A94A98AC}"/>
              </a:ext>
            </a:extLst>
          </p:cNvPr>
          <p:cNvSpPr>
            <a:spLocks noGrp="1"/>
          </p:cNvSpPr>
          <p:nvPr>
            <p:ph type="title"/>
          </p:nvPr>
        </p:nvSpPr>
        <p:spPr/>
        <p:txBody>
          <a:bodyPr/>
          <a:lstStyle/>
          <a:p>
            <a:r>
              <a:rPr lang="en-GB" dirty="0"/>
              <a:t>SWOT Analysis</a:t>
            </a:r>
          </a:p>
        </p:txBody>
      </p:sp>
      <p:graphicFrame>
        <p:nvGraphicFramePr>
          <p:cNvPr id="4" name="Content Placeholder 3">
            <a:extLst>
              <a:ext uri="{FF2B5EF4-FFF2-40B4-BE49-F238E27FC236}">
                <a16:creationId xmlns:a16="http://schemas.microsoft.com/office/drawing/2014/main" id="{D8BB124A-F6FC-4783-B016-EF8532436C4D}"/>
              </a:ext>
            </a:extLst>
          </p:cNvPr>
          <p:cNvGraphicFramePr>
            <a:graphicFrameLocks noGrp="1"/>
          </p:cNvGraphicFramePr>
          <p:nvPr>
            <p:ph idx="1"/>
            <p:extLst>
              <p:ext uri="{D42A27DB-BD31-4B8C-83A1-F6EECF244321}">
                <p14:modId xmlns:p14="http://schemas.microsoft.com/office/powerpoint/2010/main" val="771243456"/>
              </p:ext>
            </p:extLst>
          </p:nvPr>
        </p:nvGraphicFramePr>
        <p:xfrm>
          <a:off x="5118100" y="803275"/>
          <a:ext cx="6281738" cy="4765040"/>
        </p:xfrm>
        <a:graphic>
          <a:graphicData uri="http://schemas.openxmlformats.org/drawingml/2006/table">
            <a:tbl>
              <a:tblPr firstRow="1" bandRow="1">
                <a:tableStyleId>{D113A9D2-9D6B-4929-AA2D-F23B5EE8CBE7}</a:tableStyleId>
              </a:tblPr>
              <a:tblGrid>
                <a:gridCol w="3140869">
                  <a:extLst>
                    <a:ext uri="{9D8B030D-6E8A-4147-A177-3AD203B41FA5}">
                      <a16:colId xmlns:a16="http://schemas.microsoft.com/office/drawing/2014/main" val="1266870879"/>
                    </a:ext>
                  </a:extLst>
                </a:gridCol>
                <a:gridCol w="3140869">
                  <a:extLst>
                    <a:ext uri="{9D8B030D-6E8A-4147-A177-3AD203B41FA5}">
                      <a16:colId xmlns:a16="http://schemas.microsoft.com/office/drawing/2014/main" val="4268781969"/>
                    </a:ext>
                  </a:extLst>
                </a:gridCol>
              </a:tblGrid>
              <a:tr h="370840">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43912156"/>
                  </a:ext>
                </a:extLst>
              </a:tr>
              <a:tr h="370840">
                <a:tc>
                  <a:txBody>
                    <a:bodyPr/>
                    <a:lstStyle/>
                    <a:p>
                      <a:r>
                        <a:rPr lang="en-GB" dirty="0"/>
                        <a:t>1. Industry leader in innovation and minimization of pollution &amp; production cost</a:t>
                      </a:r>
                    </a:p>
                    <a:p>
                      <a:endParaRPr lang="en-GB" dirty="0"/>
                    </a:p>
                    <a:p>
                      <a:r>
                        <a:rPr lang="en-GB" dirty="0"/>
                        <a:t>2. Calculated risk taking culture</a:t>
                      </a:r>
                    </a:p>
                  </a:txBody>
                  <a:tcPr/>
                </a:tc>
                <a:tc>
                  <a:txBody>
                    <a:bodyPr/>
                    <a:lstStyle/>
                    <a:p>
                      <a:r>
                        <a:rPr lang="en-GB" dirty="0"/>
                        <a:t>1. High dependence on US domestic market</a:t>
                      </a:r>
                    </a:p>
                    <a:p>
                      <a:endParaRPr lang="en-GB" dirty="0"/>
                    </a:p>
                    <a:p>
                      <a:r>
                        <a:rPr lang="en-GB" dirty="0"/>
                        <a:t>2. Limited diversification and no worldwide presence</a:t>
                      </a:r>
                    </a:p>
                  </a:txBody>
                  <a:tcPr/>
                </a:tc>
                <a:extLst>
                  <a:ext uri="{0D108BD9-81ED-4DB2-BD59-A6C34878D82A}">
                    <a16:rowId xmlns:a16="http://schemas.microsoft.com/office/drawing/2014/main" val="3901854808"/>
                  </a:ext>
                </a:extLst>
              </a:tr>
              <a:tr h="370840">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282039591"/>
                  </a:ext>
                </a:extLst>
              </a:tr>
              <a:tr h="370840">
                <a:tc>
                  <a:txBody>
                    <a:bodyPr/>
                    <a:lstStyle/>
                    <a:p>
                      <a:r>
                        <a:rPr lang="en-GB" dirty="0"/>
                        <a:t>1. Entry in Asia- Europe market through joint venture</a:t>
                      </a:r>
                    </a:p>
                    <a:p>
                      <a:endParaRPr lang="en-GB" dirty="0"/>
                    </a:p>
                    <a:p>
                      <a:r>
                        <a:rPr lang="en-GB" dirty="0"/>
                        <a:t>2. Horizontal integrations or acquisitions to improve market position</a:t>
                      </a:r>
                    </a:p>
                  </a:txBody>
                  <a:tcPr/>
                </a:tc>
                <a:tc>
                  <a:txBody>
                    <a:bodyPr/>
                    <a:lstStyle/>
                    <a:p>
                      <a:r>
                        <a:rPr lang="en-GB" dirty="0"/>
                        <a:t>1. Rising raw material &amp; </a:t>
                      </a:r>
                      <a:r>
                        <a:rPr lang="en-GB" dirty="0" err="1"/>
                        <a:t>labor</a:t>
                      </a:r>
                      <a:r>
                        <a:rPr lang="en-GB" dirty="0"/>
                        <a:t> cost</a:t>
                      </a:r>
                    </a:p>
                    <a:p>
                      <a:endParaRPr lang="en-GB" dirty="0"/>
                    </a:p>
                    <a:p>
                      <a:r>
                        <a:rPr lang="en-GB" dirty="0"/>
                        <a:t>2. Threat from Chinese &amp; other foreign players entering US markets</a:t>
                      </a:r>
                    </a:p>
                  </a:txBody>
                  <a:tcPr/>
                </a:tc>
                <a:extLst>
                  <a:ext uri="{0D108BD9-81ED-4DB2-BD59-A6C34878D82A}">
                    <a16:rowId xmlns:a16="http://schemas.microsoft.com/office/drawing/2014/main" val="3753259364"/>
                  </a:ext>
                </a:extLst>
              </a:tr>
            </a:tbl>
          </a:graphicData>
        </a:graphic>
      </p:graphicFrame>
    </p:spTree>
    <p:extLst>
      <p:ext uri="{BB962C8B-B14F-4D97-AF65-F5344CB8AC3E}">
        <p14:creationId xmlns:p14="http://schemas.microsoft.com/office/powerpoint/2010/main" val="2921794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BA13-0DB3-404A-BD12-201FDE0D1F77}"/>
              </a:ext>
            </a:extLst>
          </p:cNvPr>
          <p:cNvSpPr>
            <a:spLocks noGrp="1"/>
          </p:cNvSpPr>
          <p:nvPr>
            <p:ph type="title"/>
          </p:nvPr>
        </p:nvSpPr>
        <p:spPr/>
        <p:txBody>
          <a:bodyPr/>
          <a:lstStyle/>
          <a:p>
            <a:r>
              <a:rPr lang="en-GB" dirty="0"/>
              <a:t>PESTLE Analysis</a:t>
            </a:r>
          </a:p>
        </p:txBody>
      </p:sp>
      <p:graphicFrame>
        <p:nvGraphicFramePr>
          <p:cNvPr id="7" name="Content Placeholder 6">
            <a:extLst>
              <a:ext uri="{FF2B5EF4-FFF2-40B4-BE49-F238E27FC236}">
                <a16:creationId xmlns:a16="http://schemas.microsoft.com/office/drawing/2014/main" id="{A53963CF-3593-4665-8AF7-9DBFCE89C800}"/>
              </a:ext>
            </a:extLst>
          </p:cNvPr>
          <p:cNvGraphicFramePr>
            <a:graphicFrameLocks noGrp="1"/>
          </p:cNvGraphicFramePr>
          <p:nvPr>
            <p:ph idx="1"/>
            <p:extLst>
              <p:ext uri="{D42A27DB-BD31-4B8C-83A1-F6EECF244321}">
                <p14:modId xmlns:p14="http://schemas.microsoft.com/office/powerpoint/2010/main" val="2224980465"/>
              </p:ext>
            </p:extLst>
          </p:nvPr>
        </p:nvGraphicFramePr>
        <p:xfrm>
          <a:off x="5118100" y="803275"/>
          <a:ext cx="6281738" cy="4572000"/>
        </p:xfrm>
        <a:graphic>
          <a:graphicData uri="http://schemas.openxmlformats.org/drawingml/2006/table">
            <a:tbl>
              <a:tblPr firstRow="1" bandRow="1">
                <a:tableStyleId>{69CF1AB2-1976-4502-BF36-3FF5EA218861}</a:tableStyleId>
              </a:tblPr>
              <a:tblGrid>
                <a:gridCol w="3140869">
                  <a:extLst>
                    <a:ext uri="{9D8B030D-6E8A-4147-A177-3AD203B41FA5}">
                      <a16:colId xmlns:a16="http://schemas.microsoft.com/office/drawing/2014/main" val="1795509442"/>
                    </a:ext>
                  </a:extLst>
                </a:gridCol>
                <a:gridCol w="3140869">
                  <a:extLst>
                    <a:ext uri="{9D8B030D-6E8A-4147-A177-3AD203B41FA5}">
                      <a16:colId xmlns:a16="http://schemas.microsoft.com/office/drawing/2014/main" val="2067119480"/>
                    </a:ext>
                  </a:extLst>
                </a:gridCol>
              </a:tblGrid>
              <a:tr h="136525">
                <a:tc>
                  <a:txBody>
                    <a:bodyPr/>
                    <a:lstStyle/>
                    <a:p>
                      <a:r>
                        <a:rPr lang="en-GB" sz="1200" b="0" dirty="0"/>
                        <a:t>Political</a:t>
                      </a:r>
                    </a:p>
                  </a:txBody>
                  <a:tcPr/>
                </a:tc>
                <a:tc>
                  <a:txBody>
                    <a:bodyPr/>
                    <a:lstStyle/>
                    <a:p>
                      <a:r>
                        <a:rPr lang="en-GB" sz="1200" b="0" dirty="0"/>
                        <a:t>Political stability and importance of Steel &amp; Iron sector in the country's economy.</a:t>
                      </a:r>
                    </a:p>
                    <a:p>
                      <a:r>
                        <a:rPr lang="en-GB" sz="1200" b="0" dirty="0"/>
                        <a:t>Level of corruption </a:t>
                      </a:r>
                    </a:p>
                  </a:txBody>
                  <a:tcPr/>
                </a:tc>
                <a:extLst>
                  <a:ext uri="{0D108BD9-81ED-4DB2-BD59-A6C34878D82A}">
                    <a16:rowId xmlns:a16="http://schemas.microsoft.com/office/drawing/2014/main" val="3270621271"/>
                  </a:ext>
                </a:extLst>
              </a:tr>
              <a:tr h="370840">
                <a:tc>
                  <a:txBody>
                    <a:bodyPr/>
                    <a:lstStyle/>
                    <a:p>
                      <a:r>
                        <a:rPr lang="en-GB" sz="1200" b="0" dirty="0"/>
                        <a:t>Economic</a:t>
                      </a:r>
                    </a:p>
                  </a:txBody>
                  <a:tcPr/>
                </a:tc>
                <a:tc>
                  <a:txBody>
                    <a:bodyPr/>
                    <a:lstStyle/>
                    <a:p>
                      <a:pPr fontAlgn="base"/>
                      <a:r>
                        <a:rPr lang="en-GB" sz="1200" b="0" i="0" kern="1200" dirty="0">
                          <a:solidFill>
                            <a:schemeClr val="dk1"/>
                          </a:solidFill>
                          <a:effectLst/>
                          <a:latin typeface="+mn-lt"/>
                          <a:ea typeface="+mn-ea"/>
                          <a:cs typeface="+mn-cs"/>
                        </a:rPr>
                        <a:t>Discretionary income</a:t>
                      </a:r>
                    </a:p>
                    <a:p>
                      <a:pPr fontAlgn="base"/>
                      <a:r>
                        <a:rPr lang="en-GB" sz="1200" b="0" i="0" kern="1200" dirty="0">
                          <a:solidFill>
                            <a:schemeClr val="dk1"/>
                          </a:solidFill>
                          <a:effectLst/>
                          <a:latin typeface="+mn-lt"/>
                          <a:ea typeface="+mn-ea"/>
                          <a:cs typeface="+mn-cs"/>
                        </a:rPr>
                        <a:t>Unemployment rate</a:t>
                      </a:r>
                    </a:p>
                    <a:p>
                      <a:pPr fontAlgn="base"/>
                      <a:r>
                        <a:rPr lang="en-GB" sz="1200" b="0" i="0" kern="1200" dirty="0">
                          <a:solidFill>
                            <a:schemeClr val="dk1"/>
                          </a:solidFill>
                          <a:effectLst/>
                          <a:latin typeface="+mn-lt"/>
                          <a:ea typeface="+mn-ea"/>
                          <a:cs typeface="+mn-cs"/>
                        </a:rPr>
                        <a:t>Inflation rate</a:t>
                      </a:r>
                    </a:p>
                    <a:p>
                      <a:pPr fontAlgn="base"/>
                      <a:r>
                        <a:rPr lang="en-GB" sz="1200" b="0" i="0" kern="1200" dirty="0">
                          <a:solidFill>
                            <a:schemeClr val="dk1"/>
                          </a:solidFill>
                          <a:effectLst/>
                          <a:latin typeface="+mn-lt"/>
                          <a:ea typeface="+mn-ea"/>
                          <a:cs typeface="+mn-cs"/>
                        </a:rPr>
                        <a:t>Interest rates</a:t>
                      </a:r>
                    </a:p>
                  </a:txBody>
                  <a:tcPr/>
                </a:tc>
                <a:extLst>
                  <a:ext uri="{0D108BD9-81ED-4DB2-BD59-A6C34878D82A}">
                    <a16:rowId xmlns:a16="http://schemas.microsoft.com/office/drawing/2014/main" val="739866981"/>
                  </a:ext>
                </a:extLst>
              </a:tr>
              <a:tr h="370840">
                <a:tc>
                  <a:txBody>
                    <a:bodyPr/>
                    <a:lstStyle/>
                    <a:p>
                      <a:r>
                        <a:rPr lang="en-GB" sz="1200" b="0" dirty="0"/>
                        <a:t>Social</a:t>
                      </a:r>
                    </a:p>
                  </a:txBody>
                  <a:tcPr/>
                </a:tc>
                <a:tc>
                  <a:txBody>
                    <a:bodyPr/>
                    <a:lstStyle/>
                    <a:p>
                      <a:r>
                        <a:rPr lang="en-GB" sz="1200" dirty="0"/>
                        <a:t>Demographics and skill level of the population</a:t>
                      </a:r>
                    </a:p>
                    <a:p>
                      <a:r>
                        <a:rPr lang="en-GB" sz="1200" dirty="0"/>
                        <a:t>Class structure, hierarchy and power structure in the society.</a:t>
                      </a:r>
                    </a:p>
                  </a:txBody>
                  <a:tcPr/>
                </a:tc>
                <a:extLst>
                  <a:ext uri="{0D108BD9-81ED-4DB2-BD59-A6C34878D82A}">
                    <a16:rowId xmlns:a16="http://schemas.microsoft.com/office/drawing/2014/main" val="784716779"/>
                  </a:ext>
                </a:extLst>
              </a:tr>
              <a:tr h="370840">
                <a:tc>
                  <a:txBody>
                    <a:bodyPr/>
                    <a:lstStyle/>
                    <a:p>
                      <a:r>
                        <a:rPr lang="en-GB" sz="1200" b="0" dirty="0"/>
                        <a:t>Technological</a:t>
                      </a:r>
                    </a:p>
                  </a:txBody>
                  <a:tcPr/>
                </a:tc>
                <a:tc>
                  <a:txBody>
                    <a:bodyPr/>
                    <a:lstStyle/>
                    <a:p>
                      <a:pPr algn="l" fontAlgn="base">
                        <a:buFont typeface="Arial" panose="020B0604020202020204" pitchFamily="34" charset="0"/>
                        <a:buChar char="•"/>
                      </a:pPr>
                      <a:r>
                        <a:rPr lang="en-GB" sz="1200" b="0" i="0" dirty="0">
                          <a:solidFill>
                            <a:schemeClr val="tx1"/>
                          </a:solidFill>
                          <a:effectLst/>
                          <a:latin typeface="+mn-lt"/>
                        </a:rPr>
                        <a:t>Impact on cost structure in Steel &amp; Iron industry</a:t>
                      </a:r>
                    </a:p>
                    <a:p>
                      <a:pPr algn="l" fontAlgn="base">
                        <a:buFont typeface="Arial" panose="020B0604020202020204" pitchFamily="34" charset="0"/>
                        <a:buChar char="•"/>
                      </a:pPr>
                      <a:r>
                        <a:rPr lang="en-GB" sz="1200" b="0" i="0" dirty="0">
                          <a:solidFill>
                            <a:schemeClr val="tx1"/>
                          </a:solidFill>
                          <a:effectLst/>
                          <a:latin typeface="+mn-lt"/>
                        </a:rPr>
                        <a:t>Impact on value chain structure in Basic Materials sector</a:t>
                      </a:r>
                    </a:p>
                    <a:p>
                      <a:pPr algn="l" fontAlgn="base">
                        <a:buFont typeface="Arial" panose="020B0604020202020204" pitchFamily="34" charset="0"/>
                        <a:buChar char="•"/>
                      </a:pPr>
                      <a:r>
                        <a:rPr lang="en-GB" sz="1200" b="0" i="0" dirty="0">
                          <a:solidFill>
                            <a:schemeClr val="tx1"/>
                          </a:solidFill>
                          <a:effectLst/>
                          <a:latin typeface="+mn-lt"/>
                        </a:rPr>
                        <a:t>Rate of technological diffusion</a:t>
                      </a:r>
                    </a:p>
                  </a:txBody>
                  <a:tcPr/>
                </a:tc>
                <a:extLst>
                  <a:ext uri="{0D108BD9-81ED-4DB2-BD59-A6C34878D82A}">
                    <a16:rowId xmlns:a16="http://schemas.microsoft.com/office/drawing/2014/main" val="3359566955"/>
                  </a:ext>
                </a:extLst>
              </a:tr>
              <a:tr h="487045">
                <a:tc>
                  <a:txBody>
                    <a:bodyPr/>
                    <a:lstStyle/>
                    <a:p>
                      <a:r>
                        <a:rPr lang="en-GB" sz="1200" b="0" dirty="0"/>
                        <a:t>Legal</a:t>
                      </a:r>
                    </a:p>
                  </a:txBody>
                  <a:tcPr/>
                </a:tc>
                <a:tc>
                  <a:txBody>
                    <a:bodyPr/>
                    <a:lstStyle/>
                    <a:p>
                      <a:pPr algn="l" fontAlgn="base">
                        <a:buFont typeface="Arial" panose="020B0604020202020204" pitchFamily="34" charset="0"/>
                        <a:buChar char="•"/>
                      </a:pPr>
                      <a:r>
                        <a:rPr lang="en-GB" sz="1200" b="0" i="0" dirty="0">
                          <a:solidFill>
                            <a:schemeClr val="tx1"/>
                          </a:solidFill>
                          <a:effectLst/>
                          <a:latin typeface="+mn-lt"/>
                        </a:rPr>
                        <a:t>Employment law</a:t>
                      </a:r>
                    </a:p>
                    <a:p>
                      <a:pPr algn="l" fontAlgn="base">
                        <a:buFont typeface="Arial" panose="020B0604020202020204" pitchFamily="34" charset="0"/>
                        <a:buChar char="•"/>
                      </a:pPr>
                      <a:r>
                        <a:rPr lang="en-GB" sz="1200" b="0" i="0" dirty="0">
                          <a:solidFill>
                            <a:schemeClr val="tx1"/>
                          </a:solidFill>
                          <a:effectLst/>
                          <a:latin typeface="+mn-lt"/>
                        </a:rPr>
                        <a:t>Health and safety law</a:t>
                      </a:r>
                    </a:p>
                    <a:p>
                      <a:pPr algn="l" fontAlgn="base">
                        <a:buFont typeface="Arial" panose="020B0604020202020204" pitchFamily="34" charset="0"/>
                        <a:buChar char="•"/>
                      </a:pPr>
                      <a:r>
                        <a:rPr lang="en-GB" sz="1200" b="0" i="0" dirty="0">
                          <a:solidFill>
                            <a:schemeClr val="tx1"/>
                          </a:solidFill>
                          <a:effectLst/>
                          <a:latin typeface="+mn-lt"/>
                        </a:rPr>
                        <a:t>Data Protection</a:t>
                      </a:r>
                    </a:p>
                  </a:txBody>
                  <a:tcPr/>
                </a:tc>
                <a:extLst>
                  <a:ext uri="{0D108BD9-81ED-4DB2-BD59-A6C34878D82A}">
                    <a16:rowId xmlns:a16="http://schemas.microsoft.com/office/drawing/2014/main" val="1940663671"/>
                  </a:ext>
                </a:extLst>
              </a:tr>
              <a:tr h="0">
                <a:tc>
                  <a:txBody>
                    <a:bodyPr/>
                    <a:lstStyle/>
                    <a:p>
                      <a:r>
                        <a:rPr lang="en-GB" sz="1200" b="0" dirty="0"/>
                        <a:t>Environmental</a:t>
                      </a:r>
                    </a:p>
                  </a:txBody>
                  <a:tcPr/>
                </a:tc>
                <a:tc>
                  <a:txBody>
                    <a:bodyPr/>
                    <a:lstStyle/>
                    <a:p>
                      <a:r>
                        <a:rPr lang="en-GB" sz="1200" b="0" dirty="0"/>
                        <a:t>Weather</a:t>
                      </a:r>
                    </a:p>
                    <a:p>
                      <a:r>
                        <a:rPr lang="en-GB" sz="1200" b="0" dirty="0"/>
                        <a:t>Climate change</a:t>
                      </a:r>
                    </a:p>
                    <a:p>
                      <a:r>
                        <a:rPr lang="en-GB" sz="1200" b="0" dirty="0"/>
                        <a:t>Laws regulating environment pollution</a:t>
                      </a:r>
                    </a:p>
                  </a:txBody>
                  <a:tcPr/>
                </a:tc>
                <a:extLst>
                  <a:ext uri="{0D108BD9-81ED-4DB2-BD59-A6C34878D82A}">
                    <a16:rowId xmlns:a16="http://schemas.microsoft.com/office/drawing/2014/main" val="1488215894"/>
                  </a:ext>
                </a:extLst>
              </a:tr>
            </a:tbl>
          </a:graphicData>
        </a:graphic>
      </p:graphicFrame>
    </p:spTree>
    <p:extLst>
      <p:ext uri="{BB962C8B-B14F-4D97-AF65-F5344CB8AC3E}">
        <p14:creationId xmlns:p14="http://schemas.microsoft.com/office/powerpoint/2010/main" val="693328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23B27-6389-4341-853A-F1BFBCF4267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60DBB3F3-6CF8-4683-A81F-5A5A2DD19C2B}"/>
              </a:ext>
            </a:extLst>
          </p:cNvPr>
          <p:cNvSpPr>
            <a:spLocks noGrp="1"/>
          </p:cNvSpPr>
          <p:nvPr>
            <p:ph idx="1"/>
          </p:nvPr>
        </p:nvSpPr>
        <p:spPr>
          <a:xfrm>
            <a:off x="5118447" y="804689"/>
            <a:ext cx="6281873" cy="5248622"/>
          </a:xfrm>
        </p:spPr>
        <p:txBody>
          <a:bodyPr/>
          <a:lstStyle/>
          <a:p>
            <a:r>
              <a:rPr lang="en-GB" dirty="0"/>
              <a:t>1. Take care of our customers</a:t>
            </a:r>
          </a:p>
          <a:p>
            <a:r>
              <a:rPr lang="en-GB" dirty="0"/>
              <a:t>2. To be cultural and environmental stewards in the communities where we live and work. </a:t>
            </a:r>
          </a:p>
          <a:p>
            <a:endParaRPr lang="en-GB" dirty="0"/>
          </a:p>
          <a:p>
            <a:endParaRPr lang="en-GB" dirty="0"/>
          </a:p>
          <a:p>
            <a:pPr marL="400050" indent="-400050">
              <a:buFont typeface="+mj-lt"/>
              <a:buAutoNum type="romanLcPeriod"/>
            </a:pPr>
            <a:endParaRPr lang="en-GB" dirty="0"/>
          </a:p>
        </p:txBody>
      </p:sp>
    </p:spTree>
    <p:extLst>
      <p:ext uri="{BB962C8B-B14F-4D97-AF65-F5344CB8AC3E}">
        <p14:creationId xmlns:p14="http://schemas.microsoft.com/office/powerpoint/2010/main" val="1260955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A3BA7-CA23-4898-A93A-C4C039AE3FF1}"/>
              </a:ext>
            </a:extLst>
          </p:cNvPr>
          <p:cNvSpPr>
            <a:spLocks noGrp="1"/>
          </p:cNvSpPr>
          <p:nvPr>
            <p:ph type="title"/>
          </p:nvPr>
        </p:nvSpPr>
        <p:spPr/>
        <p:txBody>
          <a:bodyPr/>
          <a:lstStyle/>
          <a:p>
            <a:r>
              <a:rPr lang="en-GB" dirty="0" err="1"/>
              <a:t>Obectives</a:t>
            </a:r>
            <a:endParaRPr lang="en-GB" dirty="0"/>
          </a:p>
        </p:txBody>
      </p:sp>
      <p:sp>
        <p:nvSpPr>
          <p:cNvPr id="3" name="Content Placeholder 2">
            <a:extLst>
              <a:ext uri="{FF2B5EF4-FFF2-40B4-BE49-F238E27FC236}">
                <a16:creationId xmlns:a16="http://schemas.microsoft.com/office/drawing/2014/main" id="{0CA43C54-3622-4166-B04D-59B782CCBDF2}"/>
              </a:ext>
            </a:extLst>
          </p:cNvPr>
          <p:cNvSpPr>
            <a:spLocks noGrp="1"/>
          </p:cNvSpPr>
          <p:nvPr>
            <p:ph idx="1"/>
          </p:nvPr>
        </p:nvSpPr>
        <p:spPr/>
        <p:txBody>
          <a:bodyPr/>
          <a:lstStyle/>
          <a:p>
            <a:r>
              <a:rPr lang="en-GB" dirty="0"/>
              <a:t>‘Being the safest, highest quality, lowest cost, most productive and most profitable.</a:t>
            </a:r>
          </a:p>
          <a:p>
            <a:endParaRPr lang="en-GB" dirty="0"/>
          </a:p>
        </p:txBody>
      </p:sp>
    </p:spTree>
    <p:extLst>
      <p:ext uri="{BB962C8B-B14F-4D97-AF65-F5344CB8AC3E}">
        <p14:creationId xmlns:p14="http://schemas.microsoft.com/office/powerpoint/2010/main" val="2657820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BB4C8-428B-4A2B-9FD2-158C0F8758FF}"/>
              </a:ext>
            </a:extLst>
          </p:cNvPr>
          <p:cNvSpPr>
            <a:spLocks noGrp="1"/>
          </p:cNvSpPr>
          <p:nvPr>
            <p:ph type="title"/>
          </p:nvPr>
        </p:nvSpPr>
        <p:spPr/>
        <p:txBody>
          <a:bodyPr/>
          <a:lstStyle/>
          <a:p>
            <a:r>
              <a:rPr lang="en-GB" dirty="0"/>
              <a:t>Group and Teamwork</a:t>
            </a:r>
          </a:p>
        </p:txBody>
      </p:sp>
      <p:sp>
        <p:nvSpPr>
          <p:cNvPr id="3" name="Content Placeholder 2">
            <a:extLst>
              <a:ext uri="{FF2B5EF4-FFF2-40B4-BE49-F238E27FC236}">
                <a16:creationId xmlns:a16="http://schemas.microsoft.com/office/drawing/2014/main" id="{F5432519-EBC0-44B3-8E5F-D6A60A05DBB6}"/>
              </a:ext>
            </a:extLst>
          </p:cNvPr>
          <p:cNvSpPr>
            <a:spLocks noGrp="1"/>
          </p:cNvSpPr>
          <p:nvPr>
            <p:ph idx="1"/>
          </p:nvPr>
        </p:nvSpPr>
        <p:spPr/>
        <p:txBody>
          <a:bodyPr/>
          <a:lstStyle/>
          <a:p>
            <a:r>
              <a:rPr lang="en-GB" dirty="0"/>
              <a:t>Team vs Group</a:t>
            </a:r>
          </a:p>
          <a:p>
            <a:endParaRPr lang="en-GB" dirty="0"/>
          </a:p>
          <a:p>
            <a:r>
              <a:rPr lang="en-GB" dirty="0"/>
              <a:t>Nucor’s team working dynamic</a:t>
            </a:r>
          </a:p>
          <a:p>
            <a:endParaRPr lang="en-GB" dirty="0"/>
          </a:p>
        </p:txBody>
      </p:sp>
    </p:spTree>
    <p:extLst>
      <p:ext uri="{BB962C8B-B14F-4D97-AF65-F5344CB8AC3E}">
        <p14:creationId xmlns:p14="http://schemas.microsoft.com/office/powerpoint/2010/main" val="1694089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9C074-C50F-4929-92D8-FFB90CE9C479}"/>
              </a:ext>
            </a:extLst>
          </p:cNvPr>
          <p:cNvSpPr>
            <a:spLocks noGrp="1"/>
          </p:cNvSpPr>
          <p:nvPr>
            <p:ph type="title"/>
          </p:nvPr>
        </p:nvSpPr>
        <p:spPr/>
        <p:txBody>
          <a:bodyPr>
            <a:normAutofit/>
          </a:bodyPr>
          <a:lstStyle/>
          <a:p>
            <a:r>
              <a:rPr lang="en-GB" dirty="0"/>
              <a:t>Tajfel’s Theory</a:t>
            </a:r>
          </a:p>
        </p:txBody>
      </p:sp>
      <p:sp>
        <p:nvSpPr>
          <p:cNvPr id="3" name="Content Placeholder 2">
            <a:extLst>
              <a:ext uri="{FF2B5EF4-FFF2-40B4-BE49-F238E27FC236}">
                <a16:creationId xmlns:a16="http://schemas.microsoft.com/office/drawing/2014/main" id="{A0B67079-1BC7-40FD-9B54-90A422932099}"/>
              </a:ext>
            </a:extLst>
          </p:cNvPr>
          <p:cNvSpPr>
            <a:spLocks noGrp="1"/>
          </p:cNvSpPr>
          <p:nvPr>
            <p:ph idx="1"/>
          </p:nvPr>
        </p:nvSpPr>
        <p:spPr/>
        <p:txBody>
          <a:bodyPr/>
          <a:lstStyle/>
          <a:p>
            <a:r>
              <a:rPr lang="en-GB" dirty="0"/>
              <a:t>Social Identity Theory. </a:t>
            </a:r>
          </a:p>
        </p:txBody>
      </p:sp>
    </p:spTree>
    <p:extLst>
      <p:ext uri="{BB962C8B-B14F-4D97-AF65-F5344CB8AC3E}">
        <p14:creationId xmlns:p14="http://schemas.microsoft.com/office/powerpoint/2010/main" val="225811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DCAFC-9256-40F6-9BFE-050D86C2A0BC}"/>
              </a:ext>
            </a:extLst>
          </p:cNvPr>
          <p:cNvSpPr>
            <a:spLocks noGrp="1"/>
          </p:cNvSpPr>
          <p:nvPr>
            <p:ph type="title"/>
          </p:nvPr>
        </p:nvSpPr>
        <p:spPr/>
        <p:txBody>
          <a:bodyPr/>
          <a:lstStyle/>
          <a:p>
            <a:r>
              <a:rPr lang="en-GB" dirty="0"/>
              <a:t>CSR</a:t>
            </a:r>
          </a:p>
        </p:txBody>
      </p:sp>
      <p:sp>
        <p:nvSpPr>
          <p:cNvPr id="3" name="Content Placeholder 2">
            <a:extLst>
              <a:ext uri="{FF2B5EF4-FFF2-40B4-BE49-F238E27FC236}">
                <a16:creationId xmlns:a16="http://schemas.microsoft.com/office/drawing/2014/main" id="{0CABE609-E711-40E7-A833-7E8733323933}"/>
              </a:ext>
            </a:extLst>
          </p:cNvPr>
          <p:cNvSpPr>
            <a:spLocks noGrp="1"/>
          </p:cNvSpPr>
          <p:nvPr>
            <p:ph idx="1"/>
          </p:nvPr>
        </p:nvSpPr>
        <p:spPr/>
        <p:txBody>
          <a:bodyPr/>
          <a:lstStyle/>
          <a:p>
            <a:r>
              <a:rPr lang="en-GB" dirty="0"/>
              <a:t>Beneficial for business</a:t>
            </a:r>
          </a:p>
          <a:p>
            <a:r>
              <a:rPr lang="en-GB" dirty="0"/>
              <a:t>Ethical business conduct</a:t>
            </a:r>
          </a:p>
          <a:p>
            <a:pPr marL="0" indent="0">
              <a:buNone/>
            </a:pPr>
            <a:endParaRPr lang="en-GB" dirty="0"/>
          </a:p>
        </p:txBody>
      </p:sp>
    </p:spTree>
    <p:extLst>
      <p:ext uri="{BB962C8B-B14F-4D97-AF65-F5344CB8AC3E}">
        <p14:creationId xmlns:p14="http://schemas.microsoft.com/office/powerpoint/2010/main" val="1642160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A06-EEAE-4C7F-89CA-C3776ED59FE5}"/>
              </a:ext>
            </a:extLst>
          </p:cNvPr>
          <p:cNvSpPr>
            <a:spLocks noGrp="1"/>
          </p:cNvSpPr>
          <p:nvPr>
            <p:ph type="title"/>
          </p:nvPr>
        </p:nvSpPr>
        <p:spPr/>
        <p:txBody>
          <a:bodyPr/>
          <a:lstStyle/>
          <a:p>
            <a:r>
              <a:rPr lang="en-GB" dirty="0"/>
              <a:t>CSR at Nucor</a:t>
            </a:r>
          </a:p>
        </p:txBody>
      </p:sp>
      <p:sp>
        <p:nvSpPr>
          <p:cNvPr id="3" name="Content Placeholder 2">
            <a:extLst>
              <a:ext uri="{FF2B5EF4-FFF2-40B4-BE49-F238E27FC236}">
                <a16:creationId xmlns:a16="http://schemas.microsoft.com/office/drawing/2014/main" id="{BBB23038-96F7-45E9-B9E6-27E9105ED9AC}"/>
              </a:ext>
            </a:extLst>
          </p:cNvPr>
          <p:cNvSpPr>
            <a:spLocks noGrp="1"/>
          </p:cNvSpPr>
          <p:nvPr>
            <p:ph idx="1"/>
          </p:nvPr>
        </p:nvSpPr>
        <p:spPr/>
        <p:txBody>
          <a:bodyPr/>
          <a:lstStyle/>
          <a:p>
            <a:r>
              <a:rPr lang="en-GB" dirty="0"/>
              <a:t>Workplace Safety</a:t>
            </a:r>
          </a:p>
          <a:p>
            <a:r>
              <a:rPr lang="en-GB" dirty="0"/>
              <a:t>Environmental Sustainability</a:t>
            </a:r>
          </a:p>
          <a:p>
            <a:r>
              <a:rPr lang="en-GB" dirty="0"/>
              <a:t>Community outreach</a:t>
            </a:r>
          </a:p>
          <a:p>
            <a:endParaRPr lang="en-GB" dirty="0"/>
          </a:p>
        </p:txBody>
      </p:sp>
    </p:spTree>
    <p:extLst>
      <p:ext uri="{BB962C8B-B14F-4D97-AF65-F5344CB8AC3E}">
        <p14:creationId xmlns:p14="http://schemas.microsoft.com/office/powerpoint/2010/main" val="3528495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EEA1-C9D6-457D-9FD6-E95B215A4A33}"/>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F159913-AFB8-488A-A85B-68335E0CBF69}"/>
              </a:ext>
            </a:extLst>
          </p:cNvPr>
          <p:cNvSpPr>
            <a:spLocks noGrp="1"/>
          </p:cNvSpPr>
          <p:nvPr>
            <p:ph idx="1"/>
          </p:nvPr>
        </p:nvSpPr>
        <p:spPr>
          <a:xfrm>
            <a:off x="4507833" y="130920"/>
            <a:ext cx="6959330" cy="6727079"/>
          </a:xfrm>
        </p:spPr>
        <p:txBody>
          <a:bodyPr>
            <a:normAutofit/>
          </a:bodyPr>
          <a:lstStyle/>
          <a:p>
            <a:pPr>
              <a:buFont typeface="+mj-lt"/>
              <a:buAutoNum type="arabicPeriod"/>
            </a:pPr>
            <a:r>
              <a:rPr lang="en-GB" sz="1200" dirty="0"/>
              <a:t>Taylor, F. (1911). </a:t>
            </a:r>
            <a:r>
              <a:rPr lang="en-GB" sz="1200" i="1" dirty="0"/>
              <a:t>The Principles of Scientific Management</a:t>
            </a:r>
            <a:r>
              <a:rPr lang="en-GB" sz="1200" dirty="0"/>
              <a:t> (1st ed.). Harper &amp; Brothers.</a:t>
            </a:r>
          </a:p>
          <a:p>
            <a:pPr>
              <a:buFont typeface="+mj-lt"/>
              <a:buAutoNum type="arabicPeriod"/>
            </a:pPr>
            <a:r>
              <a:rPr lang="en-GB" sz="1200" dirty="0" err="1"/>
              <a:t>Brech</a:t>
            </a:r>
            <a:r>
              <a:rPr lang="en-GB" sz="1200" dirty="0"/>
              <a:t>, E., Thomson, A., &amp; Wilson, J. (2010). </a:t>
            </a:r>
            <a:r>
              <a:rPr lang="en-GB" sz="1200" i="1" dirty="0"/>
              <a:t>Lyndall </a:t>
            </a:r>
            <a:r>
              <a:rPr lang="en-GB" sz="1200" i="1" dirty="0" err="1"/>
              <a:t>Urwick</a:t>
            </a:r>
            <a:r>
              <a:rPr lang="en-GB" sz="1200" i="1" dirty="0"/>
              <a:t>, management pioneer</a:t>
            </a:r>
            <a:r>
              <a:rPr lang="en-GB" sz="1200" dirty="0"/>
              <a:t> (6th ed.). Oxford: Oxford University Press.</a:t>
            </a:r>
          </a:p>
          <a:p>
            <a:pPr>
              <a:buFont typeface="+mj-lt"/>
              <a:buAutoNum type="arabicPeriod"/>
            </a:pPr>
            <a:r>
              <a:rPr lang="en-GB" sz="1200" dirty="0"/>
              <a:t>Simon, H. (1993). </a:t>
            </a:r>
            <a:r>
              <a:rPr lang="en-GB" sz="1200" i="1" dirty="0"/>
              <a:t>Organizations</a:t>
            </a:r>
            <a:r>
              <a:rPr lang="en-GB" sz="1200" dirty="0"/>
              <a:t> (2nd ed.). Wiley.</a:t>
            </a:r>
          </a:p>
          <a:p>
            <a:pPr>
              <a:buFont typeface="+mj-lt"/>
              <a:buAutoNum type="arabicPeriod"/>
            </a:pPr>
            <a:r>
              <a:rPr lang="en-GB" sz="1200" dirty="0"/>
              <a:t>★ Nucor Corporation | Our Story | Mission ★. (2017). Retrieved from http://www.nucor.com/story/mission/</a:t>
            </a:r>
          </a:p>
          <a:p>
            <a:pPr>
              <a:buFont typeface="+mj-lt"/>
              <a:buAutoNum type="arabicPeriod"/>
            </a:pPr>
            <a:r>
              <a:rPr lang="en-GB" sz="1200" dirty="0"/>
              <a:t>Nucor manager says teamwork key to success; Q1 earnings up. (2016). Retrieved from </a:t>
            </a:r>
            <a:r>
              <a:rPr lang="en-GB" sz="1200" dirty="0">
                <a:hlinkClick r:id="rId3"/>
              </a:rPr>
              <a:t>http://legacy.decaturdaily.com/decaturdaily/news/070420/q1.shtml</a:t>
            </a:r>
            <a:endParaRPr lang="en-GB" sz="1200" dirty="0"/>
          </a:p>
          <a:p>
            <a:pPr>
              <a:buFont typeface="+mj-lt"/>
              <a:buAutoNum type="arabicPeriod"/>
            </a:pPr>
            <a:r>
              <a:rPr lang="en-GB" sz="1100" dirty="0"/>
              <a:t>Williams, C., Hall, I., Champion, T., &amp; Williams, C. (2017). </a:t>
            </a:r>
            <a:r>
              <a:rPr lang="en-GB" sz="1100" i="1" dirty="0"/>
              <a:t>MGMT</a:t>
            </a:r>
            <a:r>
              <a:rPr lang="en-GB" sz="1100" dirty="0"/>
              <a:t>. 4LTR Press.</a:t>
            </a:r>
          </a:p>
          <a:p>
            <a:pPr>
              <a:buFont typeface="+mj-lt"/>
              <a:buAutoNum type="arabicPeriod"/>
            </a:pPr>
            <a:r>
              <a:rPr lang="en-GB" sz="1200" dirty="0"/>
              <a:t>Turner, J. C., &amp; Tajfel, H. (1986). The social identity theory of intergroup </a:t>
            </a:r>
            <a:r>
              <a:rPr lang="en-GB" sz="1200" dirty="0" err="1"/>
              <a:t>behavior</a:t>
            </a:r>
            <a:r>
              <a:rPr lang="en-GB" sz="1200" dirty="0"/>
              <a:t>. Psychology of intergroup relations, 7-24.</a:t>
            </a:r>
          </a:p>
          <a:p>
            <a:pPr>
              <a:buFont typeface="+mj-lt"/>
              <a:buAutoNum type="arabicPeriod"/>
            </a:pPr>
            <a:r>
              <a:rPr lang="en-GB" sz="1200" dirty="0"/>
              <a:t>Alcabes N (2005) The socially responsible company: A proposed self-evaluation. ESAN University. Peru.</a:t>
            </a:r>
          </a:p>
          <a:p>
            <a:pPr>
              <a:buFont typeface="+mj-lt"/>
              <a:buAutoNum type="arabicPeriod"/>
            </a:pPr>
            <a:r>
              <a:rPr lang="en-GB" sz="1200" dirty="0"/>
              <a:t>★ Nucor Corporation | Our Responsibility | Workplace Safety ★. (2016). Retrieved from </a:t>
            </a:r>
            <a:r>
              <a:rPr lang="en-GB" sz="1200" dirty="0">
                <a:hlinkClick r:id="rId4"/>
              </a:rPr>
              <a:t>http://www.nucor.com/responsibility/safety/</a:t>
            </a:r>
            <a:endParaRPr lang="en-GB" sz="1200" dirty="0"/>
          </a:p>
          <a:p>
            <a:pPr>
              <a:buFont typeface="+mj-lt"/>
              <a:buAutoNum type="arabicPeriod"/>
            </a:pPr>
            <a:r>
              <a:rPr lang="en-GB" sz="1200" dirty="0"/>
              <a:t>★ Nucor Corporation | Our Responsibility | Environmental Sustainability ★. (2016). Retrieved from </a:t>
            </a:r>
            <a:r>
              <a:rPr lang="en-GB" sz="1200" dirty="0">
                <a:hlinkClick r:id="rId5"/>
              </a:rPr>
              <a:t>http://www.nucor.com/responsibility/sustainability/</a:t>
            </a:r>
            <a:endParaRPr lang="en-GB" sz="1200" dirty="0"/>
          </a:p>
          <a:p>
            <a:pPr>
              <a:buFont typeface="+mj-lt"/>
              <a:buAutoNum type="arabicPeriod"/>
            </a:pPr>
            <a:r>
              <a:rPr lang="en-GB" sz="1200" dirty="0"/>
              <a:t>★ Nucor Corporation | Our Responsibility | Workplace Safety ★. (2016). Retrieved from </a:t>
            </a:r>
            <a:r>
              <a:rPr lang="en-GB" sz="1200" dirty="0">
                <a:hlinkClick r:id="rId4"/>
              </a:rPr>
              <a:t>http://www.nucor.com/responsibility/safety/</a:t>
            </a:r>
            <a:endParaRPr lang="en-GB" sz="1200" dirty="0"/>
          </a:p>
          <a:p>
            <a:pPr>
              <a:buFont typeface="+mj-lt"/>
              <a:buAutoNum type="arabicPeriod"/>
            </a:pPr>
            <a:r>
              <a:rPr lang="en-GB" sz="1100" dirty="0"/>
              <a:t>Nucor Corporation Net Promoter Score 2018 Benchmarks. (2018). Retrieved from https://customer.guru/net-promoter-score/nucor-corporation</a:t>
            </a:r>
          </a:p>
          <a:p>
            <a:endParaRPr lang="en-GB" sz="1100" dirty="0"/>
          </a:p>
        </p:txBody>
      </p:sp>
    </p:spTree>
    <p:extLst>
      <p:ext uri="{BB962C8B-B14F-4D97-AF65-F5344CB8AC3E}">
        <p14:creationId xmlns:p14="http://schemas.microsoft.com/office/powerpoint/2010/main" val="3298259713"/>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TM16401371[[fn=Atlas]]</Template>
  <TotalTime>0</TotalTime>
  <Words>1995</Words>
  <Application>Microsoft Office PowerPoint</Application>
  <PresentationFormat>Widescreen</PresentationFormat>
  <Paragraphs>214</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noto sans</vt:lpstr>
      <vt:lpstr>Rockwell</vt:lpstr>
      <vt:lpstr>Wingdings</vt:lpstr>
      <vt:lpstr>Atlas</vt:lpstr>
      <vt:lpstr>BSMP 4002, Assignment 1 – Contemporary Management Approaches</vt:lpstr>
      <vt:lpstr>Nucor Corporation</vt:lpstr>
      <vt:lpstr>Management Style</vt:lpstr>
      <vt:lpstr>Strengths</vt:lpstr>
      <vt:lpstr>Flaws</vt:lpstr>
      <vt:lpstr>SWOT Analysis</vt:lpstr>
      <vt:lpstr>PESTLE Analysis</vt:lpstr>
      <vt:lpstr>Aims</vt:lpstr>
      <vt:lpstr>Obectives</vt:lpstr>
      <vt:lpstr>Group and Teamwork</vt:lpstr>
      <vt:lpstr>Tajfel’s Theory</vt:lpstr>
      <vt:lpstr>CSR</vt:lpstr>
      <vt:lpstr>CSR at Nucor</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BSMP 4002, Assignment 1 – Contemporary Management Approaches</dc:title>
  <dc:creator>Jamie Dorrell (1802683)</dc:creator>
  <cp:lastModifiedBy>Jamie Dorrell (1802683)</cp:lastModifiedBy>
  <cp:revision>26</cp:revision>
  <dcterms:created xsi:type="dcterms:W3CDTF">2018-12-04T14:55:06Z</dcterms:created>
  <dcterms:modified xsi:type="dcterms:W3CDTF">2018-12-09T18:37:34Z</dcterms:modified>
</cp:coreProperties>
</file>