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63" r:id="rId6"/>
    <p:sldId id="260" r:id="rId7"/>
    <p:sldId id="264" r:id="rId8"/>
    <p:sldId id="259" r:id="rId9"/>
    <p:sldId id="261"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7245E9-5D56-5127-5A70-CBBC67173E48}" v="628" dt="2021-11-08T14:12:18.833"/>
    <p1510:client id="{459B59C1-D727-0218-5BB1-B86AB1D87026}" v="2" dt="2021-10-25T13:38:25.096"/>
    <p1510:client id="{478561F7-1381-02DB-74EF-BB41917927BD}" v="4" dt="2021-11-08T20:52:59.771"/>
    <p1510:client id="{4E60794A-B663-4CC2-8113-F9AEFFC3BF3F}" v="99" dt="2021-10-22T11:43:15.330"/>
    <p1510:client id="{84300AC7-0F3C-8449-D51C-2325032BEEF3}" v="7924" dt="2021-11-09T14:56:41.198"/>
    <p1510:client id="{9F287A64-942C-1FE2-F96A-7DFAC9DA1A70}" v="379" dt="2021-11-08T22:25:29.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1400">
                <a:cs typeface="Calibri Light"/>
              </a:rPr>
              <a:t>Gemma Newman </a:t>
            </a:r>
            <a:br>
              <a:rPr lang="en-GB" sz="1400">
                <a:cs typeface="Calibri Light"/>
              </a:rPr>
            </a:br>
            <a:r>
              <a:rPr lang="en-GB" sz="1400">
                <a:cs typeface="Calibri Light"/>
              </a:rPr>
              <a:t>student id: 2025242</a:t>
            </a:r>
            <a:br>
              <a:rPr lang="en-GB" sz="1400">
                <a:cs typeface="Calibri Light"/>
              </a:rPr>
            </a:br>
            <a:r>
              <a:rPr lang="en-GB" sz="1400">
                <a:cs typeface="Calibri Light"/>
              </a:rPr>
              <a:t>Module: problem solving and Decision making </a:t>
            </a:r>
            <a:br>
              <a:rPr lang="en-GB" sz="1400">
                <a:cs typeface="Calibri Light"/>
              </a:rPr>
            </a:br>
            <a:r>
              <a:rPr lang="en-GB" sz="1400">
                <a:cs typeface="Calibri Light"/>
              </a:rPr>
              <a:t>module code: BMSW4004</a:t>
            </a:r>
            <a:br>
              <a:rPr lang="en-GB" sz="1400">
                <a:cs typeface="Calibri Light"/>
              </a:rPr>
            </a:br>
            <a:r>
              <a:rPr lang="en-GB" sz="1400">
                <a:cs typeface="Calibri Light"/>
              </a:rPr>
              <a:t>Lecture: Chijioke Uba </a:t>
            </a:r>
            <a:br>
              <a:rPr lang="en-GB" sz="1400">
                <a:cs typeface="Calibri Light"/>
              </a:rPr>
            </a:br>
            <a:endParaRPr lang="en-GB" sz="1400">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728D0D-EF03-4C86-9F11-6A8DA72B2C07}"/>
              </a:ext>
            </a:extLst>
          </p:cNvPr>
          <p:cNvSpPr txBox="1"/>
          <p:nvPr/>
        </p:nvSpPr>
        <p:spPr>
          <a:xfrm>
            <a:off x="429491" y="387928"/>
            <a:ext cx="11388436"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nature and impact of the complex problems on employees and their organisations.</a:t>
            </a:r>
          </a:p>
          <a:p>
            <a:endParaRPr lang="en-GB">
              <a:cs typeface="Calibri"/>
            </a:endParaRPr>
          </a:p>
          <a:p>
            <a:r>
              <a:rPr lang="en-GB">
                <a:cs typeface="Calibri"/>
              </a:rPr>
              <a:t>Stress in the Uk</a:t>
            </a:r>
          </a:p>
          <a:p>
            <a:endParaRPr lang="en-GB">
              <a:cs typeface="Calibri"/>
            </a:endParaRPr>
          </a:p>
          <a:p>
            <a:r>
              <a:rPr lang="en-GB">
                <a:cs typeface="Calibri"/>
              </a:rPr>
              <a:t> The most common type of stress in the Uk  are work related, according to a survey carried out in the Uk in 2020, the most common types of stress experienced by the brits was work stress, with 79% of respondents saying they frequently felt this type of stress. 60% of the respondents frequently feel monetary stress, whilst 48%experienced family stress.</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pic>
        <p:nvPicPr>
          <p:cNvPr id="2" name="Picture 2" descr="Chart, bar chart&#10;&#10;Description automatically generated">
            <a:extLst>
              <a:ext uri="{FF2B5EF4-FFF2-40B4-BE49-F238E27FC236}">
                <a16:creationId xmlns:a16="http://schemas.microsoft.com/office/drawing/2014/main" id="{3CE25E25-3CC6-430F-A41B-447A2668B2FF}"/>
              </a:ext>
            </a:extLst>
          </p:cNvPr>
          <p:cNvPicPr>
            <a:picLocks noChangeAspect="1"/>
          </p:cNvPicPr>
          <p:nvPr/>
        </p:nvPicPr>
        <p:blipFill>
          <a:blip r:embed="rId2"/>
          <a:stretch>
            <a:fillRect/>
          </a:stretch>
        </p:blipFill>
        <p:spPr>
          <a:xfrm>
            <a:off x="2812211" y="2681054"/>
            <a:ext cx="6265652" cy="3781890"/>
          </a:xfrm>
          <a:prstGeom prst="rect">
            <a:avLst/>
          </a:prstGeom>
        </p:spPr>
      </p:pic>
    </p:spTree>
    <p:extLst>
      <p:ext uri="{BB962C8B-B14F-4D97-AF65-F5344CB8AC3E}">
        <p14:creationId xmlns:p14="http://schemas.microsoft.com/office/powerpoint/2010/main" val="1237461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DB244E-8C02-4574-9E38-620700D99891}"/>
              </a:ext>
            </a:extLst>
          </p:cNvPr>
          <p:cNvSpPr txBox="1"/>
          <p:nvPr/>
        </p:nvSpPr>
        <p:spPr>
          <a:xfrm>
            <a:off x="727495" y="425570"/>
            <a:ext cx="11067689"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ighlight>
                  <a:srgbClr val="FFFF00"/>
                </a:highlight>
                <a:ea typeface="+mn-lt"/>
                <a:cs typeface="+mn-lt"/>
              </a:rPr>
              <a:t>How work stress affects your loved ones</a:t>
            </a:r>
            <a:r>
              <a:rPr lang="en-GB" dirty="0">
                <a:ea typeface="+mn-lt"/>
                <a:cs typeface="+mn-lt"/>
              </a:rPr>
              <a:t> </a:t>
            </a:r>
          </a:p>
          <a:p>
            <a:endParaRPr lang="en-GB" sz="1400" dirty="0">
              <a:ea typeface="+mn-lt"/>
              <a:cs typeface="+mn-lt"/>
            </a:endParaRPr>
          </a:p>
          <a:p>
            <a:r>
              <a:rPr lang="en-GB" sz="1400">
                <a:ea typeface="+mn-lt"/>
                <a:cs typeface="+mn-lt"/>
              </a:rPr>
              <a:t>When a person is stressed at a workplace it is quite natual for them to feel exhausted and negative about their work, it can make them less productive at work, it is common for people who work long hours and travel a lot for their workplace to feel stressed. A person's professional productivity is not the only thing affected by work stress. It has adverse effects on the relationships they share with their loved ones, when a person's not able to sustain a happy and healthy relationship with the people around them. It is bound to affect his mental health.</a:t>
            </a:r>
            <a:endParaRPr lang="en-GB" sz="1400" dirty="0">
              <a:ea typeface="+mn-lt"/>
              <a:cs typeface="+mn-lt"/>
            </a:endParaRPr>
          </a:p>
          <a:p>
            <a:endParaRPr lang="en-GB" dirty="0">
              <a:highlight>
                <a:srgbClr val="FF0000"/>
              </a:highlight>
              <a:cs typeface="Calibri"/>
            </a:endParaRPr>
          </a:p>
          <a:p>
            <a:r>
              <a:rPr lang="en-GB">
                <a:highlight>
                  <a:srgbClr val="FF0000"/>
                </a:highlight>
                <a:ea typeface="+mn-lt"/>
                <a:cs typeface="+mn-lt"/>
              </a:rPr>
              <a:t>When you haven't got much energy.</a:t>
            </a:r>
          </a:p>
          <a:p>
            <a:endParaRPr lang="en-GB" dirty="0">
              <a:highlight>
                <a:srgbClr val="FF0000"/>
              </a:highlight>
              <a:ea typeface="+mn-lt"/>
              <a:cs typeface="+mn-lt"/>
            </a:endParaRPr>
          </a:p>
          <a:p>
            <a:r>
              <a:rPr lang="en-GB" sz="1400" dirty="0">
                <a:ea typeface="+mn-lt"/>
                <a:cs typeface="+mn-lt"/>
              </a:rPr>
              <a:t>This is when you feel overloaded and tried at the workplace, you feel stressed out and have lack of energy and hardly no motivation to do absolutely anything else after work. It can also become difficult to have the energy to connect with your partner. You may not put the same amount of effect you once used to. this creates emotional distnace between you and your partner , you are not able spend enough time with your loved ones. This can make you and </a:t>
            </a:r>
            <a:r>
              <a:rPr lang="en-GB" sz="1400">
                <a:ea typeface="+mn-lt"/>
                <a:cs typeface="+mn-lt"/>
              </a:rPr>
              <a:t>your partner feel detached and alone.</a:t>
            </a:r>
            <a:endParaRPr lang="en-GB" sz="1400" dirty="0">
              <a:ea typeface="+mn-lt"/>
              <a:cs typeface="+mn-lt"/>
            </a:endParaRPr>
          </a:p>
          <a:p>
            <a:endParaRPr lang="en-GB" sz="1400" dirty="0">
              <a:ea typeface="+mn-lt"/>
              <a:cs typeface="+mn-lt"/>
            </a:endParaRPr>
          </a:p>
          <a:p>
            <a:r>
              <a:rPr lang="en-GB" sz="1400">
                <a:ea typeface="+mn-lt"/>
                <a:cs typeface="+mn-lt"/>
              </a:rPr>
              <a:t>Due to the emotional and physical stress you tend to isolate yourself. You start to feel helpless and refuse to take help from your loved ones. They try to help and support you when you are going through a rough time. This can make a partner question the changes in your behaviour which can lead to conflict.  </a:t>
            </a:r>
            <a:endParaRPr lang="en-GB" sz="1400" dirty="0">
              <a:ea typeface="+mn-lt"/>
              <a:cs typeface="+mn-lt"/>
            </a:endParaRPr>
          </a:p>
          <a:p>
            <a:endParaRPr lang="en-GB" sz="1400" dirty="0">
              <a:highlight>
                <a:srgbClr val="00FFFF"/>
              </a:highlight>
              <a:ea typeface="+mn-lt"/>
              <a:cs typeface="+mn-lt"/>
            </a:endParaRPr>
          </a:p>
          <a:p>
            <a:r>
              <a:rPr lang="en-GB" dirty="0">
                <a:highlight>
                  <a:srgbClr val="00FFFF"/>
                </a:highlight>
                <a:ea typeface="+mn-lt"/>
                <a:cs typeface="+mn-lt"/>
              </a:rPr>
              <a:t>You're</a:t>
            </a:r>
            <a:r>
              <a:rPr lang="en-GB">
                <a:highlight>
                  <a:srgbClr val="00FFFF"/>
                </a:highlight>
                <a:ea typeface="+mn-lt"/>
                <a:cs typeface="+mn-lt"/>
              </a:rPr>
              <a:t> not a nice person to work around!</a:t>
            </a:r>
            <a:endParaRPr lang="en-GB" dirty="0">
              <a:highlight>
                <a:srgbClr val="00FFFF"/>
              </a:highlight>
              <a:ea typeface="+mn-lt"/>
              <a:cs typeface="+mn-lt"/>
            </a:endParaRPr>
          </a:p>
          <a:p>
            <a:endParaRPr lang="en-GB" dirty="0">
              <a:highlight>
                <a:srgbClr val="00FFFF"/>
              </a:highlight>
              <a:ea typeface="+mn-lt"/>
              <a:cs typeface="+mn-lt"/>
            </a:endParaRPr>
          </a:p>
          <a:p>
            <a:r>
              <a:rPr lang="en-GB" sz="1400" dirty="0">
                <a:ea typeface="+mn-lt"/>
                <a:cs typeface="+mn-lt"/>
              </a:rPr>
              <a:t>Meaning stress not just leaves you drained, it also makes you feel irritable, moody and withdrawn. An irritable and moody person don’t</a:t>
            </a:r>
            <a:r>
              <a:rPr lang="en-GB" sz="1400">
                <a:ea typeface="+mn-lt"/>
                <a:cs typeface="+mn-lt"/>
              </a:rPr>
              <a:t> make the best company. The emotional side of it leaves you with nothing to offer to keep your relationship alive. </a:t>
            </a:r>
            <a:endParaRPr lang="en-GB" sz="1400" dirty="0">
              <a:highlight>
                <a:srgbClr val="00FFFF"/>
              </a:highlight>
              <a:ea typeface="+mn-lt"/>
              <a:cs typeface="+mn-lt"/>
            </a:endParaRPr>
          </a:p>
          <a:p>
            <a:endParaRPr lang="en-GB" dirty="0">
              <a:ea typeface="+mn-lt"/>
              <a:cs typeface="+mn-lt"/>
            </a:endParaRPr>
          </a:p>
          <a:p>
            <a:r>
              <a:rPr lang="en-GB">
                <a:ea typeface="+mn-lt"/>
                <a:cs typeface="+mn-lt"/>
              </a:rPr>
              <a:t>(Here's how work stress can affect your love life and how you can address it - Times of India, 2021) </a:t>
            </a:r>
            <a:endParaRPr lang="en-GB"/>
          </a:p>
        </p:txBody>
      </p:sp>
    </p:spTree>
    <p:extLst>
      <p:ext uri="{BB962C8B-B14F-4D97-AF65-F5344CB8AC3E}">
        <p14:creationId xmlns:p14="http://schemas.microsoft.com/office/powerpoint/2010/main" val="2782803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395741-1C1B-4E63-BA09-056D02662439}"/>
              </a:ext>
            </a:extLst>
          </p:cNvPr>
          <p:cNvSpPr txBox="1"/>
          <p:nvPr/>
        </p:nvSpPr>
        <p:spPr>
          <a:xfrm>
            <a:off x="1015042" y="770627"/>
            <a:ext cx="10104407"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FF00"/>
                </a:highlight>
                <a:cs typeface="Calibri"/>
              </a:rPr>
              <a:t>My personal view on the effects of the stress in the </a:t>
            </a:r>
            <a:r>
              <a:rPr lang="en-GB">
                <a:highlight>
                  <a:srgbClr val="FFFF00"/>
                </a:highlight>
                <a:cs typeface="Calibri"/>
              </a:rPr>
              <a:t>workplace and the effects it has on our loved ones.</a:t>
            </a:r>
            <a:endParaRPr lang="en-GB" dirty="0">
              <a:highlight>
                <a:srgbClr val="FFFF00"/>
              </a:highlight>
              <a:cs typeface="Calibri"/>
            </a:endParaRPr>
          </a:p>
          <a:p>
            <a:endParaRPr lang="en-GB" dirty="0">
              <a:cs typeface="Calibri"/>
            </a:endParaRPr>
          </a:p>
          <a:p>
            <a:r>
              <a:rPr lang="en-GB" sz="1400">
                <a:cs typeface="Calibri"/>
              </a:rPr>
              <a:t>This is me describing a problem that I went through.....</a:t>
            </a:r>
            <a:endParaRPr lang="en-GB" sz="1400" dirty="0">
              <a:cs typeface="Calibri"/>
            </a:endParaRPr>
          </a:p>
          <a:p>
            <a:r>
              <a:rPr lang="en-GB" sz="1400" dirty="0">
                <a:cs typeface="Calibri"/>
              </a:rPr>
              <a:t>Well, I was working in the hospital for 13 years straight, to then having no shifts at all because of the covid 19 pandemic, it affected everyone, but it affected me in work because there was fewer elective operations going on, because this hospital wasn’t an A&amp;E department it was a speaiclisted hospital for bone cancer, so this affected me and everyone that I worked with because there wasn’t any shifts available at all, so this put a 'BIG' financial stress on me and my life , I had to seek financial help. So, this put a lot of stress on me and my loved ones, because it brought stress home with me, but all so affected my home life because of </a:t>
            </a:r>
            <a:r>
              <a:rPr lang="en-GB" sz="1400">
                <a:cs typeface="Calibri"/>
              </a:rPr>
              <a:t>the financial side, it effects your family aswell, not being able to finacial support them.</a:t>
            </a:r>
            <a:endParaRPr lang="en-GB" sz="1400" dirty="0">
              <a:cs typeface="Calibri"/>
            </a:endParaRPr>
          </a:p>
          <a:p>
            <a:r>
              <a:rPr lang="en-GB" sz="1400" dirty="0">
                <a:cs typeface="Calibri"/>
              </a:rPr>
              <a:t>The hospital must have had some 'big' problems on their hands, as all the elective procedures where being cancelled and then having patients sent over from all over the Uk. Our nurses where then been challanged with covid 19 patients, so all the patients that where already there at hospital recovering from their procedures,they also had to be protected. The nurses had to be protected, more training put in place and longer shifts, or no shifts because of the staff then going off with illnesses and stress related problem from </a:t>
            </a:r>
            <a:r>
              <a:rPr lang="en-GB" sz="1400">
                <a:cs typeface="Calibri"/>
              </a:rPr>
              <a:t>work, or from their home. </a:t>
            </a:r>
            <a:endParaRPr lang="en-GB" sz="1400" dirty="0">
              <a:cs typeface="Calibri"/>
            </a:endParaRPr>
          </a:p>
          <a:p>
            <a:r>
              <a:rPr lang="en-GB" sz="1400" dirty="0">
                <a:cs typeface="Calibri"/>
              </a:rPr>
              <a:t>The covid 19 pademdic has put a big stress on the world,  business organisation, schools, people's lives, </a:t>
            </a:r>
            <a:r>
              <a:rPr lang="en-GB" sz="1400">
                <a:cs typeface="Calibri"/>
              </a:rPr>
              <a:t>travalling abroad, even going to social events. </a:t>
            </a:r>
            <a:endParaRPr lang="en-GB" sz="1400" dirty="0">
              <a:cs typeface="Calibri"/>
            </a:endParaRPr>
          </a:p>
          <a:p>
            <a:r>
              <a:rPr lang="en-GB" sz="1400">
                <a:cs typeface="Calibri"/>
              </a:rPr>
              <a:t>To help prevent covid or stop it from spreading, Wash your hands, and wear masks when needed!</a:t>
            </a:r>
            <a:endParaRPr lang="en-GB" sz="1400" dirty="0">
              <a:cs typeface="Calibri"/>
            </a:endParaRPr>
          </a:p>
          <a:p>
            <a:endParaRPr lang="en-GB" dirty="0">
              <a:cs typeface="Calibri"/>
            </a:endParaRPr>
          </a:p>
        </p:txBody>
      </p:sp>
    </p:spTree>
    <p:extLst>
      <p:ext uri="{BB962C8B-B14F-4D97-AF65-F5344CB8AC3E}">
        <p14:creationId xmlns:p14="http://schemas.microsoft.com/office/powerpoint/2010/main" val="318129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4266C3-CE22-43B9-ADC1-EE0B27ABA61F}"/>
              </a:ext>
            </a:extLst>
          </p:cNvPr>
          <p:cNvSpPr txBox="1"/>
          <p:nvPr/>
        </p:nvSpPr>
        <p:spPr>
          <a:xfrm>
            <a:off x="483864" y="387928"/>
            <a:ext cx="5209308"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FFFF00"/>
                </a:highlight>
                <a:ea typeface="+mn-lt"/>
                <a:cs typeface="+mn-lt"/>
              </a:rPr>
              <a:t>What is a PESTEL analysis?</a:t>
            </a:r>
            <a:r>
              <a:rPr lang="en-GB" b="1" dirty="0">
                <a:ea typeface="+mn-lt"/>
                <a:cs typeface="+mn-lt"/>
              </a:rPr>
              <a:t> </a:t>
            </a:r>
            <a:endParaRPr lang="en-US" dirty="0"/>
          </a:p>
          <a:p>
            <a:endParaRPr lang="en-GB" b="1" dirty="0">
              <a:ea typeface="+mn-lt"/>
              <a:cs typeface="+mn-lt"/>
            </a:endParaRPr>
          </a:p>
          <a:p>
            <a:pPr marL="285750" indent="-285750">
              <a:buFont typeface="Arial"/>
              <a:buChar char="•"/>
            </a:pPr>
            <a:r>
              <a:rPr lang="en-GB" sz="1200">
                <a:highlight>
                  <a:srgbClr val="FF0000"/>
                </a:highlight>
                <a:ea typeface="+mn-lt"/>
                <a:cs typeface="+mn-lt"/>
              </a:rPr>
              <a:t>Political Factors</a:t>
            </a:r>
            <a:r>
              <a:rPr lang="en-GB" sz="1200">
                <a:ea typeface="+mn-lt"/>
                <a:cs typeface="+mn-lt"/>
              </a:rPr>
              <a:t>. These determine the extent to which government and government policy may impact on an organisation.</a:t>
            </a:r>
            <a:endParaRPr lang="en-GB" sz="1200">
              <a:cs typeface="Calibri"/>
            </a:endParaRPr>
          </a:p>
          <a:p>
            <a:pPr marL="285750" indent="-285750">
              <a:buFont typeface="Arial"/>
              <a:buChar char="•"/>
            </a:pPr>
            <a:r>
              <a:rPr lang="en-GB" sz="1200">
                <a:ea typeface="+mn-lt"/>
                <a:cs typeface="+mn-lt"/>
              </a:rPr>
              <a:t>Economic Factors. An economic factor has a direct impact on the economy and its performance, which in turn directly impacts the organisation. Factors include interest rates, empolyment rates or unempolyment rates.</a:t>
            </a:r>
            <a:endParaRPr lang="en-GB" sz="1200">
              <a:cs typeface="Calibri"/>
            </a:endParaRPr>
          </a:p>
          <a:p>
            <a:pPr marL="285750" indent="-285750">
              <a:buFont typeface="Arial"/>
              <a:buChar char="•"/>
            </a:pPr>
            <a:r>
              <a:rPr lang="en-GB" sz="1200">
                <a:highlight>
                  <a:srgbClr val="00FFFF"/>
                </a:highlight>
                <a:ea typeface="+mn-lt"/>
                <a:cs typeface="+mn-lt"/>
              </a:rPr>
              <a:t>Social Factors</a:t>
            </a:r>
            <a:r>
              <a:rPr lang="en-GB" sz="1200">
                <a:ea typeface="+mn-lt"/>
                <a:cs typeface="+mn-lt"/>
              </a:rPr>
              <a:t>. The focus here is on the social environment and identifying emerging trends. This helps a marketer to further understand consumer needs and wants in a socail settings. Factors include changing family demographics, eductaion levels, cultural trends, attitude changes and changes in lifestyle.</a:t>
            </a:r>
            <a:endParaRPr lang="en-GB" sz="1200" dirty="0">
              <a:ea typeface="+mn-lt"/>
              <a:cs typeface="+mn-lt"/>
            </a:endParaRPr>
          </a:p>
          <a:p>
            <a:pPr marL="171450" indent="-171450">
              <a:buFont typeface="Arial"/>
              <a:buChar char="•"/>
            </a:pPr>
            <a:r>
              <a:rPr lang="en-GB" sz="1200" dirty="0">
                <a:highlight>
                  <a:srgbClr val="FFFF00"/>
                </a:highlight>
                <a:ea typeface="+mn-lt"/>
                <a:cs typeface="+mn-lt"/>
              </a:rPr>
              <a:t>Technological Factors</a:t>
            </a:r>
            <a:r>
              <a:rPr lang="en-GB" sz="1200" dirty="0">
                <a:ea typeface="+mn-lt"/>
                <a:cs typeface="+mn-lt"/>
              </a:rPr>
              <a:t>. Technological factors consider the rate of technological </a:t>
            </a:r>
            <a:r>
              <a:rPr lang="en-GB" sz="1200">
                <a:ea typeface="+mn-lt"/>
                <a:cs typeface="+mn-lt"/>
              </a:rPr>
              <a:t>innovation and development that could affect a market or industry. Factors could include </a:t>
            </a:r>
            <a:r>
              <a:rPr lang="en-GB" sz="1200" dirty="0">
                <a:ea typeface="+mn-lt"/>
                <a:cs typeface="+mn-lt"/>
              </a:rPr>
              <a:t>changes in digital or mobile technology, automation, research and development. There is often a tendency to focus on developments only in digital technology, but consideration must also be given to new methods of distribution, manufacturing and logistics.</a:t>
            </a:r>
            <a:endParaRPr lang="en-GB" sz="1200">
              <a:cs typeface="Calibri"/>
            </a:endParaRPr>
          </a:p>
          <a:p>
            <a:pPr marL="171450" indent="-171450">
              <a:buFont typeface="Arial"/>
              <a:buChar char="•"/>
            </a:pPr>
            <a:r>
              <a:rPr lang="en-GB" sz="1200">
                <a:highlight>
                  <a:srgbClr val="FF0000"/>
                </a:highlight>
              </a:rPr>
              <a:t>Environmental Factors</a:t>
            </a:r>
            <a:endParaRPr lang="en-GB" sz="1200">
              <a:highlight>
                <a:srgbClr val="FF0000"/>
              </a:highlight>
              <a:cs typeface="Calibri"/>
            </a:endParaRPr>
          </a:p>
          <a:p>
            <a:r>
              <a:rPr lang="en-GB" sz="1200">
                <a:ea typeface="+mn-lt"/>
                <a:cs typeface="+mn-lt"/>
              </a:rPr>
              <a:t>Environmental factors are those that are influenced of the surrounding environment and the impact of ecological aspects. With the rise in importance of CSR (Corporate Sustainability Responsibility) and sustainability, this element is becoming more central to how organisations need to conduct their business. Factors include climate, recycling procedures, carbon footprint, waste disposal and sustainability</a:t>
            </a:r>
            <a:endParaRPr lang="en-GB" sz="1200">
              <a:cs typeface="Calibri"/>
            </a:endParaRPr>
          </a:p>
          <a:p>
            <a:pPr marL="171450" indent="-171450">
              <a:buFont typeface="Arial"/>
              <a:buChar char="•"/>
            </a:pPr>
            <a:r>
              <a:rPr lang="en-GB" sz="1200">
                <a:highlight>
                  <a:srgbClr val="00FFFF"/>
                </a:highlight>
              </a:rPr>
              <a:t>Legal Factors</a:t>
            </a:r>
            <a:endParaRPr lang="en-GB" sz="1200">
              <a:highlight>
                <a:srgbClr val="00FFFF"/>
              </a:highlight>
              <a:cs typeface="Calibri"/>
            </a:endParaRPr>
          </a:p>
          <a:p>
            <a:r>
              <a:rPr lang="en-GB" sz="1200">
                <a:ea typeface="+mn-lt"/>
                <a:cs typeface="+mn-lt"/>
              </a:rPr>
              <a:t>An organisation must understand what is legal and allowed within the territories they operate in. They also must be aware of any change in legislation and the impact this may have on business operations. Factors include employment legislation, consumer law, health and safety, international as well as trade regulation and restrictions.</a:t>
            </a:r>
            <a:endParaRPr lang="en-GB" sz="1200">
              <a:cs typeface="Calibri"/>
            </a:endParaRPr>
          </a:p>
          <a:p>
            <a:r>
              <a:rPr lang="en-GB" sz="1200">
                <a:ea typeface="+mn-lt"/>
                <a:cs typeface="+mn-lt"/>
              </a:rPr>
              <a:t>Political factors do cross over with legal factors; however, the key difference is that political factors are led by government policy, whereas legal factors must be complied with.</a:t>
            </a:r>
            <a:endParaRPr lang="en-GB" sz="1200">
              <a:cs typeface="Calibri" panose="020F0502020204030204"/>
            </a:endParaRPr>
          </a:p>
          <a:p>
            <a:pPr algn="l"/>
            <a:endParaRPr lang="en-GB" dirty="0">
              <a:cs typeface="Calibri"/>
            </a:endParaRPr>
          </a:p>
        </p:txBody>
      </p:sp>
      <p:pic>
        <p:nvPicPr>
          <p:cNvPr id="5" name="Picture 5" descr="Diagram&#10;&#10;Description automatically generated">
            <a:extLst>
              <a:ext uri="{FF2B5EF4-FFF2-40B4-BE49-F238E27FC236}">
                <a16:creationId xmlns:a16="http://schemas.microsoft.com/office/drawing/2014/main" id="{BFBB59A5-E3F1-4FA8-B206-334374FD7A19}"/>
              </a:ext>
            </a:extLst>
          </p:cNvPr>
          <p:cNvPicPr>
            <a:picLocks noChangeAspect="1"/>
          </p:cNvPicPr>
          <p:nvPr/>
        </p:nvPicPr>
        <p:blipFill>
          <a:blip r:embed="rId2"/>
          <a:stretch>
            <a:fillRect/>
          </a:stretch>
        </p:blipFill>
        <p:spPr>
          <a:xfrm>
            <a:off x="6539384" y="722513"/>
            <a:ext cx="4641010" cy="4737742"/>
          </a:xfrm>
          <a:prstGeom prst="rect">
            <a:avLst/>
          </a:prstGeom>
        </p:spPr>
      </p:pic>
      <p:sp>
        <p:nvSpPr>
          <p:cNvPr id="6" name="TextBox 5">
            <a:extLst>
              <a:ext uri="{FF2B5EF4-FFF2-40B4-BE49-F238E27FC236}">
                <a16:creationId xmlns:a16="http://schemas.microsoft.com/office/drawing/2014/main" id="{0EC9CBD2-1D17-431C-B886-9B7B5278C8BC}"/>
              </a:ext>
            </a:extLst>
          </p:cNvPr>
          <p:cNvSpPr txBox="1"/>
          <p:nvPr/>
        </p:nvSpPr>
        <p:spPr>
          <a:xfrm>
            <a:off x="6602570" y="5819105"/>
            <a:ext cx="479308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Click to add text</a:t>
            </a:r>
            <a:r>
              <a:rPr lang="en-GB" sz="1200">
                <a:ea typeface="+mn-lt"/>
                <a:cs typeface="+mn-lt"/>
              </a:rPr>
              <a:t>Oxford College of Marketing Blog. 2021. </a:t>
            </a:r>
            <a:r>
              <a:rPr lang="en-GB" sz="1200" i="1">
                <a:ea typeface="+mn-lt"/>
                <a:cs typeface="+mn-lt"/>
              </a:rPr>
              <a:t>What is a PESTEL analysis?</a:t>
            </a:r>
            <a:r>
              <a:rPr lang="en-GB" sz="1200">
                <a:ea typeface="+mn-lt"/>
                <a:cs typeface="+mn-lt"/>
              </a:rPr>
              <a:t>. [online] Available at: &lt;https://blog.oxfordcollegeofmarketing.com/2016/06/30/pestel-analysis/&gt; [Accessed 9 November 2021].</a:t>
            </a:r>
            <a:endParaRPr lang="en-GB" sz="1200"/>
          </a:p>
        </p:txBody>
      </p:sp>
    </p:spTree>
    <p:extLst>
      <p:ext uri="{BB962C8B-B14F-4D97-AF65-F5344CB8AC3E}">
        <p14:creationId xmlns:p14="http://schemas.microsoft.com/office/powerpoint/2010/main" val="1667086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DBD245-A781-4B70-BA12-F794B883379F}"/>
              </a:ext>
            </a:extLst>
          </p:cNvPr>
          <p:cNvSpPr txBox="1"/>
          <p:nvPr/>
        </p:nvSpPr>
        <p:spPr>
          <a:xfrm>
            <a:off x="699753" y="1214908"/>
            <a:ext cx="5716073"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ighlight>
                  <a:srgbClr val="FF0000"/>
                </a:highlight>
                <a:cs typeface="Calibri"/>
              </a:rPr>
              <a:t>Advanges of a pestel analysis</a:t>
            </a:r>
            <a:r>
              <a:rPr lang="en-GB" dirty="0">
                <a:cs typeface="Calibri"/>
              </a:rPr>
              <a:t> </a:t>
            </a:r>
          </a:p>
          <a:p>
            <a:endParaRPr lang="en-GB" sz="1400" dirty="0">
              <a:cs typeface="Calibri"/>
            </a:endParaRPr>
          </a:p>
          <a:p>
            <a:r>
              <a:rPr lang="en-GB" sz="1400" dirty="0">
                <a:cs typeface="Calibri"/>
              </a:rPr>
              <a:t>It can provide an advance warning of potential threats and </a:t>
            </a:r>
            <a:r>
              <a:rPr lang="en-GB" sz="1400">
                <a:cs typeface="Calibri"/>
              </a:rPr>
              <a:t>opportunitites.</a:t>
            </a:r>
          </a:p>
          <a:p>
            <a:endParaRPr lang="en-GB" dirty="0">
              <a:cs typeface="Calibri"/>
            </a:endParaRPr>
          </a:p>
          <a:p>
            <a:r>
              <a:rPr lang="en-GB" sz="1200" dirty="0">
                <a:cs typeface="Calibri"/>
              </a:rPr>
              <a:t>The advantage of this analysis is that it is very easy to understand and things that’s are easier to understand are likely to be implemented </a:t>
            </a:r>
            <a:r>
              <a:rPr lang="en-GB" sz="1200">
                <a:cs typeface="Calibri"/>
              </a:rPr>
              <a:t>effectively.</a:t>
            </a:r>
            <a:endParaRPr lang="en-GB" sz="1200" dirty="0">
              <a:cs typeface="Calibri"/>
            </a:endParaRPr>
          </a:p>
          <a:p>
            <a:endParaRPr lang="en-GB" sz="1200" dirty="0">
              <a:cs typeface="Calibri"/>
            </a:endParaRPr>
          </a:p>
          <a:p>
            <a:r>
              <a:rPr lang="en-GB" sz="1200">
                <a:cs typeface="Calibri"/>
              </a:rPr>
              <a:t>Make use of opportunties. Making use of the profitable opportunities which arises time to time due to changes in external </a:t>
            </a:r>
            <a:endParaRPr lang="en-GB" sz="1200" dirty="0">
              <a:cs typeface="Calibri"/>
            </a:endParaRPr>
          </a:p>
          <a:p>
            <a:r>
              <a:rPr lang="en-GB" sz="1200">
                <a:cs typeface="Calibri"/>
              </a:rPr>
              <a:t>Factors.</a:t>
            </a:r>
            <a:endParaRPr lang="en-GB" sz="1200" dirty="0">
              <a:cs typeface="Calibri"/>
            </a:endParaRPr>
          </a:p>
          <a:p>
            <a:endParaRPr lang="en-GB" sz="1200" dirty="0">
              <a:cs typeface="Calibri"/>
            </a:endParaRPr>
          </a:p>
          <a:p>
            <a:r>
              <a:rPr lang="en-GB" sz="1200">
                <a:cs typeface="Calibri"/>
              </a:rPr>
              <a:t>Preparedness of treat.</a:t>
            </a:r>
          </a:p>
          <a:p>
            <a:r>
              <a:rPr lang="en-GB" sz="1200" dirty="0">
                <a:cs typeface="Calibri"/>
              </a:rPr>
              <a:t>Preparing for the possible threats which arises time to time due to </a:t>
            </a:r>
            <a:r>
              <a:rPr lang="en-GB" sz="1200">
                <a:cs typeface="Calibri"/>
              </a:rPr>
              <a:t>external factors.</a:t>
            </a:r>
            <a:endParaRPr lang="en-GB" sz="1200" dirty="0">
              <a:cs typeface="Calibri"/>
            </a:endParaRPr>
          </a:p>
        </p:txBody>
      </p:sp>
      <p:pic>
        <p:nvPicPr>
          <p:cNvPr id="4" name="Picture 4" descr="Table&#10;&#10;Description automatically generated">
            <a:extLst>
              <a:ext uri="{FF2B5EF4-FFF2-40B4-BE49-F238E27FC236}">
                <a16:creationId xmlns:a16="http://schemas.microsoft.com/office/drawing/2014/main" id="{C1A44AC2-A882-42DD-ACEF-572B72CFB833}"/>
              </a:ext>
            </a:extLst>
          </p:cNvPr>
          <p:cNvPicPr>
            <a:picLocks noChangeAspect="1"/>
          </p:cNvPicPr>
          <p:nvPr/>
        </p:nvPicPr>
        <p:blipFill>
          <a:blip r:embed="rId2"/>
          <a:stretch>
            <a:fillRect/>
          </a:stretch>
        </p:blipFill>
        <p:spPr>
          <a:xfrm>
            <a:off x="6677696" y="2049780"/>
            <a:ext cx="4610636" cy="2060834"/>
          </a:xfrm>
          <a:prstGeom prst="rect">
            <a:avLst/>
          </a:prstGeom>
        </p:spPr>
      </p:pic>
    </p:spTree>
    <p:extLst>
      <p:ext uri="{BB962C8B-B14F-4D97-AF65-F5344CB8AC3E}">
        <p14:creationId xmlns:p14="http://schemas.microsoft.com/office/powerpoint/2010/main" val="2996604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1F3726-1109-4094-BA9D-B109A4E5DAEB}"/>
              </a:ext>
            </a:extLst>
          </p:cNvPr>
          <p:cNvSpPr txBox="1"/>
          <p:nvPr/>
        </p:nvSpPr>
        <p:spPr>
          <a:xfrm>
            <a:off x="5185892" y="978795"/>
            <a:ext cx="652100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ighlight>
                  <a:srgbClr val="00FFFF"/>
                </a:highlight>
                <a:cs typeface="Calibri"/>
              </a:rPr>
              <a:t>Disvadvantages of a pestle analysis</a:t>
            </a:r>
          </a:p>
          <a:p>
            <a:endParaRPr lang="en-GB" dirty="0">
              <a:cs typeface="Calibri"/>
            </a:endParaRPr>
          </a:p>
          <a:p>
            <a:r>
              <a:rPr lang="en-GB" sz="1200">
                <a:highlight>
                  <a:srgbClr val="FFFF00"/>
                </a:highlight>
                <a:cs typeface="Calibri"/>
              </a:rPr>
              <a:t>Rapid change </a:t>
            </a:r>
            <a:endParaRPr lang="en-GB" sz="1200" dirty="0">
              <a:highlight>
                <a:srgbClr val="FFFF00"/>
              </a:highlight>
              <a:cs typeface="Calibri"/>
            </a:endParaRPr>
          </a:p>
          <a:p>
            <a:endParaRPr lang="en-GB" sz="1200" dirty="0">
              <a:cs typeface="Calibri"/>
            </a:endParaRPr>
          </a:p>
          <a:p>
            <a:r>
              <a:rPr lang="en-GB" sz="1200" dirty="0">
                <a:cs typeface="Calibri"/>
              </a:rPr>
              <a:t>The pestle analysis is the biggest disadvantage because thiers 6 factors that do not remain the same they keep changing rapidly and any action by the company on the basic of this analysis may not profit the company if the factor due to which company has taken the decision changes and the whole exercise of doing PESTLE analysis will be futile. In other </a:t>
            </a:r>
            <a:r>
              <a:rPr lang="en-GB" sz="1200">
                <a:cs typeface="Calibri"/>
              </a:rPr>
              <a:t>words, rapidly chnaging factors make PESTLE analysis difficukt task.</a:t>
            </a:r>
          </a:p>
          <a:p>
            <a:endParaRPr lang="en-GB" sz="1200" dirty="0">
              <a:cs typeface="Calibri"/>
            </a:endParaRPr>
          </a:p>
          <a:p>
            <a:r>
              <a:rPr lang="en-GB" sz="1200">
                <a:highlight>
                  <a:srgbClr val="FF0000"/>
                </a:highlight>
                <a:cs typeface="Calibri"/>
              </a:rPr>
              <a:t> Subjective </a:t>
            </a:r>
            <a:endParaRPr lang="en-GB" sz="1200" dirty="0">
              <a:highlight>
                <a:srgbClr val="FF0000"/>
              </a:highlight>
              <a:cs typeface="Calibri"/>
            </a:endParaRPr>
          </a:p>
          <a:p>
            <a:endParaRPr lang="en-GB" sz="1200" dirty="0">
              <a:cs typeface="Calibri"/>
            </a:endParaRPr>
          </a:p>
          <a:p>
            <a:r>
              <a:rPr lang="en-GB" sz="1200" dirty="0">
                <a:cs typeface="Calibri"/>
              </a:rPr>
              <a:t>Every indivdual has a different opinion and that it’s the reason why PESTLE anaylsis can be subjective </a:t>
            </a:r>
            <a:r>
              <a:rPr lang="en-GB" sz="1200">
                <a:cs typeface="Calibri"/>
              </a:rPr>
              <a:t>in nature implying thats different people will view extrnal factor differently.</a:t>
            </a:r>
            <a:endParaRPr lang="en-GB" sz="1200" dirty="0">
              <a:cs typeface="Calibri"/>
            </a:endParaRPr>
          </a:p>
          <a:p>
            <a:endParaRPr lang="en-GB" sz="1200" dirty="0">
              <a:highlight>
                <a:srgbClr val="00FFFF"/>
              </a:highlight>
              <a:cs typeface="Calibri"/>
            </a:endParaRPr>
          </a:p>
          <a:p>
            <a:r>
              <a:rPr lang="en-GB" sz="1200">
                <a:highlight>
                  <a:srgbClr val="00FFFF"/>
                </a:highlight>
                <a:cs typeface="Calibri"/>
              </a:rPr>
              <a:t>Numerous people needed</a:t>
            </a:r>
            <a:endParaRPr lang="en-GB" sz="1200" dirty="0">
              <a:highlight>
                <a:srgbClr val="00FFFF"/>
              </a:highlight>
              <a:cs typeface="Calibri"/>
            </a:endParaRPr>
          </a:p>
          <a:p>
            <a:endParaRPr lang="en-GB" sz="1200" dirty="0">
              <a:cs typeface="Calibri"/>
            </a:endParaRPr>
          </a:p>
          <a:p>
            <a:r>
              <a:rPr lang="en-GB" sz="1200" dirty="0">
                <a:cs typeface="Calibri"/>
              </a:rPr>
              <a:t>Another disdvsantage of the PESTLE analysis is that it reqiures numerous people to be involed , knowledge from differetn domains is needed for the results to be accurate. </a:t>
            </a:r>
            <a:r>
              <a:rPr lang="en-GB" sz="1200">
                <a:cs typeface="Calibri"/>
              </a:rPr>
              <a:t>Also,</a:t>
            </a:r>
            <a:r>
              <a:rPr lang="en-GB" sz="1200" dirty="0">
                <a:cs typeface="Calibri"/>
              </a:rPr>
              <a:t> different people have </a:t>
            </a:r>
            <a:r>
              <a:rPr lang="en-GB" sz="1200">
                <a:cs typeface="Calibri"/>
              </a:rPr>
              <a:t>the tendency to view a scenario differntly. The PESTLE analysis needs varied perectives and points of view.</a:t>
            </a:r>
            <a:endParaRPr lang="en-GB" sz="1200" dirty="0">
              <a:cs typeface="Calibri"/>
            </a:endParaRPr>
          </a:p>
        </p:txBody>
      </p:sp>
      <p:pic>
        <p:nvPicPr>
          <p:cNvPr id="3" name="Picture 3" descr="Table&#10;&#10;Description automatically generated">
            <a:extLst>
              <a:ext uri="{FF2B5EF4-FFF2-40B4-BE49-F238E27FC236}">
                <a16:creationId xmlns:a16="http://schemas.microsoft.com/office/drawing/2014/main" id="{B1172DEF-2911-4E55-AB3C-1A5D4F8DBE59}"/>
              </a:ext>
            </a:extLst>
          </p:cNvPr>
          <p:cNvPicPr>
            <a:picLocks noChangeAspect="1"/>
          </p:cNvPicPr>
          <p:nvPr/>
        </p:nvPicPr>
        <p:blipFill>
          <a:blip r:embed="rId2"/>
          <a:stretch>
            <a:fillRect/>
          </a:stretch>
        </p:blipFill>
        <p:spPr>
          <a:xfrm>
            <a:off x="635358" y="2264428"/>
            <a:ext cx="3794974" cy="1706665"/>
          </a:xfrm>
          <a:prstGeom prst="rect">
            <a:avLst/>
          </a:prstGeom>
        </p:spPr>
      </p:pic>
    </p:spTree>
    <p:extLst>
      <p:ext uri="{BB962C8B-B14F-4D97-AF65-F5344CB8AC3E}">
        <p14:creationId xmlns:p14="http://schemas.microsoft.com/office/powerpoint/2010/main" val="2784959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F2302E-C1E3-4AD8-AE67-7DB6C9EAEE50}"/>
              </a:ext>
            </a:extLst>
          </p:cNvPr>
          <p:cNvSpPr txBox="1"/>
          <p:nvPr/>
        </p:nvSpPr>
        <p:spPr>
          <a:xfrm>
            <a:off x="706582" y="692728"/>
            <a:ext cx="67610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5" name="Picture 5" descr="Timeline&#10;&#10;Description automatically generated">
            <a:extLst>
              <a:ext uri="{FF2B5EF4-FFF2-40B4-BE49-F238E27FC236}">
                <a16:creationId xmlns:a16="http://schemas.microsoft.com/office/drawing/2014/main" id="{D069EC6F-EABE-4572-ACC1-C996817DF273}"/>
              </a:ext>
            </a:extLst>
          </p:cNvPr>
          <p:cNvPicPr>
            <a:picLocks noChangeAspect="1"/>
          </p:cNvPicPr>
          <p:nvPr/>
        </p:nvPicPr>
        <p:blipFill>
          <a:blip r:embed="rId2"/>
          <a:stretch>
            <a:fillRect/>
          </a:stretch>
        </p:blipFill>
        <p:spPr>
          <a:xfrm>
            <a:off x="698741" y="416225"/>
            <a:ext cx="10737009" cy="6269965"/>
          </a:xfrm>
          <a:prstGeom prst="rect">
            <a:avLst/>
          </a:prstGeom>
        </p:spPr>
      </p:pic>
    </p:spTree>
    <p:extLst>
      <p:ext uri="{BB962C8B-B14F-4D97-AF65-F5344CB8AC3E}">
        <p14:creationId xmlns:p14="http://schemas.microsoft.com/office/powerpoint/2010/main" val="2096226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15FB85-2684-44A6-B2AC-759559A7A90E}"/>
              </a:ext>
            </a:extLst>
          </p:cNvPr>
          <p:cNvSpPr txBox="1"/>
          <p:nvPr/>
        </p:nvSpPr>
        <p:spPr>
          <a:xfrm>
            <a:off x="803564" y="665019"/>
            <a:ext cx="666403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highlight>
                <a:srgbClr val="00FFFF"/>
              </a:highlight>
              <a:cs typeface="Calibri"/>
            </a:endParaRPr>
          </a:p>
          <a:p>
            <a:r>
              <a:rPr lang="en-GB">
                <a:highlight>
                  <a:srgbClr val="00FFFF"/>
                </a:highlight>
                <a:cs typeface="Calibri"/>
              </a:rPr>
              <a:t>References </a:t>
            </a:r>
            <a:endParaRPr lang="en-GB" dirty="0">
              <a:highlight>
                <a:srgbClr val="00FFFF"/>
              </a:highlight>
              <a:cs typeface="Calibri"/>
            </a:endParaRPr>
          </a:p>
          <a:p>
            <a:endParaRPr lang="en-GB" dirty="0">
              <a:cs typeface="Calibri"/>
            </a:endParaRPr>
          </a:p>
          <a:p>
            <a:endParaRPr lang="en-GB" dirty="0">
              <a:cs typeface="Calibri"/>
            </a:endParaRPr>
          </a:p>
          <a:p>
            <a:endParaRPr lang="en-GB" dirty="0">
              <a:ea typeface="+mn-lt"/>
              <a:cs typeface="+mn-lt"/>
            </a:endParaRPr>
          </a:p>
          <a:p>
            <a:r>
              <a:rPr lang="en-GB" sz="1400">
                <a:ea typeface="+mn-lt"/>
                <a:cs typeface="+mn-lt"/>
              </a:rPr>
              <a:t>(Here's how work stress can affect your love life and how you can address it - Times of India, 2021) </a:t>
            </a:r>
            <a:endParaRPr lang="en-GB" sz="1400">
              <a:cs typeface="Calibri"/>
            </a:endParaRPr>
          </a:p>
          <a:p>
            <a:r>
              <a:rPr lang="en-GB" sz="1400">
                <a:ea typeface="+mn-lt"/>
                <a:cs typeface="+mn-lt"/>
              </a:rPr>
              <a:t>(The 2020 UK workplace stress survey | Perkbox, 2021)</a:t>
            </a:r>
            <a:endParaRPr lang="en-GB" sz="1400">
              <a:cs typeface="Calibri"/>
            </a:endParaRPr>
          </a:p>
          <a:p>
            <a:r>
              <a:rPr lang="en-GB" sz="1400">
                <a:ea typeface="+mn-lt"/>
                <a:cs typeface="+mn-lt"/>
              </a:rPr>
              <a:t>(What is a PESTEL analysis?, 2021)</a:t>
            </a:r>
            <a:endParaRPr lang="en-GB" sz="1400">
              <a:cs typeface="Calibri"/>
            </a:endParaRPr>
          </a:p>
          <a:p>
            <a:r>
              <a:rPr lang="en-GB" sz="1400">
                <a:ea typeface="+mn-lt"/>
                <a:cs typeface="+mn-lt"/>
              </a:rPr>
              <a:t>Oxford College of Marketing Blog. 2021. </a:t>
            </a:r>
            <a:r>
              <a:rPr lang="en-GB" sz="1400" i="1">
                <a:ea typeface="+mn-lt"/>
                <a:cs typeface="+mn-lt"/>
              </a:rPr>
              <a:t>What is a PESTEL analysis?</a:t>
            </a:r>
            <a:r>
              <a:rPr lang="en-GB" sz="1400">
                <a:ea typeface="+mn-lt"/>
                <a:cs typeface="+mn-lt"/>
              </a:rPr>
              <a:t>. [online] Available at: &lt;https://blog.oxfordcollegeofmarketing.com/2016/06/30/pestel-analysis/&gt; [Accessed 9 November 2021].</a:t>
            </a:r>
            <a:endParaRPr lang="en-GB" sz="1400">
              <a:cs typeface="Calibri"/>
            </a:endParaRPr>
          </a:p>
          <a:p>
            <a:r>
              <a:rPr lang="en-GB" sz="1400">
                <a:ea typeface="+mn-lt"/>
                <a:cs typeface="+mn-lt"/>
              </a:rPr>
              <a:t>(Understanding Work Stress: Causes, Symptoms and Solutions | CSP Online, 2021)</a:t>
            </a:r>
            <a:endParaRPr lang="en-GB" sz="1400">
              <a:cs typeface="Calibri"/>
            </a:endParaRPr>
          </a:p>
          <a:p>
            <a:r>
              <a:rPr lang="en-GB" sz="1400">
                <a:ea typeface="+mn-lt"/>
                <a:cs typeface="+mn-lt"/>
              </a:rPr>
              <a:t>(Parikh, 2021)</a:t>
            </a:r>
            <a:endParaRPr lang="en-GB" sz="1400">
              <a:cs typeface="Calibri"/>
            </a:endParaRPr>
          </a:p>
          <a:p>
            <a:endParaRPr lang="en-GB" dirty="0">
              <a:cs typeface="Calibri"/>
            </a:endParaRPr>
          </a:p>
        </p:txBody>
      </p:sp>
    </p:spTree>
    <p:extLst>
      <p:ext uri="{BB962C8B-B14F-4D97-AF65-F5344CB8AC3E}">
        <p14:creationId xmlns:p14="http://schemas.microsoft.com/office/powerpoint/2010/main" val="21714298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Gemma Newman  student id: 2025242 Module: problem solving and Decision making  module code: BMSW4004 Lecture: Chijioke Uba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612</cp:revision>
  <dcterms:created xsi:type="dcterms:W3CDTF">2021-10-22T11:34:25Z</dcterms:created>
  <dcterms:modified xsi:type="dcterms:W3CDTF">2021-11-09T15:05:40Z</dcterms:modified>
</cp:coreProperties>
</file>