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vml" ContentType="application/vnd.openxmlformats-officedocument.vmlDrawing"/>
  <Default Extension="docx" ContentType="application/vnd.openxmlformats-officedocument.wordprocessingml.document"/>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embeddings/oleObject1.bin" ContentType="application/vnd.openxmlformats-officedocument.oleObject"/>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95" d="100"/>
          <a:sy n="195" d="100"/>
        </p:scale>
        <p:origin x="-2928"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printerSettings" Target="printerSettings/printerSettings1.bin"/><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26/11/2013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26/11/2013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26/11/2013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t>26/11/2013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01F9CA3-105E-4857-9057-6DB6197DA786}" type="datetimeFigureOut">
              <a:rPr lang="en-US" smtClean="0"/>
              <a:t>26/11/2013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B01F9CA3-105E-4857-9057-6DB6197DA786}" type="datetimeFigureOut">
              <a:rPr lang="en-US" smtClean="0"/>
              <a:t>26/11/2013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B01F9CA3-105E-4857-9057-6DB6197DA786}" type="datetimeFigureOut">
              <a:rPr lang="en-US" smtClean="0"/>
              <a:t>26/11/2013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1F9CA3-105E-4857-9057-6DB6197DA786}" type="datetimeFigureOut">
              <a:rPr lang="en-US" smtClean="0"/>
              <a:t>26/11/2013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26/11/2013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26/11/2013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26/11/2013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26/11/2013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B01F9CA3-105E-4857-9057-6DB6197DA786}" type="datetimeFigureOut">
              <a:rPr lang="en-US" smtClean="0"/>
              <a:t>26/11/2013</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7F5CE407-6216-4202-80E4-A30DC2F709B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4" Type="http://schemas.openxmlformats.org/officeDocument/2006/relationships/package" Target="../embeddings/Microsoft_Word_Document1.docx"/><Relationship Id="rId5" Type="http://schemas.openxmlformats.org/officeDocument/2006/relationships/image" Target="../media/image2.png"/><Relationship Id="rId1" Type="http://schemas.openxmlformats.org/officeDocument/2006/relationships/vmlDrawing" Target="../drawings/vmlDrawing1.vml"/><Relationship Id="rId2"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Interviews</a:t>
            </a:r>
            <a:endParaRPr lang="en-US" dirty="0"/>
          </a:p>
        </p:txBody>
      </p:sp>
      <p:sp>
        <p:nvSpPr>
          <p:cNvPr id="3" name="Subtitle 2"/>
          <p:cNvSpPr>
            <a:spLocks noGrp="1"/>
          </p:cNvSpPr>
          <p:nvPr>
            <p:ph type="subTitle" idx="1"/>
          </p:nvPr>
        </p:nvSpPr>
        <p:spPr/>
        <p:txBody>
          <a:bodyPr/>
          <a:lstStyle/>
          <a:p>
            <a:r>
              <a:rPr lang="en-US" dirty="0" smtClean="0"/>
              <a:t>Rosanna Sutton</a:t>
            </a:r>
            <a:endParaRPr lang="en-US" dirty="0"/>
          </a:p>
        </p:txBody>
      </p:sp>
    </p:spTree>
    <p:extLst>
      <p:ext uri="{BB962C8B-B14F-4D97-AF65-F5344CB8AC3E}">
        <p14:creationId xmlns:p14="http://schemas.microsoft.com/office/powerpoint/2010/main" val="3208830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7487" y="207825"/>
            <a:ext cx="8662052" cy="6740308"/>
          </a:xfrm>
          <a:prstGeom prst="rect">
            <a:avLst/>
          </a:prstGeom>
        </p:spPr>
        <p:txBody>
          <a:bodyPr wrap="square">
            <a:spAutoFit/>
          </a:bodyPr>
          <a:lstStyle/>
          <a:p>
            <a:r>
              <a:rPr lang="en-GB" b="1" i="1" u="sng" dirty="0">
                <a:effectLst>
                  <a:innerShdw blurRad="63500" dist="50800">
                    <a:prstClr val="black">
                      <a:alpha val="50000"/>
                    </a:prstClr>
                  </a:innerShdw>
                </a:effectLst>
              </a:rPr>
              <a:t>Personal (face-face)</a:t>
            </a:r>
            <a:endParaRPr lang="en-GB" dirty="0"/>
          </a:p>
          <a:p>
            <a:r>
              <a:rPr lang="en-GB" b="1" dirty="0"/>
              <a:t> </a:t>
            </a:r>
            <a:endParaRPr lang="en-GB" dirty="0"/>
          </a:p>
          <a:p>
            <a:r>
              <a:rPr lang="en-GB" b="1" dirty="0"/>
              <a:t> Advantages:</a:t>
            </a:r>
            <a:endParaRPr lang="en-GB" dirty="0"/>
          </a:p>
          <a:p>
            <a:r>
              <a:rPr lang="en-GB" b="1" dirty="0"/>
              <a:t> </a:t>
            </a:r>
            <a:endParaRPr lang="en-GB" dirty="0"/>
          </a:p>
          <a:p>
            <a:pPr lvl="0"/>
            <a:r>
              <a:rPr lang="en-GB" dirty="0"/>
              <a:t>Interviews are preferable for some problems, or under some conditions and not </a:t>
            </a:r>
            <a:r>
              <a:rPr lang="en-GB" dirty="0" smtClean="0"/>
              <a:t>others</a:t>
            </a:r>
          </a:p>
          <a:p>
            <a:pPr lvl="0"/>
            <a:endParaRPr lang="en-GB" dirty="0"/>
          </a:p>
          <a:p>
            <a:pPr lvl="0"/>
            <a:r>
              <a:rPr lang="en-GB" dirty="0"/>
              <a:t>Numerous open-ended questions or probes can be asked but the interviewer has to record verbatim the answers given by the </a:t>
            </a:r>
            <a:r>
              <a:rPr lang="en-GB" dirty="0" smtClean="0"/>
              <a:t>respondents</a:t>
            </a:r>
          </a:p>
          <a:p>
            <a:pPr lvl="0"/>
            <a:endParaRPr lang="en-GB" b="1" dirty="0"/>
          </a:p>
          <a:p>
            <a:pPr lvl="0"/>
            <a:r>
              <a:rPr lang="en-GB" dirty="0"/>
              <a:t>Interviewers have to be trained and instructed most carefully in the flexible use o probes and the probes have to be </a:t>
            </a:r>
            <a:r>
              <a:rPr lang="en-GB" dirty="0" smtClean="0"/>
              <a:t>standardised</a:t>
            </a:r>
          </a:p>
          <a:p>
            <a:pPr lvl="0"/>
            <a:endParaRPr lang="en-GB" b="1" dirty="0"/>
          </a:p>
          <a:p>
            <a:pPr lvl="0"/>
            <a:r>
              <a:rPr lang="en-GB" dirty="0"/>
              <a:t>Open-ended questions are important allowing the respondents to say what they think and to do so with greater richness and </a:t>
            </a:r>
            <a:r>
              <a:rPr lang="en-GB" dirty="0" smtClean="0"/>
              <a:t>spontaneity</a:t>
            </a:r>
          </a:p>
          <a:p>
            <a:pPr lvl="0"/>
            <a:endParaRPr lang="en-GB" b="1" dirty="0"/>
          </a:p>
          <a:p>
            <a:pPr lvl="0"/>
            <a:r>
              <a:rPr lang="en-GB" dirty="0"/>
              <a:t>There are improved response rates compared to postal </a:t>
            </a:r>
            <a:r>
              <a:rPr lang="en-GB" dirty="0" smtClean="0"/>
              <a:t>interviews</a:t>
            </a:r>
          </a:p>
          <a:p>
            <a:pPr lvl="0"/>
            <a:endParaRPr lang="en-GB" b="1" dirty="0"/>
          </a:p>
          <a:p>
            <a:pPr lvl="0"/>
            <a:r>
              <a:rPr lang="en-GB" dirty="0"/>
              <a:t>Interviews can give a prepared explanation of the purpose of the study more convincingly than a covering letter can; will more easily reach less well-educated respondents; help ones with reading difficulties; offer standardised explanations to certain problems that arise; prevent many misunderstandings and maintain control over the order or sequence in which questions are answered</a:t>
            </a:r>
            <a:endParaRPr lang="en-GB" b="1" dirty="0"/>
          </a:p>
        </p:txBody>
      </p:sp>
    </p:spTree>
    <p:extLst>
      <p:ext uri="{BB962C8B-B14F-4D97-AF65-F5344CB8AC3E}">
        <p14:creationId xmlns:p14="http://schemas.microsoft.com/office/powerpoint/2010/main" val="2300362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6308" y="141916"/>
            <a:ext cx="8720666" cy="4801315"/>
          </a:xfrm>
          <a:prstGeom prst="rect">
            <a:avLst/>
          </a:prstGeom>
        </p:spPr>
        <p:txBody>
          <a:bodyPr wrap="square">
            <a:spAutoFit/>
          </a:bodyPr>
          <a:lstStyle/>
          <a:p>
            <a:r>
              <a:rPr lang="en-GB" b="1" dirty="0"/>
              <a:t>Disadvantages:</a:t>
            </a:r>
          </a:p>
          <a:p>
            <a:r>
              <a:rPr lang="en-GB" dirty="0"/>
              <a:t> </a:t>
            </a:r>
            <a:endParaRPr lang="en-GB" b="1" dirty="0"/>
          </a:p>
          <a:p>
            <a:pPr lvl="0"/>
            <a:r>
              <a:rPr lang="en-GB" dirty="0"/>
              <a:t>Much more expensive than postal </a:t>
            </a:r>
            <a:r>
              <a:rPr lang="en-GB" dirty="0" smtClean="0"/>
              <a:t>questionnaires</a:t>
            </a:r>
          </a:p>
          <a:p>
            <a:pPr lvl="0"/>
            <a:endParaRPr lang="en-GB" b="1" dirty="0"/>
          </a:p>
          <a:p>
            <a:pPr lvl="0"/>
            <a:r>
              <a:rPr lang="en-GB" dirty="0"/>
              <a:t>The larger or more dispersed the sample, the greater the total cost of the interviewing </a:t>
            </a:r>
            <a:r>
              <a:rPr lang="en-GB" dirty="0" smtClean="0"/>
              <a:t>operation</a:t>
            </a:r>
          </a:p>
          <a:p>
            <a:pPr lvl="0"/>
            <a:endParaRPr lang="en-GB" b="1" dirty="0"/>
          </a:p>
          <a:p>
            <a:pPr lvl="0"/>
            <a:r>
              <a:rPr lang="en-GB" dirty="0"/>
              <a:t>Travel costs and call-backs add to </a:t>
            </a:r>
            <a:r>
              <a:rPr lang="en-GB" dirty="0" smtClean="0"/>
              <a:t>this</a:t>
            </a:r>
          </a:p>
          <a:p>
            <a:pPr lvl="0"/>
            <a:endParaRPr lang="en-GB" b="1" dirty="0"/>
          </a:p>
          <a:p>
            <a:pPr lvl="0"/>
            <a:r>
              <a:rPr lang="en-GB" dirty="0"/>
              <a:t>Data processing stage costly, since the interviews are used particularly where many open-ended questions have to be asked. </a:t>
            </a:r>
            <a:endParaRPr lang="en-GB" dirty="0" smtClean="0"/>
          </a:p>
          <a:p>
            <a:pPr lvl="0"/>
            <a:endParaRPr lang="en-GB" dirty="0"/>
          </a:p>
          <a:p>
            <a:pPr lvl="0"/>
            <a:r>
              <a:rPr lang="en-GB" dirty="0" smtClean="0"/>
              <a:t>The </a:t>
            </a:r>
            <a:r>
              <a:rPr lang="en-GB" dirty="0"/>
              <a:t>time factor is also </a:t>
            </a:r>
            <a:r>
              <a:rPr lang="en-GB" dirty="0" smtClean="0"/>
              <a:t>high</a:t>
            </a:r>
          </a:p>
          <a:p>
            <a:pPr lvl="0"/>
            <a:endParaRPr lang="en-GB" b="1" dirty="0"/>
          </a:p>
          <a:p>
            <a:pPr lvl="0"/>
            <a:r>
              <a:rPr lang="en-GB" dirty="0"/>
              <a:t>Coding of responses from a large sample of open-ended questions will use a large force of interviewers and will take weeks or even months to complete</a:t>
            </a:r>
            <a:endParaRPr lang="en-GB" b="1" dirty="0"/>
          </a:p>
          <a:p>
            <a:r>
              <a:rPr lang="en-GB" dirty="0"/>
              <a:t> </a:t>
            </a:r>
            <a:endParaRPr lang="en-GB" b="1" dirty="0"/>
          </a:p>
        </p:txBody>
      </p:sp>
    </p:spTree>
    <p:extLst>
      <p:ext uri="{BB962C8B-B14F-4D97-AF65-F5344CB8AC3E}">
        <p14:creationId xmlns:p14="http://schemas.microsoft.com/office/powerpoint/2010/main" val="2174877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0052" y="780455"/>
            <a:ext cx="8642512" cy="3970318"/>
          </a:xfrm>
          <a:prstGeom prst="rect">
            <a:avLst/>
          </a:prstGeom>
        </p:spPr>
        <p:txBody>
          <a:bodyPr wrap="square">
            <a:spAutoFit/>
          </a:bodyPr>
          <a:lstStyle/>
          <a:p>
            <a:r>
              <a:rPr lang="en-GB" b="1" dirty="0"/>
              <a:t>Ethical considerations for interviewing:</a:t>
            </a:r>
          </a:p>
          <a:p>
            <a:r>
              <a:rPr lang="en-GB" i="1" dirty="0">
                <a:effectLst>
                  <a:innerShdw blurRad="63500" dist="50800">
                    <a:prstClr val="black">
                      <a:alpha val="50000"/>
                    </a:prstClr>
                  </a:innerShdw>
                </a:effectLst>
              </a:rPr>
              <a:t> </a:t>
            </a:r>
            <a:endParaRPr lang="en-GB" b="1" dirty="0"/>
          </a:p>
          <a:p>
            <a:pPr lvl="0"/>
            <a:r>
              <a:rPr lang="en-GB" dirty="0"/>
              <a:t>Basic ethical principle governing data collection is that no harm should come to the respondents as a result of their participation in the </a:t>
            </a:r>
            <a:r>
              <a:rPr lang="en-GB" dirty="0" smtClean="0"/>
              <a:t>research</a:t>
            </a:r>
          </a:p>
          <a:p>
            <a:pPr lvl="0"/>
            <a:endParaRPr lang="en-GB" b="1" dirty="0"/>
          </a:p>
          <a:p>
            <a:pPr lvl="0"/>
            <a:r>
              <a:rPr lang="en-GB" dirty="0"/>
              <a:t>Data collection should not be turned into an attempt to sell things to the respondent </a:t>
            </a:r>
            <a:endParaRPr lang="en-GB" dirty="0" smtClean="0"/>
          </a:p>
          <a:p>
            <a:pPr lvl="0"/>
            <a:endParaRPr lang="en-GB" dirty="0"/>
          </a:p>
          <a:p>
            <a:pPr lvl="0"/>
            <a:r>
              <a:rPr lang="en-GB" dirty="0" smtClean="0"/>
              <a:t>Respondents </a:t>
            </a:r>
            <a:r>
              <a:rPr lang="en-GB" dirty="0"/>
              <a:t>right to refuse questions, privacy or to be interviewed at all, must be </a:t>
            </a:r>
            <a:r>
              <a:rPr lang="en-GB" dirty="0" smtClean="0"/>
              <a:t>respected</a:t>
            </a:r>
          </a:p>
          <a:p>
            <a:pPr lvl="0"/>
            <a:endParaRPr lang="en-GB" b="1" dirty="0"/>
          </a:p>
          <a:p>
            <a:pPr lvl="0"/>
            <a:r>
              <a:rPr lang="en-GB" dirty="0"/>
              <a:t>If children are involved, must seek permission from parents, teachers, club leaders or whoever is in charge of them at the time</a:t>
            </a:r>
            <a:endParaRPr lang="en-GB" b="1" dirty="0"/>
          </a:p>
          <a:p>
            <a:r>
              <a:rPr lang="en-GB" dirty="0"/>
              <a:t> </a:t>
            </a:r>
            <a:endParaRPr lang="en-GB" b="1" dirty="0"/>
          </a:p>
        </p:txBody>
      </p:sp>
    </p:spTree>
    <p:extLst>
      <p:ext uri="{BB962C8B-B14F-4D97-AF65-F5344CB8AC3E}">
        <p14:creationId xmlns:p14="http://schemas.microsoft.com/office/powerpoint/2010/main" val="1471653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9846" y="253317"/>
            <a:ext cx="8492718" cy="4801315"/>
          </a:xfrm>
          <a:prstGeom prst="rect">
            <a:avLst/>
          </a:prstGeom>
        </p:spPr>
        <p:txBody>
          <a:bodyPr wrap="square">
            <a:spAutoFit/>
          </a:bodyPr>
          <a:lstStyle/>
          <a:p>
            <a:r>
              <a:rPr lang="en-GB" b="1" u="sng" dirty="0"/>
              <a:t>Telephone Interviews</a:t>
            </a:r>
            <a:endParaRPr lang="en-GB" b="1" dirty="0"/>
          </a:p>
          <a:p>
            <a:r>
              <a:rPr lang="en-GB" b="1" dirty="0"/>
              <a:t> </a:t>
            </a:r>
          </a:p>
          <a:p>
            <a:r>
              <a:rPr lang="en-GB" b="1" dirty="0"/>
              <a:t>Advantages</a:t>
            </a:r>
            <a:r>
              <a:rPr lang="en-GB" b="1" dirty="0" smtClean="0"/>
              <a:t>:</a:t>
            </a:r>
          </a:p>
          <a:p>
            <a:endParaRPr lang="en-GB" b="1" dirty="0"/>
          </a:p>
          <a:p>
            <a:pPr lvl="0"/>
            <a:r>
              <a:rPr lang="en-GB" dirty="0"/>
              <a:t>Low </a:t>
            </a:r>
            <a:r>
              <a:rPr lang="en-GB" dirty="0" smtClean="0"/>
              <a:t>cost</a:t>
            </a:r>
          </a:p>
          <a:p>
            <a:pPr lvl="0"/>
            <a:endParaRPr lang="en-GB" b="1" dirty="0"/>
          </a:p>
          <a:p>
            <a:pPr lvl="0"/>
            <a:r>
              <a:rPr lang="en-GB" dirty="0"/>
              <a:t>It is estimated that face-face interviews spend only a third of the time conducting interviews, the remainder of the time is taken up by travel and locating </a:t>
            </a:r>
            <a:r>
              <a:rPr lang="en-GB" dirty="0" smtClean="0"/>
              <a:t>respondents</a:t>
            </a:r>
          </a:p>
          <a:p>
            <a:pPr lvl="0"/>
            <a:endParaRPr lang="en-GB" b="1" dirty="0"/>
          </a:p>
          <a:p>
            <a:pPr lvl="0"/>
            <a:r>
              <a:rPr lang="en-GB" dirty="0"/>
              <a:t>They are conducted at a faster </a:t>
            </a:r>
            <a:r>
              <a:rPr lang="en-GB" dirty="0" smtClean="0"/>
              <a:t>pace</a:t>
            </a:r>
          </a:p>
          <a:p>
            <a:pPr lvl="0"/>
            <a:endParaRPr lang="en-GB" b="1" dirty="0"/>
          </a:p>
          <a:p>
            <a:pPr lvl="0"/>
            <a:r>
              <a:rPr lang="en-GB" dirty="0"/>
              <a:t>Results of telephone interviews are available in a much shorter </a:t>
            </a:r>
            <a:r>
              <a:rPr lang="en-GB" dirty="0" smtClean="0"/>
              <a:t>time</a:t>
            </a:r>
          </a:p>
          <a:p>
            <a:pPr lvl="0"/>
            <a:endParaRPr lang="en-GB" b="1" dirty="0"/>
          </a:p>
          <a:p>
            <a:pPr lvl="0"/>
            <a:r>
              <a:rPr lang="en-GB" dirty="0"/>
              <a:t>Can use face-face, computer-assisted interviews using lap tops which can offer competitive times</a:t>
            </a:r>
            <a:endParaRPr lang="en-GB" b="1" dirty="0"/>
          </a:p>
          <a:p>
            <a:r>
              <a:rPr lang="en-GB" dirty="0"/>
              <a:t> </a:t>
            </a:r>
            <a:endParaRPr lang="en-GB" b="1" dirty="0"/>
          </a:p>
        </p:txBody>
      </p:sp>
    </p:spTree>
    <p:extLst>
      <p:ext uri="{BB962C8B-B14F-4D97-AF65-F5344CB8AC3E}">
        <p14:creationId xmlns:p14="http://schemas.microsoft.com/office/powerpoint/2010/main" val="2759835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4000" y="107800"/>
            <a:ext cx="8538308" cy="2308324"/>
          </a:xfrm>
          <a:prstGeom prst="rect">
            <a:avLst/>
          </a:prstGeom>
        </p:spPr>
        <p:txBody>
          <a:bodyPr wrap="square">
            <a:spAutoFit/>
          </a:bodyPr>
          <a:lstStyle/>
          <a:p>
            <a:r>
              <a:rPr lang="en-GB" b="1" dirty="0"/>
              <a:t>Disadvantages</a:t>
            </a:r>
            <a:r>
              <a:rPr lang="en-GB" b="1" dirty="0" smtClean="0"/>
              <a:t>:</a:t>
            </a:r>
          </a:p>
          <a:p>
            <a:endParaRPr lang="en-GB" b="1" dirty="0"/>
          </a:p>
          <a:p>
            <a:pPr lvl="0"/>
            <a:r>
              <a:rPr lang="en-GB" dirty="0"/>
              <a:t>Sample </a:t>
            </a:r>
            <a:r>
              <a:rPr lang="en-GB" dirty="0" smtClean="0"/>
              <a:t>representativeness</a:t>
            </a:r>
          </a:p>
          <a:p>
            <a:pPr lvl="0"/>
            <a:endParaRPr lang="en-GB" b="1" dirty="0"/>
          </a:p>
          <a:p>
            <a:pPr lvl="0"/>
            <a:r>
              <a:rPr lang="en-GB" dirty="0"/>
              <a:t>Some people choose to go ex-</a:t>
            </a:r>
            <a:r>
              <a:rPr lang="en-GB" dirty="0" smtClean="0"/>
              <a:t>directory</a:t>
            </a:r>
          </a:p>
          <a:p>
            <a:pPr lvl="0"/>
            <a:endParaRPr lang="en-GB" b="1" dirty="0"/>
          </a:p>
          <a:p>
            <a:pPr lvl="0"/>
            <a:r>
              <a:rPr lang="en-GB" dirty="0"/>
              <a:t>Not being accessible by telephone is usually linked with low income; being young and male and with having moved house recently</a:t>
            </a:r>
            <a:endParaRPr lang="en-GB" b="1" dirty="0"/>
          </a:p>
        </p:txBody>
      </p:sp>
      <p:sp>
        <p:nvSpPr>
          <p:cNvPr id="3" name="Rectangle 2"/>
          <p:cNvSpPr/>
          <p:nvPr/>
        </p:nvSpPr>
        <p:spPr>
          <a:xfrm>
            <a:off x="136768" y="2667435"/>
            <a:ext cx="8733693" cy="3693319"/>
          </a:xfrm>
          <a:prstGeom prst="rect">
            <a:avLst/>
          </a:prstGeom>
        </p:spPr>
        <p:txBody>
          <a:bodyPr wrap="square">
            <a:spAutoFit/>
          </a:bodyPr>
          <a:lstStyle/>
          <a:p>
            <a:r>
              <a:rPr lang="en-GB" u="sng" dirty="0"/>
              <a:t>Three ways of generating a Random sample by telephone</a:t>
            </a:r>
            <a:endParaRPr lang="en-GB" b="1" dirty="0"/>
          </a:p>
          <a:p>
            <a:r>
              <a:rPr lang="en-GB" dirty="0"/>
              <a:t> </a:t>
            </a:r>
            <a:endParaRPr lang="en-GB" b="1" dirty="0"/>
          </a:p>
          <a:p>
            <a:pPr lvl="0"/>
            <a:r>
              <a:rPr lang="en-GB" dirty="0"/>
              <a:t>From some other sampling frame such </a:t>
            </a:r>
            <a:r>
              <a:rPr lang="en-GB" dirty="0" smtClean="0"/>
              <a:t>as:</a:t>
            </a:r>
            <a:endParaRPr lang="en-GB" b="1" dirty="0"/>
          </a:p>
          <a:p>
            <a:pPr lvl="0"/>
            <a:r>
              <a:rPr lang="en-GB" dirty="0"/>
              <a:t>Computerised post-code address file (PAF)</a:t>
            </a:r>
            <a:endParaRPr lang="en-GB" b="1" dirty="0"/>
          </a:p>
          <a:p>
            <a:pPr lvl="0"/>
            <a:r>
              <a:rPr lang="en-GB" dirty="0"/>
              <a:t>Membership list</a:t>
            </a:r>
            <a:endParaRPr lang="en-GB" b="1" dirty="0"/>
          </a:p>
          <a:p>
            <a:pPr lvl="0"/>
            <a:r>
              <a:rPr lang="en-GB" dirty="0"/>
              <a:t>Existing records – where phone numbers are listed for each name</a:t>
            </a:r>
            <a:endParaRPr lang="en-GB" b="1" dirty="0"/>
          </a:p>
          <a:p>
            <a:r>
              <a:rPr lang="en-GB" dirty="0"/>
              <a:t> </a:t>
            </a:r>
            <a:endParaRPr lang="en-GB" b="1" dirty="0"/>
          </a:p>
          <a:p>
            <a:pPr lvl="0"/>
            <a:r>
              <a:rPr lang="en-GB" dirty="0"/>
              <a:t>Drawing random samples from the most recent telephone directories (but these will miss out ex-directory subscribers)</a:t>
            </a:r>
            <a:endParaRPr lang="en-GB" b="1" dirty="0"/>
          </a:p>
          <a:p>
            <a:r>
              <a:rPr lang="en-GB" dirty="0"/>
              <a:t> </a:t>
            </a:r>
            <a:endParaRPr lang="en-GB" b="1" dirty="0"/>
          </a:p>
          <a:p>
            <a:pPr lvl="0"/>
            <a:r>
              <a:rPr lang="en-GB" dirty="0"/>
              <a:t>Random Digit Dialling (RDD) – where a computer selects the telephone numbers from a set of stratified geographical regions, which correspond to telephone area </a:t>
            </a:r>
            <a:r>
              <a:rPr lang="en-GB" dirty="0" smtClean="0"/>
              <a:t>codes</a:t>
            </a:r>
            <a:endParaRPr lang="en-GB" b="1" dirty="0"/>
          </a:p>
        </p:txBody>
      </p:sp>
    </p:spTree>
    <p:extLst>
      <p:ext uri="{BB962C8B-B14F-4D97-AF65-F5344CB8AC3E}">
        <p14:creationId xmlns:p14="http://schemas.microsoft.com/office/powerpoint/2010/main" val="1763970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8871" y="686216"/>
            <a:ext cx="8649025" cy="4524316"/>
          </a:xfrm>
          <a:prstGeom prst="rect">
            <a:avLst/>
          </a:prstGeom>
        </p:spPr>
        <p:txBody>
          <a:bodyPr wrap="square">
            <a:spAutoFit/>
          </a:bodyPr>
          <a:lstStyle/>
          <a:p>
            <a:pPr lvl="0"/>
            <a:r>
              <a:rPr lang="en-GB" dirty="0"/>
              <a:t>The refusal rate is sometimes actually lower because of ‘interviewer invisibility</a:t>
            </a:r>
            <a:r>
              <a:rPr lang="en-GB" dirty="0" smtClean="0"/>
              <a:t>’</a:t>
            </a:r>
          </a:p>
          <a:p>
            <a:pPr lvl="0"/>
            <a:endParaRPr lang="en-GB" b="1" dirty="0"/>
          </a:p>
          <a:p>
            <a:pPr lvl="0"/>
            <a:r>
              <a:rPr lang="en-GB" dirty="0"/>
              <a:t>The time of day is important – evening and weekend refusal rates can be </a:t>
            </a:r>
            <a:r>
              <a:rPr lang="en-GB" dirty="0" smtClean="0"/>
              <a:t>high</a:t>
            </a:r>
          </a:p>
          <a:p>
            <a:pPr lvl="0"/>
            <a:endParaRPr lang="en-GB" b="1" dirty="0"/>
          </a:p>
          <a:p>
            <a:pPr lvl="0"/>
            <a:r>
              <a:rPr lang="en-GB" dirty="0"/>
              <a:t>For a longer interview, a preliminary call may be useful to book a time for an extended telephone call</a:t>
            </a:r>
            <a:endParaRPr lang="en-GB" b="1" dirty="0"/>
          </a:p>
          <a:p>
            <a:r>
              <a:rPr lang="en-GB" dirty="0"/>
              <a:t> </a:t>
            </a:r>
            <a:endParaRPr lang="en-GB" b="1" dirty="0"/>
          </a:p>
          <a:p>
            <a:r>
              <a:rPr lang="en-GB" dirty="0"/>
              <a:t>Problems:</a:t>
            </a:r>
            <a:endParaRPr lang="en-GB" b="1" dirty="0"/>
          </a:p>
          <a:p>
            <a:pPr lvl="0"/>
            <a:r>
              <a:rPr lang="en-GB" dirty="0"/>
              <a:t>Hard of hearing</a:t>
            </a:r>
            <a:endParaRPr lang="en-GB" b="1" dirty="0"/>
          </a:p>
          <a:p>
            <a:pPr lvl="0"/>
            <a:r>
              <a:rPr lang="en-GB" dirty="0"/>
              <a:t>Elderly</a:t>
            </a:r>
            <a:endParaRPr lang="en-GB" b="1" dirty="0"/>
          </a:p>
          <a:p>
            <a:pPr lvl="0"/>
            <a:r>
              <a:rPr lang="en-GB" dirty="0"/>
              <a:t>Minority groups</a:t>
            </a:r>
            <a:endParaRPr lang="en-GB" b="1" dirty="0"/>
          </a:p>
          <a:p>
            <a:r>
              <a:rPr lang="en-GB" dirty="0"/>
              <a:t> </a:t>
            </a:r>
            <a:endParaRPr lang="en-GB" b="1" dirty="0"/>
          </a:p>
          <a:p>
            <a:r>
              <a:rPr lang="en-GB" dirty="0"/>
              <a:t>The telephone interviewer needs an excellent manner and the problems encountered are very similar to structured face-face interviews.</a:t>
            </a:r>
            <a:endParaRPr lang="en-GB" b="1" dirty="0"/>
          </a:p>
          <a:p>
            <a:r>
              <a:rPr lang="en-GB" i="1" dirty="0"/>
              <a:t> </a:t>
            </a:r>
            <a:endParaRPr lang="en-GB" dirty="0"/>
          </a:p>
        </p:txBody>
      </p:sp>
    </p:spTree>
    <p:extLst>
      <p:ext uri="{BB962C8B-B14F-4D97-AF65-F5344CB8AC3E}">
        <p14:creationId xmlns:p14="http://schemas.microsoft.com/office/powerpoint/2010/main" val="1594357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3999" y="197346"/>
            <a:ext cx="8720667" cy="6463309"/>
          </a:xfrm>
          <a:prstGeom prst="rect">
            <a:avLst/>
          </a:prstGeom>
        </p:spPr>
        <p:txBody>
          <a:bodyPr wrap="square">
            <a:spAutoFit/>
          </a:bodyPr>
          <a:lstStyle/>
          <a:p>
            <a:r>
              <a:rPr lang="en-GB" b="1" u="sng" dirty="0"/>
              <a:t>The Interviewer</a:t>
            </a:r>
            <a:endParaRPr lang="en-GB" dirty="0"/>
          </a:p>
          <a:p>
            <a:r>
              <a:rPr lang="en-GB" dirty="0"/>
              <a:t> </a:t>
            </a:r>
          </a:p>
          <a:p>
            <a:r>
              <a:rPr lang="en-GB" dirty="0"/>
              <a:t>The interviewer must:-</a:t>
            </a:r>
          </a:p>
          <a:p>
            <a:r>
              <a:rPr lang="en-GB" i="1" dirty="0"/>
              <a:t> </a:t>
            </a:r>
            <a:endParaRPr lang="en-GB" dirty="0"/>
          </a:p>
          <a:p>
            <a:pPr lvl="0"/>
            <a:r>
              <a:rPr lang="en-GB" dirty="0"/>
              <a:t>Play a role and must obtain the respondent’s co-operation in playing the role of ‘good respondent’, so that role-play of a standardised interviews can be </a:t>
            </a:r>
            <a:r>
              <a:rPr lang="en-GB" dirty="0" smtClean="0"/>
              <a:t>performed</a:t>
            </a:r>
          </a:p>
          <a:p>
            <a:pPr lvl="0"/>
            <a:endParaRPr lang="en-GB" b="1" dirty="0"/>
          </a:p>
          <a:p>
            <a:pPr lvl="0"/>
            <a:r>
              <a:rPr lang="en-GB" dirty="0"/>
              <a:t>At all times remain detached and professional in his/her attitude, yet be relaxed and </a:t>
            </a:r>
            <a:r>
              <a:rPr lang="en-GB" dirty="0" smtClean="0"/>
              <a:t>friendly</a:t>
            </a:r>
          </a:p>
          <a:p>
            <a:pPr lvl="0"/>
            <a:endParaRPr lang="en-GB" dirty="0"/>
          </a:p>
          <a:p>
            <a:pPr lvl="0"/>
            <a:r>
              <a:rPr lang="en-GB" dirty="0"/>
              <a:t>Offer identification about themselves and their </a:t>
            </a:r>
            <a:r>
              <a:rPr lang="en-GB" dirty="0" smtClean="0"/>
              <a:t>organisation</a:t>
            </a:r>
          </a:p>
          <a:p>
            <a:pPr lvl="0"/>
            <a:endParaRPr lang="en-GB" dirty="0"/>
          </a:p>
          <a:p>
            <a:pPr lvl="0"/>
            <a:r>
              <a:rPr lang="en-GB" dirty="0"/>
              <a:t>Not get personally </a:t>
            </a:r>
            <a:r>
              <a:rPr lang="en-GB" dirty="0" smtClean="0"/>
              <a:t>involved</a:t>
            </a:r>
          </a:p>
          <a:p>
            <a:pPr lvl="0"/>
            <a:endParaRPr lang="en-GB" dirty="0"/>
          </a:p>
          <a:p>
            <a:pPr lvl="0"/>
            <a:r>
              <a:rPr lang="en-GB" dirty="0"/>
              <a:t>Promise </a:t>
            </a:r>
            <a:r>
              <a:rPr lang="en-GB" dirty="0" smtClean="0"/>
              <a:t>confidentiality</a:t>
            </a:r>
          </a:p>
          <a:p>
            <a:pPr lvl="0"/>
            <a:endParaRPr lang="en-GB" dirty="0"/>
          </a:p>
          <a:p>
            <a:pPr lvl="0"/>
            <a:r>
              <a:rPr lang="en-GB" dirty="0"/>
              <a:t>Explain how the respondent came to be </a:t>
            </a:r>
            <a:r>
              <a:rPr lang="en-GB" dirty="0" smtClean="0"/>
              <a:t>selected</a:t>
            </a:r>
          </a:p>
          <a:p>
            <a:pPr lvl="0"/>
            <a:endParaRPr lang="en-GB" dirty="0"/>
          </a:p>
          <a:p>
            <a:pPr lvl="0"/>
            <a:r>
              <a:rPr lang="en-GB" dirty="0"/>
              <a:t>Not be ‘cold’ or ‘official’ but friendly and </a:t>
            </a:r>
            <a:r>
              <a:rPr lang="en-GB" dirty="0" smtClean="0"/>
              <a:t>trustworthy</a:t>
            </a:r>
          </a:p>
          <a:p>
            <a:pPr lvl="0"/>
            <a:endParaRPr lang="en-GB" dirty="0"/>
          </a:p>
          <a:p>
            <a:pPr lvl="0"/>
            <a:r>
              <a:rPr lang="en-GB" dirty="0"/>
              <a:t>Avoid answering personal questions e.g. ‘don’t you agree with me that…’ – to avoid bias</a:t>
            </a:r>
          </a:p>
        </p:txBody>
      </p:sp>
    </p:spTree>
    <p:extLst>
      <p:ext uri="{BB962C8B-B14F-4D97-AF65-F5344CB8AC3E}">
        <p14:creationId xmlns:p14="http://schemas.microsoft.com/office/powerpoint/2010/main" val="306364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7230" y="109530"/>
            <a:ext cx="8785795" cy="923330"/>
          </a:xfrm>
          <a:prstGeom prst="rect">
            <a:avLst/>
          </a:prstGeom>
        </p:spPr>
        <p:txBody>
          <a:bodyPr wrap="square">
            <a:spAutoFit/>
          </a:bodyPr>
          <a:lstStyle/>
          <a:p>
            <a:pPr lvl="0"/>
            <a:r>
              <a:rPr lang="en-GB" dirty="0"/>
              <a:t>Must thank the respondents at the end of the interview and promise those who ask for the results of the survey that their research organisation will send them an outline of the findings in due course</a:t>
            </a:r>
          </a:p>
        </p:txBody>
      </p:sp>
      <p:sp>
        <p:nvSpPr>
          <p:cNvPr id="3" name="Rectangle 2"/>
          <p:cNvSpPr/>
          <p:nvPr/>
        </p:nvSpPr>
        <p:spPr>
          <a:xfrm>
            <a:off x="299589" y="1525047"/>
            <a:ext cx="8603435" cy="3693319"/>
          </a:xfrm>
          <a:prstGeom prst="rect">
            <a:avLst/>
          </a:prstGeom>
        </p:spPr>
        <p:txBody>
          <a:bodyPr wrap="square">
            <a:spAutoFit/>
          </a:bodyPr>
          <a:lstStyle/>
          <a:p>
            <a:r>
              <a:rPr lang="en-GB" u="sng" dirty="0"/>
              <a:t>Semi-structured Interviews</a:t>
            </a:r>
            <a:endParaRPr lang="en-GB" b="1" u="sng" dirty="0">
              <a:effectLst>
                <a:innerShdw blurRad="63500" dist="50800">
                  <a:prstClr val="black">
                    <a:alpha val="50000"/>
                  </a:prstClr>
                </a:innerShdw>
              </a:effectLst>
            </a:endParaRPr>
          </a:p>
          <a:p>
            <a:r>
              <a:rPr lang="en-GB" dirty="0"/>
              <a:t> </a:t>
            </a:r>
          </a:p>
          <a:p>
            <a:r>
              <a:rPr lang="en-GB" dirty="0"/>
              <a:t>A series of semi-structured interviews, can be undertaken by the author, after analysis of the returned questionnaires.  </a:t>
            </a:r>
            <a:endParaRPr lang="en-GB" dirty="0" smtClean="0"/>
          </a:p>
          <a:p>
            <a:endParaRPr lang="en-GB" dirty="0"/>
          </a:p>
          <a:p>
            <a:r>
              <a:rPr lang="en-GB" dirty="0" smtClean="0"/>
              <a:t>The </a:t>
            </a:r>
            <a:r>
              <a:rPr lang="en-GB" dirty="0"/>
              <a:t>interviews must be carried out solely by the author, in order to avoid introducing bias into the study.  </a:t>
            </a:r>
            <a:endParaRPr lang="en-GB" dirty="0" smtClean="0"/>
          </a:p>
          <a:p>
            <a:endParaRPr lang="en-GB" dirty="0"/>
          </a:p>
          <a:p>
            <a:r>
              <a:rPr lang="en-GB" dirty="0" smtClean="0"/>
              <a:t>The </a:t>
            </a:r>
            <a:r>
              <a:rPr lang="en-GB" dirty="0"/>
              <a:t>reason for conducting these interviews is to clarify the responses obtained from the questionnaires and to provide further detailed information</a:t>
            </a:r>
            <a:r>
              <a:rPr lang="en-GB" dirty="0" smtClean="0"/>
              <a:t>.</a:t>
            </a:r>
          </a:p>
          <a:p>
            <a:endParaRPr lang="en-GB" dirty="0"/>
          </a:p>
          <a:p>
            <a:r>
              <a:rPr lang="en-GB" dirty="0" smtClean="0"/>
              <a:t>The </a:t>
            </a:r>
            <a:r>
              <a:rPr lang="en-GB" dirty="0"/>
              <a:t>interviewees chosen must have agreed to take part in the interviews by indicating so at the end of the questionnaire if required to do so.</a:t>
            </a:r>
          </a:p>
        </p:txBody>
      </p:sp>
    </p:spTree>
    <p:extLst>
      <p:ext uri="{BB962C8B-B14F-4D97-AF65-F5344CB8AC3E}">
        <p14:creationId xmlns:p14="http://schemas.microsoft.com/office/powerpoint/2010/main" val="1452952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8666" y="640218"/>
            <a:ext cx="8649025" cy="4524316"/>
          </a:xfrm>
          <a:prstGeom prst="rect">
            <a:avLst/>
          </a:prstGeom>
        </p:spPr>
        <p:txBody>
          <a:bodyPr wrap="square">
            <a:spAutoFit/>
          </a:bodyPr>
          <a:lstStyle/>
          <a:p>
            <a:r>
              <a:rPr lang="en-GB" dirty="0"/>
              <a:t>Rather than random sampling of those respondents who are interviewed, a selection of those who provided the required insights into the issues under study can be </a:t>
            </a:r>
            <a:r>
              <a:rPr lang="en-GB" dirty="0" smtClean="0"/>
              <a:t>chosen.  </a:t>
            </a:r>
          </a:p>
          <a:p>
            <a:endParaRPr lang="en-GB" dirty="0"/>
          </a:p>
          <a:p>
            <a:r>
              <a:rPr lang="en-GB" dirty="0" smtClean="0"/>
              <a:t>The </a:t>
            </a:r>
            <a:r>
              <a:rPr lang="en-GB" dirty="0"/>
              <a:t>potential participants should then be contacted and the purposes of the interview explained together with a number of assurances e.g. anonymity, vetting of materials based on the interview and the length of time involved.  </a:t>
            </a:r>
            <a:endParaRPr lang="en-GB" dirty="0" smtClean="0"/>
          </a:p>
          <a:p>
            <a:endParaRPr lang="en-GB" dirty="0"/>
          </a:p>
          <a:p>
            <a:r>
              <a:rPr lang="en-GB" dirty="0" smtClean="0"/>
              <a:t>The </a:t>
            </a:r>
            <a:r>
              <a:rPr lang="en-GB" dirty="0"/>
              <a:t>interviewee can be written to first and then contacted by telephone in order to be less confronting</a:t>
            </a:r>
            <a:r>
              <a:rPr lang="en-GB" dirty="0" smtClean="0"/>
              <a:t>.</a:t>
            </a:r>
          </a:p>
          <a:p>
            <a:endParaRPr lang="en-GB" dirty="0"/>
          </a:p>
          <a:p>
            <a:r>
              <a:rPr lang="en-GB" dirty="0"/>
              <a:t>In the semi-structured interview process, it is desirable to elicit the interviewees’ views rather than reflecting those of the </a:t>
            </a:r>
            <a:r>
              <a:rPr lang="en-GB" dirty="0" smtClean="0"/>
              <a:t>author.</a:t>
            </a:r>
          </a:p>
          <a:p>
            <a:endParaRPr lang="en-GB" dirty="0"/>
          </a:p>
          <a:p>
            <a:r>
              <a:rPr lang="en-GB" dirty="0" smtClean="0"/>
              <a:t>The </a:t>
            </a:r>
            <a:r>
              <a:rPr lang="en-GB" dirty="0"/>
              <a:t>interviewees should also be given a copy of the findings and offered the right to vet the materials based on the interview.</a:t>
            </a:r>
          </a:p>
        </p:txBody>
      </p:sp>
    </p:spTree>
    <p:extLst>
      <p:ext uri="{BB962C8B-B14F-4D97-AF65-F5344CB8AC3E}">
        <p14:creationId xmlns:p14="http://schemas.microsoft.com/office/powerpoint/2010/main" val="2175292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2153" y="291072"/>
            <a:ext cx="8583897" cy="3139321"/>
          </a:xfrm>
          <a:prstGeom prst="rect">
            <a:avLst/>
          </a:prstGeom>
        </p:spPr>
        <p:txBody>
          <a:bodyPr wrap="square">
            <a:spAutoFit/>
          </a:bodyPr>
          <a:lstStyle/>
          <a:p>
            <a:r>
              <a:rPr lang="en-GB" dirty="0"/>
              <a:t>An interview sheet must be prepared with a list of topics to be discussed that have emerged from the completed questionnaires.  </a:t>
            </a:r>
            <a:endParaRPr lang="en-GB" dirty="0" smtClean="0"/>
          </a:p>
          <a:p>
            <a:endParaRPr lang="en-GB" dirty="0"/>
          </a:p>
          <a:p>
            <a:r>
              <a:rPr lang="en-GB" dirty="0" smtClean="0"/>
              <a:t>Free </a:t>
            </a:r>
            <a:r>
              <a:rPr lang="en-GB" dirty="0"/>
              <a:t>notes can also made in order to record information that is believed to be salient, either during or following the interview. </a:t>
            </a:r>
            <a:endParaRPr lang="en-GB" dirty="0" smtClean="0"/>
          </a:p>
          <a:p>
            <a:endParaRPr lang="en-GB" dirty="0"/>
          </a:p>
          <a:p>
            <a:r>
              <a:rPr lang="en-GB" dirty="0" smtClean="0"/>
              <a:t>During </a:t>
            </a:r>
            <a:r>
              <a:rPr lang="en-GB" dirty="0"/>
              <a:t>the selection process of the respondents, care should be taken that no two interviewees are chosen from the same department/institution, as different opinions are advisable.  </a:t>
            </a:r>
            <a:endParaRPr lang="en-GB" dirty="0" smtClean="0"/>
          </a:p>
          <a:p>
            <a:endParaRPr lang="en-GB" dirty="0"/>
          </a:p>
          <a:p>
            <a:r>
              <a:rPr lang="en-GB" dirty="0" smtClean="0"/>
              <a:t>If </a:t>
            </a:r>
            <a:r>
              <a:rPr lang="en-GB" dirty="0"/>
              <a:t>this occurs, the name should be discarded and a new one selected </a:t>
            </a:r>
            <a:endParaRPr lang="en-US" dirty="0"/>
          </a:p>
        </p:txBody>
      </p:sp>
      <p:sp>
        <p:nvSpPr>
          <p:cNvPr id="3" name="Rectangle 2"/>
          <p:cNvSpPr/>
          <p:nvPr/>
        </p:nvSpPr>
        <p:spPr>
          <a:xfrm>
            <a:off x="260511" y="3656195"/>
            <a:ext cx="8590410" cy="3139321"/>
          </a:xfrm>
          <a:prstGeom prst="rect">
            <a:avLst/>
          </a:prstGeom>
        </p:spPr>
        <p:txBody>
          <a:bodyPr wrap="square">
            <a:spAutoFit/>
          </a:bodyPr>
          <a:lstStyle/>
          <a:p>
            <a:r>
              <a:rPr lang="en-GB" b="1" u="sng" dirty="0">
                <a:effectLst>
                  <a:innerShdw blurRad="63500" dist="50800">
                    <a:prstClr val="black">
                      <a:alpha val="50000"/>
                    </a:prstClr>
                  </a:innerShdw>
                </a:effectLst>
              </a:rPr>
              <a:t>Methods of Recording Interview Information</a:t>
            </a:r>
            <a:endParaRPr lang="en-GB" b="1" dirty="0"/>
          </a:p>
          <a:p>
            <a:r>
              <a:rPr lang="en-GB" b="1" dirty="0"/>
              <a:t> </a:t>
            </a:r>
          </a:p>
          <a:p>
            <a:pPr lvl="0"/>
            <a:r>
              <a:rPr lang="en-GB" b="1" dirty="0"/>
              <a:t>Video Recording</a:t>
            </a:r>
          </a:p>
          <a:p>
            <a:r>
              <a:rPr lang="en-GB" dirty="0"/>
              <a:t> </a:t>
            </a:r>
            <a:endParaRPr lang="en-GB" b="1" dirty="0"/>
          </a:p>
          <a:p>
            <a:pPr lvl="0"/>
            <a:r>
              <a:rPr lang="en-GB" dirty="0"/>
              <a:t>The high quality of video recordings of interviews are well within budgets of many </a:t>
            </a:r>
            <a:r>
              <a:rPr lang="en-GB" dirty="0" smtClean="0"/>
              <a:t>organisations</a:t>
            </a:r>
          </a:p>
          <a:p>
            <a:pPr lvl="0"/>
            <a:endParaRPr lang="en-GB" b="1" dirty="0"/>
          </a:p>
          <a:p>
            <a:pPr lvl="0"/>
            <a:r>
              <a:rPr lang="en-GB" dirty="0"/>
              <a:t>Possible to observe non-verbal communication channels as well as to construct audio transcripts of the interactions between </a:t>
            </a:r>
            <a:r>
              <a:rPr lang="en-GB" dirty="0" smtClean="0"/>
              <a:t>participants</a:t>
            </a:r>
          </a:p>
          <a:p>
            <a:pPr lvl="0"/>
            <a:endParaRPr lang="en-GB" b="1" dirty="0"/>
          </a:p>
          <a:p>
            <a:pPr lvl="0"/>
            <a:r>
              <a:rPr lang="en-GB" dirty="0"/>
              <a:t>Some may find presence of camera to be threatening</a:t>
            </a:r>
            <a:endParaRPr lang="en-GB" b="1" dirty="0"/>
          </a:p>
        </p:txBody>
      </p:sp>
    </p:spTree>
    <p:extLst>
      <p:ext uri="{BB962C8B-B14F-4D97-AF65-F5344CB8AC3E}">
        <p14:creationId xmlns:p14="http://schemas.microsoft.com/office/powerpoint/2010/main" val="39615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2358" y="183815"/>
            <a:ext cx="8577385" cy="3416320"/>
          </a:xfrm>
          <a:prstGeom prst="rect">
            <a:avLst/>
          </a:prstGeom>
        </p:spPr>
        <p:txBody>
          <a:bodyPr wrap="square">
            <a:spAutoFit/>
          </a:bodyPr>
          <a:lstStyle/>
          <a:p>
            <a:r>
              <a:rPr lang="en-GB" dirty="0"/>
              <a:t>The camera may have several effects:</a:t>
            </a:r>
            <a:r>
              <a:rPr lang="en-GB" dirty="0" smtClean="0"/>
              <a:t>-</a:t>
            </a:r>
          </a:p>
          <a:p>
            <a:endParaRPr lang="en-GB" b="1" dirty="0"/>
          </a:p>
          <a:p>
            <a:pPr lvl="0"/>
            <a:r>
              <a:rPr lang="en-GB" dirty="0"/>
              <a:t>Interviewee may refuse to </a:t>
            </a:r>
            <a:r>
              <a:rPr lang="en-GB" dirty="0" smtClean="0"/>
              <a:t>participate</a:t>
            </a:r>
          </a:p>
          <a:p>
            <a:pPr lvl="0"/>
            <a:endParaRPr lang="en-GB" b="1" dirty="0"/>
          </a:p>
          <a:p>
            <a:pPr lvl="0"/>
            <a:r>
              <a:rPr lang="en-GB" dirty="0"/>
              <a:t>It may alter the normal flow of the </a:t>
            </a:r>
            <a:r>
              <a:rPr lang="en-GB" dirty="0" smtClean="0"/>
              <a:t>interview</a:t>
            </a:r>
          </a:p>
          <a:p>
            <a:pPr lvl="0"/>
            <a:endParaRPr lang="en-GB" b="1" dirty="0"/>
          </a:p>
          <a:p>
            <a:pPr lvl="0"/>
            <a:r>
              <a:rPr lang="en-GB" dirty="0"/>
              <a:t>Some respondents may be quite unwilling to commit personal information and/or controversial views on </a:t>
            </a:r>
            <a:r>
              <a:rPr lang="en-GB" dirty="0" smtClean="0"/>
              <a:t>‘tape’</a:t>
            </a:r>
            <a:endParaRPr lang="en-GB" dirty="0" smtClean="0"/>
          </a:p>
          <a:p>
            <a:pPr lvl="0"/>
            <a:endParaRPr lang="en-GB" b="1" dirty="0"/>
          </a:p>
          <a:p>
            <a:pPr lvl="0"/>
            <a:r>
              <a:rPr lang="en-GB" dirty="0"/>
              <a:t>Interviewee would find it difficult to deny their views when they have been </a:t>
            </a:r>
            <a:r>
              <a:rPr lang="en-GB" dirty="0" smtClean="0"/>
              <a:t>video recorded</a:t>
            </a:r>
            <a:endParaRPr lang="en-GB" b="1" dirty="0"/>
          </a:p>
          <a:p>
            <a:r>
              <a:rPr lang="en-GB" b="1" dirty="0"/>
              <a:t> </a:t>
            </a:r>
          </a:p>
        </p:txBody>
      </p:sp>
      <p:sp>
        <p:nvSpPr>
          <p:cNvPr id="3" name="Rectangle 2"/>
          <p:cNvSpPr/>
          <p:nvPr/>
        </p:nvSpPr>
        <p:spPr>
          <a:xfrm>
            <a:off x="221435" y="3652096"/>
            <a:ext cx="8538308" cy="2308324"/>
          </a:xfrm>
          <a:prstGeom prst="rect">
            <a:avLst/>
          </a:prstGeom>
        </p:spPr>
        <p:txBody>
          <a:bodyPr wrap="square">
            <a:spAutoFit/>
          </a:bodyPr>
          <a:lstStyle/>
          <a:p>
            <a:pPr lvl="0"/>
            <a:r>
              <a:rPr lang="en-GB" b="1" dirty="0"/>
              <a:t>Audio </a:t>
            </a:r>
            <a:r>
              <a:rPr lang="en-GB" b="1" dirty="0" smtClean="0"/>
              <a:t>Recording</a:t>
            </a:r>
            <a:endParaRPr lang="en-GB" b="1" dirty="0"/>
          </a:p>
          <a:p>
            <a:r>
              <a:rPr lang="en-GB" dirty="0"/>
              <a:t> </a:t>
            </a:r>
          </a:p>
          <a:p>
            <a:pPr lvl="0"/>
            <a:r>
              <a:rPr lang="en-GB" dirty="0"/>
              <a:t>Many interviewers use audio recording of interviews in order to be able to prepare transcripts for later study</a:t>
            </a:r>
            <a:endParaRPr lang="en-GB" b="1" dirty="0"/>
          </a:p>
          <a:p>
            <a:r>
              <a:rPr lang="en-GB" dirty="0"/>
              <a:t> </a:t>
            </a:r>
          </a:p>
          <a:p>
            <a:pPr lvl="0"/>
            <a:r>
              <a:rPr lang="en-GB" dirty="0"/>
              <a:t>Advantage of video and audio recording is that the interviewees’ answers are available for independent scrutiny</a:t>
            </a:r>
          </a:p>
          <a:p>
            <a:r>
              <a:rPr lang="en-GB" dirty="0"/>
              <a:t> </a:t>
            </a:r>
          </a:p>
        </p:txBody>
      </p:sp>
    </p:spTree>
    <p:extLst>
      <p:ext uri="{BB962C8B-B14F-4D97-AF65-F5344CB8AC3E}">
        <p14:creationId xmlns:p14="http://schemas.microsoft.com/office/powerpoint/2010/main" val="3386296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9128" y="285065"/>
            <a:ext cx="8557846" cy="5078314"/>
          </a:xfrm>
          <a:prstGeom prst="rect">
            <a:avLst/>
          </a:prstGeom>
        </p:spPr>
        <p:txBody>
          <a:bodyPr wrap="square">
            <a:spAutoFit/>
          </a:bodyPr>
          <a:lstStyle/>
          <a:p>
            <a:pPr lvl="0"/>
            <a:r>
              <a:rPr lang="en-GB" b="1" dirty="0"/>
              <a:t>Use of response schedules/answer  checklists</a:t>
            </a:r>
            <a:endParaRPr lang="en-GB" dirty="0"/>
          </a:p>
          <a:p>
            <a:r>
              <a:rPr lang="en-GB" dirty="0"/>
              <a:t> </a:t>
            </a:r>
          </a:p>
          <a:p>
            <a:pPr lvl="0"/>
            <a:r>
              <a:rPr lang="en-GB" dirty="0"/>
              <a:t>Interviewer may record information provided by interviewee on a pre-designed response schedule/answer checklist</a:t>
            </a:r>
          </a:p>
          <a:p>
            <a:r>
              <a:rPr lang="en-GB" dirty="0"/>
              <a:t> </a:t>
            </a:r>
          </a:p>
          <a:p>
            <a:pPr lvl="0"/>
            <a:r>
              <a:rPr lang="en-GB" dirty="0"/>
              <a:t>Usually completed during the interview</a:t>
            </a:r>
          </a:p>
          <a:p>
            <a:r>
              <a:rPr lang="en-GB" dirty="0"/>
              <a:t> </a:t>
            </a:r>
          </a:p>
          <a:p>
            <a:pPr lvl="0"/>
            <a:r>
              <a:rPr lang="en-GB" dirty="0"/>
              <a:t>Immediate recording probably more valid and reliable but presence of recording device may concern </a:t>
            </a:r>
            <a:r>
              <a:rPr lang="en-GB" dirty="0" smtClean="0"/>
              <a:t>respondent</a:t>
            </a:r>
          </a:p>
          <a:p>
            <a:pPr lvl="0"/>
            <a:endParaRPr lang="en-GB" dirty="0"/>
          </a:p>
          <a:p>
            <a:pPr lvl="0"/>
            <a:r>
              <a:rPr lang="en-GB" dirty="0"/>
              <a:t>Response sheet must be well designed</a:t>
            </a:r>
          </a:p>
          <a:p>
            <a:r>
              <a:rPr lang="en-GB" dirty="0"/>
              <a:t> </a:t>
            </a:r>
          </a:p>
          <a:p>
            <a:pPr lvl="0"/>
            <a:r>
              <a:rPr lang="en-GB" dirty="0"/>
              <a:t>If answers do not conform to assumptions designed into response sheet these interpretations may not be satisfactory or well considered</a:t>
            </a:r>
          </a:p>
          <a:p>
            <a:r>
              <a:rPr lang="en-GB" dirty="0"/>
              <a:t> </a:t>
            </a:r>
          </a:p>
          <a:p>
            <a:r>
              <a:rPr lang="en-GB" dirty="0"/>
              <a:t>For telephone interviews – use of computer may assist things</a:t>
            </a:r>
          </a:p>
          <a:p>
            <a:r>
              <a:rPr lang="en-GB" dirty="0"/>
              <a:t> </a:t>
            </a:r>
          </a:p>
          <a:p>
            <a:r>
              <a:rPr lang="en-GB" dirty="0"/>
              <a:t> </a:t>
            </a:r>
          </a:p>
        </p:txBody>
      </p:sp>
    </p:spTree>
    <p:extLst>
      <p:ext uri="{BB962C8B-B14F-4D97-AF65-F5344CB8AC3E}">
        <p14:creationId xmlns:p14="http://schemas.microsoft.com/office/powerpoint/2010/main" val="2661312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4460" y="220345"/>
            <a:ext cx="8668565" cy="4247317"/>
          </a:xfrm>
          <a:prstGeom prst="rect">
            <a:avLst/>
          </a:prstGeom>
        </p:spPr>
        <p:txBody>
          <a:bodyPr wrap="square">
            <a:spAutoFit/>
          </a:bodyPr>
          <a:lstStyle/>
          <a:p>
            <a:pPr lvl="0"/>
            <a:r>
              <a:rPr lang="en-GB" b="1" dirty="0"/>
              <a:t>Free –form (unstructured) notes</a:t>
            </a:r>
            <a:endParaRPr lang="en-GB" dirty="0"/>
          </a:p>
          <a:p>
            <a:r>
              <a:rPr lang="en-GB" dirty="0">
                <a:effectLst>
                  <a:innerShdw blurRad="63500" dist="50800">
                    <a:prstClr val="black">
                      <a:alpha val="50000"/>
                    </a:prstClr>
                  </a:innerShdw>
                </a:effectLst>
              </a:rPr>
              <a:t> </a:t>
            </a:r>
            <a:endParaRPr lang="en-GB" dirty="0"/>
          </a:p>
          <a:p>
            <a:pPr lvl="0"/>
            <a:r>
              <a:rPr lang="en-GB" dirty="0"/>
              <a:t>Interviewer makes free notes to record information they believe to be salient, either during or following interview</a:t>
            </a:r>
          </a:p>
          <a:p>
            <a:r>
              <a:rPr lang="en-GB" dirty="0"/>
              <a:t> </a:t>
            </a:r>
          </a:p>
          <a:p>
            <a:pPr lvl="0"/>
            <a:r>
              <a:rPr lang="en-GB" dirty="0"/>
              <a:t>Used extensively by clinicians to make case notes</a:t>
            </a:r>
          </a:p>
          <a:p>
            <a:r>
              <a:rPr lang="en-GB" dirty="0"/>
              <a:t> </a:t>
            </a:r>
          </a:p>
          <a:p>
            <a:pPr lvl="0"/>
            <a:r>
              <a:rPr lang="en-GB" dirty="0"/>
              <a:t>Needs substantial judgement and interpretation on the part of the interviewer</a:t>
            </a:r>
          </a:p>
          <a:p>
            <a:r>
              <a:rPr lang="en-GB" dirty="0"/>
              <a:t> </a:t>
            </a:r>
          </a:p>
          <a:p>
            <a:pPr lvl="0"/>
            <a:r>
              <a:rPr lang="en-GB" dirty="0"/>
              <a:t>Results refined and data reduced - the validity of which is inaccessible to scrutiny</a:t>
            </a:r>
          </a:p>
          <a:p>
            <a:r>
              <a:rPr lang="en-GB" dirty="0"/>
              <a:t> </a:t>
            </a:r>
          </a:p>
          <a:p>
            <a:pPr lvl="0"/>
            <a:r>
              <a:rPr lang="en-GB" dirty="0"/>
              <a:t>Further free note taking may result in same type of data across interviewees</a:t>
            </a:r>
          </a:p>
          <a:p>
            <a:r>
              <a:rPr lang="en-GB" dirty="0"/>
              <a:t> </a:t>
            </a:r>
          </a:p>
          <a:p>
            <a:r>
              <a:rPr lang="en-GB" dirty="0"/>
              <a:t> </a:t>
            </a:r>
          </a:p>
        </p:txBody>
      </p:sp>
    </p:spTree>
    <p:extLst>
      <p:ext uri="{BB962C8B-B14F-4D97-AF65-F5344CB8AC3E}">
        <p14:creationId xmlns:p14="http://schemas.microsoft.com/office/powerpoint/2010/main" val="2512041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671080749"/>
              </p:ext>
            </p:extLst>
          </p:nvPr>
        </p:nvGraphicFramePr>
        <p:xfrm>
          <a:off x="1562100" y="209550"/>
          <a:ext cx="6019800" cy="6438900"/>
        </p:xfrm>
        <a:graphic>
          <a:graphicData uri="http://schemas.openxmlformats.org/presentationml/2006/ole">
            <mc:AlternateContent xmlns:mc="http://schemas.openxmlformats.org/markup-compatibility/2006">
              <mc:Choice xmlns:v="urn:schemas-microsoft-com:vml" Requires="v">
                <p:oleObj spid="_x0000_s1027" name="Document" r:id="rId4" imgW="6019800" imgH="6438900" progId="Word.Document.12">
                  <p:embed/>
                </p:oleObj>
              </mc:Choice>
              <mc:Fallback>
                <p:oleObj name="Document" r:id="rId4" imgW="6019800" imgH="6438900" progId="Word.Document.12">
                  <p:embed/>
                  <p:pic>
                    <p:nvPicPr>
                      <p:cNvPr id="0" name=""/>
                      <p:cNvPicPr/>
                      <p:nvPr/>
                    </p:nvPicPr>
                    <p:blipFill>
                      <a:blip r:embed="rId5"/>
                      <a:stretch>
                        <a:fillRect/>
                      </a:stretch>
                    </p:blipFill>
                    <p:spPr>
                      <a:xfrm>
                        <a:off x="1562100" y="209550"/>
                        <a:ext cx="6019800" cy="6438900"/>
                      </a:xfrm>
                      <a:prstGeom prst="rect">
                        <a:avLst/>
                      </a:prstGeom>
                    </p:spPr>
                  </p:pic>
                </p:oleObj>
              </mc:Fallback>
            </mc:AlternateContent>
          </a:graphicData>
        </a:graphic>
      </p:graphicFrame>
    </p:spTree>
    <p:extLst>
      <p:ext uri="{BB962C8B-B14F-4D97-AF65-F5344CB8AC3E}">
        <p14:creationId xmlns:p14="http://schemas.microsoft.com/office/powerpoint/2010/main" val="40522437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23</TotalTime>
  <Words>454</Words>
  <Application>Microsoft Macintosh PowerPoint</Application>
  <PresentationFormat>On-screen Show (4:3)</PresentationFormat>
  <Paragraphs>183</Paragraphs>
  <Slides>15</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15</vt:i4>
      </vt:variant>
    </vt:vector>
  </HeadingPairs>
  <TitlesOfParts>
    <vt:vector size="17" baseType="lpstr">
      <vt:lpstr>Breeze</vt:lpstr>
      <vt:lpstr>Document</vt:lpstr>
      <vt:lpstr>Interviews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Rosanna Sutton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Interviews</dc:title>
  <dc:creator>Rosanna Sutton</dc:creator>
  <cp:lastModifiedBy>Rosanna Sutton</cp:lastModifiedBy>
  <cp:revision>6</cp:revision>
  <dcterms:created xsi:type="dcterms:W3CDTF">2013-11-12T16:26:30Z</dcterms:created>
  <dcterms:modified xsi:type="dcterms:W3CDTF">2013-11-26T09:22:00Z</dcterms:modified>
</cp:coreProperties>
</file>