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slideshow.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6" r:id="rId2"/>
    <p:sldId id="257" r:id="rId3"/>
    <p:sldId id="258" r:id="rId4"/>
    <p:sldId id="259" r:id="rId5"/>
    <p:sldId id="262" r:id="rId6"/>
    <p:sldId id="264" r:id="rId7"/>
    <p:sldId id="265" r:id="rId8"/>
    <p:sldId id="266" r:id="rId9"/>
    <p:sldId id="276" r:id="rId10"/>
    <p:sldId id="269" r:id="rId11"/>
    <p:sldId id="278" r:id="rId12"/>
    <p:sldId id="267" r:id="rId13"/>
    <p:sldId id="268" r:id="rId14"/>
    <p:sldId id="263" r:id="rId15"/>
    <p:sldId id="272" r:id="rId16"/>
    <p:sldId id="275" r:id="rId17"/>
    <p:sldId id="260" r:id="rId18"/>
    <p:sldId id="273" r:id="rId19"/>
    <p:sldId id="277" r:id="rId20"/>
    <p:sldId id="280" r:id="rId21"/>
    <p:sldId id="279" r:id="rId22"/>
    <p:sldId id="281" r:id="rId23"/>
    <p:sldId id="282" r:id="rId24"/>
    <p:sldId id="283" r:id="rId25"/>
    <p:sldId id="270" r:id="rId26"/>
    <p:sldId id="284"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756" autoAdjust="0"/>
  </p:normalViewPr>
  <p:slideViewPr>
    <p:cSldViewPr>
      <p:cViewPr>
        <p:scale>
          <a:sx n="77" d="100"/>
          <a:sy n="77" d="100"/>
        </p:scale>
        <p:origin x="-1362" y="-25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2A1D5EC-3437-44EF-BBC6-A02F4DE672AF}" type="datetimeFigureOut">
              <a:rPr lang="en-GB" smtClean="0"/>
              <a:pPr/>
              <a:t>16/11/2010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88A7BC9-53F6-4555-84D4-C4B4CFC98632}"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Giddens</a:t>
            </a:r>
            <a:r>
              <a:rPr lang="en-GB" dirty="0" smtClean="0"/>
              <a:t> however maintained that modern</a:t>
            </a:r>
            <a:r>
              <a:rPr lang="en-GB" baseline="0" dirty="0" smtClean="0"/>
              <a:t> life rather than alienating us from community, affords us greater freedoms.</a:t>
            </a:r>
            <a:endParaRPr lang="en-GB" dirty="0"/>
          </a:p>
        </p:txBody>
      </p:sp>
      <p:sp>
        <p:nvSpPr>
          <p:cNvPr id="4" name="Slide Number Placeholder 3"/>
          <p:cNvSpPr>
            <a:spLocks noGrp="1"/>
          </p:cNvSpPr>
          <p:nvPr>
            <p:ph type="sldNum" sz="quarter" idx="10"/>
          </p:nvPr>
        </p:nvSpPr>
        <p:spPr/>
        <p:txBody>
          <a:bodyPr/>
          <a:lstStyle/>
          <a:p>
            <a:fld id="{688A7BC9-53F6-4555-84D4-C4B4CFC98632}" type="slidenum">
              <a:rPr lang="en-GB" smtClean="0"/>
              <a:pPr/>
              <a:t>7</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So, we negotiate change</a:t>
            </a:r>
            <a:r>
              <a:rPr lang="en-GB" baseline="0" dirty="0" smtClean="0"/>
              <a:t> constantly and some of us are better at it than others, but there are certain times of our lives when these moments need particular attention so that they can be successfully negotiated. But what does ‘successful negotiation’ means in social terms?</a:t>
            </a:r>
            <a:endParaRPr lang="en-GB" dirty="0"/>
          </a:p>
        </p:txBody>
      </p:sp>
      <p:sp>
        <p:nvSpPr>
          <p:cNvPr id="4" name="Slide Number Placeholder 3"/>
          <p:cNvSpPr>
            <a:spLocks noGrp="1"/>
          </p:cNvSpPr>
          <p:nvPr>
            <p:ph type="sldNum" sz="quarter" idx="10"/>
          </p:nvPr>
        </p:nvSpPr>
        <p:spPr/>
        <p:txBody>
          <a:bodyPr/>
          <a:lstStyle/>
          <a:p>
            <a:fld id="{688A7BC9-53F6-4555-84D4-C4B4CFC98632}" type="slidenum">
              <a:rPr lang="en-GB" smtClean="0"/>
              <a:pPr/>
              <a:t>8</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i="1" dirty="0" smtClean="0"/>
              <a:t>Transitions in individuals’ lives have always demanded psychic reorganisation, something which was often ritualised in traditional cultures in the shape of rites of passage. But in such cultures, where things stayed more or less the same from generation to generation on the level of </a:t>
            </a:r>
            <a:r>
              <a:rPr lang="en-GB" sz="1200" i="1" dirty="0" err="1" smtClean="0"/>
              <a:t>collectivity</a:t>
            </a:r>
            <a:r>
              <a:rPr lang="en-GB" sz="1200" i="1" dirty="0" smtClean="0"/>
              <a:t>, the changed identity was clearly staked out – as when an individual moved from adolescence into adulthood’</a:t>
            </a:r>
            <a:endParaRPr lang="en-GB" sz="1200" dirty="0" smtClean="0"/>
          </a:p>
          <a:p>
            <a:pPr>
              <a:buNone/>
            </a:pPr>
            <a:r>
              <a:rPr lang="en-GB" sz="1400" dirty="0" smtClean="0"/>
              <a:t>	</a:t>
            </a:r>
            <a:r>
              <a:rPr lang="en-GB" sz="1000" dirty="0" smtClean="0"/>
              <a:t>(</a:t>
            </a:r>
            <a:r>
              <a:rPr lang="en-GB" sz="1000" dirty="0" err="1" smtClean="0"/>
              <a:t>Giddens</a:t>
            </a:r>
            <a:r>
              <a:rPr lang="en-GB" sz="1000" dirty="0" smtClean="0"/>
              <a:t>, 1991:33).</a:t>
            </a:r>
            <a:endParaRPr lang="en-GB" sz="1200" dirty="0"/>
          </a:p>
        </p:txBody>
      </p:sp>
      <p:sp>
        <p:nvSpPr>
          <p:cNvPr id="4" name="Slide Number Placeholder 3"/>
          <p:cNvSpPr>
            <a:spLocks noGrp="1"/>
          </p:cNvSpPr>
          <p:nvPr>
            <p:ph type="sldNum" sz="quarter" idx="10"/>
          </p:nvPr>
        </p:nvSpPr>
        <p:spPr/>
        <p:txBody>
          <a:bodyPr/>
          <a:lstStyle/>
          <a:p>
            <a:fld id="{688A7BC9-53F6-4555-84D4-C4B4CFC98632}" type="slidenum">
              <a:rPr lang="en-GB" smtClean="0"/>
              <a:pPr/>
              <a:t>12</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88A7BC9-53F6-4555-84D4-C4B4CFC98632}" type="slidenum">
              <a:rPr lang="en-GB" smtClean="0"/>
              <a:pPr/>
              <a:t>17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B9C11516-6652-4C83-9CBC-2F758F704CC5}" type="datetimeFigureOut">
              <a:rPr lang="en-GB" smtClean="0"/>
              <a:pPr/>
              <a:t>16/11/2010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6C088-0C26-4F81-A758-316AA4C62012}"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9C11516-6652-4C83-9CBC-2F758F704CC5}" type="datetimeFigureOut">
              <a:rPr lang="en-GB" smtClean="0"/>
              <a:pPr/>
              <a:t>16/11/2010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6C088-0C26-4F81-A758-316AA4C62012}"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B9C11516-6652-4C83-9CBC-2F758F704CC5}" type="datetimeFigureOut">
              <a:rPr lang="en-GB" smtClean="0"/>
              <a:pPr/>
              <a:t>16/11/2010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6C088-0C26-4F81-A758-316AA4C62012}"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B9C11516-6652-4C83-9CBC-2F758F704CC5}" type="datetimeFigureOut">
              <a:rPr lang="en-GB" smtClean="0"/>
              <a:pPr/>
              <a:t>16/11/2010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16C088-0C26-4F81-A758-316AA4C62012}"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B9C11516-6652-4C83-9CBC-2F758F704CC5}" type="datetimeFigureOut">
              <a:rPr lang="en-GB" smtClean="0"/>
              <a:pPr/>
              <a:t>16/11/2010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16C088-0C26-4F81-A758-316AA4C6201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B9C11516-6652-4C83-9CBC-2F758F704CC5}" type="datetimeFigureOut">
              <a:rPr lang="en-GB" smtClean="0"/>
              <a:pPr/>
              <a:t>16/11/2010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16C088-0C26-4F81-A758-316AA4C6201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C11516-6652-4C83-9CBC-2F758F704CC5}" type="datetimeFigureOut">
              <a:rPr lang="en-GB" smtClean="0"/>
              <a:pPr/>
              <a:t>16/11/2010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716C088-0C26-4F81-A758-316AA4C6201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B9C11516-6652-4C83-9CBC-2F758F704CC5}" type="datetimeFigureOut">
              <a:rPr lang="en-GB" smtClean="0"/>
              <a:pPr/>
              <a:t>16/11/2010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16C088-0C26-4F81-A758-316AA4C62012}"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B9C11516-6652-4C83-9CBC-2F758F704CC5}" type="datetimeFigureOut">
              <a:rPr lang="en-GB" smtClean="0"/>
              <a:pPr/>
              <a:t>16/11/2010</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3716C088-0C26-4F81-A758-316AA4C62012}"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9C11516-6652-4C83-9CBC-2F758F704CC5}" type="datetimeFigureOut">
              <a:rPr lang="en-GB" smtClean="0"/>
              <a:pPr/>
              <a:t>16/11/2010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6C088-0C26-4F81-A758-316AA4C6201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9C11516-6652-4C83-9CBC-2F758F704CC5}" type="datetimeFigureOut">
              <a:rPr lang="en-GB" smtClean="0"/>
              <a:pPr/>
              <a:t>16/11/2010</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3716C088-0C26-4F81-A758-316AA4C62012}"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B9C11516-6652-4C83-9CBC-2F758F704CC5}" type="datetimeFigureOut">
              <a:rPr lang="en-GB" smtClean="0"/>
              <a:pPr/>
              <a:t>16/11/2010</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3716C088-0C26-4F81-A758-316AA4C6201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sirc.org/publik/belonging.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ideasbazaar.typepad.com/.a/6a00df35210fa2883401156fc2c930970c-pi"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is.wikibooks.org/wiki/Mynd:Maasai_tribe.jpg" TargetMode="Externa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gi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Negotiating change</a:t>
            </a:r>
            <a:endParaRPr lang="en-GB" dirty="0"/>
          </a:p>
        </p:txBody>
      </p:sp>
      <p:sp>
        <p:nvSpPr>
          <p:cNvPr id="3" name="Subtitle 2"/>
          <p:cNvSpPr>
            <a:spLocks noGrp="1"/>
          </p:cNvSpPr>
          <p:nvPr>
            <p:ph type="subTitle" idx="1"/>
          </p:nvPr>
        </p:nvSpPr>
        <p:spPr/>
        <p:txBody>
          <a:bodyPr/>
          <a:lstStyle/>
          <a:p>
            <a:r>
              <a:rPr lang="en-GB" dirty="0" smtClean="0"/>
              <a:t>How, why and when do we do it?</a:t>
            </a:r>
            <a:endParaRPr lang="en-GB" dirty="0"/>
          </a:p>
        </p:txBody>
      </p:sp>
      <p:pic>
        <p:nvPicPr>
          <p:cNvPr id="4" name="Picture 2" descr="C:\Documents and Settings\sa025\Local Settings\Temporary Internet Files\Content.IE5\VGZVPYJO\MP900448276[1].jpg"/>
          <p:cNvPicPr>
            <a:picLocks noChangeAspect="1" noChangeArrowheads="1"/>
          </p:cNvPicPr>
          <p:nvPr/>
        </p:nvPicPr>
        <p:blipFill>
          <a:blip r:embed="rId2" cstate="print"/>
          <a:srcRect/>
          <a:stretch>
            <a:fillRect/>
          </a:stretch>
        </p:blipFill>
        <p:spPr bwMode="auto">
          <a:xfrm>
            <a:off x="5508104" y="4293096"/>
            <a:ext cx="2816294" cy="1872000"/>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Today’s class</a:t>
            </a:r>
            <a:endParaRPr lang="en-GB" dirty="0"/>
          </a:p>
        </p:txBody>
      </p:sp>
      <p:sp>
        <p:nvSpPr>
          <p:cNvPr id="3" name="Content Placeholder 2"/>
          <p:cNvSpPr>
            <a:spLocks noGrp="1"/>
          </p:cNvSpPr>
          <p:nvPr>
            <p:ph idx="1"/>
          </p:nvPr>
        </p:nvSpPr>
        <p:spPr/>
        <p:txBody>
          <a:bodyPr>
            <a:normAutofit/>
          </a:bodyPr>
          <a:lstStyle/>
          <a:p>
            <a:r>
              <a:rPr lang="en-GB" dirty="0" smtClean="0"/>
              <a:t>What does ‘change’ mean?</a:t>
            </a:r>
          </a:p>
          <a:p>
            <a:r>
              <a:rPr lang="en-GB" dirty="0" smtClean="0"/>
              <a:t>How have you negotiated the change into being a student?</a:t>
            </a:r>
          </a:p>
          <a:p>
            <a:r>
              <a:rPr lang="en-GB" dirty="0" smtClean="0"/>
              <a:t>Why is it difficult for humans to negotiate changes?</a:t>
            </a:r>
          </a:p>
          <a:p>
            <a:r>
              <a:rPr lang="en-GB" dirty="0" smtClean="0"/>
              <a:t>Theories of change</a:t>
            </a:r>
          </a:p>
          <a:p>
            <a:r>
              <a:rPr lang="en-GB" dirty="0" smtClean="0"/>
              <a:t>Life changes – what are they, when are they?</a:t>
            </a:r>
          </a:p>
          <a:p>
            <a:r>
              <a:rPr lang="en-GB" dirty="0" smtClean="0"/>
              <a:t>Why rituals?</a:t>
            </a:r>
          </a:p>
          <a:p>
            <a:r>
              <a:rPr lang="en-GB" dirty="0" smtClean="0"/>
              <a:t>Rituals and structure</a:t>
            </a:r>
          </a:p>
          <a:p>
            <a:endParaRPr lang="en-GB" dirty="0"/>
          </a:p>
        </p:txBody>
      </p:sp>
      <p:pic>
        <p:nvPicPr>
          <p:cNvPr id="1026" name="Picture 2" descr="C:\Documents and Settings\sa025\Local Settings\Temporary Internet Files\Content.IE5\VGZVPYJO\MP900448276[1].jpg"/>
          <p:cNvPicPr>
            <a:picLocks noChangeAspect="1" noChangeArrowheads="1"/>
          </p:cNvPicPr>
          <p:nvPr/>
        </p:nvPicPr>
        <p:blipFill>
          <a:blip r:embed="rId2" cstate="print"/>
          <a:srcRect/>
          <a:stretch>
            <a:fillRect/>
          </a:stretch>
        </p:blipFill>
        <p:spPr bwMode="auto">
          <a:xfrm>
            <a:off x="5724128" y="332656"/>
            <a:ext cx="2816294" cy="1872000"/>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change?</a:t>
            </a:r>
            <a:endParaRPr lang="en-GB" dirty="0"/>
          </a:p>
        </p:txBody>
      </p:sp>
      <p:sp>
        <p:nvSpPr>
          <p:cNvPr id="3" name="Content Placeholder 2"/>
          <p:cNvSpPr>
            <a:spLocks noGrp="1"/>
          </p:cNvSpPr>
          <p:nvPr>
            <p:ph idx="1"/>
          </p:nvPr>
        </p:nvSpPr>
        <p:spPr/>
        <p:txBody>
          <a:bodyPr/>
          <a:lstStyle/>
          <a:p>
            <a:r>
              <a:rPr lang="en-GB" dirty="0" smtClean="0"/>
              <a:t>Substitute, exchange or replace something</a:t>
            </a:r>
          </a:p>
          <a:p>
            <a:r>
              <a:rPr lang="en-GB" dirty="0" smtClean="0"/>
              <a:t>The process of becoming different</a:t>
            </a:r>
          </a:p>
          <a:p>
            <a:r>
              <a:rPr lang="en-GB" dirty="0" smtClean="0"/>
              <a:t>Alteration</a:t>
            </a:r>
          </a:p>
          <a:p>
            <a:pPr>
              <a:buNone/>
            </a:pPr>
            <a:r>
              <a:rPr lang="en-GB" dirty="0" smtClean="0"/>
              <a:t> </a:t>
            </a:r>
          </a:p>
        </p:txBody>
      </p:sp>
      <p:pic>
        <p:nvPicPr>
          <p:cNvPr id="2059" name="Picture 11" descr="C:\Documents and Settings\sa025\Local Settings\Temporary Internet Files\Content.IE5\FKY84KH5\MP900402208[1].jpg"/>
          <p:cNvPicPr>
            <a:picLocks noChangeAspect="1" noChangeArrowheads="1"/>
          </p:cNvPicPr>
          <p:nvPr/>
        </p:nvPicPr>
        <p:blipFill>
          <a:blip r:embed="rId2" cstate="print"/>
          <a:srcRect/>
          <a:stretch>
            <a:fillRect/>
          </a:stretch>
        </p:blipFill>
        <p:spPr bwMode="auto">
          <a:xfrm>
            <a:off x="4185432" y="2961328"/>
            <a:ext cx="4275000" cy="3420000"/>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you deal with change?</a:t>
            </a:r>
            <a:endParaRPr lang="en-GB" dirty="0"/>
          </a:p>
        </p:txBody>
      </p:sp>
      <p:pic>
        <p:nvPicPr>
          <p:cNvPr id="4" name="Picture 5" descr="C:\Documents and Settings\sa025\Local Settings\Temporary Internet Files\Content.IE5\XBXFRBM4\MP900442976[1].jpg"/>
          <p:cNvPicPr>
            <a:picLocks noChangeAspect="1" noChangeArrowheads="1"/>
          </p:cNvPicPr>
          <p:nvPr/>
        </p:nvPicPr>
        <p:blipFill>
          <a:blip r:embed="rId2" cstate="print"/>
          <a:srcRect/>
          <a:stretch>
            <a:fillRect/>
          </a:stretch>
        </p:blipFill>
        <p:spPr bwMode="auto">
          <a:xfrm>
            <a:off x="2588885" y="1593368"/>
            <a:ext cx="3207251" cy="5148000"/>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Is it easy to change?</a:t>
            </a:r>
            <a:endParaRPr lang="en-GB" dirty="0"/>
          </a:p>
        </p:txBody>
      </p:sp>
      <p:sp>
        <p:nvSpPr>
          <p:cNvPr id="3" name="Content Placeholder 2"/>
          <p:cNvSpPr>
            <a:spLocks noGrp="1"/>
          </p:cNvSpPr>
          <p:nvPr>
            <p:ph idx="1"/>
          </p:nvPr>
        </p:nvSpPr>
        <p:spPr/>
        <p:txBody>
          <a:bodyPr/>
          <a:lstStyle/>
          <a:p>
            <a:r>
              <a:rPr lang="en-GB" dirty="0" smtClean="0"/>
              <a:t>Moving from known to unknown triggers survival chemistry</a:t>
            </a:r>
          </a:p>
          <a:p>
            <a:r>
              <a:rPr lang="en-GB" dirty="0" smtClean="0"/>
              <a:t>Challenges sense of identity which impacts on sense of belonging</a:t>
            </a:r>
            <a:endParaRPr lang="en-GB" dirty="0"/>
          </a:p>
        </p:txBody>
      </p:sp>
      <p:pic>
        <p:nvPicPr>
          <p:cNvPr id="4" name="Picture 6" descr="C:\Documents and Settings\sa025\Local Settings\Temporary Internet Files\Content.IE5\VGZVPYJO\MP900386036[1].jpg"/>
          <p:cNvPicPr>
            <a:picLocks noChangeAspect="1" noChangeArrowheads="1"/>
          </p:cNvPicPr>
          <p:nvPr/>
        </p:nvPicPr>
        <p:blipFill>
          <a:blip r:embed="rId2" cstate="print"/>
          <a:srcRect/>
          <a:stretch>
            <a:fillRect/>
          </a:stretch>
        </p:blipFill>
        <p:spPr bwMode="auto">
          <a:xfrm>
            <a:off x="5242072" y="4041352"/>
            <a:ext cx="3578400" cy="2556000"/>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Belonging  </a:t>
            </a:r>
            <a:endParaRPr lang="en-GB" dirty="0"/>
          </a:p>
        </p:txBody>
      </p:sp>
      <p:sp>
        <p:nvSpPr>
          <p:cNvPr id="3" name="Content Placeholder 2"/>
          <p:cNvSpPr>
            <a:spLocks noGrp="1"/>
          </p:cNvSpPr>
          <p:nvPr>
            <p:ph idx="1"/>
          </p:nvPr>
        </p:nvSpPr>
        <p:spPr/>
        <p:txBody>
          <a:bodyPr>
            <a:normAutofit/>
          </a:bodyPr>
          <a:lstStyle/>
          <a:p>
            <a:r>
              <a:rPr lang="en-GB" sz="2400" dirty="0" smtClean="0"/>
              <a:t>‘being human is not about being an individual at all — it is about belonging to a particular group of individuals. At a</a:t>
            </a:r>
          </a:p>
          <a:p>
            <a:pPr>
              <a:buNone/>
            </a:pPr>
            <a:r>
              <a:rPr lang="en-GB" sz="2400" dirty="0" smtClean="0"/>
              <a:t>    	very basic level, who we are is defined by the social networks and communities to which we belong’ </a:t>
            </a:r>
            <a:r>
              <a:rPr lang="en-GB" sz="1200" dirty="0" smtClean="0"/>
              <a:t>(</a:t>
            </a:r>
            <a:r>
              <a:rPr lang="en-GB" sz="1200" i="1" dirty="0" err="1" smtClean="0">
                <a:hlinkClick r:id="rId2"/>
              </a:rPr>
              <a:t>www.sirc.org/publik/</a:t>
            </a:r>
            <a:r>
              <a:rPr lang="en-GB" sz="1200" b="1" i="1" dirty="0" err="1" smtClean="0">
                <a:hlinkClick r:id="rId2"/>
              </a:rPr>
              <a:t>belonging</a:t>
            </a:r>
            <a:r>
              <a:rPr lang="en-GB" sz="1200" i="1" dirty="0" err="1" smtClean="0">
                <a:hlinkClick r:id="rId2"/>
              </a:rPr>
              <a:t>.pdf</a:t>
            </a:r>
            <a:r>
              <a:rPr lang="en-GB" sz="1200" i="1" dirty="0" smtClean="0"/>
              <a:t>: 7)</a:t>
            </a:r>
            <a:r>
              <a:rPr lang="en-GB" sz="1200" dirty="0" smtClean="0"/>
              <a:t>.</a:t>
            </a:r>
            <a:endParaRPr lang="en-GB" sz="1200" dirty="0"/>
          </a:p>
        </p:txBody>
      </p:sp>
      <p:pic>
        <p:nvPicPr>
          <p:cNvPr id="6146" name="Picture 2" descr="http://www.generositypath.com/blog/wp-content/uploads/2008/12/belonging.jpg"/>
          <p:cNvPicPr>
            <a:picLocks noChangeAspect="1" noChangeArrowheads="1"/>
          </p:cNvPicPr>
          <p:nvPr/>
        </p:nvPicPr>
        <p:blipFill>
          <a:blip r:embed="rId3" cstate="print"/>
          <a:srcRect/>
          <a:stretch>
            <a:fillRect/>
          </a:stretch>
        </p:blipFill>
        <p:spPr bwMode="auto">
          <a:xfrm>
            <a:off x="5511358" y="4005344"/>
            <a:ext cx="2949074" cy="2520000"/>
          </a:xfrm>
          <a:prstGeom prst="rect">
            <a:avLst/>
          </a:prstGeom>
          <a:noFill/>
        </p:spPr>
      </p:pic>
      <p:sp>
        <p:nvSpPr>
          <p:cNvPr id="5" name="Rectangle 4"/>
          <p:cNvSpPr/>
          <p:nvPr/>
        </p:nvSpPr>
        <p:spPr>
          <a:xfrm>
            <a:off x="4716016" y="6597352"/>
            <a:ext cx="4104456" cy="215444"/>
          </a:xfrm>
          <a:prstGeom prst="rect">
            <a:avLst/>
          </a:prstGeom>
        </p:spPr>
        <p:txBody>
          <a:bodyPr wrap="square">
            <a:spAutoFit/>
          </a:bodyPr>
          <a:lstStyle/>
          <a:p>
            <a:r>
              <a:rPr lang="en-GB" sz="800" dirty="0" smtClean="0"/>
              <a:t>http://www.generositypath.com/blog/wp-content/uploads/2008/12/belonging.jpg</a:t>
            </a:r>
            <a:endParaRPr lang="en-GB" sz="8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Anomie</a:t>
            </a:r>
            <a:r>
              <a:rPr lang="en-GB" dirty="0" smtClean="0"/>
              <a:t> -</a:t>
            </a:r>
            <a:endParaRPr lang="en-GB" dirty="0"/>
          </a:p>
        </p:txBody>
      </p:sp>
      <p:sp>
        <p:nvSpPr>
          <p:cNvPr id="3" name="Content Placeholder 2"/>
          <p:cNvSpPr>
            <a:spLocks noGrp="1"/>
          </p:cNvSpPr>
          <p:nvPr>
            <p:ph idx="1"/>
          </p:nvPr>
        </p:nvSpPr>
        <p:spPr/>
        <p:txBody>
          <a:bodyPr/>
          <a:lstStyle/>
          <a:p>
            <a:r>
              <a:rPr lang="en-GB" dirty="0" smtClean="0"/>
              <a:t>Term used by Emile Durkheim to describe the consequences of the disconnected loneliness of modern day life</a:t>
            </a:r>
          </a:p>
          <a:p>
            <a:r>
              <a:rPr lang="en-GB" i="1" dirty="0" smtClean="0"/>
              <a:t>Anomie</a:t>
            </a:r>
            <a:r>
              <a:rPr lang="en-GB" dirty="0" smtClean="0"/>
              <a:t> = ‘without law’; reminds us of our need for shared values and structures</a:t>
            </a:r>
            <a:endParaRPr lang="en-GB" dirty="0"/>
          </a:p>
        </p:txBody>
      </p:sp>
      <p:pic>
        <p:nvPicPr>
          <p:cNvPr id="22530" name="Picture 2" descr="C:\Documents and Settings\sa025\Local Settings\Temporary Internet Files\Content.IE5\80ZR14XO\MP900443614[1].jpg"/>
          <p:cNvPicPr>
            <a:picLocks noChangeAspect="1" noChangeArrowheads="1"/>
          </p:cNvPicPr>
          <p:nvPr/>
        </p:nvPicPr>
        <p:blipFill>
          <a:blip r:embed="rId3" cstate="print"/>
          <a:srcRect/>
          <a:stretch>
            <a:fillRect/>
          </a:stretch>
        </p:blipFill>
        <p:spPr bwMode="auto">
          <a:xfrm>
            <a:off x="7308304" y="4293096"/>
            <a:ext cx="1579343" cy="2376000"/>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Theories of change</a:t>
            </a:r>
            <a:endParaRPr lang="en-GB" dirty="0"/>
          </a:p>
        </p:txBody>
      </p:sp>
      <p:sp>
        <p:nvSpPr>
          <p:cNvPr id="3" name="Content Placeholder 2"/>
          <p:cNvSpPr>
            <a:spLocks noGrp="1"/>
          </p:cNvSpPr>
          <p:nvPr>
            <p:ph idx="1"/>
          </p:nvPr>
        </p:nvSpPr>
        <p:spPr/>
        <p:txBody>
          <a:bodyPr>
            <a:normAutofit/>
          </a:bodyPr>
          <a:lstStyle/>
          <a:p>
            <a:r>
              <a:rPr lang="en-GB" dirty="0" smtClean="0"/>
              <a:t>All detail how social identity and behaviour alters</a:t>
            </a:r>
          </a:p>
          <a:p>
            <a:r>
              <a:rPr lang="en-GB" dirty="0" smtClean="0"/>
              <a:t>Some are linked to normative developmental stages</a:t>
            </a:r>
          </a:p>
          <a:p>
            <a:r>
              <a:rPr lang="en-GB" dirty="0" smtClean="0"/>
              <a:t>Some note how individuals’ structure transitions</a:t>
            </a:r>
          </a:p>
          <a:p>
            <a:r>
              <a:rPr lang="en-GB" dirty="0" smtClean="0"/>
              <a:t>Some acknowledge problems of transition</a:t>
            </a:r>
          </a:p>
          <a:p>
            <a:pPr lvl="1"/>
            <a:r>
              <a:rPr lang="en-GB" dirty="0" smtClean="0"/>
              <a:t>Various therapies: psycho, humanist etc</a:t>
            </a:r>
            <a:endParaRPr lang="en-GB" dirty="0"/>
          </a:p>
        </p:txBody>
      </p:sp>
      <p:pic>
        <p:nvPicPr>
          <p:cNvPr id="23554" name="Picture 2" descr="C:\Program Files\Microsoft Office\MEDIA\CAGCAT10\j0234131.wmf"/>
          <p:cNvPicPr>
            <a:picLocks noChangeAspect="1" noChangeArrowheads="1"/>
          </p:cNvPicPr>
          <p:nvPr/>
        </p:nvPicPr>
        <p:blipFill>
          <a:blip r:embed="rId3" cstate="print"/>
          <a:srcRect/>
          <a:stretch>
            <a:fillRect/>
          </a:stretch>
        </p:blipFill>
        <p:spPr bwMode="auto">
          <a:xfrm>
            <a:off x="6941274" y="152824"/>
            <a:ext cx="1591166" cy="1692000"/>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Outsider psychology</a:t>
            </a:r>
            <a:endParaRPr lang="en-GB" dirty="0"/>
          </a:p>
        </p:txBody>
      </p:sp>
      <p:sp>
        <p:nvSpPr>
          <p:cNvPr id="3" name="Content Placeholder 2"/>
          <p:cNvSpPr>
            <a:spLocks noGrp="1"/>
          </p:cNvSpPr>
          <p:nvPr>
            <p:ph idx="1"/>
          </p:nvPr>
        </p:nvSpPr>
        <p:spPr>
          <a:xfrm>
            <a:off x="467544" y="2043751"/>
            <a:ext cx="8229600" cy="4625609"/>
          </a:xfrm>
        </p:spPr>
        <p:txBody>
          <a:bodyPr/>
          <a:lstStyle/>
          <a:p>
            <a:r>
              <a:rPr lang="en-GB" dirty="0" smtClean="0"/>
              <a:t>Notes that negotiating developmental stages demands transition from one identity to another</a:t>
            </a:r>
          </a:p>
          <a:p>
            <a:r>
              <a:rPr lang="en-GB" dirty="0" smtClean="0"/>
              <a:t>Social ideas determine boundaries of identity</a:t>
            </a:r>
          </a:p>
          <a:p>
            <a:r>
              <a:rPr lang="en-GB" dirty="0" smtClean="0"/>
              <a:t>Maintains individuals can get ‘stuck on the outside’ if they are unsure of the identity to adopt and don’t successfully negotiate the transition</a:t>
            </a:r>
            <a:endParaRPr lang="en-GB" dirty="0"/>
          </a:p>
        </p:txBody>
      </p:sp>
      <p:pic>
        <p:nvPicPr>
          <p:cNvPr id="2058" name="Picture 10" descr="C:\Users\luci\AppData\Local\Microsoft\Windows\Temporary Internet Files\Content.IE5\2O8T44R0\MP900438886[1].jpg"/>
          <p:cNvPicPr>
            <a:picLocks noChangeAspect="1" noChangeArrowheads="1"/>
          </p:cNvPicPr>
          <p:nvPr/>
        </p:nvPicPr>
        <p:blipFill>
          <a:blip r:embed="rId2" cstate="print"/>
          <a:srcRect/>
          <a:stretch>
            <a:fillRect/>
          </a:stretch>
        </p:blipFill>
        <p:spPr bwMode="auto">
          <a:xfrm>
            <a:off x="6300192" y="332656"/>
            <a:ext cx="2350506" cy="176400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Successful negotiation </a:t>
            </a:r>
            <a:endParaRPr lang="en-GB" dirty="0"/>
          </a:p>
        </p:txBody>
      </p:sp>
      <p:sp>
        <p:nvSpPr>
          <p:cNvPr id="3" name="Content Placeholder 2"/>
          <p:cNvSpPr>
            <a:spLocks noGrp="1"/>
          </p:cNvSpPr>
          <p:nvPr>
            <p:ph idx="1"/>
          </p:nvPr>
        </p:nvSpPr>
        <p:spPr/>
        <p:txBody>
          <a:bodyPr/>
          <a:lstStyle/>
          <a:p>
            <a:r>
              <a:rPr lang="en-GB" dirty="0" smtClean="0"/>
              <a:t>What does ‘successful negotiation’ mean in social terms?</a:t>
            </a:r>
          </a:p>
          <a:p>
            <a:pPr lvl="1"/>
            <a:r>
              <a:rPr lang="en-GB" dirty="0" smtClean="0"/>
              <a:t>Adopting an appropriate identity</a:t>
            </a:r>
          </a:p>
          <a:p>
            <a:pPr lvl="1"/>
            <a:r>
              <a:rPr lang="en-GB" dirty="0" smtClean="0"/>
              <a:t>Understanding the conditions of the identity</a:t>
            </a:r>
          </a:p>
          <a:p>
            <a:pPr lvl="1"/>
            <a:r>
              <a:rPr lang="en-GB" dirty="0" smtClean="0"/>
              <a:t>Acknowledging the expectations of the group</a:t>
            </a:r>
          </a:p>
          <a:p>
            <a:pPr lvl="1"/>
            <a:r>
              <a:rPr lang="en-GB" dirty="0" smtClean="0"/>
              <a:t>Perpetuating social ideas</a:t>
            </a:r>
          </a:p>
        </p:txBody>
      </p:sp>
      <p:pic>
        <p:nvPicPr>
          <p:cNvPr id="26629" name="Picture 5" descr="C:\Documents and Settings\sa025\Local Settings\Temporary Internet Files\Content.IE5\ZNYK5YCG\MC900439610[1].png"/>
          <p:cNvPicPr>
            <a:picLocks noChangeAspect="1" noChangeArrowheads="1"/>
          </p:cNvPicPr>
          <p:nvPr/>
        </p:nvPicPr>
        <p:blipFill>
          <a:blip r:embed="rId2" cstate="print"/>
          <a:srcRect/>
          <a:stretch>
            <a:fillRect/>
          </a:stretch>
        </p:blipFill>
        <p:spPr bwMode="auto">
          <a:xfrm>
            <a:off x="7059117" y="224824"/>
            <a:ext cx="1473323" cy="1620000"/>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Ceremonies - social markers </a:t>
            </a:r>
            <a:endParaRPr lang="en-GB" dirty="0"/>
          </a:p>
        </p:txBody>
      </p:sp>
      <p:sp>
        <p:nvSpPr>
          <p:cNvPr id="6" name="Content Placeholder 5"/>
          <p:cNvSpPr>
            <a:spLocks noGrp="1"/>
          </p:cNvSpPr>
          <p:nvPr>
            <p:ph idx="1"/>
          </p:nvPr>
        </p:nvSpPr>
        <p:spPr/>
        <p:txBody>
          <a:bodyPr/>
          <a:lstStyle/>
          <a:p>
            <a:r>
              <a:rPr lang="en-GB" dirty="0" smtClean="0"/>
              <a:t>Important moments are marked by society</a:t>
            </a:r>
          </a:p>
          <a:p>
            <a:r>
              <a:rPr lang="en-GB" dirty="0" smtClean="0"/>
              <a:t>Ceremonies are organised to mark time and punctuate lives</a:t>
            </a:r>
          </a:p>
          <a:p>
            <a:r>
              <a:rPr lang="en-GB" dirty="0" smtClean="0"/>
              <a:t>Ceremonies have agreed formats, timing and structure</a:t>
            </a:r>
            <a:endParaRPr lang="en-GB" dirty="0"/>
          </a:p>
        </p:txBody>
      </p:sp>
      <p:pic>
        <p:nvPicPr>
          <p:cNvPr id="3076" name="Picture 4" descr="C:\Users\luci\AppData\Local\Microsoft\Windows\Temporary Internet Files\Content.IE5\2O8T44R0\MC900436386[1].png"/>
          <p:cNvPicPr>
            <a:picLocks noChangeAspect="1" noChangeArrowheads="1"/>
          </p:cNvPicPr>
          <p:nvPr/>
        </p:nvPicPr>
        <p:blipFill>
          <a:blip r:embed="rId2" cstate="print"/>
          <a:srcRect/>
          <a:stretch>
            <a:fillRect/>
          </a:stretch>
        </p:blipFill>
        <p:spPr bwMode="auto">
          <a:xfrm>
            <a:off x="6804248" y="4408740"/>
            <a:ext cx="1650794" cy="1828572"/>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Life  stage changes</a:t>
            </a:r>
            <a:endParaRPr lang="en-GB" dirty="0"/>
          </a:p>
        </p:txBody>
      </p:sp>
      <p:sp>
        <p:nvSpPr>
          <p:cNvPr id="3" name="Content Placeholder 2"/>
          <p:cNvSpPr>
            <a:spLocks noGrp="1"/>
          </p:cNvSpPr>
          <p:nvPr>
            <p:ph sz="half" idx="1"/>
          </p:nvPr>
        </p:nvSpPr>
        <p:spPr/>
        <p:txBody>
          <a:bodyPr>
            <a:normAutofit/>
          </a:bodyPr>
          <a:lstStyle/>
          <a:p>
            <a:r>
              <a:rPr lang="en-GB" dirty="0" smtClean="0"/>
              <a:t>Biographical moments that alter our social identity</a:t>
            </a:r>
          </a:p>
          <a:p>
            <a:pPr lvl="1"/>
            <a:r>
              <a:rPr lang="en-GB" dirty="0" smtClean="0"/>
              <a:t>Birth (days)</a:t>
            </a:r>
          </a:p>
          <a:p>
            <a:pPr lvl="1"/>
            <a:r>
              <a:rPr lang="en-GB" dirty="0" smtClean="0"/>
              <a:t>Teenager</a:t>
            </a:r>
          </a:p>
          <a:p>
            <a:pPr lvl="1"/>
            <a:r>
              <a:rPr lang="en-GB" dirty="0" smtClean="0"/>
              <a:t>Adult</a:t>
            </a:r>
          </a:p>
          <a:p>
            <a:pPr lvl="1"/>
            <a:r>
              <a:rPr lang="en-GB" dirty="0" smtClean="0"/>
              <a:t>Marriage </a:t>
            </a:r>
          </a:p>
          <a:p>
            <a:pPr lvl="1"/>
            <a:r>
              <a:rPr lang="en-GB" dirty="0" smtClean="0"/>
              <a:t>Parent</a:t>
            </a:r>
          </a:p>
          <a:p>
            <a:pPr lvl="1"/>
            <a:r>
              <a:rPr lang="en-GB" dirty="0" smtClean="0"/>
              <a:t>Grand parent</a:t>
            </a:r>
          </a:p>
          <a:p>
            <a:pPr lvl="1"/>
            <a:r>
              <a:rPr lang="en-GB" dirty="0" smtClean="0"/>
              <a:t>Death  </a:t>
            </a:r>
          </a:p>
          <a:p>
            <a:pPr>
              <a:buNone/>
            </a:pPr>
            <a:endParaRPr lang="en-GB" sz="2400" dirty="0" smtClean="0"/>
          </a:p>
        </p:txBody>
      </p:sp>
      <p:sp>
        <p:nvSpPr>
          <p:cNvPr id="5" name="Content Placeholder 4"/>
          <p:cNvSpPr>
            <a:spLocks noGrp="1"/>
          </p:cNvSpPr>
          <p:nvPr>
            <p:ph sz="half" idx="2"/>
          </p:nvPr>
        </p:nvSpPr>
        <p:spPr/>
        <p:txBody>
          <a:bodyPr>
            <a:normAutofit/>
          </a:bodyPr>
          <a:lstStyle/>
          <a:p>
            <a:r>
              <a:rPr lang="en-GB" dirty="0" smtClean="0"/>
              <a:t>Some other changes that have a similar affect</a:t>
            </a:r>
          </a:p>
          <a:p>
            <a:pPr lvl="1"/>
            <a:r>
              <a:rPr lang="en-GB" dirty="0" smtClean="0"/>
              <a:t>First day at school</a:t>
            </a:r>
          </a:p>
          <a:p>
            <a:pPr lvl="1"/>
            <a:r>
              <a:rPr lang="en-GB" dirty="0" smtClean="0"/>
              <a:t>Sickness </a:t>
            </a:r>
          </a:p>
          <a:p>
            <a:pPr lvl="1"/>
            <a:r>
              <a:rPr lang="en-GB" dirty="0" smtClean="0"/>
              <a:t>Employment </a:t>
            </a:r>
          </a:p>
          <a:p>
            <a:pPr lvl="1"/>
            <a:r>
              <a:rPr lang="en-GB" dirty="0" smtClean="0"/>
              <a:t>Further/higher education</a:t>
            </a:r>
          </a:p>
          <a:p>
            <a:pPr lvl="1"/>
            <a:r>
              <a:rPr lang="en-GB" dirty="0" smtClean="0"/>
              <a:t>Moving house</a:t>
            </a:r>
          </a:p>
          <a:p>
            <a:pPr lvl="1"/>
            <a:r>
              <a:rPr lang="en-GB" dirty="0" smtClean="0"/>
              <a:t>Divorce </a:t>
            </a:r>
            <a:endParaRPr lang="en-GB" dirty="0"/>
          </a:p>
        </p:txBody>
      </p:sp>
      <p:pic>
        <p:nvPicPr>
          <p:cNvPr id="24578" name="Picture 2" descr="C:\Documents and Settings\sa025\Local Settings\Temporary Internet Files\Content.IE5\O68YCB86\MM900046528[1].gif"/>
          <p:cNvPicPr>
            <a:picLocks noChangeAspect="1" noChangeArrowheads="1" noCrop="1"/>
          </p:cNvPicPr>
          <p:nvPr/>
        </p:nvPicPr>
        <p:blipFill>
          <a:blip r:embed="rId3" cstate="print"/>
          <a:srcRect/>
          <a:stretch>
            <a:fillRect/>
          </a:stretch>
        </p:blipFill>
        <p:spPr bwMode="auto">
          <a:xfrm>
            <a:off x="6948259" y="188639"/>
            <a:ext cx="1328151" cy="1368000"/>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Rites of passage</a:t>
            </a:r>
            <a:endParaRPr lang="en-GB" dirty="0"/>
          </a:p>
        </p:txBody>
      </p:sp>
      <p:sp>
        <p:nvSpPr>
          <p:cNvPr id="3" name="Content Placeholder 2"/>
          <p:cNvSpPr>
            <a:spLocks noGrp="1"/>
          </p:cNvSpPr>
          <p:nvPr>
            <p:ph idx="1"/>
          </p:nvPr>
        </p:nvSpPr>
        <p:spPr/>
        <p:txBody>
          <a:bodyPr/>
          <a:lstStyle/>
          <a:p>
            <a:r>
              <a:rPr lang="en-GB" dirty="0" smtClean="0"/>
              <a:t>A specific, symbolic and socially meaningful ritual that facilitates the transition from one social status to another</a:t>
            </a:r>
            <a:endParaRPr lang="en-GB" dirty="0"/>
          </a:p>
        </p:txBody>
      </p:sp>
      <p:pic>
        <p:nvPicPr>
          <p:cNvPr id="9" name="Picture 8" descr="kiz.jpg"/>
          <p:cNvPicPr>
            <a:picLocks noChangeAspect="1"/>
          </p:cNvPicPr>
          <p:nvPr/>
        </p:nvPicPr>
        <p:blipFill>
          <a:blip r:embed="rId2" cstate="print"/>
          <a:stretch>
            <a:fillRect/>
          </a:stretch>
        </p:blipFill>
        <p:spPr>
          <a:xfrm>
            <a:off x="4188400" y="3465336"/>
            <a:ext cx="3984000" cy="2988000"/>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Rites of passage structure</a:t>
            </a:r>
            <a:endParaRPr lang="en-GB" dirty="0"/>
          </a:p>
        </p:txBody>
      </p:sp>
      <p:sp>
        <p:nvSpPr>
          <p:cNvPr id="3" name="Content Placeholder 2"/>
          <p:cNvSpPr>
            <a:spLocks noGrp="1"/>
          </p:cNvSpPr>
          <p:nvPr>
            <p:ph idx="1"/>
          </p:nvPr>
        </p:nvSpPr>
        <p:spPr/>
        <p:txBody>
          <a:bodyPr>
            <a:normAutofit lnSpcReduction="10000"/>
          </a:bodyPr>
          <a:lstStyle/>
          <a:p>
            <a:r>
              <a:rPr lang="en-GB" dirty="0" smtClean="0"/>
              <a:t>Van </a:t>
            </a:r>
            <a:r>
              <a:rPr lang="en-GB" dirty="0" err="1" smtClean="0"/>
              <a:t>Gennep</a:t>
            </a:r>
            <a:r>
              <a:rPr lang="en-GB" dirty="0" smtClean="0"/>
              <a:t> 1909</a:t>
            </a:r>
          </a:p>
          <a:p>
            <a:pPr lvl="1"/>
            <a:r>
              <a:rPr lang="en-GB" dirty="0" smtClean="0"/>
              <a:t>3 stages</a:t>
            </a:r>
          </a:p>
          <a:p>
            <a:pPr lvl="1"/>
            <a:r>
              <a:rPr lang="en-GB" dirty="0" smtClean="0"/>
              <a:t>Separation; ritual identity</a:t>
            </a:r>
          </a:p>
          <a:p>
            <a:pPr lvl="1"/>
            <a:r>
              <a:rPr lang="en-GB" dirty="0" err="1" smtClean="0"/>
              <a:t>Liminal</a:t>
            </a:r>
            <a:r>
              <a:rPr lang="en-GB" dirty="0" smtClean="0"/>
              <a:t>; threshold, neophyte </a:t>
            </a:r>
          </a:p>
          <a:p>
            <a:pPr lvl="1">
              <a:buNone/>
            </a:pPr>
            <a:r>
              <a:rPr lang="en-GB" dirty="0" smtClean="0"/>
              <a:t>	(newbie)</a:t>
            </a:r>
          </a:p>
          <a:p>
            <a:pPr lvl="1"/>
            <a:r>
              <a:rPr lang="en-GB" dirty="0" smtClean="0"/>
              <a:t>Reintegration ; new identity</a:t>
            </a:r>
          </a:p>
          <a:p>
            <a:pPr lvl="1"/>
            <a:endParaRPr lang="en-GB" dirty="0" smtClean="0"/>
          </a:p>
          <a:p>
            <a:pPr lvl="1"/>
            <a:endParaRPr lang="en-GB" dirty="0" smtClean="0"/>
          </a:p>
          <a:p>
            <a:pPr lvl="1">
              <a:buNone/>
            </a:pPr>
            <a:r>
              <a:rPr lang="en-GB" dirty="0" smtClean="0"/>
              <a:t>(To renew the old must die)</a:t>
            </a:r>
            <a:endParaRPr lang="en-GB" dirty="0"/>
          </a:p>
        </p:txBody>
      </p:sp>
      <p:pic>
        <p:nvPicPr>
          <p:cNvPr id="5134" name="Picture 14" descr="C:\Documents and Settings\sa025\Local Settings\Temporary Internet Files\Content.IE5\3U5MR7LA\MP900440967[1].jpg"/>
          <p:cNvPicPr>
            <a:picLocks noChangeAspect="1" noChangeArrowheads="1"/>
          </p:cNvPicPr>
          <p:nvPr/>
        </p:nvPicPr>
        <p:blipFill>
          <a:blip r:embed="rId2" cstate="print"/>
          <a:srcRect/>
          <a:stretch>
            <a:fillRect/>
          </a:stretch>
        </p:blipFill>
        <p:spPr bwMode="auto">
          <a:xfrm>
            <a:off x="6012160" y="2204864"/>
            <a:ext cx="2669625" cy="4068000"/>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marriage </a:t>
            </a:r>
            <a:endParaRPr lang="en-GB" dirty="0"/>
          </a:p>
        </p:txBody>
      </p:sp>
      <p:sp>
        <p:nvSpPr>
          <p:cNvPr id="3" name="Content Placeholder 2"/>
          <p:cNvSpPr>
            <a:spLocks noGrp="1"/>
          </p:cNvSpPr>
          <p:nvPr>
            <p:ph idx="1"/>
          </p:nvPr>
        </p:nvSpPr>
        <p:spPr/>
        <p:txBody>
          <a:bodyPr/>
          <a:lstStyle/>
          <a:p>
            <a:r>
              <a:rPr lang="en-GB" dirty="0" smtClean="0"/>
              <a:t>Wedding ceremony is the ritual</a:t>
            </a:r>
          </a:p>
          <a:p>
            <a:r>
              <a:rPr lang="en-GB" dirty="0" smtClean="0"/>
              <a:t>Engaged couple moves from single status to married through the </a:t>
            </a:r>
            <a:r>
              <a:rPr lang="en-GB" dirty="0" err="1" smtClean="0"/>
              <a:t>liminal</a:t>
            </a:r>
            <a:r>
              <a:rPr lang="en-GB" dirty="0" smtClean="0"/>
              <a:t> </a:t>
            </a:r>
          </a:p>
          <a:p>
            <a:pPr>
              <a:buNone/>
            </a:pPr>
            <a:r>
              <a:rPr lang="en-GB" dirty="0" smtClean="0"/>
              <a:t>	identities of bride and groom</a:t>
            </a:r>
          </a:p>
        </p:txBody>
      </p:sp>
      <p:pic>
        <p:nvPicPr>
          <p:cNvPr id="4" name="Picture 4" descr="C:\Documents and Settings\sa025\Local Settings\Temporary Internet Files\Content.IE5\80ZR14XO\MP900182551[1].jpg"/>
          <p:cNvPicPr>
            <a:picLocks noChangeAspect="1" noChangeArrowheads="1"/>
          </p:cNvPicPr>
          <p:nvPr/>
        </p:nvPicPr>
        <p:blipFill>
          <a:blip r:embed="rId2" cstate="print"/>
          <a:srcRect/>
          <a:stretch>
            <a:fillRect/>
          </a:stretch>
        </p:blipFill>
        <p:spPr bwMode="auto">
          <a:xfrm>
            <a:off x="6300192" y="3011760"/>
            <a:ext cx="2444496" cy="3657600"/>
          </a:xfrm>
          <a:prstGeom prst="rect">
            <a:avLst/>
          </a:prstGeom>
          <a:noFill/>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Performing ideas – why?</a:t>
            </a:r>
            <a:endParaRPr lang="en-GB" dirty="0"/>
          </a:p>
        </p:txBody>
      </p:sp>
      <p:sp>
        <p:nvSpPr>
          <p:cNvPr id="3" name="Content Placeholder 2"/>
          <p:cNvSpPr>
            <a:spLocks noGrp="1"/>
          </p:cNvSpPr>
          <p:nvPr>
            <p:ph idx="1"/>
          </p:nvPr>
        </p:nvSpPr>
        <p:spPr/>
        <p:txBody>
          <a:bodyPr/>
          <a:lstStyle/>
          <a:p>
            <a:r>
              <a:rPr lang="en-GB" dirty="0" smtClean="0"/>
              <a:t>Visual display</a:t>
            </a:r>
          </a:p>
          <a:p>
            <a:r>
              <a:rPr lang="en-GB" dirty="0" smtClean="0"/>
              <a:t>Symbols – multi vocal </a:t>
            </a:r>
          </a:p>
          <a:p>
            <a:r>
              <a:rPr lang="en-GB" dirty="0" smtClean="0"/>
              <a:t>Group action</a:t>
            </a:r>
          </a:p>
          <a:p>
            <a:r>
              <a:rPr lang="en-GB" dirty="0" smtClean="0"/>
              <a:t>Altered time</a:t>
            </a:r>
          </a:p>
          <a:p>
            <a:r>
              <a:rPr lang="en-GB" dirty="0" smtClean="0"/>
              <a:t>Repetition/education/tradition</a:t>
            </a:r>
          </a:p>
          <a:p>
            <a:r>
              <a:rPr lang="en-GB" dirty="0" smtClean="0"/>
              <a:t>Shared structures</a:t>
            </a:r>
          </a:p>
          <a:p>
            <a:r>
              <a:rPr lang="en-GB" dirty="0" smtClean="0"/>
              <a:t>Emotional catharsis</a:t>
            </a:r>
          </a:p>
          <a:p>
            <a:r>
              <a:rPr lang="en-GB" dirty="0" smtClean="0"/>
              <a:t>Public reintegration  </a:t>
            </a:r>
          </a:p>
          <a:p>
            <a:pPr algn="r"/>
            <a:endParaRPr lang="en-GB" dirty="0"/>
          </a:p>
        </p:txBody>
      </p:sp>
      <p:pic>
        <p:nvPicPr>
          <p:cNvPr id="2054" name="Picture 6" descr="C:\Users\luci\AppData\Local\Microsoft\Windows\Temporary Internet Files\Content.IE5\ZYY64IN6\MP900443696[1].jpg"/>
          <p:cNvPicPr>
            <a:picLocks noChangeAspect="1" noChangeArrowheads="1"/>
          </p:cNvPicPr>
          <p:nvPr/>
        </p:nvPicPr>
        <p:blipFill>
          <a:blip r:embed="rId2" cstate="print"/>
          <a:srcRect/>
          <a:stretch>
            <a:fillRect/>
          </a:stretch>
        </p:blipFill>
        <p:spPr bwMode="auto">
          <a:xfrm>
            <a:off x="5580112" y="4365104"/>
            <a:ext cx="3234690" cy="2152650"/>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is structuring change important to societies?</a:t>
            </a:r>
            <a:endParaRPr lang="en-GB" dirty="0"/>
          </a:p>
        </p:txBody>
      </p:sp>
      <p:sp>
        <p:nvSpPr>
          <p:cNvPr id="3" name="Content Placeholder 2"/>
          <p:cNvSpPr>
            <a:spLocks noGrp="1"/>
          </p:cNvSpPr>
          <p:nvPr>
            <p:ph idx="1"/>
          </p:nvPr>
        </p:nvSpPr>
        <p:spPr/>
        <p:txBody>
          <a:bodyPr/>
          <a:lstStyle/>
          <a:p>
            <a:r>
              <a:rPr lang="en-GB" dirty="0" smtClean="0"/>
              <a:t>Establishes links to the past (tradition/ancestors)</a:t>
            </a:r>
          </a:p>
          <a:p>
            <a:r>
              <a:rPr lang="en-GB" dirty="0" smtClean="0"/>
              <a:t>Perpetuates social norms</a:t>
            </a:r>
          </a:p>
          <a:p>
            <a:r>
              <a:rPr lang="en-GB" dirty="0" smtClean="0"/>
              <a:t>Educates and re-educates individuals</a:t>
            </a:r>
          </a:p>
          <a:p>
            <a:r>
              <a:rPr lang="en-GB" dirty="0" smtClean="0"/>
              <a:t>Bonds the group through shared activities and understanding</a:t>
            </a:r>
          </a:p>
          <a:p>
            <a:r>
              <a:rPr lang="en-GB" dirty="0" smtClean="0"/>
              <a:t>Determines cultural membership/belonging</a:t>
            </a:r>
          </a:p>
          <a:p>
            <a:r>
              <a:rPr lang="en-GB" dirty="0" smtClean="0"/>
              <a:t>Verifies and controls behaviour – remember Malinowski and emotions?</a:t>
            </a:r>
            <a:endParaRPr lang="en-GB" dirty="0"/>
          </a:p>
        </p:txBody>
      </p:sp>
      <p:pic>
        <p:nvPicPr>
          <p:cNvPr id="4" name="Picture 4" descr="C:\Documents and Settings\sa025\Local Settings\Temporary Internet Files\Content.IE5\3U5MR7LA\MP900447881[1].jpg"/>
          <p:cNvPicPr>
            <a:picLocks noChangeAspect="1" noChangeArrowheads="1"/>
          </p:cNvPicPr>
          <p:nvPr/>
        </p:nvPicPr>
        <p:blipFill>
          <a:blip r:embed="rId3" cstate="print"/>
          <a:srcRect l="18452" r="10040"/>
          <a:stretch>
            <a:fillRect/>
          </a:stretch>
        </p:blipFill>
        <p:spPr bwMode="auto">
          <a:xfrm>
            <a:off x="6444208" y="332656"/>
            <a:ext cx="2304256" cy="2160000"/>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832" y="116632"/>
            <a:ext cx="8229600" cy="1252728"/>
          </a:xfrm>
        </p:spPr>
        <p:txBody>
          <a:bodyPr/>
          <a:lstStyle/>
          <a:p>
            <a:r>
              <a:rPr lang="en-GB" dirty="0" smtClean="0"/>
              <a:t>Victor (and Edith) Turner</a:t>
            </a:r>
            <a:endParaRPr lang="en-GB" dirty="0"/>
          </a:p>
        </p:txBody>
      </p:sp>
      <p:sp>
        <p:nvSpPr>
          <p:cNvPr id="3" name="Content Placeholder 2"/>
          <p:cNvSpPr>
            <a:spLocks noGrp="1"/>
          </p:cNvSpPr>
          <p:nvPr>
            <p:ph idx="1"/>
          </p:nvPr>
        </p:nvSpPr>
        <p:spPr/>
        <p:txBody>
          <a:bodyPr>
            <a:normAutofit/>
          </a:bodyPr>
          <a:lstStyle/>
          <a:p>
            <a:r>
              <a:rPr lang="en-GB" dirty="0" smtClean="0"/>
              <a:t>Worked in Africa with the </a:t>
            </a:r>
          </a:p>
          <a:p>
            <a:pPr>
              <a:buNone/>
            </a:pPr>
            <a:r>
              <a:rPr lang="en-GB" dirty="0" smtClean="0"/>
              <a:t>	</a:t>
            </a:r>
            <a:r>
              <a:rPr lang="en-GB" dirty="0" err="1" smtClean="0"/>
              <a:t>Ndembu</a:t>
            </a:r>
            <a:endParaRPr lang="en-GB" dirty="0" smtClean="0"/>
          </a:p>
          <a:p>
            <a:r>
              <a:rPr lang="en-GB" dirty="0" smtClean="0"/>
              <a:t>Focused on ritual practice</a:t>
            </a:r>
          </a:p>
          <a:p>
            <a:endParaRPr lang="en-GB" dirty="0" smtClean="0"/>
          </a:p>
          <a:p>
            <a:r>
              <a:rPr lang="en-GB" dirty="0" smtClean="0"/>
              <a:t>Adapted and expanded </a:t>
            </a:r>
            <a:r>
              <a:rPr lang="en-GB" dirty="0" err="1" smtClean="0"/>
              <a:t>Gennep’s</a:t>
            </a:r>
            <a:r>
              <a:rPr lang="en-GB" dirty="0" smtClean="0"/>
              <a:t> </a:t>
            </a:r>
            <a:r>
              <a:rPr lang="en-GB" dirty="0" err="1" smtClean="0"/>
              <a:t>liminal</a:t>
            </a:r>
            <a:r>
              <a:rPr lang="en-GB" dirty="0" smtClean="0"/>
              <a:t> stage of rites of passage into a state he called</a:t>
            </a:r>
          </a:p>
          <a:p>
            <a:pPr>
              <a:buNone/>
            </a:pPr>
            <a:r>
              <a:rPr lang="en-GB" dirty="0" smtClean="0"/>
              <a:t>	‘</a:t>
            </a:r>
            <a:r>
              <a:rPr lang="en-GB" i="1" dirty="0" err="1" smtClean="0"/>
              <a:t>Communitas</a:t>
            </a:r>
            <a:r>
              <a:rPr lang="en-GB" dirty="0" smtClean="0"/>
              <a:t>’  </a:t>
            </a:r>
          </a:p>
        </p:txBody>
      </p:sp>
      <p:pic>
        <p:nvPicPr>
          <p:cNvPr id="4" name="Picture 10" descr="Ndembu">
            <a:hlinkClick r:id="rId2"/>
          </p:cNvPr>
          <p:cNvPicPr>
            <a:picLocks noChangeAspect="1" noChangeArrowheads="1"/>
          </p:cNvPicPr>
          <p:nvPr/>
        </p:nvPicPr>
        <p:blipFill>
          <a:blip r:embed="rId3" cstate="print"/>
          <a:srcRect/>
          <a:stretch>
            <a:fillRect/>
          </a:stretch>
        </p:blipFill>
        <p:spPr bwMode="auto">
          <a:xfrm>
            <a:off x="6084168" y="1196752"/>
            <a:ext cx="2457450" cy="2305050"/>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luci\AppData\Local\Microsoft\Windows\Temporary Internet Files\Content.IE5\ZYY64IN6\MC900444955[1].jpg"/>
          <p:cNvPicPr>
            <a:picLocks noChangeAspect="1" noChangeArrowheads="1"/>
          </p:cNvPicPr>
          <p:nvPr/>
        </p:nvPicPr>
        <p:blipFill>
          <a:blip r:embed="rId2" cstate="print"/>
          <a:srcRect/>
          <a:stretch>
            <a:fillRect/>
          </a:stretch>
        </p:blipFill>
        <p:spPr bwMode="auto">
          <a:xfrm>
            <a:off x="6558096" y="-27384"/>
            <a:ext cx="2262376" cy="2959224"/>
          </a:xfrm>
          <a:prstGeom prst="rect">
            <a:avLst/>
          </a:prstGeom>
          <a:solidFill>
            <a:schemeClr val="bg1">
              <a:lumMod val="50000"/>
              <a:lumOff val="50000"/>
            </a:schemeClr>
          </a:solidFill>
        </p:spPr>
      </p:pic>
      <p:sp>
        <p:nvSpPr>
          <p:cNvPr id="2" name="Title 1"/>
          <p:cNvSpPr>
            <a:spLocks noGrp="1"/>
          </p:cNvSpPr>
          <p:nvPr>
            <p:ph type="title"/>
          </p:nvPr>
        </p:nvSpPr>
        <p:spPr/>
        <p:txBody>
          <a:bodyPr/>
          <a:lstStyle/>
          <a:p>
            <a:r>
              <a:rPr lang="en-GB" i="1" dirty="0" err="1" smtClean="0"/>
              <a:t>Communitas</a:t>
            </a:r>
            <a:r>
              <a:rPr lang="en-GB" dirty="0" smtClean="0"/>
              <a:t> =</a:t>
            </a:r>
            <a:endParaRPr lang="en-GB" dirty="0"/>
          </a:p>
        </p:txBody>
      </p:sp>
      <p:sp>
        <p:nvSpPr>
          <p:cNvPr id="3" name="Content Placeholder 2"/>
          <p:cNvSpPr>
            <a:spLocks noGrp="1"/>
          </p:cNvSpPr>
          <p:nvPr>
            <p:ph idx="1"/>
          </p:nvPr>
        </p:nvSpPr>
        <p:spPr/>
        <p:txBody>
          <a:bodyPr/>
          <a:lstStyle/>
          <a:p>
            <a:r>
              <a:rPr lang="en-GB" dirty="0" smtClean="0"/>
              <a:t>Latin for ‘unstructured group’</a:t>
            </a:r>
          </a:p>
          <a:p>
            <a:r>
              <a:rPr lang="en-GB" dirty="0" smtClean="0"/>
              <a:t>Anthropology uses it to describe alternative social groups where orthodox social status and behaviour does not apply</a:t>
            </a:r>
          </a:p>
          <a:p>
            <a:r>
              <a:rPr lang="en-GB" dirty="0" smtClean="0"/>
              <a:t>The term offers a sense of spirit, equality, counter culture.</a:t>
            </a:r>
          </a:p>
          <a:p>
            <a:r>
              <a:rPr lang="en-GB" dirty="0" smtClean="0"/>
              <a:t>Classic examples cited: hippies, St Francis of Assisi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err="1" smtClean="0"/>
              <a:t>Massai</a:t>
            </a:r>
            <a:r>
              <a:rPr lang="en-GB" dirty="0" smtClean="0"/>
              <a:t> Moran initiation in to manhood</a:t>
            </a:r>
            <a:endParaRPr lang="en-GB" dirty="0"/>
          </a:p>
        </p:txBody>
      </p:sp>
      <p:sp>
        <p:nvSpPr>
          <p:cNvPr id="5" name="Subtitle 4"/>
          <p:cNvSpPr>
            <a:spLocks noGrp="1"/>
          </p:cNvSpPr>
          <p:nvPr>
            <p:ph type="subTitle" idx="1"/>
          </p:nvPr>
        </p:nvSpPr>
        <p:spPr/>
        <p:txBody>
          <a:bodyPr/>
          <a:lstStyle/>
          <a:p>
            <a:r>
              <a:rPr lang="en-GB" dirty="0" smtClean="0"/>
              <a:t>Film – Disappearing World series. 1075. ‘</a:t>
            </a:r>
            <a:r>
              <a:rPr lang="en-GB" dirty="0" err="1" smtClean="0"/>
              <a:t>Massai</a:t>
            </a:r>
            <a:r>
              <a:rPr lang="en-GB" dirty="0" smtClean="0"/>
              <a:t> Manhood’ Granada</a:t>
            </a:r>
            <a:endParaRPr lang="en-GB" dirty="0"/>
          </a:p>
        </p:txBody>
      </p:sp>
      <p:pic>
        <p:nvPicPr>
          <p:cNvPr id="41986" name="Picture 2" descr="http://upload.wikimedia.org/wikipedia/commons/thumb/9/99/Maasai_tribe.jpg/380px-Maasai_tribe.jpg">
            <a:hlinkClick r:id="rId2"/>
          </p:cNvPr>
          <p:cNvPicPr>
            <a:picLocks noChangeAspect="1" noChangeArrowheads="1"/>
          </p:cNvPicPr>
          <p:nvPr/>
        </p:nvPicPr>
        <p:blipFill>
          <a:blip r:embed="rId3" cstate="print"/>
          <a:srcRect/>
          <a:stretch>
            <a:fillRect/>
          </a:stretch>
        </p:blipFill>
        <p:spPr bwMode="auto">
          <a:xfrm>
            <a:off x="5436096" y="4221088"/>
            <a:ext cx="2793803" cy="2088000"/>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Massai</a:t>
            </a:r>
            <a:r>
              <a:rPr lang="en-GB" dirty="0" smtClean="0"/>
              <a:t> location</a:t>
            </a:r>
            <a:endParaRPr lang="en-GB" dirty="0"/>
          </a:p>
        </p:txBody>
      </p:sp>
      <p:sp>
        <p:nvSpPr>
          <p:cNvPr id="3" name="Content Placeholder 2"/>
          <p:cNvSpPr>
            <a:spLocks noGrp="1"/>
          </p:cNvSpPr>
          <p:nvPr>
            <p:ph idx="1"/>
          </p:nvPr>
        </p:nvSpPr>
        <p:spPr/>
        <p:txBody>
          <a:bodyPr/>
          <a:lstStyle/>
          <a:p>
            <a:r>
              <a:rPr lang="en-GB" dirty="0" smtClean="0"/>
              <a:t>Straddles Kenya and Tanzania</a:t>
            </a:r>
          </a:p>
          <a:p>
            <a:r>
              <a:rPr lang="en-GB" dirty="0" smtClean="0"/>
              <a:t>13 sections</a:t>
            </a:r>
          </a:p>
          <a:p>
            <a:r>
              <a:rPr lang="en-GB" dirty="0" smtClean="0"/>
              <a:t>Economy</a:t>
            </a:r>
          </a:p>
          <a:p>
            <a:pPr>
              <a:buNone/>
            </a:pPr>
            <a:r>
              <a:rPr lang="en-GB" dirty="0" smtClean="0"/>
              <a:t> – cattle and</a:t>
            </a:r>
          </a:p>
          <a:p>
            <a:pPr>
              <a:buNone/>
            </a:pPr>
            <a:r>
              <a:rPr lang="en-GB" dirty="0" smtClean="0"/>
              <a:t>	 beads</a:t>
            </a:r>
            <a:endParaRPr lang="en-GB" dirty="0"/>
          </a:p>
        </p:txBody>
      </p:sp>
      <p:pic>
        <p:nvPicPr>
          <p:cNvPr id="4100" name="Picture 4" descr="http://www.pliafrica.org/img/maps/map_maasai.gif"/>
          <p:cNvPicPr>
            <a:picLocks noChangeAspect="1" noChangeArrowheads="1"/>
          </p:cNvPicPr>
          <p:nvPr/>
        </p:nvPicPr>
        <p:blipFill>
          <a:blip r:embed="rId2" cstate="print"/>
          <a:srcRect/>
          <a:stretch>
            <a:fillRect/>
          </a:stretch>
        </p:blipFill>
        <p:spPr bwMode="auto">
          <a:xfrm>
            <a:off x="6372200" y="2857078"/>
            <a:ext cx="2343150" cy="3524250"/>
          </a:xfrm>
          <a:prstGeom prst="rect">
            <a:avLst/>
          </a:prstGeom>
          <a:noFill/>
        </p:spPr>
      </p:pic>
      <p:pic>
        <p:nvPicPr>
          <p:cNvPr id="4102" name="Picture 6" descr="http://www.munoz-group.net/pics/map_africa.jpg"/>
          <p:cNvPicPr>
            <a:picLocks noChangeAspect="1" noChangeArrowheads="1"/>
          </p:cNvPicPr>
          <p:nvPr/>
        </p:nvPicPr>
        <p:blipFill>
          <a:blip r:embed="rId3" cstate="print"/>
          <a:srcRect/>
          <a:stretch>
            <a:fillRect/>
          </a:stretch>
        </p:blipFill>
        <p:spPr bwMode="auto">
          <a:xfrm>
            <a:off x="2785467" y="2857078"/>
            <a:ext cx="3514725" cy="3524250"/>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p:spPr>
      </p:pic>
      <p:sp>
        <p:nvSpPr>
          <p:cNvPr id="7" name="Oval 6"/>
          <p:cNvSpPr/>
          <p:nvPr/>
        </p:nvSpPr>
        <p:spPr>
          <a:xfrm>
            <a:off x="5148064" y="4581128"/>
            <a:ext cx="360040" cy="360040"/>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Religious beliefs</a:t>
            </a:r>
            <a:endParaRPr lang="en-GB" dirty="0"/>
          </a:p>
        </p:txBody>
      </p:sp>
      <p:sp>
        <p:nvSpPr>
          <p:cNvPr id="3" name="Content Placeholder 2"/>
          <p:cNvSpPr>
            <a:spLocks noGrp="1"/>
          </p:cNvSpPr>
          <p:nvPr>
            <p:ph idx="1"/>
          </p:nvPr>
        </p:nvSpPr>
        <p:spPr/>
        <p:txBody>
          <a:bodyPr/>
          <a:lstStyle/>
          <a:p>
            <a:r>
              <a:rPr lang="en-GB" dirty="0" smtClean="0"/>
              <a:t>Female god – </a:t>
            </a:r>
            <a:r>
              <a:rPr lang="en-GB" i="1" dirty="0" smtClean="0"/>
              <a:t>Eng-</a:t>
            </a:r>
            <a:r>
              <a:rPr lang="en-GB" i="1" dirty="0" err="1" smtClean="0"/>
              <a:t>ai</a:t>
            </a:r>
            <a:endParaRPr lang="en-GB" i="1" dirty="0" smtClean="0"/>
          </a:p>
          <a:p>
            <a:r>
              <a:rPr lang="en-GB" dirty="0" smtClean="0"/>
              <a:t>Rain is god</a:t>
            </a:r>
          </a:p>
          <a:p>
            <a:r>
              <a:rPr lang="en-GB" i="1" dirty="0" err="1" smtClean="0"/>
              <a:t>Loibons</a:t>
            </a:r>
            <a:r>
              <a:rPr lang="en-GB" dirty="0" smtClean="0"/>
              <a:t> are spiritual leaders (male) who </a:t>
            </a:r>
            <a:r>
              <a:rPr lang="en-GB" dirty="0" err="1" smtClean="0"/>
              <a:t>divinate</a:t>
            </a:r>
            <a:r>
              <a:rPr lang="en-GB" dirty="0" smtClean="0"/>
              <a:t> and heal</a:t>
            </a:r>
          </a:p>
          <a:p>
            <a:r>
              <a:rPr lang="en-GB" dirty="0" smtClean="0"/>
              <a:t>Sacrifices are used to get results</a:t>
            </a:r>
            <a:endParaRPr lang="en-GB" dirty="0"/>
          </a:p>
        </p:txBody>
      </p:sp>
      <p:pic>
        <p:nvPicPr>
          <p:cNvPr id="43012" name="Picture 4" descr="http://www.pliafrica.org/img/people/tribe003.jpg"/>
          <p:cNvPicPr>
            <a:picLocks noChangeAspect="1" noChangeArrowheads="1"/>
          </p:cNvPicPr>
          <p:nvPr/>
        </p:nvPicPr>
        <p:blipFill>
          <a:blip r:embed="rId2" cstate="print"/>
          <a:srcRect/>
          <a:stretch>
            <a:fillRect/>
          </a:stretch>
        </p:blipFill>
        <p:spPr bwMode="auto">
          <a:xfrm>
            <a:off x="6012160" y="4581128"/>
            <a:ext cx="2286000" cy="1771650"/>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Boy – man via </a:t>
            </a:r>
            <a:r>
              <a:rPr lang="en-GB" i="1" dirty="0" err="1" smtClean="0"/>
              <a:t>Moranhood</a:t>
            </a:r>
            <a:endParaRPr lang="en-GB" i="1" dirty="0"/>
          </a:p>
        </p:txBody>
      </p:sp>
      <p:sp>
        <p:nvSpPr>
          <p:cNvPr id="3" name="Content Placeholder 2"/>
          <p:cNvSpPr>
            <a:spLocks noGrp="1"/>
          </p:cNvSpPr>
          <p:nvPr>
            <p:ph idx="1"/>
          </p:nvPr>
        </p:nvSpPr>
        <p:spPr/>
        <p:txBody>
          <a:bodyPr/>
          <a:lstStyle/>
          <a:p>
            <a:r>
              <a:rPr lang="en-GB" dirty="0" smtClean="0"/>
              <a:t>After circumcision boys leave the community to live in the forest with other animals</a:t>
            </a:r>
          </a:p>
          <a:p>
            <a:r>
              <a:rPr lang="en-GB" dirty="0" smtClean="0"/>
              <a:t>This lasts for 7 years</a:t>
            </a:r>
          </a:p>
          <a:p>
            <a:r>
              <a:rPr lang="en-GB" dirty="0" smtClean="0"/>
              <a:t>Must stay together to learn</a:t>
            </a:r>
          </a:p>
          <a:p>
            <a:pPr lvl="1"/>
            <a:r>
              <a:rPr lang="en-GB" dirty="0" smtClean="0"/>
              <a:t>Hunting skills</a:t>
            </a:r>
          </a:p>
          <a:p>
            <a:pPr lvl="1"/>
            <a:r>
              <a:rPr lang="en-GB" dirty="0" smtClean="0"/>
              <a:t>Defence</a:t>
            </a:r>
          </a:p>
          <a:p>
            <a:pPr lvl="1"/>
            <a:r>
              <a:rPr lang="en-GB" dirty="0" smtClean="0"/>
              <a:t>Night travel</a:t>
            </a:r>
          </a:p>
        </p:txBody>
      </p:sp>
      <p:pic>
        <p:nvPicPr>
          <p:cNvPr id="4" name="Picture 2" descr="http://images.world66.com/ma/ss/ai/massai_dance_galleryfull"/>
          <p:cNvPicPr>
            <a:picLocks noChangeAspect="1" noChangeArrowheads="1"/>
          </p:cNvPicPr>
          <p:nvPr/>
        </p:nvPicPr>
        <p:blipFill>
          <a:blip r:embed="rId2" cstate="print"/>
          <a:srcRect/>
          <a:stretch>
            <a:fillRect/>
          </a:stretch>
        </p:blipFill>
        <p:spPr bwMode="auto">
          <a:xfrm>
            <a:off x="6228184" y="2996952"/>
            <a:ext cx="2533650" cy="3524250"/>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smtClean="0"/>
              <a:t>Eunoto</a:t>
            </a:r>
            <a:r>
              <a:rPr lang="en-GB" dirty="0" smtClean="0"/>
              <a:t> ceremony</a:t>
            </a:r>
            <a:endParaRPr lang="en-GB" dirty="0"/>
          </a:p>
        </p:txBody>
      </p:sp>
      <p:sp>
        <p:nvSpPr>
          <p:cNvPr id="3" name="Content Placeholder 2"/>
          <p:cNvSpPr>
            <a:spLocks noGrp="1"/>
          </p:cNvSpPr>
          <p:nvPr>
            <p:ph idx="1"/>
          </p:nvPr>
        </p:nvSpPr>
        <p:spPr/>
        <p:txBody>
          <a:bodyPr/>
          <a:lstStyle/>
          <a:p>
            <a:endParaRPr lang="en-GB" dirty="0" smtClean="0"/>
          </a:p>
          <a:p>
            <a:endParaRPr lang="en-GB" dirty="0" smtClean="0"/>
          </a:p>
          <a:p>
            <a:r>
              <a:rPr lang="en-GB" dirty="0" smtClean="0"/>
              <a:t>Reintegration of </a:t>
            </a:r>
            <a:r>
              <a:rPr lang="en-GB" i="1" dirty="0" smtClean="0"/>
              <a:t>Moran</a:t>
            </a:r>
            <a:r>
              <a:rPr lang="en-GB" dirty="0" smtClean="0"/>
              <a:t> into society</a:t>
            </a:r>
          </a:p>
          <a:p>
            <a:r>
              <a:rPr lang="en-GB" dirty="0" smtClean="0"/>
              <a:t>Takes a number of days</a:t>
            </a:r>
          </a:p>
          <a:p>
            <a:pPr lvl="1"/>
            <a:r>
              <a:rPr lang="en-GB" dirty="0" smtClean="0"/>
              <a:t>2 days parading</a:t>
            </a:r>
          </a:p>
          <a:p>
            <a:pPr lvl="1"/>
            <a:r>
              <a:rPr lang="en-GB" dirty="0" smtClean="0"/>
              <a:t>1</a:t>
            </a:r>
            <a:r>
              <a:rPr lang="en-GB" baseline="30000" dirty="0" smtClean="0"/>
              <a:t>st</a:t>
            </a:r>
            <a:r>
              <a:rPr lang="en-GB" dirty="0" smtClean="0"/>
              <a:t> white day – first men are shaved (49 together)</a:t>
            </a:r>
          </a:p>
          <a:p>
            <a:pPr lvl="1"/>
            <a:r>
              <a:rPr lang="en-GB" dirty="0" smtClean="0"/>
              <a:t>Back to forest to slaughter a cow with elders</a:t>
            </a:r>
            <a:endParaRPr lang="en-GB" dirty="0"/>
          </a:p>
        </p:txBody>
      </p:sp>
      <p:pic>
        <p:nvPicPr>
          <p:cNvPr id="45058" name="Picture 2" descr="http://www.1arkamilmago.com/images/eunoto.jpg"/>
          <p:cNvPicPr>
            <a:picLocks noChangeAspect="1" noChangeArrowheads="1"/>
          </p:cNvPicPr>
          <p:nvPr/>
        </p:nvPicPr>
        <p:blipFill>
          <a:blip r:embed="rId2" cstate="print"/>
          <a:srcRect/>
          <a:stretch>
            <a:fillRect/>
          </a:stretch>
        </p:blipFill>
        <p:spPr bwMode="auto">
          <a:xfrm>
            <a:off x="6948264" y="188640"/>
            <a:ext cx="1761830" cy="3024336"/>
          </a:xfrm>
          <a:prstGeom prst="rect">
            <a:avLst/>
          </a:prstGeo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Questions/points to consider</a:t>
            </a:r>
            <a:endParaRPr lang="en-GB" dirty="0"/>
          </a:p>
        </p:txBody>
      </p:sp>
      <p:sp>
        <p:nvSpPr>
          <p:cNvPr id="3" name="Content Placeholder 2"/>
          <p:cNvSpPr>
            <a:spLocks noGrp="1"/>
          </p:cNvSpPr>
          <p:nvPr>
            <p:ph idx="1"/>
          </p:nvPr>
        </p:nvSpPr>
        <p:spPr>
          <a:xfrm>
            <a:off x="457200" y="1775191"/>
            <a:ext cx="7787208" cy="4390113"/>
          </a:xfrm>
        </p:spPr>
        <p:txBody>
          <a:bodyPr>
            <a:normAutofit/>
          </a:bodyPr>
          <a:lstStyle/>
          <a:p>
            <a:r>
              <a:rPr lang="en-GB" dirty="0" smtClean="0"/>
              <a:t>Note how the body is comprehended</a:t>
            </a:r>
          </a:p>
          <a:p>
            <a:r>
              <a:rPr lang="en-GB" dirty="0" smtClean="0"/>
              <a:t>Observe gender role play both in and out of ritual time</a:t>
            </a:r>
          </a:p>
          <a:p>
            <a:r>
              <a:rPr lang="en-GB" dirty="0" smtClean="0"/>
              <a:t>Attempt to locate ritual time</a:t>
            </a:r>
          </a:p>
          <a:p>
            <a:r>
              <a:rPr lang="en-GB" dirty="0" smtClean="0"/>
              <a:t>What stage is the </a:t>
            </a:r>
            <a:r>
              <a:rPr lang="en-GB" dirty="0" err="1" smtClean="0"/>
              <a:t>liminal</a:t>
            </a:r>
            <a:r>
              <a:rPr lang="en-GB" dirty="0" smtClean="0"/>
              <a:t>?</a:t>
            </a:r>
          </a:p>
          <a:p>
            <a:r>
              <a:rPr lang="en-GB" dirty="0" smtClean="0"/>
              <a:t>How can you tell?</a:t>
            </a:r>
          </a:p>
          <a:p>
            <a:r>
              <a:rPr lang="en-GB" dirty="0" smtClean="0"/>
              <a:t>How does this group deal with potentially destructive sexual feelings?</a:t>
            </a:r>
          </a:p>
          <a:p>
            <a:endParaRPr lang="en-GB"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7" descr="C:\Documents and Settings\sa025\Local Settings\Temporary Internet Files\Content.IE5\80ZR14XO\MP900400528[1].jpg"/>
          <p:cNvPicPr>
            <a:picLocks noChangeAspect="1" noChangeArrowheads="1"/>
          </p:cNvPicPr>
          <p:nvPr/>
        </p:nvPicPr>
        <p:blipFill>
          <a:blip r:embed="rId2" cstate="print"/>
          <a:srcRect/>
          <a:stretch>
            <a:fillRect/>
          </a:stretch>
        </p:blipFill>
        <p:spPr bwMode="auto">
          <a:xfrm>
            <a:off x="6802563" y="116632"/>
            <a:ext cx="1945901" cy="2952000"/>
          </a:xfrm>
          <a:prstGeom prst="rect">
            <a:avLst/>
          </a:prstGeom>
          <a:noFill/>
        </p:spPr>
      </p:pic>
      <p:sp>
        <p:nvSpPr>
          <p:cNvPr id="2" name="Title 1"/>
          <p:cNvSpPr>
            <a:spLocks noGrp="1"/>
          </p:cNvSpPr>
          <p:nvPr>
            <p:ph type="title"/>
          </p:nvPr>
        </p:nvSpPr>
        <p:spPr/>
        <p:txBody>
          <a:bodyPr/>
          <a:lstStyle/>
          <a:p>
            <a:r>
              <a:rPr lang="en-GB" dirty="0" smtClean="0"/>
              <a:t>Summary </a:t>
            </a:r>
            <a:endParaRPr lang="en-GB" dirty="0"/>
          </a:p>
        </p:txBody>
      </p:sp>
      <p:sp>
        <p:nvSpPr>
          <p:cNvPr id="3" name="Content Placeholder 2"/>
          <p:cNvSpPr>
            <a:spLocks noGrp="1"/>
          </p:cNvSpPr>
          <p:nvPr>
            <p:ph idx="1"/>
          </p:nvPr>
        </p:nvSpPr>
        <p:spPr/>
        <p:txBody>
          <a:bodyPr/>
          <a:lstStyle/>
          <a:p>
            <a:r>
              <a:rPr lang="en-GB" dirty="0" smtClean="0"/>
              <a:t>Change was considered both </a:t>
            </a:r>
          </a:p>
          <a:p>
            <a:pPr>
              <a:buNone/>
            </a:pPr>
            <a:r>
              <a:rPr lang="en-GB" dirty="0" smtClean="0"/>
              <a:t>	individually and collectively</a:t>
            </a:r>
          </a:p>
          <a:p>
            <a:r>
              <a:rPr lang="en-GB" dirty="0" smtClean="0"/>
              <a:t>How societies deal with life stages changes was explored</a:t>
            </a:r>
          </a:p>
          <a:p>
            <a:r>
              <a:rPr lang="en-GB" dirty="0" smtClean="0"/>
              <a:t>Van </a:t>
            </a:r>
            <a:r>
              <a:rPr lang="en-GB" dirty="0" err="1" smtClean="0"/>
              <a:t>Gennep’s</a:t>
            </a:r>
            <a:r>
              <a:rPr lang="en-GB" dirty="0" smtClean="0"/>
              <a:t> theory of ritual was considered</a:t>
            </a:r>
          </a:p>
          <a:p>
            <a:r>
              <a:rPr lang="en-GB" dirty="0" smtClean="0"/>
              <a:t>Victor Turner’s theory of </a:t>
            </a:r>
            <a:r>
              <a:rPr lang="en-GB" i="1" dirty="0" err="1" smtClean="0"/>
              <a:t>communitas</a:t>
            </a:r>
            <a:r>
              <a:rPr lang="en-GB" dirty="0" smtClean="0"/>
              <a:t> was  investigated</a:t>
            </a:r>
          </a:p>
          <a:p>
            <a:r>
              <a:rPr lang="en-GB" smtClean="0"/>
              <a:t>Film: Massai</a:t>
            </a:r>
            <a:r>
              <a:rPr lang="en-GB" dirty="0" smtClean="0"/>
              <a:t> ritual into manhood</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Custom 23">
      <a:dk1>
        <a:srgbClr val="FFFFFF"/>
      </a:dk1>
      <a:lt1>
        <a:srgbClr val="141415"/>
      </a:lt1>
      <a:dk2>
        <a:srgbClr val="340000"/>
      </a:dk2>
      <a:lt2>
        <a:srgbClr val="FFC000"/>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1028</TotalTime>
  <Words>860</Words>
  <Application>Microsoft Office PowerPoint</Application>
  <PresentationFormat>On-screen Show (4:3)</PresentationFormat>
  <Paragraphs>156</Paragraphs>
  <Slides>26</Slides>
  <Notes>4</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Module</vt:lpstr>
      <vt:lpstr>Negotiating change</vt:lpstr>
      <vt:lpstr>Today’s class</vt:lpstr>
      <vt:lpstr>What is change?</vt:lpstr>
      <vt:lpstr>How do you deal with change?</vt:lpstr>
      <vt:lpstr>Is it easy to change?</vt:lpstr>
      <vt:lpstr>Belonging  </vt:lpstr>
      <vt:lpstr>Anomie -</vt:lpstr>
      <vt:lpstr>Theories of change</vt:lpstr>
      <vt:lpstr>Outsider psychology</vt:lpstr>
      <vt:lpstr>Successful negotiation </vt:lpstr>
      <vt:lpstr>Ceremonies - social markers </vt:lpstr>
      <vt:lpstr>Life  stage changes</vt:lpstr>
      <vt:lpstr>Rites of passage</vt:lpstr>
      <vt:lpstr>Rites of passage structure</vt:lpstr>
      <vt:lpstr>Example: marriage </vt:lpstr>
      <vt:lpstr>Performing ideas – why?</vt:lpstr>
      <vt:lpstr>Why is structuring change important to societies?</vt:lpstr>
      <vt:lpstr>Victor (and Edith) Turner</vt:lpstr>
      <vt:lpstr>Communitas =</vt:lpstr>
      <vt:lpstr>Massai Moran initiation in to manhood</vt:lpstr>
      <vt:lpstr>Massai location</vt:lpstr>
      <vt:lpstr>Religious beliefs</vt:lpstr>
      <vt:lpstr>Boy – man via Moranhood</vt:lpstr>
      <vt:lpstr>Eunoto ceremony</vt:lpstr>
      <vt:lpstr>Questions/points to consider</vt:lpstr>
      <vt:lpstr>Summary </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Negotiating change</dc:title>
  <dc:creator>sa025</dc:creator>
  <cp:lastModifiedBy>sa025</cp:lastModifiedBy>
  <cp:revision>54</cp:revision>
  <dcterms:created xsi:type="dcterms:W3CDTF">2010-10-01T09:05:04Z</dcterms:created>
  <dcterms:modified xsi:type="dcterms:W3CDTF">2010-11-16T12:46:41Z</dcterms:modified>
</cp:coreProperties>
</file>