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7.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8.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9.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0.xml" ContentType="application/vnd.openxmlformats-officedocument.theme+xml"/>
  <Override PartName="/ppt/slideLayouts/slideLayout32.xml" ContentType="application/vnd.openxmlformats-officedocument.presentationml.slideLayout+xml"/>
  <Override PartName="/ppt/theme/theme11.xml" ContentType="application/vnd.openxmlformats-officedocument.theme+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theme/theme14.xml" ContentType="application/vnd.openxmlformats-officedocument.theme+xml"/>
  <Override PartName="/ppt/slideLayouts/slideLayout36.xml" ContentType="application/vnd.openxmlformats-officedocument.presentationml.slideLayout+xml"/>
  <Override PartName="/ppt/theme/theme15.xml" ContentType="application/vnd.openxmlformats-officedocument.theme+xml"/>
  <Override PartName="/ppt/slideLayouts/slideLayout37.xml" ContentType="application/vnd.openxmlformats-officedocument.presentationml.slideLayout+xml"/>
  <Override PartName="/ppt/theme/theme16.xml" ContentType="application/vnd.openxmlformats-officedocument.theme+xml"/>
  <Override PartName="/ppt/slideLayouts/slideLayout38.xml" ContentType="application/vnd.openxmlformats-officedocument.presentationml.slideLayout+xml"/>
  <Override PartName="/ppt/theme/theme17.xml" ContentType="application/vnd.openxmlformats-officedocument.theme+xml"/>
  <Override PartName="/ppt/slideLayouts/slideLayout39.xml" ContentType="application/vnd.openxmlformats-officedocument.presentationml.slideLayout+xml"/>
  <Override PartName="/ppt/theme/theme18.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5" r:id="rId4"/>
    <p:sldMasterId id="2147483992" r:id="rId5"/>
    <p:sldMasterId id="2147483994" r:id="rId6"/>
    <p:sldMasterId id="2147483996" r:id="rId7"/>
    <p:sldMasterId id="2147483998" r:id="rId8"/>
    <p:sldMasterId id="2147484000" r:id="rId9"/>
    <p:sldMasterId id="2147484003" r:id="rId10"/>
    <p:sldMasterId id="2147484006" r:id="rId11"/>
    <p:sldMasterId id="2147484013" r:id="rId12"/>
    <p:sldMasterId id="2147484019" r:id="rId13"/>
    <p:sldMasterId id="2147484024" r:id="rId14"/>
    <p:sldMasterId id="2147484026" r:id="rId15"/>
    <p:sldMasterId id="2147484028" r:id="rId16"/>
    <p:sldMasterId id="2147484030" r:id="rId17"/>
    <p:sldMasterId id="2147484032" r:id="rId18"/>
    <p:sldMasterId id="2147484034" r:id="rId19"/>
    <p:sldMasterId id="2147484036" r:id="rId20"/>
    <p:sldMasterId id="2147484038" r:id="rId21"/>
    <p:sldMasterId id="2147484040" r:id="rId22"/>
  </p:sldMasterIdLst>
  <p:notesMasterIdLst>
    <p:notesMasterId r:id="rId39"/>
  </p:notesMasterIdLst>
  <p:sldIdLst>
    <p:sldId id="338" r:id="rId23"/>
    <p:sldId id="336" r:id="rId24"/>
    <p:sldId id="339" r:id="rId25"/>
    <p:sldId id="340" r:id="rId26"/>
    <p:sldId id="341" r:id="rId27"/>
    <p:sldId id="284" r:id="rId28"/>
    <p:sldId id="285" r:id="rId29"/>
    <p:sldId id="273" r:id="rId30"/>
    <p:sldId id="270" r:id="rId31"/>
    <p:sldId id="343" r:id="rId32"/>
    <p:sldId id="307" r:id="rId33"/>
    <p:sldId id="308" r:id="rId34"/>
    <p:sldId id="311" r:id="rId35"/>
    <p:sldId id="287" r:id="rId36"/>
    <p:sldId id="294" r:id="rId37"/>
    <p:sldId id="342" r:id="rId38"/>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1A719B-190E-488D-8480-BA3287F0AB85}" v="9" dt="2024-09-25T14:51:21.2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928" autoAdjust="0"/>
  </p:normalViewPr>
  <p:slideViewPr>
    <p:cSldViewPr snapToGrid="0">
      <p:cViewPr varScale="1">
        <p:scale>
          <a:sx n="58" d="100"/>
          <a:sy n="58" d="100"/>
        </p:scale>
        <p:origin x="96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notesMaster" Target="notesMasters/notesMaster1.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9.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20" Type="http://schemas.openxmlformats.org/officeDocument/2006/relationships/slideMaster" Target="slideMasters/slideMaster17.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mar P" userId="4f3531b72b5d84d8" providerId="LiveId" clId="{971A719B-190E-488D-8480-BA3287F0AB85}"/>
    <pc:docChg chg="undo redo custSel addSld delSld modSld">
      <pc:chgData name="Kumar P" userId="4f3531b72b5d84d8" providerId="LiveId" clId="{971A719B-190E-488D-8480-BA3287F0AB85}" dt="2024-09-25T15:28:22.560" v="328" actId="20577"/>
      <pc:docMkLst>
        <pc:docMk/>
      </pc:docMkLst>
      <pc:sldChg chg="modSp mod">
        <pc:chgData name="Kumar P" userId="4f3531b72b5d84d8" providerId="LiveId" clId="{971A719B-190E-488D-8480-BA3287F0AB85}" dt="2024-09-25T14:51:59.045" v="276" actId="14100"/>
        <pc:sldMkLst>
          <pc:docMk/>
          <pc:sldMk cId="2188138735" sldId="270"/>
        </pc:sldMkLst>
        <pc:spChg chg="mod">
          <ac:chgData name="Kumar P" userId="4f3531b72b5d84d8" providerId="LiveId" clId="{971A719B-190E-488D-8480-BA3287F0AB85}" dt="2024-09-25T14:51:50.811" v="273"/>
          <ac:spMkLst>
            <pc:docMk/>
            <pc:sldMk cId="2188138735" sldId="270"/>
            <ac:spMk id="2" creationId="{00000000-0000-0000-0000-000000000000}"/>
          </ac:spMkLst>
        </pc:spChg>
        <pc:spChg chg="mod">
          <ac:chgData name="Kumar P" userId="4f3531b72b5d84d8" providerId="LiveId" clId="{971A719B-190E-488D-8480-BA3287F0AB85}" dt="2024-09-25T14:51:30.613" v="268"/>
          <ac:spMkLst>
            <pc:docMk/>
            <pc:sldMk cId="2188138735" sldId="270"/>
            <ac:spMk id="3" creationId="{00000000-0000-0000-0000-000000000000}"/>
          </ac:spMkLst>
        </pc:spChg>
        <pc:spChg chg="mod">
          <ac:chgData name="Kumar P" userId="4f3531b72b5d84d8" providerId="LiveId" clId="{971A719B-190E-488D-8480-BA3287F0AB85}" dt="2024-09-25T14:51:59.045" v="276" actId="14100"/>
          <ac:spMkLst>
            <pc:docMk/>
            <pc:sldMk cId="2188138735" sldId="270"/>
            <ac:spMk id="4" creationId="{00000000-0000-0000-0000-000000000000}"/>
          </ac:spMkLst>
        </pc:spChg>
      </pc:sldChg>
      <pc:sldChg chg="addSp delSp modSp mod modNotesTx">
        <pc:chgData name="Kumar P" userId="4f3531b72b5d84d8" providerId="LiveId" clId="{971A719B-190E-488D-8480-BA3287F0AB85}" dt="2024-09-25T14:31:56.472" v="110" actId="1076"/>
        <pc:sldMkLst>
          <pc:docMk/>
          <pc:sldMk cId="2824774554" sldId="273"/>
        </pc:sldMkLst>
        <pc:spChg chg="del mod">
          <ac:chgData name="Kumar P" userId="4f3531b72b5d84d8" providerId="LiveId" clId="{971A719B-190E-488D-8480-BA3287F0AB85}" dt="2024-09-25T14:16:42.708" v="24"/>
          <ac:spMkLst>
            <pc:docMk/>
            <pc:sldMk cId="2824774554" sldId="273"/>
            <ac:spMk id="2" creationId="{00000000-0000-0000-0000-000000000000}"/>
          </ac:spMkLst>
        </pc:spChg>
        <pc:spChg chg="del mod">
          <ac:chgData name="Kumar P" userId="4f3531b72b5d84d8" providerId="LiveId" clId="{971A719B-190E-488D-8480-BA3287F0AB85}" dt="2024-09-25T14:29:42.039" v="78" actId="478"/>
          <ac:spMkLst>
            <pc:docMk/>
            <pc:sldMk cId="2824774554" sldId="273"/>
            <ac:spMk id="3" creationId="{00000000-0000-0000-0000-000000000000}"/>
          </ac:spMkLst>
        </pc:spChg>
        <pc:spChg chg="del mod">
          <ac:chgData name="Kumar P" userId="4f3531b72b5d84d8" providerId="LiveId" clId="{971A719B-190E-488D-8480-BA3287F0AB85}" dt="2024-09-25T14:31:07.125" v="94" actId="478"/>
          <ac:spMkLst>
            <pc:docMk/>
            <pc:sldMk cId="2824774554" sldId="273"/>
            <ac:spMk id="4" creationId="{00000000-0000-0000-0000-000000000000}"/>
          </ac:spMkLst>
        </pc:spChg>
        <pc:spChg chg="add del mod">
          <ac:chgData name="Kumar P" userId="4f3531b72b5d84d8" providerId="LiveId" clId="{971A719B-190E-488D-8480-BA3287F0AB85}" dt="2024-09-25T14:27:11.503" v="69" actId="478"/>
          <ac:spMkLst>
            <pc:docMk/>
            <pc:sldMk cId="2824774554" sldId="273"/>
            <ac:spMk id="5" creationId="{3E076CD4-B60D-028C-B0BD-0F6D8B40BB05}"/>
          </ac:spMkLst>
        </pc:spChg>
        <pc:spChg chg="add del">
          <ac:chgData name="Kumar P" userId="4f3531b72b5d84d8" providerId="LiveId" clId="{971A719B-190E-488D-8480-BA3287F0AB85}" dt="2024-09-25T14:24:30.660" v="55" actId="22"/>
          <ac:spMkLst>
            <pc:docMk/>
            <pc:sldMk cId="2824774554" sldId="273"/>
            <ac:spMk id="7" creationId="{90F0093F-49E6-71F6-3735-EA7E29A1B889}"/>
          </ac:spMkLst>
        </pc:spChg>
        <pc:spChg chg="add del mod">
          <ac:chgData name="Kumar P" userId="4f3531b72b5d84d8" providerId="LiveId" clId="{971A719B-190E-488D-8480-BA3287F0AB85}" dt="2024-09-25T14:30:31.269" v="85" actId="478"/>
          <ac:spMkLst>
            <pc:docMk/>
            <pc:sldMk cId="2824774554" sldId="273"/>
            <ac:spMk id="11" creationId="{3B5E5CEB-123A-5F25-B97F-10C69EF8C9F2}"/>
          </ac:spMkLst>
        </pc:spChg>
        <pc:spChg chg="add mod">
          <ac:chgData name="Kumar P" userId="4f3531b72b5d84d8" providerId="LiveId" clId="{971A719B-190E-488D-8480-BA3287F0AB85}" dt="2024-09-25T14:31:53.561" v="109" actId="14100"/>
          <ac:spMkLst>
            <pc:docMk/>
            <pc:sldMk cId="2824774554" sldId="273"/>
            <ac:spMk id="13" creationId="{C5D08540-8AE5-B79D-F63F-E95C3D03C7DE}"/>
          </ac:spMkLst>
        </pc:spChg>
        <pc:spChg chg="add mod">
          <ac:chgData name="Kumar P" userId="4f3531b72b5d84d8" providerId="LiveId" clId="{971A719B-190E-488D-8480-BA3287F0AB85}" dt="2024-09-25T14:31:56.472" v="110" actId="1076"/>
          <ac:spMkLst>
            <pc:docMk/>
            <pc:sldMk cId="2824774554" sldId="273"/>
            <ac:spMk id="15" creationId="{699A7968-19AF-9B44-884D-CC8B7E8B337C}"/>
          </ac:spMkLst>
        </pc:spChg>
        <pc:picChg chg="add mod modCrop">
          <ac:chgData name="Kumar P" userId="4f3531b72b5d84d8" providerId="LiveId" clId="{971A719B-190E-488D-8480-BA3287F0AB85}" dt="2024-09-25T14:27:21.729" v="70" actId="18131"/>
          <ac:picMkLst>
            <pc:docMk/>
            <pc:sldMk cId="2824774554" sldId="273"/>
            <ac:picMk id="9" creationId="{220F20D4-E984-5E63-4BF9-076076B8D20F}"/>
          </ac:picMkLst>
        </pc:picChg>
        <pc:picChg chg="del">
          <ac:chgData name="Kumar P" userId="4f3531b72b5d84d8" providerId="LiveId" clId="{971A719B-190E-488D-8480-BA3287F0AB85}" dt="2024-09-25T14:14:05.788" v="21" actId="478"/>
          <ac:picMkLst>
            <pc:docMk/>
            <pc:sldMk cId="2824774554" sldId="273"/>
            <ac:picMk id="7170" creationId="{23557D98-2A19-40AC-B075-098EF459F1ED}"/>
          </ac:picMkLst>
        </pc:picChg>
      </pc:sldChg>
      <pc:sldChg chg="modSp mod">
        <pc:chgData name="Kumar P" userId="4f3531b72b5d84d8" providerId="LiveId" clId="{971A719B-190E-488D-8480-BA3287F0AB85}" dt="2024-09-25T14:11:13.094" v="14" actId="20577"/>
        <pc:sldMkLst>
          <pc:docMk/>
          <pc:sldMk cId="4140629414" sldId="285"/>
        </pc:sldMkLst>
        <pc:spChg chg="mod">
          <ac:chgData name="Kumar P" userId="4f3531b72b5d84d8" providerId="LiveId" clId="{971A719B-190E-488D-8480-BA3287F0AB85}" dt="2024-09-25T14:11:13.094" v="14" actId="20577"/>
          <ac:spMkLst>
            <pc:docMk/>
            <pc:sldMk cId="4140629414" sldId="285"/>
            <ac:spMk id="6" creationId="{00000000-0000-0000-0000-000000000000}"/>
          </ac:spMkLst>
        </pc:spChg>
      </pc:sldChg>
      <pc:sldChg chg="addSp delSp modSp mod">
        <pc:chgData name="Kumar P" userId="4f3531b72b5d84d8" providerId="LiveId" clId="{971A719B-190E-488D-8480-BA3287F0AB85}" dt="2024-09-25T15:28:22.560" v="328" actId="20577"/>
        <pc:sldMkLst>
          <pc:docMk/>
          <pc:sldMk cId="2433774036" sldId="287"/>
        </pc:sldMkLst>
        <pc:spChg chg="mod">
          <ac:chgData name="Kumar P" userId="4f3531b72b5d84d8" providerId="LiveId" clId="{971A719B-190E-488D-8480-BA3287F0AB85}" dt="2024-09-25T14:36:30.719" v="128" actId="20577"/>
          <ac:spMkLst>
            <pc:docMk/>
            <pc:sldMk cId="2433774036" sldId="287"/>
            <ac:spMk id="2" creationId="{00000000-0000-0000-0000-000000000000}"/>
          </ac:spMkLst>
        </pc:spChg>
        <pc:spChg chg="del mod">
          <ac:chgData name="Kumar P" userId="4f3531b72b5d84d8" providerId="LiveId" clId="{971A719B-190E-488D-8480-BA3287F0AB85}" dt="2024-09-25T14:38:44.782" v="131" actId="478"/>
          <ac:spMkLst>
            <pc:docMk/>
            <pc:sldMk cId="2433774036" sldId="287"/>
            <ac:spMk id="3" creationId="{00000000-0000-0000-0000-000000000000}"/>
          </ac:spMkLst>
        </pc:spChg>
        <pc:spChg chg="mod">
          <ac:chgData name="Kumar P" userId="4f3531b72b5d84d8" providerId="LiveId" clId="{971A719B-190E-488D-8480-BA3287F0AB85}" dt="2024-09-25T15:27:25.368" v="296" actId="27636"/>
          <ac:spMkLst>
            <pc:docMk/>
            <pc:sldMk cId="2433774036" sldId="287"/>
            <ac:spMk id="4" creationId="{00000000-0000-0000-0000-000000000000}"/>
          </ac:spMkLst>
        </pc:spChg>
        <pc:spChg chg="add mod">
          <ac:chgData name="Kumar P" userId="4f3531b72b5d84d8" providerId="LiveId" clId="{971A719B-190E-488D-8480-BA3287F0AB85}" dt="2024-09-25T15:28:22.560" v="328" actId="20577"/>
          <ac:spMkLst>
            <pc:docMk/>
            <pc:sldMk cId="2433774036" sldId="287"/>
            <ac:spMk id="6" creationId="{DE32C33B-6851-09DA-2AF8-9F38E99589C8}"/>
          </ac:spMkLst>
        </pc:spChg>
      </pc:sldChg>
      <pc:sldChg chg="add del">
        <pc:chgData name="Kumar P" userId="4f3531b72b5d84d8" providerId="LiveId" clId="{971A719B-190E-488D-8480-BA3287F0AB85}" dt="2024-09-25T14:51:21.257" v="266"/>
        <pc:sldMkLst>
          <pc:docMk/>
          <pc:sldMk cId="50435130" sldId="288"/>
        </pc:sldMkLst>
      </pc:sldChg>
      <pc:sldChg chg="del">
        <pc:chgData name="Kumar P" userId="4f3531b72b5d84d8" providerId="LiveId" clId="{971A719B-190E-488D-8480-BA3287F0AB85}" dt="2024-09-25T14:51:12.257" v="258" actId="2696"/>
        <pc:sldMkLst>
          <pc:docMk/>
          <pc:sldMk cId="858958599" sldId="288"/>
        </pc:sldMkLst>
      </pc:sldChg>
      <pc:sldChg chg="delSp modSp mod modNotesTx">
        <pc:chgData name="Kumar P" userId="4f3531b72b5d84d8" providerId="LiveId" clId="{971A719B-190E-488D-8480-BA3287F0AB85}" dt="2024-09-25T14:45:23.041" v="257" actId="20577"/>
        <pc:sldMkLst>
          <pc:docMk/>
          <pc:sldMk cId="1251182903" sldId="294"/>
        </pc:sldMkLst>
        <pc:spChg chg="mod">
          <ac:chgData name="Kumar P" userId="4f3531b72b5d84d8" providerId="LiveId" clId="{971A719B-190E-488D-8480-BA3287F0AB85}" dt="2024-09-25T14:45:23.041" v="257" actId="20577"/>
          <ac:spMkLst>
            <pc:docMk/>
            <pc:sldMk cId="1251182903" sldId="294"/>
            <ac:spMk id="2" creationId="{F7778132-7241-4E34-94F6-A0129557F1A6}"/>
          </ac:spMkLst>
        </pc:spChg>
        <pc:spChg chg="mod">
          <ac:chgData name="Kumar P" userId="4f3531b72b5d84d8" providerId="LiveId" clId="{971A719B-190E-488D-8480-BA3287F0AB85}" dt="2024-09-25T14:45:17.378" v="244" actId="20577"/>
          <ac:spMkLst>
            <pc:docMk/>
            <pc:sldMk cId="1251182903" sldId="294"/>
            <ac:spMk id="4" creationId="{D76C93E6-A628-4B5E-B67E-2CE9099F8C55}"/>
          </ac:spMkLst>
        </pc:spChg>
        <pc:picChg chg="del">
          <ac:chgData name="Kumar P" userId="4f3531b72b5d84d8" providerId="LiveId" clId="{971A719B-190E-488D-8480-BA3287F0AB85}" dt="2024-09-25T14:44:54.645" v="231" actId="478"/>
          <ac:picMkLst>
            <pc:docMk/>
            <pc:sldMk cId="1251182903" sldId="294"/>
            <ac:picMk id="3074" creationId="{B6B6D5D7-3AF6-433A-AEF3-4CD24210E2AE}"/>
          </ac:picMkLst>
        </pc:picChg>
      </pc:sldChg>
      <pc:sldChg chg="del">
        <pc:chgData name="Kumar P" userId="4f3531b72b5d84d8" providerId="LiveId" clId="{971A719B-190E-488D-8480-BA3287F0AB85}" dt="2024-09-25T15:26:35.222" v="282" actId="2696"/>
        <pc:sldMkLst>
          <pc:docMk/>
          <pc:sldMk cId="28081452" sldId="295"/>
        </pc:sldMkLst>
      </pc:sldChg>
      <pc:sldChg chg="modSp mod">
        <pc:chgData name="Kumar P" userId="4f3531b72b5d84d8" providerId="LiveId" clId="{971A719B-190E-488D-8480-BA3287F0AB85}" dt="2024-09-25T15:26:21.176" v="281" actId="20577"/>
        <pc:sldMkLst>
          <pc:docMk/>
          <pc:sldMk cId="1744884015" sldId="307"/>
        </pc:sldMkLst>
        <pc:spChg chg="mod">
          <ac:chgData name="Kumar P" userId="4f3531b72b5d84d8" providerId="LiveId" clId="{971A719B-190E-488D-8480-BA3287F0AB85}" dt="2024-09-25T11:39:09.116" v="1" actId="20577"/>
          <ac:spMkLst>
            <pc:docMk/>
            <pc:sldMk cId="1744884015" sldId="307"/>
            <ac:spMk id="2" creationId="{61143FF1-52B5-4E92-8046-C84D213C1EDB}"/>
          </ac:spMkLst>
        </pc:spChg>
        <pc:spChg chg="mod">
          <ac:chgData name="Kumar P" userId="4f3531b72b5d84d8" providerId="LiveId" clId="{971A719B-190E-488D-8480-BA3287F0AB85}" dt="2024-09-25T15:26:21.176" v="281" actId="20577"/>
          <ac:spMkLst>
            <pc:docMk/>
            <pc:sldMk cId="1744884015" sldId="307"/>
            <ac:spMk id="4" creationId="{B3D854EB-3540-4419-926D-7EB5779C1533}"/>
          </ac:spMkLst>
        </pc:spChg>
      </pc:sldChg>
      <pc:sldChg chg="delSp modSp mod">
        <pc:chgData name="Kumar P" userId="4f3531b72b5d84d8" providerId="LiveId" clId="{971A719B-190E-488D-8480-BA3287F0AB85}" dt="2024-09-25T14:36:06.010" v="115" actId="1076"/>
        <pc:sldMkLst>
          <pc:docMk/>
          <pc:sldMk cId="1993333109" sldId="308"/>
        </pc:sldMkLst>
        <pc:spChg chg="mod">
          <ac:chgData name="Kumar P" userId="4f3531b72b5d84d8" providerId="LiveId" clId="{971A719B-190E-488D-8480-BA3287F0AB85}" dt="2024-09-25T14:35:39.110" v="111" actId="20577"/>
          <ac:spMkLst>
            <pc:docMk/>
            <pc:sldMk cId="1993333109" sldId="308"/>
            <ac:spMk id="2" creationId="{61143FF1-52B5-4E92-8046-C84D213C1EDB}"/>
          </ac:spMkLst>
        </pc:spChg>
        <pc:spChg chg="del mod">
          <ac:chgData name="Kumar P" userId="4f3531b72b5d84d8" providerId="LiveId" clId="{971A719B-190E-488D-8480-BA3287F0AB85}" dt="2024-09-25T14:36:02.513" v="114" actId="478"/>
          <ac:spMkLst>
            <pc:docMk/>
            <pc:sldMk cId="1993333109" sldId="308"/>
            <ac:spMk id="3" creationId="{D82E3B6C-7B53-4140-9903-EE86E9411377}"/>
          </ac:spMkLst>
        </pc:spChg>
        <pc:spChg chg="mod">
          <ac:chgData name="Kumar P" userId="4f3531b72b5d84d8" providerId="LiveId" clId="{971A719B-190E-488D-8480-BA3287F0AB85}" dt="2024-09-25T14:36:06.010" v="115" actId="1076"/>
          <ac:spMkLst>
            <pc:docMk/>
            <pc:sldMk cId="1993333109" sldId="308"/>
            <ac:spMk id="4" creationId="{B3D854EB-3540-4419-926D-7EB5779C1533}"/>
          </ac:spMkLst>
        </pc:spChg>
      </pc:sldChg>
      <pc:sldChg chg="delSp modSp mod">
        <pc:chgData name="Kumar P" userId="4f3531b72b5d84d8" providerId="LiveId" clId="{971A719B-190E-488D-8480-BA3287F0AB85}" dt="2024-09-25T14:36:21.319" v="120" actId="1076"/>
        <pc:sldMkLst>
          <pc:docMk/>
          <pc:sldMk cId="2193362168" sldId="311"/>
        </pc:sldMkLst>
        <pc:spChg chg="mod">
          <ac:chgData name="Kumar P" userId="4f3531b72b5d84d8" providerId="LiveId" clId="{971A719B-190E-488D-8480-BA3287F0AB85}" dt="2024-09-25T14:36:10.870" v="116" actId="20577"/>
          <ac:spMkLst>
            <pc:docMk/>
            <pc:sldMk cId="2193362168" sldId="311"/>
            <ac:spMk id="2" creationId="{00000000-0000-0000-0000-000000000000}"/>
          </ac:spMkLst>
        </pc:spChg>
        <pc:spChg chg="del mod">
          <ac:chgData name="Kumar P" userId="4f3531b72b5d84d8" providerId="LiveId" clId="{971A719B-190E-488D-8480-BA3287F0AB85}" dt="2024-09-25T14:36:17.536" v="119" actId="478"/>
          <ac:spMkLst>
            <pc:docMk/>
            <pc:sldMk cId="2193362168" sldId="311"/>
            <ac:spMk id="3" creationId="{00000000-0000-0000-0000-000000000000}"/>
          </ac:spMkLst>
        </pc:spChg>
        <pc:spChg chg="mod">
          <ac:chgData name="Kumar P" userId="4f3531b72b5d84d8" providerId="LiveId" clId="{971A719B-190E-488D-8480-BA3287F0AB85}" dt="2024-09-25T14:36:21.319" v="120" actId="1076"/>
          <ac:spMkLst>
            <pc:docMk/>
            <pc:sldMk cId="2193362168" sldId="311"/>
            <ac:spMk id="4" creationId="{00000000-0000-0000-0000-000000000000}"/>
          </ac:spMkLst>
        </pc:spChg>
      </pc:sldChg>
      <pc:sldChg chg="del">
        <pc:chgData name="Kumar P" userId="4f3531b72b5d84d8" providerId="LiveId" clId="{971A719B-190E-488D-8480-BA3287F0AB85}" dt="2024-09-25T15:26:39.456" v="283" actId="2696"/>
        <pc:sldMkLst>
          <pc:docMk/>
          <pc:sldMk cId="3679350932" sldId="33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18/11/2024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MNYkq4kkdGs"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s://www.gov.uk/government/organisations/department-of-health-and-social-care" TargetMode="External"/><Relationship Id="rId4" Type="http://schemas.openxmlformats.org/officeDocument/2006/relationships/hyperlink" Target="https://www.youtube.com/watch?v=oxCXNURV3DM"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Times" panose="02020603050405020304"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Times" panose="02020603050405020304"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3704436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rPr>
              <a:t>Statutory Requirements and Employment Law</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6</a:t>
            </a:fld>
            <a:endParaRPr lang="en-GB"/>
          </a:p>
        </p:txBody>
      </p:sp>
    </p:spTree>
    <p:extLst>
      <p:ext uri="{BB962C8B-B14F-4D97-AF65-F5344CB8AC3E}">
        <p14:creationId xmlns:p14="http://schemas.microsoft.com/office/powerpoint/2010/main" val="2367620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ALL policies and procedures/legislative framework that fall under each of these.</a:t>
            </a:r>
          </a:p>
          <a:p>
            <a:endParaRPr lang="en-GB" dirty="0"/>
          </a:p>
          <a:p>
            <a:r>
              <a:rPr lang="en-GB" dirty="0"/>
              <a:t>Consider the need to carry out further and independent research once you have decided on the topics/matters on your group agenda.</a:t>
            </a:r>
          </a:p>
          <a:p>
            <a:r>
              <a:rPr lang="en-GB" dirty="0"/>
              <a:t>Support one another and collaborate if you come across anything that may support any of the points on your agenda.</a:t>
            </a:r>
          </a:p>
          <a:p>
            <a:endParaRPr lang="en-GB" dirty="0"/>
          </a:p>
          <a:p>
            <a:r>
              <a:rPr lang="en-GB" dirty="0"/>
              <a:t>Remember – whilst you may just be researching ONE point, that teamwork involves supporting others.</a:t>
            </a:r>
          </a:p>
        </p:txBody>
      </p:sp>
      <p:sp>
        <p:nvSpPr>
          <p:cNvPr id="4" name="Slide Number Placeholder 3"/>
          <p:cNvSpPr>
            <a:spLocks noGrp="1"/>
          </p:cNvSpPr>
          <p:nvPr>
            <p:ph type="sldNum" sz="quarter" idx="10"/>
          </p:nvPr>
        </p:nvSpPr>
        <p:spPr/>
        <p:txBody>
          <a:bodyPr/>
          <a:lstStyle/>
          <a:p>
            <a:fld id="{A9164DEE-1C52-4834-94A7-034DA1CB984F}" type="slidenum">
              <a:rPr lang="en-GB" smtClean="0"/>
              <a:t>7</a:t>
            </a:fld>
            <a:endParaRPr lang="en-GB"/>
          </a:p>
        </p:txBody>
      </p:sp>
    </p:spTree>
    <p:extLst>
      <p:ext uri="{BB962C8B-B14F-4D97-AF65-F5344CB8AC3E}">
        <p14:creationId xmlns:p14="http://schemas.microsoft.com/office/powerpoint/2010/main" val="5805692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dirty="0">
                <a:hlinkClick r:id="rId3"/>
              </a:rPr>
              <a:t>About the Care Quality Commission and what we do (youtube.com)</a:t>
            </a:r>
            <a:endParaRPr lang="en-GB" dirty="0"/>
          </a:p>
          <a:p>
            <a:pPr>
              <a:spcBef>
                <a:spcPct val="0"/>
              </a:spcBef>
            </a:pPr>
            <a:endParaRPr lang="en-GB" altLang="en-US" dirty="0"/>
          </a:p>
          <a:p>
            <a:pPr>
              <a:spcBef>
                <a:spcPct val="0"/>
              </a:spcBef>
            </a:pPr>
            <a:r>
              <a:rPr lang="en-GB" dirty="0">
                <a:hlinkClick r:id="rId4"/>
              </a:rPr>
              <a:t>About us: Who we are and what we do (youtube.com)</a:t>
            </a:r>
            <a:endParaRPr lang="en-GB" altLang="en-US" dirty="0"/>
          </a:p>
          <a:p>
            <a:pPr>
              <a:spcBef>
                <a:spcPct val="0"/>
              </a:spcBef>
            </a:pPr>
            <a:endParaRPr lang="en-GB" altLang="en-US" dirty="0"/>
          </a:p>
          <a:p>
            <a:pPr>
              <a:spcBef>
                <a:spcPct val="0"/>
              </a:spcBef>
            </a:pPr>
            <a:r>
              <a:rPr lang="en-GB" altLang="en-US" dirty="0"/>
              <a:t>Students must be aware of the differences between school and childcare regulations/frameworks </a:t>
            </a:r>
            <a:r>
              <a:rPr lang="en-GB" altLang="en-US" dirty="0" err="1"/>
              <a:t>eg</a:t>
            </a:r>
            <a:r>
              <a:rPr lang="en-GB" altLang="en-US" dirty="0"/>
              <a:t> Care Standards Act 2000 for care settings.</a:t>
            </a:r>
          </a:p>
          <a:p>
            <a:pPr>
              <a:spcBef>
                <a:spcPct val="0"/>
              </a:spcBef>
            </a:pPr>
            <a:endParaRPr lang="en-GB" altLang="en-US" dirty="0"/>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B0C0C"/>
                </a:solidFill>
                <a:effectLst/>
                <a:latin typeface="GDS Transport"/>
              </a:rPr>
              <a:t>The Care Quality Commission (CQC) regulates all health and social care services in England. The commission ensures the quality and safety of care in hospitals, dentists, ambulances, and care homes, and the care given in people’s own homes.</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B0C0C"/>
                </a:solidFill>
                <a:effectLst/>
                <a:latin typeface="GDS Transport"/>
              </a:rPr>
              <a:t>CQC is an executive non-departmental public body, sponsored by the </a:t>
            </a:r>
            <a:r>
              <a:rPr kumimoji="0" lang="en-US" altLang="en-US" sz="1200" b="0" i="0" u="none" strike="noStrike" cap="none" normalizeH="0" baseline="0" dirty="0">
                <a:ln>
                  <a:noFill/>
                </a:ln>
                <a:solidFill>
                  <a:srgbClr val="1D70B8"/>
                </a:solidFill>
                <a:effectLst/>
                <a:latin typeface="GDS Transport"/>
                <a:hlinkClick r:id="rId5"/>
              </a:rPr>
              <a:t>Department of Health and Social Care</a:t>
            </a:r>
            <a:r>
              <a:rPr kumimoji="0" lang="en-US" altLang="en-US" sz="1200" b="0" i="0" u="none" strike="noStrike" cap="none" normalizeH="0" baseline="0" dirty="0">
                <a:ln>
                  <a:noFill/>
                </a:ln>
                <a:solidFill>
                  <a:srgbClr val="0B0C0C"/>
                </a:solidFill>
                <a:effectLst/>
                <a:latin typeface="GDS Transport"/>
              </a:rPr>
              <a:t>.</a:t>
            </a:r>
            <a:endParaRPr lang="en-GB" altLang="en-US" dirty="0"/>
          </a:p>
        </p:txBody>
      </p:sp>
      <p:sp>
        <p:nvSpPr>
          <p:cNvPr id="4" name="Slide Number Placeholder 3"/>
          <p:cNvSpPr>
            <a:spLocks noGrp="1"/>
          </p:cNvSpPr>
          <p:nvPr>
            <p:ph type="sldNum" sz="quarter" idx="10"/>
          </p:nvPr>
        </p:nvSpPr>
        <p:spPr/>
        <p:txBody>
          <a:bodyPr/>
          <a:lstStyle/>
          <a:p>
            <a:fld id="{A9164DEE-1C52-4834-94A7-034DA1CB984F}" type="slidenum">
              <a:rPr lang="en-GB" smtClean="0"/>
              <a:t>8</a:t>
            </a:fld>
            <a:endParaRPr lang="en-GB"/>
          </a:p>
        </p:txBody>
      </p:sp>
    </p:spTree>
    <p:extLst>
      <p:ext uri="{BB962C8B-B14F-4D97-AF65-F5344CB8AC3E}">
        <p14:creationId xmlns:p14="http://schemas.microsoft.com/office/powerpoint/2010/main" val="356270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dirty="0"/>
              <a:t>Show document- they must become familiar with this, especially</a:t>
            </a:r>
            <a:r>
              <a:rPr lang="en-GB" altLang="en-US" baseline="0" dirty="0"/>
              <a:t> </a:t>
            </a:r>
            <a:r>
              <a:rPr lang="en-GB" altLang="en-US" b="1" baseline="0" dirty="0"/>
              <a:t>the stated Standards for this assessment: what have they learnt about these so far?</a:t>
            </a:r>
            <a:r>
              <a:rPr lang="en-GB" altLang="en-US" baseline="0" dirty="0"/>
              <a:t> Before finishing today, please draw up the assignment and take queries from students. Have they all seen the Panopto by now? </a:t>
            </a:r>
          </a:p>
          <a:p>
            <a:pPr>
              <a:spcBef>
                <a:spcPct val="0"/>
              </a:spcBef>
            </a:pPr>
            <a:endParaRPr lang="en-GB" altLang="en-US" dirty="0"/>
          </a:p>
          <a:p>
            <a:pPr>
              <a:spcBef>
                <a:spcPct val="0"/>
              </a:spcBef>
            </a:pPr>
            <a:r>
              <a:rPr lang="en-GB" altLang="en-US" b="1" dirty="0"/>
              <a:t>Full day care </a:t>
            </a:r>
            <a:r>
              <a:rPr lang="en-GB" altLang="en-US" dirty="0"/>
              <a:t>– day nurseries. The two new day nurseries in Carmarthen open 6.30am – 6.30pm – therefore offer a 12 hour service. Most Day Nurseries within Wales operate 7.30am – 6pm Monday – Friday.</a:t>
            </a:r>
          </a:p>
          <a:p>
            <a:pPr>
              <a:spcBef>
                <a:spcPct val="0"/>
              </a:spcBef>
            </a:pPr>
            <a:r>
              <a:rPr lang="en-GB" altLang="en-US" dirty="0"/>
              <a:t>Parents who register at these settings sign contracts over 52 </a:t>
            </a:r>
            <a:r>
              <a:rPr lang="en-GB" altLang="en-US" dirty="0" err="1"/>
              <a:t>wks</a:t>
            </a:r>
            <a:r>
              <a:rPr lang="en-GB" altLang="en-US" dirty="0"/>
              <a:t> and pay by direct debit. Children registered at these settings must attend at least 2 x sessions every week.  </a:t>
            </a:r>
          </a:p>
          <a:p>
            <a:pPr>
              <a:spcBef>
                <a:spcPct val="0"/>
              </a:spcBef>
            </a:pPr>
            <a:r>
              <a:rPr lang="en-GB" altLang="en-US" b="1" dirty="0"/>
              <a:t>Creches</a:t>
            </a:r>
            <a:r>
              <a:rPr lang="en-GB" altLang="en-US" dirty="0"/>
              <a:t> – a childcare service where children can be left for short period of times. For example, a crèche at a leisure centre would allow childcare whilst parent is following a class – therefore this is unlikely to be long term arrangement with the setting.</a:t>
            </a:r>
          </a:p>
          <a:p>
            <a:pPr>
              <a:spcBef>
                <a:spcPct val="0"/>
              </a:spcBef>
            </a:pPr>
            <a:r>
              <a:rPr lang="en-GB" altLang="en-US" b="1" dirty="0"/>
              <a:t>Sessional</a:t>
            </a:r>
            <a:r>
              <a:rPr lang="en-GB" altLang="en-US" dirty="0"/>
              <a:t> – means 2.5hours of hour – these would be </a:t>
            </a:r>
            <a:r>
              <a:rPr lang="en-GB" altLang="en-US" dirty="0" err="1"/>
              <a:t>Cylchoedd</a:t>
            </a:r>
            <a:r>
              <a:rPr lang="en-GB" altLang="en-US" dirty="0"/>
              <a:t> </a:t>
            </a:r>
            <a:r>
              <a:rPr lang="en-GB" altLang="en-US" dirty="0" err="1"/>
              <a:t>Meithrin</a:t>
            </a:r>
            <a:r>
              <a:rPr lang="en-GB" altLang="en-US" dirty="0"/>
              <a:t>, Playgroups and Flying Start settings.</a:t>
            </a:r>
          </a:p>
          <a:p>
            <a:pPr>
              <a:spcBef>
                <a:spcPct val="0"/>
              </a:spcBef>
            </a:pPr>
            <a:r>
              <a:rPr lang="en-GB" altLang="en-US" b="1" dirty="0"/>
              <a:t>Out of School </a:t>
            </a:r>
            <a:r>
              <a:rPr lang="en-GB" altLang="en-US" dirty="0"/>
              <a:t>– After School Clubs operate within school settings by now mostly or within day nurseries, where children are collected from school and transported back to the day setting. These usually run between 3.10pm and 6pm. However, there are also a high number of 1.59 clubs which operate – these mean that they offer care for 1 minute less than two hours which means that they do not have to register or be inspected by CIW. </a:t>
            </a:r>
          </a:p>
          <a:p>
            <a:pPr>
              <a:spcBef>
                <a:spcPct val="0"/>
              </a:spcBef>
            </a:pPr>
            <a:r>
              <a:rPr lang="en-GB" altLang="en-US" b="1" dirty="0"/>
              <a:t>Open Access </a:t>
            </a:r>
            <a:r>
              <a:rPr lang="en-GB" altLang="en-US" dirty="0"/>
              <a:t>– these are not as popular – these are open air holiday clubs that set up during school holidays to offer care in outdoor environments such as parks. </a:t>
            </a:r>
          </a:p>
          <a:p>
            <a:pPr>
              <a:spcBef>
                <a:spcPct val="0"/>
              </a:spcBef>
            </a:pPr>
            <a:r>
              <a:rPr lang="en-GB" altLang="en-US" b="1" dirty="0"/>
              <a:t>Childminders </a:t>
            </a:r>
            <a:r>
              <a:rPr lang="en-GB" altLang="en-US" dirty="0"/>
              <a:t>– must operate form the domestic home of the registered childminder (all adults living at the address of the childminder must also be DBS checked). Childminders operate long hours too and have a limited number of children. Some also offer wrap around care such as day nurseries with breakfast clubs, after school clubs and holiday clubs being part of their service. More and more childminders are now employing an additional practitioner within the home environment to allow for more children. </a:t>
            </a:r>
          </a:p>
        </p:txBody>
      </p:sp>
      <p:sp>
        <p:nvSpPr>
          <p:cNvPr id="4" name="Slide Number Placeholder 3"/>
          <p:cNvSpPr>
            <a:spLocks noGrp="1"/>
          </p:cNvSpPr>
          <p:nvPr>
            <p:ph type="sldNum" sz="quarter" idx="10"/>
          </p:nvPr>
        </p:nvSpPr>
        <p:spPr/>
        <p:txBody>
          <a:bodyPr/>
          <a:lstStyle/>
          <a:p>
            <a:fld id="{A9164DEE-1C52-4834-94A7-034DA1CB984F}" type="slidenum">
              <a:rPr lang="en-GB" smtClean="0"/>
              <a:t>9</a:t>
            </a:fld>
            <a:endParaRPr lang="en-GB"/>
          </a:p>
        </p:txBody>
      </p:sp>
    </p:spTree>
    <p:extLst>
      <p:ext uri="{BB962C8B-B14F-4D97-AF65-F5344CB8AC3E}">
        <p14:creationId xmlns:p14="http://schemas.microsoft.com/office/powerpoint/2010/main" val="39978938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a:p>
        </p:txBody>
      </p:sp>
      <p:sp>
        <p:nvSpPr>
          <p:cNvPr id="4" name="Slide Number Placeholder 3"/>
          <p:cNvSpPr>
            <a:spLocks noGrp="1"/>
          </p:cNvSpPr>
          <p:nvPr>
            <p:ph type="sldNum" sz="quarter" idx="10"/>
          </p:nvPr>
        </p:nvSpPr>
        <p:spPr/>
        <p:txBody>
          <a:bodyPr/>
          <a:lstStyle/>
          <a:p>
            <a:fld id="{A9164DEE-1C52-4834-94A7-034DA1CB984F}" type="slidenum">
              <a:rPr lang="en-GB" smtClean="0"/>
              <a:t>13</a:t>
            </a:fld>
            <a:endParaRPr lang="en-GB"/>
          </a:p>
        </p:txBody>
      </p:sp>
    </p:spTree>
    <p:extLst>
      <p:ext uri="{BB962C8B-B14F-4D97-AF65-F5344CB8AC3E}">
        <p14:creationId xmlns:p14="http://schemas.microsoft.com/office/powerpoint/2010/main" val="35674703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in England they use Ofsted and in Wales schools are inspected by Estyn and non-maintained settings are inspected by CIW</a:t>
            </a:r>
          </a:p>
        </p:txBody>
      </p:sp>
      <p:sp>
        <p:nvSpPr>
          <p:cNvPr id="4" name="Slide Number Placeholder 3"/>
          <p:cNvSpPr>
            <a:spLocks noGrp="1"/>
          </p:cNvSpPr>
          <p:nvPr>
            <p:ph type="sldNum" sz="quarter" idx="10"/>
          </p:nvPr>
        </p:nvSpPr>
        <p:spPr/>
        <p:txBody>
          <a:bodyPr/>
          <a:lstStyle/>
          <a:p>
            <a:fld id="{A9164DEE-1C52-4834-94A7-034DA1CB984F}" type="slidenum">
              <a:rPr lang="en-GB" smtClean="0"/>
              <a:t>14</a:t>
            </a:fld>
            <a:endParaRPr lang="en-GB"/>
          </a:p>
        </p:txBody>
      </p:sp>
    </p:spTree>
    <p:extLst>
      <p:ext uri="{BB962C8B-B14F-4D97-AF65-F5344CB8AC3E}">
        <p14:creationId xmlns:p14="http://schemas.microsoft.com/office/powerpoint/2010/main" val="31514169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5496C4-5ED8-4BF4-825F-9346C4CEF3CD}" type="slidenum">
              <a:rPr lang="en-GB" smtClean="0"/>
              <a:t>15</a:t>
            </a:fld>
            <a:endParaRPr lang="en-GB"/>
          </a:p>
        </p:txBody>
      </p:sp>
    </p:spTree>
    <p:extLst>
      <p:ext uri="{BB962C8B-B14F-4D97-AF65-F5344CB8AC3E}">
        <p14:creationId xmlns:p14="http://schemas.microsoft.com/office/powerpoint/2010/main" val="978887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714673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18/11/2024</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445144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fld id="{B33867F4-0AAD-42B1-9384-326D074A4F56}" type="datetimeFigureOut">
              <a:rPr lang="en-GB" smtClean="0"/>
              <a:pPr>
                <a:defRPr/>
              </a:pPr>
              <a:t>18/11/2024</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B01329-CC6C-4CC9-9578-6DF9774B1477}" type="slidenum">
              <a:rPr lang="en-GB" altLang="en-US" smtClean="0"/>
              <a:pPr/>
              <a:t>‹#›</a:t>
            </a:fld>
            <a:endParaRPr lang="en-GB" altLang="en-US"/>
          </a:p>
        </p:txBody>
      </p:sp>
    </p:spTree>
    <p:extLst>
      <p:ext uri="{BB962C8B-B14F-4D97-AF65-F5344CB8AC3E}">
        <p14:creationId xmlns:p14="http://schemas.microsoft.com/office/powerpoint/2010/main" val="26513021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18/11/2024</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40505530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50544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a:defRPr/>
            </a:pPr>
            <a:fld id="{DCF8DB81-439C-4656-9D3E-66A7D1A45EA3}" type="datetimeFigureOut">
              <a:rPr lang="en-GB" smtClean="0"/>
              <a:pPr>
                <a:defRPr/>
              </a:pPr>
              <a:t>18/11/2024</a:t>
            </a:fld>
            <a:endParaRPr lang="en-GB"/>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540B88C-F0A9-42D6-80BF-256C9807E1EB}" type="slidenum">
              <a:rPr lang="en-GB" altLang="en-US" smtClean="0"/>
              <a:pPr/>
              <a:t>‹#›</a:t>
            </a:fld>
            <a:endParaRPr lang="en-GB" altLang="en-US"/>
          </a:p>
        </p:txBody>
      </p:sp>
    </p:spTree>
    <p:extLst>
      <p:ext uri="{BB962C8B-B14F-4D97-AF65-F5344CB8AC3E}">
        <p14:creationId xmlns:p14="http://schemas.microsoft.com/office/powerpoint/2010/main" val="3001364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915776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706089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261149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669868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89289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5916045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4393896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830754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6168825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7836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408430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398745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1678589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7249659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18/11/2024</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27380878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4856937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9601380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8614111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230294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012605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79929036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318359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812994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708917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3228774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41184014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9734298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75451195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48156500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87292083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13907000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29816257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845125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145737928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19381954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08749614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87214259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80293010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90660466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0521132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995011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10" Type="http://schemas.openxmlformats.org/officeDocument/2006/relationships/image" Target="../media/image8.png"/><Relationship Id="rId4" Type="http://schemas.openxmlformats.org/officeDocument/2006/relationships/slideLayout" Target="../slideLayouts/slideLayout18.xml"/><Relationship Id="rId9"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5.xml"/><Relationship Id="rId7" Type="http://schemas.openxmlformats.org/officeDocument/2006/relationships/image" Target="../media/image9.png"/><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theme" Target="../theme/theme9.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3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7.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8.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9.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5" Type="http://schemas.openxmlformats.org/officeDocument/2006/relationships/slideLayout" Target="../slideLayouts/slideLayout44.xml"/><Relationship Id="rId4" Type="http://schemas.openxmlformats.org/officeDocument/2006/relationships/slideLayout" Target="../slideLayouts/slideLayout43.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907412274"/>
      </p:ext>
    </p:extLst>
  </p:cSld>
  <p:clrMap bg1="lt1" tx1="dk1" bg2="lt2" tx2="dk2" accent1="accent1" accent2="accent2" accent3="accent3" accent4="accent4" accent5="accent5" accent6="accent6" hlink="hlink" folHlink="folHlink"/>
  <p:sldLayoutIdLst>
    <p:sldLayoutId id="2147483986" r:id="rId1"/>
    <p:sldLayoutId id="2147483987" r:id="rId2"/>
    <p:sldLayoutId id="2147483988" r:id="rId3"/>
    <p:sldLayoutId id="2147483989" r:id="rId4"/>
    <p:sldLayoutId id="2147483990" r:id="rId5"/>
    <p:sldLayoutId id="214748399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667756053"/>
      </p:ext>
    </p:extLst>
  </p:cSld>
  <p:clrMap bg1="lt1" tx1="dk1" bg2="lt2" tx2="dk2" accent1="accent1" accent2="accent2" accent3="accent3" accent4="accent4" accent5="accent5" accent6="accent6" hlink="hlink" folHlink="folHlink"/>
  <p:sldLayoutIdLst>
    <p:sldLayoutId id="21474839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28595766"/>
      </p:ext>
    </p:extLst>
  </p:cSld>
  <p:clrMap bg1="lt1" tx1="dk1" bg2="lt2" tx2="dk2" accent1="accent1" accent2="accent2" accent3="accent3" accent4="accent4" accent5="accent5" accent6="accent6" hlink="hlink" folHlink="folHlink"/>
  <p:sldLayoutIdLst>
    <p:sldLayoutId id="214748399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79064249"/>
      </p:ext>
    </p:extLst>
  </p:cSld>
  <p:clrMap bg1="lt1" tx1="dk1" bg2="lt2" tx2="dk2" accent1="accent1" accent2="accent2" accent3="accent3" accent4="accent4" accent5="accent5" accent6="accent6" hlink="hlink" folHlink="folHlink"/>
  <p:sldLayoutIdLst>
    <p:sldLayoutId id="21474839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660483"/>
      </p:ext>
    </p:extLst>
  </p:cSld>
  <p:clrMap bg1="lt1" tx1="dk1" bg2="lt2" tx2="dk2" accent1="accent1" accent2="accent2" accent3="accent3" accent4="accent4" accent5="accent5" accent6="accent6" hlink="hlink" folHlink="folHlink"/>
  <p:sldLayoutIdLst>
    <p:sldLayoutId id="214748399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242792"/>
      </p:ext>
    </p:extLst>
  </p:cSld>
  <p:clrMap bg1="lt1" tx1="dk1" bg2="lt2" tx2="dk2" accent1="accent1" accent2="accent2" accent3="accent3" accent4="accent4" accent5="accent5" accent6="accent6" hlink="hlink" folHlink="folHlink"/>
  <p:sldLayoutIdLst>
    <p:sldLayoutId id="2147484001" r:id="rId1"/>
    <p:sldLayoutId id="214748400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11/18/2024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350732437"/>
      </p:ext>
    </p:extLst>
  </p:cSld>
  <p:clrMap bg1="lt1" tx1="dk1" bg2="lt2" tx2="dk2" accent1="accent1" accent2="accent2" accent3="accent3" accent4="accent4" accent5="accent5" accent6="accent6" hlink="hlink" folHlink="folHlink"/>
  <p:sldLayoutIdLst>
    <p:sldLayoutId id="2147484004" r:id="rId1"/>
    <p:sldLayoutId id="21474840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11/18/2024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1846218957"/>
      </p:ext>
    </p:extLst>
  </p:cSld>
  <p:clrMap bg1="lt1" tx1="dk1" bg2="lt2" tx2="dk2" accent1="accent1" accent2="accent2" accent3="accent3" accent4="accent4" accent5="accent5" accent6="accent6" hlink="hlink" folHlink="folHlink"/>
  <p:sldLayoutIdLst>
    <p:sldLayoutId id="2147484007" r:id="rId1"/>
    <p:sldLayoutId id="2147484008" r:id="rId2"/>
    <p:sldLayoutId id="2147484009" r:id="rId3"/>
    <p:sldLayoutId id="2147484010" r:id="rId4"/>
    <p:sldLayoutId id="2147484011" r:id="rId5"/>
    <p:sldLayoutId id="2147484012" r:id="rId6"/>
    <p:sldLayoutId id="2147484050" r:id="rId7"/>
    <p:sldLayoutId id="214748405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11/18/2024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980426314"/>
      </p:ext>
    </p:extLst>
  </p:cSld>
  <p:clrMap bg1="lt1" tx1="dk1" bg2="lt2" tx2="dk2" accent1="accent1" accent2="accent2" accent3="accent3" accent4="accent4" accent5="accent5" accent6="accent6" hlink="hlink" folHlink="folHlink"/>
  <p:sldLayoutIdLst>
    <p:sldLayoutId id="2147484014" r:id="rId1"/>
    <p:sldLayoutId id="2147484015" r:id="rId2"/>
    <p:sldLayoutId id="2147484016" r:id="rId3"/>
    <p:sldLayoutId id="2147484017" r:id="rId4"/>
    <p:sldLayoutId id="214748401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11/18/2024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597397"/>
      </p:ext>
    </p:extLst>
  </p:cSld>
  <p:clrMap bg1="lt1" tx1="dk1" bg2="lt2" tx2="dk2" accent1="accent1" accent2="accent2" accent3="accent3" accent4="accent4" accent5="accent5" accent6="accent6" hlink="hlink" folHlink="folHlink"/>
  <p:sldLayoutIdLst>
    <p:sldLayoutId id="2147484020" r:id="rId1"/>
    <p:sldLayoutId id="2147484021" r:id="rId2"/>
    <p:sldLayoutId id="2147484022" r:id="rId3"/>
    <p:sldLayoutId id="214748402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815065073"/>
      </p:ext>
    </p:extLst>
  </p:cSld>
  <p:clrMap bg1="lt1" tx1="dk1" bg2="lt2" tx2="dk2" accent1="accent1" accent2="accent2" accent3="accent3" accent4="accent4" accent5="accent5" accent6="accent6" hlink="hlink" folHlink="folHlink"/>
  <p:sldLayoutIdLst>
    <p:sldLayoutId id="214748402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694616652"/>
      </p:ext>
    </p:extLst>
  </p:cSld>
  <p:clrMap bg1="lt1" tx1="dk1" bg2="lt2" tx2="dk2" accent1="accent1" accent2="accent2" accent3="accent3" accent4="accent4" accent5="accent5" accent6="accent6" hlink="hlink" folHlink="folHlink"/>
  <p:sldLayoutIdLst>
    <p:sldLayoutId id="214748402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77866756"/>
      </p:ext>
    </p:extLst>
  </p:cSld>
  <p:clrMap bg1="lt1" tx1="dk1" bg2="lt2" tx2="dk2" accent1="accent1" accent2="accent2" accent3="accent3" accent4="accent4" accent5="accent5" accent6="accent6" hlink="hlink" folHlink="folHlink"/>
  <p:sldLayoutIdLst>
    <p:sldLayoutId id="214748402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69678143"/>
      </p:ext>
    </p:extLst>
  </p:cSld>
  <p:clrMap bg1="lt1" tx1="dk1" bg2="lt2" tx2="dk2" accent1="accent1" accent2="accent2" accent3="accent3" accent4="accent4" accent5="accent5" accent6="accent6" hlink="hlink" folHlink="folHlink"/>
  <p:sldLayoutIdLst>
    <p:sldLayoutId id="214748403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89062203"/>
      </p:ext>
    </p:extLst>
  </p:cSld>
  <p:clrMap bg1="lt1" tx1="dk1" bg2="lt2" tx2="dk2" accent1="accent1" accent2="accent2" accent3="accent3" accent4="accent4" accent5="accent5" accent6="accent6" hlink="hlink" folHlink="folHlink"/>
  <p:sldLayoutIdLst>
    <p:sldLayoutId id="214748403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90802330"/>
      </p:ext>
    </p:extLst>
  </p:cSld>
  <p:clrMap bg1="lt1" tx1="dk1" bg2="lt2" tx2="dk2" accent1="accent1" accent2="accent2" accent3="accent3" accent4="accent4" accent5="accent5" accent6="accent6" hlink="hlink" folHlink="folHlink"/>
  <p:sldLayoutIdLst>
    <p:sldLayoutId id="214748403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63290489"/>
      </p:ext>
    </p:extLst>
  </p:cSld>
  <p:clrMap bg1="lt1" tx1="dk1" bg2="lt2" tx2="dk2" accent1="accent1" accent2="accent2" accent3="accent3" accent4="accent4" accent5="accent5" accent6="accent6" hlink="hlink" folHlink="folHlink"/>
  <p:sldLayoutIdLst>
    <p:sldLayoutId id="214748403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83219167"/>
      </p:ext>
    </p:extLst>
  </p:cSld>
  <p:clrMap bg1="lt1" tx1="dk1" bg2="lt2" tx2="dk2" accent1="accent1" accent2="accent2" accent3="accent3" accent4="accent4" accent5="accent5" accent6="accent6" hlink="hlink" folHlink="folHlink"/>
  <p:sldLayoutIdLst>
    <p:sldLayoutId id="214748403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98575443"/>
      </p:ext>
    </p:extLst>
  </p:cSld>
  <p:clrMap bg1="lt1" tx1="dk1" bg2="lt2" tx2="dk2" accent1="accent1" accent2="accent2" accent3="accent3" accent4="accent4" accent5="accent5" accent6="accent6" hlink="hlink" folHlink="folHlink"/>
  <p:sldLayoutIdLst>
    <p:sldLayoutId id="2147484041" r:id="rId1"/>
    <p:sldLayoutId id="2147484042" r:id="rId2"/>
    <p:sldLayoutId id="2147484043" r:id="rId3"/>
    <p:sldLayoutId id="2147484044" r:id="rId4"/>
    <p:sldLayoutId id="2147484045" r:id="rId5"/>
    <p:sldLayoutId id="2147484046" r:id="rId6"/>
    <p:sldLayoutId id="2147484047" r:id="rId7"/>
    <p:sldLayoutId id="214748404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8" Type="http://schemas.openxmlformats.org/officeDocument/2006/relationships/hyperlink" Target="https://www.cqc.org.uk/node/1183" TargetMode="External"/><Relationship Id="rId3" Type="http://schemas.openxmlformats.org/officeDocument/2006/relationships/image" Target="../media/image27.png"/><Relationship Id="rId7" Type="http://schemas.openxmlformats.org/officeDocument/2006/relationships/hyperlink" Target="https://www.cqc.org.uk/publications" TargetMode="External"/><Relationship Id="rId12" Type="http://schemas.openxmlformats.org/officeDocument/2006/relationships/hyperlink" Target="https://www.cqc.org.uk/node/1489" TargetMode="External"/><Relationship Id="rId2" Type="http://schemas.openxmlformats.org/officeDocument/2006/relationships/notesSlide" Target="../notesSlides/notesSlide4.xml"/><Relationship Id="rId1" Type="http://schemas.openxmlformats.org/officeDocument/2006/relationships/slideLayout" Target="../slideLayouts/slideLayout17.xml"/><Relationship Id="rId6" Type="http://schemas.openxmlformats.org/officeDocument/2006/relationships/hyperlink" Target="https://www.cqc.org.uk/node/1680" TargetMode="External"/><Relationship Id="rId11" Type="http://schemas.openxmlformats.org/officeDocument/2006/relationships/hyperlink" Target="https://www.cqc.org.uk/node/1243" TargetMode="External"/><Relationship Id="rId5" Type="http://schemas.openxmlformats.org/officeDocument/2006/relationships/hyperlink" Target="https://www.cqc.org.uk/node/1674" TargetMode="External"/><Relationship Id="rId10" Type="http://schemas.openxmlformats.org/officeDocument/2006/relationships/hyperlink" Target="https://www.cqc.org.uk/node/1268" TargetMode="External"/><Relationship Id="rId4" Type="http://schemas.openxmlformats.org/officeDocument/2006/relationships/hyperlink" Target="https://www.cqc.org.uk/node/1681" TargetMode="External"/><Relationship Id="rId9" Type="http://schemas.openxmlformats.org/officeDocument/2006/relationships/hyperlink" Target="https://www.cqc.org.uk/node/1533"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assets.publishing.service.gov.uk/media/65844707ed3c34000d3bfd40/Early_years_qualification_requirements_and_standards_-_Jan_24.pdf" TargetMode="External"/><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hyperlink" Target="https://gov.wales/school-prospectuses-guidance-headteachers-and-governing-bodies" TargetMode="External"/><Relationship Id="rId2" Type="http://schemas.openxmlformats.org/officeDocument/2006/relationships/hyperlink" Target="https://www.gov.uk/government/collections/schools-financial-health-and-efficiency" TargetMode="Externa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guidance/deferring-ofsted-inspections" TargetMode="External"/><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hyperlink" Target="https://www.gov.uk/guidance/senior-leadership-national-professional-qualification" TargetMode="External"/><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641616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F7C2C6-CEF5-2A2C-B7B2-DA352D127DA0}"/>
              </a:ext>
            </a:extLst>
          </p:cNvPr>
          <p:cNvSpPr txBox="1"/>
          <p:nvPr/>
        </p:nvSpPr>
        <p:spPr>
          <a:xfrm>
            <a:off x="1676400" y="609600"/>
            <a:ext cx="8839200" cy="830997"/>
          </a:xfrm>
          <a:prstGeom prst="rect">
            <a:avLst/>
          </a:prstGeom>
          <a:noFill/>
          <a:ln>
            <a:solidFill>
              <a:schemeClr val="bg1"/>
            </a:solidFill>
          </a:ln>
        </p:spPr>
        <p:txBody>
          <a:bodyPr wrap="square">
            <a:spAutoFit/>
          </a:bodyPr>
          <a:lstStyle/>
          <a:p>
            <a:pPr marL="0" marR="0" lvl="0" indent="0" algn="ctr" defTabSz="914400" rtl="0" eaLnBrk="1" fontAlgn="auto" latinLnBrk="0" hangingPunct="1">
              <a:lnSpc>
                <a:spcPct val="100000"/>
              </a:lnSpc>
              <a:spcBef>
                <a:spcPts val="700"/>
              </a:spcBef>
              <a:spcAft>
                <a:spcPts val="0"/>
              </a:spcAft>
              <a:buClrTx/>
              <a:buSzTx/>
              <a:buFontTx/>
              <a:buNone/>
              <a:tabLst/>
              <a:defRPr/>
            </a:pPr>
            <a:endParaRPr kumimoji="0" lang="en-GB" sz="4800" b="1" i="0" u="none" strike="noStrike" kern="1200" cap="none" spc="0" normalizeH="0" baseline="0" noProof="0" dirty="0">
              <a:ln>
                <a:noFill/>
              </a:ln>
              <a:solidFill>
                <a:prstClr val="black"/>
              </a:solidFill>
              <a:effectLst/>
              <a:uLnTx/>
              <a:uFillTx/>
              <a:latin typeface="Arial" panose="020B0604020202020204"/>
              <a:ea typeface="ＭＳ Ｐゴシック" panose="020B0600070205080204" pitchFamily="34" charset="-128"/>
              <a:cs typeface="+mn-cs"/>
            </a:endParaRPr>
          </a:p>
        </p:txBody>
      </p:sp>
      <p:sp>
        <p:nvSpPr>
          <p:cNvPr id="3" name="TextBox 2">
            <a:extLst>
              <a:ext uri="{FF2B5EF4-FFF2-40B4-BE49-F238E27FC236}">
                <a16:creationId xmlns:a16="http://schemas.microsoft.com/office/drawing/2014/main" id="{B24BC744-9BE2-EB30-E7B0-96568E2A4BA4}"/>
              </a:ext>
            </a:extLst>
          </p:cNvPr>
          <p:cNvSpPr txBox="1"/>
          <p:nvPr/>
        </p:nvSpPr>
        <p:spPr>
          <a:xfrm>
            <a:off x="1557670" y="1859340"/>
            <a:ext cx="8839200" cy="1569660"/>
          </a:xfrm>
          <a:prstGeom prst="rect">
            <a:avLst/>
          </a:prstGeom>
          <a:noFill/>
          <a:ln>
            <a:solidFill>
              <a:schemeClr val="bg1"/>
            </a:solidFill>
          </a:ln>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800" b="1" i="0" u="none" strike="noStrike" kern="1200" cap="none" spc="0" normalizeH="0" baseline="0" noProof="0" dirty="0">
                <a:ln>
                  <a:noFill/>
                </a:ln>
                <a:solidFill>
                  <a:srgbClr val="5B9BD5">
                    <a:lumMod val="75000"/>
                  </a:srgbClr>
                </a:solidFill>
                <a:effectLst/>
                <a:uLnTx/>
                <a:uFillTx/>
                <a:latin typeface="Arial" panose="020B0604020202020204" pitchFamily="34" charset="0"/>
                <a:ea typeface="ＭＳ Ｐゴシック" panose="020B0600070205080204" pitchFamily="34" charset="-128"/>
                <a:cs typeface="Arial" panose="020B0604020202020204" pitchFamily="34" charset="0"/>
              </a:rPr>
              <a:t>ECEY5006: Leadership and Teamwork in the Early Years </a:t>
            </a:r>
          </a:p>
        </p:txBody>
      </p:sp>
    </p:spTree>
    <p:extLst>
      <p:ext uri="{BB962C8B-B14F-4D97-AF65-F5344CB8AC3E}">
        <p14:creationId xmlns:p14="http://schemas.microsoft.com/office/powerpoint/2010/main" val="3364778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061BE2-7568-00A7-2971-39A6F7E907FF}"/>
              </a:ext>
            </a:extLst>
          </p:cNvPr>
          <p:cNvSpPr txBox="1"/>
          <p:nvPr/>
        </p:nvSpPr>
        <p:spPr>
          <a:xfrm>
            <a:off x="837282" y="506776"/>
            <a:ext cx="10752463" cy="3785652"/>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Schedule for session:</a:t>
            </a:r>
          </a:p>
          <a:p>
            <a:endParaRPr lang="en-GB" sz="4000" dirty="0">
              <a:latin typeface="Arial" panose="020B0604020202020204" pitchFamily="34" charset="0"/>
              <a:cs typeface="Arial" panose="020B0604020202020204" pitchFamily="34" charset="0"/>
            </a:endParaRPr>
          </a:p>
          <a:p>
            <a:pPr marL="571500" indent="-571500">
              <a:buFontTx/>
              <a:buChar char="-"/>
            </a:pPr>
            <a:r>
              <a:rPr lang="en-GB" sz="4000" dirty="0">
                <a:latin typeface="Arial" panose="020B0604020202020204" pitchFamily="34" charset="0"/>
                <a:cs typeface="Arial" panose="020B0604020202020204" pitchFamily="34" charset="0"/>
              </a:rPr>
              <a:t>Statutory frameworks – 5:30-6:10</a:t>
            </a:r>
          </a:p>
          <a:p>
            <a:pPr marL="571500" indent="-571500">
              <a:buFontTx/>
              <a:buChar char="-"/>
            </a:pPr>
            <a:r>
              <a:rPr lang="en-GB" sz="4000" dirty="0">
                <a:latin typeface="Arial" panose="020B0604020202020204" pitchFamily="34" charset="0"/>
                <a:cs typeface="Arial" panose="020B0604020202020204" pitchFamily="34" charset="0"/>
              </a:rPr>
              <a:t>Communication – 6:10 – 6:40</a:t>
            </a:r>
          </a:p>
          <a:p>
            <a:pPr marL="571500" indent="-571500">
              <a:buFontTx/>
              <a:buChar char="-"/>
            </a:pPr>
            <a:r>
              <a:rPr lang="en-GB" sz="4000" dirty="0">
                <a:latin typeface="Arial" panose="020B0604020202020204" pitchFamily="34" charset="0"/>
                <a:cs typeface="Arial" panose="020B0604020202020204" pitchFamily="34" charset="0"/>
              </a:rPr>
              <a:t>Group tutorials – 7:00 – 8:00</a:t>
            </a:r>
          </a:p>
          <a:p>
            <a:pPr marL="571500" indent="-571500">
              <a:buFontTx/>
              <a:buChar char="-"/>
            </a:pPr>
            <a:r>
              <a:rPr lang="en-GB" sz="4000" dirty="0">
                <a:latin typeface="Arial" panose="020B0604020202020204" pitchFamily="34" charset="0"/>
                <a:cs typeface="Arial" panose="020B0604020202020204" pitchFamily="34" charset="0"/>
              </a:rPr>
              <a:t>Group work on presentation – 8:30-9:00</a:t>
            </a:r>
          </a:p>
        </p:txBody>
      </p:sp>
    </p:spTree>
    <p:extLst>
      <p:ext uri="{BB962C8B-B14F-4D97-AF65-F5344CB8AC3E}">
        <p14:creationId xmlns:p14="http://schemas.microsoft.com/office/powerpoint/2010/main" val="2580093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904DC9F-C3B3-4A7E-20B7-6C0C029352F7}"/>
              </a:ext>
            </a:extLst>
          </p:cNvPr>
          <p:cNvSpPr txBox="1"/>
          <p:nvPr/>
        </p:nvSpPr>
        <p:spPr>
          <a:xfrm>
            <a:off x="1740664" y="1916935"/>
            <a:ext cx="9364337" cy="2062103"/>
          </a:xfrm>
          <a:prstGeom prst="rect">
            <a:avLst/>
          </a:prstGeom>
          <a:noFill/>
        </p:spPr>
        <p:txBody>
          <a:bodyPr wrap="square">
            <a:spAutoFit/>
          </a:bodyPr>
          <a:lstStyle/>
          <a:p>
            <a:r>
              <a:rPr lang="en-US" sz="3200" b="1" i="1" dirty="0">
                <a:solidFill>
                  <a:srgbClr val="2F5496"/>
                </a:solidFill>
                <a:effectLst/>
                <a:latin typeface="Arial" panose="020B0604020202020204" pitchFamily="34" charset="0"/>
                <a:ea typeface="Calibri" panose="020F0502020204030204" pitchFamily="34" charset="0"/>
              </a:rPr>
              <a:t>You are expected to reference orally during the discussion and demonstrate clear evidence of your understanding of legislation, the setting’s policies and procedures</a:t>
            </a:r>
            <a:endParaRPr lang="en-GB" sz="3200" b="1" i="1" dirty="0"/>
          </a:p>
        </p:txBody>
      </p:sp>
    </p:spTree>
    <p:extLst>
      <p:ext uri="{BB962C8B-B14F-4D97-AF65-F5344CB8AC3E}">
        <p14:creationId xmlns:p14="http://schemas.microsoft.com/office/powerpoint/2010/main" val="3239374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D0A4E4-7492-BE0B-0488-3DFE7F9854AC}"/>
              </a:ext>
            </a:extLst>
          </p:cNvPr>
          <p:cNvSpPr txBox="1"/>
          <p:nvPr/>
        </p:nvSpPr>
        <p:spPr>
          <a:xfrm>
            <a:off x="848299" y="517794"/>
            <a:ext cx="10807547" cy="5016758"/>
          </a:xfrm>
          <a:prstGeom prst="rect">
            <a:avLst/>
          </a:prstGeom>
          <a:noFill/>
        </p:spPr>
        <p:txBody>
          <a:bodyPr wrap="square">
            <a:spAutoFit/>
          </a:bodyPr>
          <a:lstStyle/>
          <a:p>
            <a:r>
              <a:rPr lang="en-GB" sz="3200" dirty="0">
                <a:solidFill>
                  <a:srgbClr val="0070C0"/>
                </a:solidFill>
                <a:latin typeface="+mn-lt"/>
              </a:rPr>
              <a:t>Discuss: </a:t>
            </a:r>
          </a:p>
          <a:p>
            <a:endParaRPr lang="en-GB" sz="3200" dirty="0">
              <a:solidFill>
                <a:srgbClr val="0070C0"/>
              </a:solidFill>
              <a:latin typeface="+mn-lt"/>
            </a:endParaRPr>
          </a:p>
          <a:p>
            <a:pPr marL="457200" indent="-457200">
              <a:buAutoNum type="arabicParenR"/>
            </a:pPr>
            <a:r>
              <a:rPr lang="en-GB" sz="3200" dirty="0">
                <a:solidFill>
                  <a:srgbClr val="0070C0"/>
                </a:solidFill>
                <a:latin typeface="+mn-lt"/>
              </a:rPr>
              <a:t>What statutory policies do you currently adhere to in your professional practice?  </a:t>
            </a:r>
          </a:p>
          <a:p>
            <a:pPr marL="457200" indent="-457200">
              <a:buAutoNum type="arabicParenR"/>
            </a:pPr>
            <a:endParaRPr lang="en-GB" sz="3200" dirty="0">
              <a:solidFill>
                <a:srgbClr val="0070C0"/>
              </a:solidFill>
              <a:latin typeface="+mn-lt"/>
            </a:endParaRPr>
          </a:p>
          <a:p>
            <a:pPr marL="457200" indent="-457200">
              <a:buAutoNum type="arabicParenR"/>
            </a:pPr>
            <a:r>
              <a:rPr lang="en-GB" sz="3200" dirty="0">
                <a:solidFill>
                  <a:srgbClr val="0070C0"/>
                </a:solidFill>
                <a:latin typeface="+mn-lt"/>
              </a:rPr>
              <a:t>How (if at all) are such legislation adapted to your school? </a:t>
            </a:r>
          </a:p>
          <a:p>
            <a:pPr marL="457200" indent="-457200">
              <a:buAutoNum type="arabicParenR"/>
            </a:pPr>
            <a:endParaRPr lang="en-GB" sz="3200" dirty="0">
              <a:solidFill>
                <a:srgbClr val="0070C0"/>
              </a:solidFill>
              <a:latin typeface="+mn-lt"/>
            </a:endParaRPr>
          </a:p>
          <a:p>
            <a:pPr marL="457200" indent="-457200">
              <a:buAutoNum type="arabicParenR"/>
            </a:pPr>
            <a:r>
              <a:rPr lang="en-GB" sz="3200" dirty="0">
                <a:solidFill>
                  <a:srgbClr val="0070C0"/>
                </a:solidFill>
                <a:latin typeface="+mn-lt"/>
              </a:rPr>
              <a:t>Why it is essential to work towards and maintain working environments where policies and procedures are understood and respected.</a:t>
            </a:r>
          </a:p>
        </p:txBody>
      </p:sp>
    </p:spTree>
    <p:extLst>
      <p:ext uri="{BB962C8B-B14F-4D97-AF65-F5344CB8AC3E}">
        <p14:creationId xmlns:p14="http://schemas.microsoft.com/office/powerpoint/2010/main" val="796796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What Legal Requirements Are Needed to Start a Business? 8 Tips for Startups">
            <a:extLst>
              <a:ext uri="{FF2B5EF4-FFF2-40B4-BE49-F238E27FC236}">
                <a16:creationId xmlns:a16="http://schemas.microsoft.com/office/drawing/2014/main" id="{A2ABE17C-B6F1-4C27-A5F2-E95D7816F2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905" b="28778"/>
          <a:stretch/>
        </p:blipFill>
        <p:spPr bwMode="auto">
          <a:xfrm>
            <a:off x="1245494" y="1920625"/>
            <a:ext cx="9701011" cy="4101799"/>
          </a:xfrm>
          <a:prstGeom prst="rect">
            <a:avLst/>
          </a:prstGeom>
          <a:noFill/>
          <a:extLst>
            <a:ext uri="{909E8E84-426E-40DD-AFC4-6F175D3DCCD1}">
              <a14:hiddenFill xmlns:a14="http://schemas.microsoft.com/office/drawing/2010/main">
                <a:solidFill>
                  <a:srgbClr val="FFFFFF"/>
                </a:solidFill>
              </a14:hiddenFill>
            </a:ext>
          </a:extLst>
        </p:spPr>
      </p:pic>
      <p:sp>
        <p:nvSpPr>
          <p:cNvPr id="4" name="Subtitle 2">
            <a:extLst>
              <a:ext uri="{FF2B5EF4-FFF2-40B4-BE49-F238E27FC236}">
                <a16:creationId xmlns:a16="http://schemas.microsoft.com/office/drawing/2014/main" id="{AC7280A6-48F4-4BFF-93E3-415612567C08}"/>
              </a:ext>
            </a:extLst>
          </p:cNvPr>
          <p:cNvSpPr txBox="1">
            <a:spLocks/>
          </p:cNvSpPr>
          <p:nvPr/>
        </p:nvSpPr>
        <p:spPr>
          <a:xfrm>
            <a:off x="16626" y="81888"/>
            <a:ext cx="12200372" cy="213837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fontAlgn="auto">
              <a:spcAft>
                <a:spcPts val="0"/>
              </a:spcAft>
              <a:buNone/>
            </a:pPr>
            <a:endParaRPr lang="en-GB" sz="4400" b="1" dirty="0">
              <a:solidFill>
                <a:schemeClr val="accent1">
                  <a:lumMod val="75000"/>
                </a:schemeClr>
              </a:solidFill>
              <a:latin typeface="Arial" panose="020B0604020202020204" pitchFamily="34" charset="0"/>
              <a:cs typeface="Arial" panose="020B0604020202020204" pitchFamily="34" charset="0"/>
            </a:endParaRPr>
          </a:p>
          <a:p>
            <a:pPr marL="0" indent="0" algn="ctr" fontAlgn="auto">
              <a:spcAft>
                <a:spcPts val="0"/>
              </a:spcAft>
              <a:buNone/>
            </a:pPr>
            <a:r>
              <a:rPr lang="en-GB" sz="4400" b="1" dirty="0">
                <a:solidFill>
                  <a:schemeClr val="accent1">
                    <a:lumMod val="75000"/>
                  </a:schemeClr>
                </a:solidFill>
                <a:latin typeface="Arial" panose="020B0604020202020204" pitchFamily="34" charset="0"/>
                <a:cs typeface="Arial" panose="020B0604020202020204" pitchFamily="34" charset="0"/>
              </a:rPr>
              <a:t>Statutory Requirements, Policy and Practice</a:t>
            </a:r>
          </a:p>
        </p:txBody>
      </p:sp>
    </p:spTree>
    <p:extLst>
      <p:ext uri="{BB962C8B-B14F-4D97-AF65-F5344CB8AC3E}">
        <p14:creationId xmlns:p14="http://schemas.microsoft.com/office/powerpoint/2010/main" val="1575148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6006" y="18255"/>
            <a:ext cx="12075994" cy="1325563"/>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Statutory obligations and  requirements</a:t>
            </a:r>
          </a:p>
        </p:txBody>
      </p:sp>
      <p:sp>
        <p:nvSpPr>
          <p:cNvPr id="6" name="Content Placeholder 5"/>
          <p:cNvSpPr>
            <a:spLocks noGrp="1"/>
          </p:cNvSpPr>
          <p:nvPr>
            <p:ph sz="half" idx="2"/>
          </p:nvPr>
        </p:nvSpPr>
        <p:spPr>
          <a:xfrm>
            <a:off x="461863" y="1576783"/>
            <a:ext cx="5181600" cy="4351338"/>
          </a:xfrm>
        </p:spPr>
        <p:txBody>
          <a:bodyPr>
            <a:normAutofit fontScale="92500" lnSpcReduction="10000"/>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The law</a:t>
            </a:r>
          </a:p>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Statutory requirements </a:t>
            </a:r>
            <a:r>
              <a:rPr lang="en-GB" dirty="0">
                <a:solidFill>
                  <a:schemeClr val="accent1">
                    <a:lumMod val="75000"/>
                  </a:schemeClr>
                </a:solidFill>
                <a:latin typeface="Arial" panose="020B0604020202020204" pitchFamily="34" charset="0"/>
                <a:cs typeface="Arial" panose="020B0604020202020204" pitchFamily="34" charset="0"/>
              </a:rPr>
              <a:t>by governing bodies such as:</a:t>
            </a:r>
          </a:p>
          <a:p>
            <a:pPr>
              <a:buFont typeface="Wingdings" panose="05000000000000000000" pitchFamily="2" charset="2"/>
              <a:buChar char="q"/>
            </a:pPr>
            <a:r>
              <a:rPr lang="en-GB" dirty="0">
                <a:solidFill>
                  <a:schemeClr val="accent1">
                    <a:lumMod val="75000"/>
                  </a:schemeClr>
                </a:solidFill>
                <a:latin typeface="Arial" panose="020B0604020202020204" pitchFamily="34" charset="0"/>
                <a:cs typeface="Arial" panose="020B0604020202020204" pitchFamily="34" charset="0"/>
              </a:rPr>
              <a:t>CARE QUALITY COMMISION</a:t>
            </a:r>
          </a:p>
          <a:p>
            <a:pPr>
              <a:buFont typeface="Wingdings" panose="05000000000000000000" pitchFamily="2" charset="2"/>
              <a:buChar char="q"/>
            </a:pPr>
            <a:r>
              <a:rPr lang="en-GB" dirty="0">
                <a:solidFill>
                  <a:schemeClr val="accent1">
                    <a:lumMod val="75000"/>
                  </a:schemeClr>
                </a:solidFill>
                <a:latin typeface="Arial" panose="020B0604020202020204" pitchFamily="34" charset="0"/>
                <a:cs typeface="Arial" panose="020B0604020202020204" pitchFamily="34" charset="0"/>
              </a:rPr>
              <a:t>OFSTED</a:t>
            </a:r>
          </a:p>
          <a:p>
            <a:pPr>
              <a:buFont typeface="Wingdings" panose="05000000000000000000" pitchFamily="2" charset="2"/>
              <a:buChar char="q"/>
            </a:pPr>
            <a:r>
              <a:rPr lang="en-GB" dirty="0">
                <a:solidFill>
                  <a:schemeClr val="accent1">
                    <a:lumMod val="75000"/>
                  </a:schemeClr>
                </a:solidFill>
                <a:latin typeface="Arial" panose="020B0604020202020204" pitchFamily="34" charset="0"/>
                <a:cs typeface="Arial" panose="020B0604020202020204" pitchFamily="34" charset="0"/>
              </a:rPr>
              <a:t>HEALTH AND SAFETY</a:t>
            </a:r>
          </a:p>
          <a:p>
            <a:pPr>
              <a:buFont typeface="Wingdings" panose="05000000000000000000" pitchFamily="2" charset="2"/>
              <a:buChar char="q"/>
            </a:pPr>
            <a:r>
              <a:rPr lang="en-GB" dirty="0">
                <a:solidFill>
                  <a:schemeClr val="accent1">
                    <a:lumMod val="75000"/>
                  </a:schemeClr>
                </a:solidFill>
                <a:latin typeface="Arial" panose="020B0604020202020204" pitchFamily="34" charset="0"/>
                <a:cs typeface="Arial" panose="020B0604020202020204" pitchFamily="34" charset="0"/>
              </a:rPr>
              <a:t>FIRE</a:t>
            </a:r>
          </a:p>
          <a:p>
            <a:pPr>
              <a:buFont typeface="Wingdings" panose="05000000000000000000" pitchFamily="2" charset="2"/>
              <a:buChar char="q"/>
            </a:pPr>
            <a:r>
              <a:rPr lang="en-GB" dirty="0">
                <a:solidFill>
                  <a:schemeClr val="accent1">
                    <a:lumMod val="75000"/>
                  </a:schemeClr>
                </a:solidFill>
                <a:latin typeface="Arial" panose="020B0604020202020204" pitchFamily="34" charset="0"/>
                <a:cs typeface="Arial" panose="020B0604020202020204" pitchFamily="34" charset="0"/>
              </a:rPr>
              <a:t>PUBLIC HEALTH ENGLAND</a:t>
            </a:r>
          </a:p>
          <a:p>
            <a:pPr>
              <a:buFont typeface="Wingdings" panose="05000000000000000000" pitchFamily="2" charset="2"/>
              <a:buChar char="q"/>
            </a:pPr>
            <a:r>
              <a:rPr lang="en-GB" dirty="0">
                <a:solidFill>
                  <a:schemeClr val="accent1">
                    <a:lumMod val="75000"/>
                  </a:schemeClr>
                </a:solidFill>
                <a:latin typeface="Arial" panose="020B0604020202020204" pitchFamily="34" charset="0"/>
                <a:cs typeface="Arial" panose="020B0604020202020204" pitchFamily="34" charset="0"/>
              </a:rPr>
              <a:t>ENVIRONMENTAL AGENCY </a:t>
            </a:r>
          </a:p>
          <a:p>
            <a:pPr>
              <a:buFont typeface="Wingdings" panose="05000000000000000000" pitchFamily="2" charset="2"/>
              <a:buChar char="q"/>
            </a:pPr>
            <a:r>
              <a:rPr lang="en-GB" dirty="0">
                <a:solidFill>
                  <a:schemeClr val="accent1">
                    <a:lumMod val="75000"/>
                  </a:schemeClr>
                </a:solidFill>
                <a:latin typeface="Arial" panose="020B0604020202020204" pitchFamily="34" charset="0"/>
                <a:cs typeface="Arial" panose="020B0604020202020204" pitchFamily="34" charset="0"/>
              </a:rPr>
              <a:t>EMPLOYMENT LAW</a:t>
            </a:r>
          </a:p>
        </p:txBody>
      </p:sp>
    </p:spTree>
    <p:extLst>
      <p:ext uri="{BB962C8B-B14F-4D97-AF65-F5344CB8AC3E}">
        <p14:creationId xmlns:p14="http://schemas.microsoft.com/office/powerpoint/2010/main" val="4140629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20F20D4-E984-5E63-4BF9-076076B8D20F}"/>
              </a:ext>
            </a:extLst>
          </p:cNvPr>
          <p:cNvPicPr>
            <a:picLocks noChangeAspect="1"/>
          </p:cNvPicPr>
          <p:nvPr/>
        </p:nvPicPr>
        <p:blipFill>
          <a:blip r:embed="rId3"/>
          <a:srcRect r="2143" b="2143"/>
          <a:stretch/>
        </p:blipFill>
        <p:spPr>
          <a:xfrm>
            <a:off x="515190" y="106435"/>
            <a:ext cx="2571750" cy="1076325"/>
          </a:xfrm>
          <a:prstGeom prst="rect">
            <a:avLst/>
          </a:prstGeom>
        </p:spPr>
      </p:pic>
      <p:sp>
        <p:nvSpPr>
          <p:cNvPr id="13" name="TextBox 12">
            <a:extLst>
              <a:ext uri="{FF2B5EF4-FFF2-40B4-BE49-F238E27FC236}">
                <a16:creationId xmlns:a16="http://schemas.microsoft.com/office/drawing/2014/main" id="{C5D08540-8AE5-B79D-F63F-E95C3D03C7DE}"/>
              </a:ext>
            </a:extLst>
          </p:cNvPr>
          <p:cNvSpPr txBox="1"/>
          <p:nvPr/>
        </p:nvSpPr>
        <p:spPr>
          <a:xfrm>
            <a:off x="0" y="1280160"/>
            <a:ext cx="7109460" cy="4278094"/>
          </a:xfrm>
          <a:prstGeom prst="rect">
            <a:avLst/>
          </a:prstGeom>
          <a:noFill/>
        </p:spPr>
        <p:txBody>
          <a:bodyPr wrap="square">
            <a:spAutoFit/>
          </a:bodyPr>
          <a:lstStyle/>
          <a:p>
            <a:pPr algn="l"/>
            <a:r>
              <a:rPr lang="en-GB" sz="1600" b="0" i="0" dirty="0">
                <a:solidFill>
                  <a:srgbClr val="6C276A"/>
                </a:solidFill>
                <a:effectLst/>
                <a:latin typeface="Open Sans" panose="020B0606030504020204" pitchFamily="34" charset="0"/>
              </a:rPr>
              <a:t>We’re the independent regulator of health and social care in England.</a:t>
            </a:r>
          </a:p>
          <a:p>
            <a:pPr algn="l"/>
            <a:r>
              <a:rPr lang="en-GB" sz="1600" b="0" i="0" dirty="0">
                <a:solidFill>
                  <a:srgbClr val="6C276A"/>
                </a:solidFill>
                <a:effectLst/>
                <a:latin typeface="Open Sans" panose="020B0606030504020204" pitchFamily="34" charset="0"/>
              </a:rPr>
              <a:t>Our purpose</a:t>
            </a:r>
          </a:p>
          <a:p>
            <a:pPr algn="l"/>
            <a:r>
              <a:rPr lang="en-GB" sz="1600" b="0" i="0" dirty="0">
                <a:solidFill>
                  <a:srgbClr val="212121"/>
                </a:solidFill>
                <a:effectLst/>
                <a:latin typeface="Open Sans" panose="020B0606030504020204" pitchFamily="34" charset="0"/>
              </a:rPr>
              <a:t>We make sure health and social care services provide people with safe, effective, compassionate, high-quality care and we encourage care services to improve.</a:t>
            </a:r>
          </a:p>
          <a:p>
            <a:pPr algn="l"/>
            <a:r>
              <a:rPr lang="en-GB" sz="1600" b="0" i="0" dirty="0">
                <a:solidFill>
                  <a:srgbClr val="6C276A"/>
                </a:solidFill>
                <a:effectLst/>
                <a:latin typeface="Open Sans" panose="020B0606030504020204" pitchFamily="34" charset="0"/>
              </a:rPr>
              <a:t>Our role</a:t>
            </a:r>
          </a:p>
          <a:p>
            <a:pPr algn="l">
              <a:buFont typeface="Arial" panose="020B0604020202020204" pitchFamily="34" charset="0"/>
              <a:buChar char="•"/>
            </a:pPr>
            <a:r>
              <a:rPr lang="en-GB" sz="1600" i="0" dirty="0">
                <a:effectLst/>
                <a:latin typeface="Open Sans" panose="020B0606030504020204" pitchFamily="34" charset="0"/>
              </a:rPr>
              <a:t>We </a:t>
            </a:r>
            <a:r>
              <a:rPr lang="en-GB" sz="1600" i="0" dirty="0">
                <a:effectLst/>
                <a:latin typeface="Open Sans" panose="020B0606030504020204" pitchFamily="34" charset="0"/>
                <a:hlinkClick r:id="rId4">
                  <a:extLst>
                    <a:ext uri="{A12FA001-AC4F-418D-AE19-62706E023703}">
                      <ahyp:hlinkClr xmlns:ahyp="http://schemas.microsoft.com/office/drawing/2018/hyperlinkcolor" val="tx"/>
                    </a:ext>
                  </a:extLst>
                </a:hlinkClick>
              </a:rPr>
              <a:t>register </a:t>
            </a:r>
            <a:r>
              <a:rPr lang="en-GB" sz="1600" i="0" dirty="0">
                <a:effectLst/>
                <a:latin typeface="Open Sans" panose="020B0606030504020204" pitchFamily="34" charset="0"/>
              </a:rPr>
              <a:t>care providers.</a:t>
            </a:r>
          </a:p>
          <a:p>
            <a:pPr algn="l">
              <a:buFont typeface="Arial" panose="020B0604020202020204" pitchFamily="34" charset="0"/>
              <a:buChar char="•"/>
            </a:pPr>
            <a:r>
              <a:rPr lang="en-GB" sz="1600" i="0" dirty="0">
                <a:effectLst/>
                <a:latin typeface="Open Sans" panose="020B0606030504020204" pitchFamily="34" charset="0"/>
              </a:rPr>
              <a:t>We </a:t>
            </a:r>
            <a:r>
              <a:rPr lang="en-GB" sz="1600" i="0" dirty="0">
                <a:effectLst/>
                <a:latin typeface="Open Sans" panose="020B0606030504020204" pitchFamily="34" charset="0"/>
                <a:hlinkClick r:id="rId4">
                  <a:extLst>
                    <a:ext uri="{A12FA001-AC4F-418D-AE19-62706E023703}">
                      <ahyp:hlinkClr xmlns:ahyp="http://schemas.microsoft.com/office/drawing/2018/hyperlinkcolor" val="tx"/>
                    </a:ext>
                  </a:extLst>
                </a:hlinkClick>
              </a:rPr>
              <a:t>monitor</a:t>
            </a:r>
            <a:r>
              <a:rPr lang="en-GB" sz="1600" i="0" dirty="0">
                <a:effectLst/>
                <a:latin typeface="Open Sans" panose="020B0606030504020204" pitchFamily="34" charset="0"/>
              </a:rPr>
              <a:t>, </a:t>
            </a:r>
            <a:r>
              <a:rPr lang="en-GB" sz="1600" i="0" dirty="0">
                <a:effectLst/>
                <a:latin typeface="Open Sans" panose="020B0606030504020204" pitchFamily="34" charset="0"/>
                <a:hlinkClick r:id="rId5">
                  <a:extLst>
                    <a:ext uri="{A12FA001-AC4F-418D-AE19-62706E023703}">
                      <ahyp:hlinkClr xmlns:ahyp="http://schemas.microsoft.com/office/drawing/2018/hyperlinkcolor" val="tx"/>
                    </a:ext>
                  </a:extLst>
                </a:hlinkClick>
              </a:rPr>
              <a:t>inspect and rate</a:t>
            </a:r>
            <a:r>
              <a:rPr lang="en-GB" sz="1600" i="0" dirty="0">
                <a:effectLst/>
                <a:latin typeface="Open Sans" panose="020B0606030504020204" pitchFamily="34" charset="0"/>
              </a:rPr>
              <a:t> services.</a:t>
            </a:r>
          </a:p>
          <a:p>
            <a:pPr algn="l">
              <a:buFont typeface="Arial" panose="020B0604020202020204" pitchFamily="34" charset="0"/>
              <a:buChar char="•"/>
            </a:pPr>
            <a:r>
              <a:rPr lang="en-GB" sz="1600" i="0" dirty="0">
                <a:effectLst/>
                <a:latin typeface="Open Sans" panose="020B0606030504020204" pitchFamily="34" charset="0"/>
              </a:rPr>
              <a:t>We </a:t>
            </a:r>
            <a:r>
              <a:rPr lang="en-GB" sz="1600" i="0" dirty="0">
                <a:effectLst/>
                <a:latin typeface="Open Sans" panose="020B0606030504020204" pitchFamily="34" charset="0"/>
                <a:hlinkClick r:id="rId6">
                  <a:extLst>
                    <a:ext uri="{A12FA001-AC4F-418D-AE19-62706E023703}">
                      <ahyp:hlinkClr xmlns:ahyp="http://schemas.microsoft.com/office/drawing/2018/hyperlinkcolor" val="tx"/>
                    </a:ext>
                  </a:extLst>
                </a:hlinkClick>
              </a:rPr>
              <a:t>take action to protect people</a:t>
            </a:r>
            <a:r>
              <a:rPr lang="en-GB" sz="1600" i="0" dirty="0">
                <a:effectLst/>
                <a:latin typeface="Open Sans" panose="020B0606030504020204" pitchFamily="34" charset="0"/>
              </a:rPr>
              <a:t> who use services.</a:t>
            </a:r>
          </a:p>
          <a:p>
            <a:pPr algn="l">
              <a:buFont typeface="Arial" panose="020B0604020202020204" pitchFamily="34" charset="0"/>
              <a:buChar char="•"/>
            </a:pPr>
            <a:r>
              <a:rPr lang="en-GB" sz="1600" i="0" dirty="0">
                <a:effectLst/>
                <a:latin typeface="Open Sans" panose="020B0606030504020204" pitchFamily="34" charset="0"/>
              </a:rPr>
              <a:t>We speak with our independent voice, </a:t>
            </a:r>
            <a:r>
              <a:rPr lang="en-GB" sz="1600" i="0" dirty="0">
                <a:effectLst/>
                <a:latin typeface="Open Sans" panose="020B0606030504020204" pitchFamily="34" charset="0"/>
                <a:hlinkClick r:id="rId7">
                  <a:extLst>
                    <a:ext uri="{A12FA001-AC4F-418D-AE19-62706E023703}">
                      <ahyp:hlinkClr xmlns:ahyp="http://schemas.microsoft.com/office/drawing/2018/hyperlinkcolor" val="tx"/>
                    </a:ext>
                  </a:extLst>
                </a:hlinkClick>
              </a:rPr>
              <a:t>publishing our views</a:t>
            </a:r>
            <a:r>
              <a:rPr lang="en-GB" sz="1600" i="0" dirty="0">
                <a:effectLst/>
                <a:latin typeface="Open Sans" panose="020B0606030504020204" pitchFamily="34" charset="0"/>
              </a:rPr>
              <a:t> on major quality issues in health and social care.</a:t>
            </a:r>
          </a:p>
          <a:p>
            <a:pPr algn="l"/>
            <a:r>
              <a:rPr lang="en-GB" sz="1600" i="0" dirty="0">
                <a:effectLst/>
                <a:latin typeface="Open Sans" panose="020B0606030504020204" pitchFamily="34" charset="0"/>
              </a:rPr>
              <a:t>Throughout our work we:</a:t>
            </a:r>
          </a:p>
          <a:p>
            <a:pPr algn="l">
              <a:buFont typeface="Arial" panose="020B0604020202020204" pitchFamily="34" charset="0"/>
              <a:buChar char="•"/>
            </a:pPr>
            <a:r>
              <a:rPr lang="en-GB" sz="1600" i="0" dirty="0">
                <a:effectLst/>
                <a:latin typeface="Open Sans" panose="020B0606030504020204" pitchFamily="34" charset="0"/>
              </a:rPr>
              <a:t>Protect the rights of vulnerable people, including those restricted under the </a:t>
            </a:r>
            <a:r>
              <a:rPr lang="en-GB" sz="1600" i="0" dirty="0">
                <a:effectLst/>
                <a:latin typeface="Open Sans" panose="020B0606030504020204" pitchFamily="34" charset="0"/>
                <a:hlinkClick r:id="rId8">
                  <a:extLst>
                    <a:ext uri="{A12FA001-AC4F-418D-AE19-62706E023703}">
                      <ahyp:hlinkClr xmlns:ahyp="http://schemas.microsoft.com/office/drawing/2018/hyperlinkcolor" val="tx"/>
                    </a:ext>
                  </a:extLst>
                </a:hlinkClick>
              </a:rPr>
              <a:t>Mental Health Act</a:t>
            </a:r>
            <a:r>
              <a:rPr lang="en-GB" sz="1600" i="0" dirty="0">
                <a:effectLst/>
                <a:latin typeface="Open Sans" panose="020B0606030504020204" pitchFamily="34" charset="0"/>
              </a:rPr>
              <a:t>.</a:t>
            </a:r>
          </a:p>
          <a:p>
            <a:pPr algn="l">
              <a:buFont typeface="Arial" panose="020B0604020202020204" pitchFamily="34" charset="0"/>
              <a:buChar char="•"/>
            </a:pPr>
            <a:r>
              <a:rPr lang="en-GB" sz="1600" i="0" dirty="0">
                <a:effectLst/>
                <a:latin typeface="Open Sans" panose="020B0606030504020204" pitchFamily="34" charset="0"/>
              </a:rPr>
              <a:t>Listen to and act on </a:t>
            </a:r>
            <a:r>
              <a:rPr lang="en-GB" sz="1600" i="0" dirty="0">
                <a:effectLst/>
                <a:latin typeface="Open Sans" panose="020B0606030504020204" pitchFamily="34" charset="0"/>
                <a:hlinkClick r:id="rId9">
                  <a:extLst>
                    <a:ext uri="{A12FA001-AC4F-418D-AE19-62706E023703}">
                      <ahyp:hlinkClr xmlns:ahyp="http://schemas.microsoft.com/office/drawing/2018/hyperlinkcolor" val="tx"/>
                    </a:ext>
                  </a:extLst>
                </a:hlinkClick>
              </a:rPr>
              <a:t>your experiences</a:t>
            </a:r>
            <a:r>
              <a:rPr lang="en-GB" sz="1600" i="0" dirty="0">
                <a:effectLst/>
                <a:latin typeface="Open Sans" panose="020B0606030504020204" pitchFamily="34" charset="0"/>
              </a:rPr>
              <a:t>.</a:t>
            </a:r>
          </a:p>
          <a:p>
            <a:pPr algn="l">
              <a:buFont typeface="Arial" panose="020B0604020202020204" pitchFamily="34" charset="0"/>
              <a:buChar char="•"/>
            </a:pPr>
            <a:r>
              <a:rPr lang="en-GB" sz="1600" i="0" dirty="0">
                <a:effectLst/>
                <a:latin typeface="Open Sans" panose="020B0606030504020204" pitchFamily="34" charset="0"/>
                <a:hlinkClick r:id="rId10">
                  <a:extLst>
                    <a:ext uri="{A12FA001-AC4F-418D-AE19-62706E023703}">
                      <ahyp:hlinkClr xmlns:ahyp="http://schemas.microsoft.com/office/drawing/2018/hyperlinkcolor" val="tx"/>
                    </a:ext>
                  </a:extLst>
                </a:hlinkClick>
              </a:rPr>
              <a:t>Involve the public and people who receive care</a:t>
            </a:r>
            <a:endParaRPr lang="en-GB" sz="1600" i="0" dirty="0">
              <a:effectLst/>
              <a:latin typeface="Open Sans" panose="020B0606030504020204" pitchFamily="34" charset="0"/>
            </a:endParaRPr>
          </a:p>
          <a:p>
            <a:pPr algn="l">
              <a:buFont typeface="Arial" panose="020B0604020202020204" pitchFamily="34" charset="0"/>
              <a:buChar char="•"/>
            </a:pPr>
            <a:r>
              <a:rPr lang="en-GB" sz="1600" i="0" dirty="0">
                <a:effectLst/>
                <a:latin typeface="Open Sans" panose="020B0606030504020204" pitchFamily="34" charset="0"/>
                <a:hlinkClick r:id="rId11">
                  <a:extLst>
                    <a:ext uri="{A12FA001-AC4F-418D-AE19-62706E023703}">
                      <ahyp:hlinkClr xmlns:ahyp="http://schemas.microsoft.com/office/drawing/2018/hyperlinkcolor" val="tx"/>
                    </a:ext>
                  </a:extLst>
                </a:hlinkClick>
              </a:rPr>
              <a:t>Work with other organisations</a:t>
            </a:r>
            <a:r>
              <a:rPr lang="en-GB" sz="1600" i="0" dirty="0">
                <a:effectLst/>
                <a:latin typeface="Open Sans" panose="020B0606030504020204" pitchFamily="34" charset="0"/>
              </a:rPr>
              <a:t> and </a:t>
            </a:r>
            <a:r>
              <a:rPr lang="en-GB" sz="1600" i="0" dirty="0">
                <a:solidFill>
                  <a:srgbClr val="0563C1"/>
                </a:solidFill>
                <a:effectLst/>
                <a:latin typeface="Open Sans" panose="020B0606030504020204" pitchFamily="34" charset="0"/>
                <a:hlinkClick r:id="rId12">
                  <a:extLst>
                    <a:ext uri="{A12FA001-AC4F-418D-AE19-62706E023703}">
                      <ahyp:hlinkClr xmlns:ahyp="http://schemas.microsoft.com/office/drawing/2018/hyperlinkcolor" val="tx"/>
                    </a:ext>
                  </a:extLst>
                </a:hlinkClick>
              </a:rPr>
              <a:t>public </a:t>
            </a:r>
            <a:r>
              <a:rPr lang="en-GB" sz="1600" i="0" dirty="0">
                <a:effectLst/>
                <a:latin typeface="Open Sans" panose="020B0606030504020204" pitchFamily="34" charset="0"/>
                <a:hlinkClick r:id="rId12">
                  <a:extLst>
                    <a:ext uri="{A12FA001-AC4F-418D-AE19-62706E023703}">
                      <ahyp:hlinkClr xmlns:ahyp="http://schemas.microsoft.com/office/drawing/2018/hyperlinkcolor" val="tx"/>
                    </a:ext>
                  </a:extLst>
                </a:hlinkClick>
              </a:rPr>
              <a:t>groups</a:t>
            </a:r>
            <a:endParaRPr lang="en-GB" sz="1600" i="0" dirty="0">
              <a:effectLst/>
              <a:latin typeface="Open Sans" panose="020B0606030504020204" pitchFamily="34" charset="0"/>
            </a:endParaRPr>
          </a:p>
        </p:txBody>
      </p:sp>
      <p:sp>
        <p:nvSpPr>
          <p:cNvPr id="15" name="Content Placeholder 14">
            <a:extLst>
              <a:ext uri="{FF2B5EF4-FFF2-40B4-BE49-F238E27FC236}">
                <a16:creationId xmlns:a16="http://schemas.microsoft.com/office/drawing/2014/main" id="{699A7968-19AF-9B44-884D-CC8B7E8B337C}"/>
              </a:ext>
            </a:extLst>
          </p:cNvPr>
          <p:cNvSpPr>
            <a:spLocks noGrp="1"/>
          </p:cNvSpPr>
          <p:nvPr>
            <p:ph sz="half" idx="2"/>
          </p:nvPr>
        </p:nvSpPr>
        <p:spPr>
          <a:xfrm>
            <a:off x="7475220" y="822959"/>
            <a:ext cx="4415790" cy="3235187"/>
          </a:xfrm>
        </p:spPr>
        <p:txBody>
          <a:bodyPr>
            <a:normAutofit fontScale="85000" lnSpcReduction="20000"/>
          </a:bodyPr>
          <a:lstStyle/>
          <a:p>
            <a:pPr algn="l"/>
            <a:r>
              <a:rPr lang="en-GB" sz="2800" b="0" i="0" dirty="0">
                <a:solidFill>
                  <a:srgbClr val="6C276A"/>
                </a:solidFill>
                <a:effectLst/>
                <a:latin typeface="Open Sans" panose="020B0606030504020204" pitchFamily="34" charset="0"/>
              </a:rPr>
              <a:t>Our values:</a:t>
            </a:r>
          </a:p>
          <a:p>
            <a:pPr algn="l">
              <a:buFont typeface="Arial" panose="020B0604020202020204" pitchFamily="34" charset="0"/>
              <a:buChar char="•"/>
            </a:pPr>
            <a:r>
              <a:rPr lang="en-GB" sz="2800" b="1" i="0" dirty="0">
                <a:solidFill>
                  <a:srgbClr val="212121"/>
                </a:solidFill>
                <a:effectLst/>
                <a:latin typeface="Open Sans" panose="020B0606030504020204" pitchFamily="34" charset="0"/>
              </a:rPr>
              <a:t>Excellence </a:t>
            </a:r>
            <a:r>
              <a:rPr lang="en-GB" sz="2800" b="0" i="0" dirty="0">
                <a:solidFill>
                  <a:srgbClr val="212121"/>
                </a:solidFill>
                <a:effectLst/>
                <a:latin typeface="Open Sans" panose="020B0606030504020204" pitchFamily="34" charset="0"/>
              </a:rPr>
              <a:t>– being a high-performing organisation</a:t>
            </a:r>
          </a:p>
          <a:p>
            <a:pPr algn="l">
              <a:buFont typeface="Arial" panose="020B0604020202020204" pitchFamily="34" charset="0"/>
              <a:buChar char="•"/>
            </a:pPr>
            <a:r>
              <a:rPr lang="en-GB" sz="2800" b="1" i="0" dirty="0">
                <a:solidFill>
                  <a:srgbClr val="212121"/>
                </a:solidFill>
                <a:effectLst/>
                <a:latin typeface="Open Sans" panose="020B0606030504020204" pitchFamily="34" charset="0"/>
              </a:rPr>
              <a:t>Caring </a:t>
            </a:r>
            <a:r>
              <a:rPr lang="en-GB" sz="2800" b="0" i="0" dirty="0">
                <a:solidFill>
                  <a:srgbClr val="212121"/>
                </a:solidFill>
                <a:effectLst/>
                <a:latin typeface="Open Sans" panose="020B0606030504020204" pitchFamily="34" charset="0"/>
              </a:rPr>
              <a:t>– treating everyone with dignity and respect</a:t>
            </a:r>
          </a:p>
          <a:p>
            <a:pPr algn="l">
              <a:buFont typeface="Arial" panose="020B0604020202020204" pitchFamily="34" charset="0"/>
              <a:buChar char="•"/>
            </a:pPr>
            <a:r>
              <a:rPr lang="en-GB" sz="2800" b="1" i="0" dirty="0">
                <a:solidFill>
                  <a:srgbClr val="212121"/>
                </a:solidFill>
                <a:effectLst/>
                <a:latin typeface="Open Sans" panose="020B0606030504020204" pitchFamily="34" charset="0"/>
              </a:rPr>
              <a:t>Integrity </a:t>
            </a:r>
            <a:r>
              <a:rPr lang="en-GB" sz="2800" b="0" i="0" dirty="0">
                <a:solidFill>
                  <a:srgbClr val="212121"/>
                </a:solidFill>
                <a:effectLst/>
                <a:latin typeface="Open Sans" panose="020B0606030504020204" pitchFamily="34" charset="0"/>
              </a:rPr>
              <a:t>– doing the right thing</a:t>
            </a:r>
          </a:p>
          <a:p>
            <a:pPr algn="l">
              <a:buFont typeface="Arial" panose="020B0604020202020204" pitchFamily="34" charset="0"/>
              <a:buChar char="•"/>
            </a:pPr>
            <a:r>
              <a:rPr lang="en-GB" sz="2800" b="1" i="0" dirty="0">
                <a:solidFill>
                  <a:srgbClr val="212121"/>
                </a:solidFill>
                <a:effectLst/>
                <a:latin typeface="Open Sans" panose="020B0606030504020204" pitchFamily="34" charset="0"/>
              </a:rPr>
              <a:t>Teamwork </a:t>
            </a:r>
            <a:r>
              <a:rPr lang="en-GB" sz="2800" b="0" i="0" dirty="0">
                <a:solidFill>
                  <a:srgbClr val="212121"/>
                </a:solidFill>
                <a:effectLst/>
                <a:latin typeface="Open Sans" panose="020B0606030504020204" pitchFamily="34" charset="0"/>
              </a:rPr>
              <a:t>– learning from each other to be the best we can</a:t>
            </a:r>
            <a:endParaRPr lang="en-GB" b="0" i="0" dirty="0">
              <a:solidFill>
                <a:srgbClr val="212121"/>
              </a:solidFill>
              <a:effectLst/>
              <a:latin typeface="Open Sans" panose="020B0606030504020204" pitchFamily="34" charset="0"/>
            </a:endParaRPr>
          </a:p>
          <a:p>
            <a:endParaRPr lang="en-GB" dirty="0"/>
          </a:p>
        </p:txBody>
      </p:sp>
      <p:sp>
        <p:nvSpPr>
          <p:cNvPr id="2" name="TextBox 1">
            <a:extLst>
              <a:ext uri="{FF2B5EF4-FFF2-40B4-BE49-F238E27FC236}">
                <a16:creationId xmlns:a16="http://schemas.microsoft.com/office/drawing/2014/main" id="{FAF005F5-5B30-C9CE-9079-6F171E47EC11}"/>
              </a:ext>
            </a:extLst>
          </p:cNvPr>
          <p:cNvSpPr txBox="1"/>
          <p:nvPr/>
        </p:nvSpPr>
        <p:spPr>
          <a:xfrm>
            <a:off x="7733841" y="4406747"/>
            <a:ext cx="3106757" cy="1569660"/>
          </a:xfrm>
          <a:prstGeom prst="rect">
            <a:avLst/>
          </a:prstGeom>
          <a:noFill/>
        </p:spPr>
        <p:txBody>
          <a:bodyPr wrap="square" rtlCol="0">
            <a:spAutoFit/>
          </a:bodyPr>
          <a:lstStyle/>
          <a:p>
            <a:r>
              <a:rPr lang="en-GB" dirty="0">
                <a:solidFill>
                  <a:srgbClr val="FF0000"/>
                </a:solidFill>
              </a:rPr>
              <a:t>Nurseries, typically, or other daycare settings </a:t>
            </a:r>
          </a:p>
          <a:p>
            <a:r>
              <a:rPr lang="en-GB" dirty="0">
                <a:solidFill>
                  <a:srgbClr val="FF0000"/>
                </a:solidFill>
              </a:rPr>
              <a:t> </a:t>
            </a:r>
          </a:p>
          <a:p>
            <a:endParaRPr lang="en-GB" dirty="0">
              <a:solidFill>
                <a:srgbClr val="FF0000"/>
              </a:solidFill>
            </a:endParaRPr>
          </a:p>
        </p:txBody>
      </p:sp>
    </p:spTree>
    <p:extLst>
      <p:ext uri="{BB962C8B-B14F-4D97-AF65-F5344CB8AC3E}">
        <p14:creationId xmlns:p14="http://schemas.microsoft.com/office/powerpoint/2010/main" val="28247745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255" y="154401"/>
            <a:ext cx="12418509" cy="1967494"/>
          </a:xfrm>
        </p:spPr>
        <p:txBody>
          <a:bodyPr>
            <a:noAutofit/>
          </a:bodyPr>
          <a:lstStyle/>
          <a:p>
            <a:pPr algn="ctr"/>
            <a:r>
              <a:rPr lang="en-GB" sz="4800" b="1" dirty="0">
                <a:latin typeface="Arial" panose="020B0604020202020204" pitchFamily="34" charset="0"/>
                <a:cs typeface="Arial" panose="020B0604020202020204" pitchFamily="34" charset="0"/>
              </a:rPr>
              <a:t>Early years qualification </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requirements and </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standards </a:t>
            </a:r>
          </a:p>
        </p:txBody>
      </p:sp>
      <p:sp>
        <p:nvSpPr>
          <p:cNvPr id="3" name="Content Placeholder 2"/>
          <p:cNvSpPr>
            <a:spLocks noGrp="1"/>
          </p:cNvSpPr>
          <p:nvPr>
            <p:ph sz="half" idx="1"/>
          </p:nvPr>
        </p:nvSpPr>
        <p:spPr>
          <a:xfrm>
            <a:off x="735841" y="2033516"/>
            <a:ext cx="10093739" cy="4351338"/>
          </a:xfrm>
        </p:spPr>
        <p:txBody>
          <a:bodyPr>
            <a:normAutofit/>
          </a:bodyPr>
          <a:lstStyle/>
          <a:p>
            <a:pPr marL="0" indent="0">
              <a:buNone/>
            </a:pPr>
            <a:r>
              <a:rPr lang="en-GB" sz="3600" dirty="0">
                <a:hlinkClick r:id="rId3"/>
              </a:rPr>
              <a:t>Early years qualification requirements and standards (publishing.service.gov.uk)</a:t>
            </a:r>
            <a:endParaRPr lang="en-GB" sz="3600" dirty="0"/>
          </a:p>
          <a:p>
            <a:pPr marL="0" indent="0">
              <a:buNone/>
            </a:pPr>
            <a:r>
              <a:rPr lang="en-GB" sz="3600" dirty="0">
                <a:solidFill>
                  <a:srgbClr val="FF0000"/>
                </a:solidFill>
              </a:rPr>
              <a:t>Become familiar with this document, in relation to your role and agenda topic </a:t>
            </a:r>
          </a:p>
        </p:txBody>
      </p:sp>
    </p:spTree>
    <p:extLst>
      <p:ext uri="{BB962C8B-B14F-4D97-AF65-F5344CB8AC3E}">
        <p14:creationId xmlns:p14="http://schemas.microsoft.com/office/powerpoint/2010/main" val="21881387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BA742-038A-9C62-0CB5-084AEBC996D5}"/>
              </a:ext>
            </a:extLst>
          </p:cNvPr>
          <p:cNvSpPr>
            <a:spLocks noGrp="1"/>
          </p:cNvSpPr>
          <p:nvPr>
            <p:ph type="title"/>
          </p:nvPr>
        </p:nvSpPr>
        <p:spPr/>
        <p:txBody>
          <a:bodyPr/>
          <a:lstStyle/>
          <a:p>
            <a:r>
              <a:rPr lang="en-GB" dirty="0">
                <a:latin typeface="+mn-lt"/>
              </a:rPr>
              <a:t>Using statutory policy guidance in assignment</a:t>
            </a:r>
          </a:p>
        </p:txBody>
      </p:sp>
      <p:sp>
        <p:nvSpPr>
          <p:cNvPr id="3" name="Content Placeholder 2">
            <a:extLst>
              <a:ext uri="{FF2B5EF4-FFF2-40B4-BE49-F238E27FC236}">
                <a16:creationId xmlns:a16="http://schemas.microsoft.com/office/drawing/2014/main" id="{2BC43E99-0151-6A4B-B8B2-95046375554A}"/>
              </a:ext>
            </a:extLst>
          </p:cNvPr>
          <p:cNvSpPr>
            <a:spLocks noGrp="1"/>
          </p:cNvSpPr>
          <p:nvPr>
            <p:ph sz="half" idx="1"/>
          </p:nvPr>
        </p:nvSpPr>
        <p:spPr>
          <a:xfrm>
            <a:off x="838200" y="1825625"/>
            <a:ext cx="10112566" cy="3809862"/>
          </a:xfrm>
        </p:spPr>
        <p:txBody>
          <a:bodyPr/>
          <a:lstStyle/>
          <a:p>
            <a:pPr marL="0" indent="0">
              <a:buNone/>
            </a:pPr>
            <a:r>
              <a:rPr lang="en-GB" b="1" dirty="0">
                <a:solidFill>
                  <a:srgbClr val="0070C0"/>
                </a:solidFill>
              </a:rPr>
              <a:t>Next steps (action points) in relation to chosen agenda topic</a:t>
            </a:r>
          </a:p>
          <a:p>
            <a:pPr marL="0" indent="0">
              <a:buNone/>
            </a:pPr>
            <a:r>
              <a:rPr lang="en-GB" dirty="0">
                <a:solidFill>
                  <a:srgbClr val="0070C0"/>
                </a:solidFill>
              </a:rPr>
              <a:t>“For example, one of the key requirements in the EYQRS is that practitioners “work in partnership with key person, colleague, parents and/or carers or other professionals and agencies.” One way I will do this is by…”</a:t>
            </a:r>
          </a:p>
          <a:p>
            <a:pPr marL="0" indent="0">
              <a:buNone/>
            </a:pPr>
            <a:endParaRPr lang="en-GB" dirty="0"/>
          </a:p>
        </p:txBody>
      </p:sp>
    </p:spTree>
    <p:extLst>
      <p:ext uri="{BB962C8B-B14F-4D97-AF65-F5344CB8AC3E}">
        <p14:creationId xmlns:p14="http://schemas.microsoft.com/office/powerpoint/2010/main" val="2172179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43FF1-52B5-4E92-8046-C84D213C1EDB}"/>
              </a:ext>
            </a:extLst>
          </p:cNvPr>
          <p:cNvSpPr>
            <a:spLocks noGrp="1"/>
          </p:cNvSpPr>
          <p:nvPr>
            <p:ph type="title"/>
          </p:nvPr>
        </p:nvSpPr>
        <p:spPr>
          <a:xfrm>
            <a:off x="626660" y="92171"/>
            <a:ext cx="10515600" cy="1325563"/>
          </a:xfrm>
        </p:spPr>
        <p:txBody>
          <a:bodyPr>
            <a:norm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Schools</a:t>
            </a:r>
          </a:p>
        </p:txBody>
      </p:sp>
      <p:sp>
        <p:nvSpPr>
          <p:cNvPr id="4" name="Content Placeholder 3">
            <a:extLst>
              <a:ext uri="{FF2B5EF4-FFF2-40B4-BE49-F238E27FC236}">
                <a16:creationId xmlns:a16="http://schemas.microsoft.com/office/drawing/2014/main" id="{B3D854EB-3540-4419-926D-7EB5779C1533}"/>
              </a:ext>
            </a:extLst>
          </p:cNvPr>
          <p:cNvSpPr>
            <a:spLocks noGrp="1"/>
          </p:cNvSpPr>
          <p:nvPr>
            <p:ph idx="1"/>
          </p:nvPr>
        </p:nvSpPr>
        <p:spPr>
          <a:xfrm>
            <a:off x="859809" y="1549021"/>
            <a:ext cx="9350991" cy="3968212"/>
          </a:xfrm>
        </p:spPr>
        <p:txBody>
          <a:bodyPr>
            <a:normAutofit lnSpcReduction="10000"/>
          </a:bodyPr>
          <a:lstStyle/>
          <a:p>
            <a:pPr marL="0" indent="0" algn="ctr">
              <a:buNone/>
            </a:pPr>
            <a:r>
              <a:rPr lang="en-GB" b="1" dirty="0">
                <a:latin typeface="Arial" panose="020B0604020202020204" pitchFamily="34" charset="0"/>
                <a:cs typeface="Arial" panose="020B0604020202020204" pitchFamily="34" charset="0"/>
              </a:rPr>
              <a:t>Resources and Guidelines (Moodle)</a:t>
            </a:r>
          </a:p>
          <a:p>
            <a:pPr marL="0" indent="0" algn="ctr">
              <a:buNone/>
            </a:pPr>
            <a:endParaRPr lang="en-GB" b="1" dirty="0">
              <a:latin typeface="Arial" panose="020B0604020202020204" pitchFamily="34" charset="0"/>
              <a:cs typeface="Arial" panose="020B0604020202020204" pitchFamily="34" charset="0"/>
            </a:endParaRPr>
          </a:p>
          <a:p>
            <a:pPr marL="0" indent="0" algn="ctr">
              <a:buNone/>
            </a:pPr>
            <a:r>
              <a:rPr lang="en-GB" b="1" dirty="0">
                <a:latin typeface="Arial" panose="020B0604020202020204" pitchFamily="34" charset="0"/>
                <a:cs typeface="Arial" panose="020B0604020202020204" pitchFamily="34" charset="0"/>
              </a:rPr>
              <a:t>Policies: </a:t>
            </a:r>
          </a:p>
          <a:p>
            <a:pPr marL="0" indent="0" algn="ctr">
              <a:buNone/>
            </a:pPr>
            <a:r>
              <a:rPr lang="en-GB" dirty="0">
                <a:hlinkClick r:id="rId2"/>
              </a:rPr>
              <a:t>School resource management - GOV.UK (www.gov.uk)</a:t>
            </a:r>
            <a:endParaRPr lang="en-GB" dirty="0"/>
          </a:p>
          <a:p>
            <a:pPr marL="0" indent="0" algn="ctr">
              <a:buNone/>
            </a:pPr>
            <a:r>
              <a:rPr lang="en-GB" dirty="0"/>
              <a:t>Managing Conflict; Curriculum and Assessment; SEND; Workforce Strategy; School Attendance; Safeguarding; Mental health and wellbeing</a:t>
            </a:r>
          </a:p>
          <a:p>
            <a:pPr marL="0" indent="0" algn="ctr">
              <a:buNone/>
            </a:pPr>
            <a:r>
              <a:rPr lang="en-GB" dirty="0">
                <a:solidFill>
                  <a:srgbClr val="FF0000"/>
                </a:solidFill>
              </a:rPr>
              <a:t>School Statutory guidance; Early Years (adhered to throughout the meeting, in relation to your school setting)</a:t>
            </a:r>
          </a:p>
          <a:p>
            <a:pPr marL="0" indent="0" algn="ctr">
              <a:buNone/>
            </a:pPr>
            <a:endParaRPr lang="en-GB" dirty="0">
              <a:latin typeface="Arial" panose="020B0604020202020204" pitchFamily="34" charset="0"/>
              <a:cs typeface="Arial" panose="020B0604020202020204" pitchFamily="34" charset="0"/>
              <a:hlinkClick r:id="rId3"/>
            </a:endParaRPr>
          </a:p>
        </p:txBody>
      </p:sp>
    </p:spTree>
    <p:extLst>
      <p:ext uri="{BB962C8B-B14F-4D97-AF65-F5344CB8AC3E}">
        <p14:creationId xmlns:p14="http://schemas.microsoft.com/office/powerpoint/2010/main" val="1744884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43FF1-52B5-4E92-8046-C84D213C1EDB}"/>
              </a:ext>
            </a:extLst>
          </p:cNvPr>
          <p:cNvSpPr>
            <a:spLocks noGrp="1"/>
          </p:cNvSpPr>
          <p:nvPr>
            <p:ph type="title"/>
          </p:nvPr>
        </p:nvSpPr>
        <p:spPr>
          <a:xfrm>
            <a:off x="1981200" y="274638"/>
            <a:ext cx="8229600" cy="634082"/>
          </a:xfrm>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Schools</a:t>
            </a:r>
          </a:p>
        </p:txBody>
      </p:sp>
      <p:sp>
        <p:nvSpPr>
          <p:cNvPr id="4" name="Content Placeholder 3">
            <a:extLst>
              <a:ext uri="{FF2B5EF4-FFF2-40B4-BE49-F238E27FC236}">
                <a16:creationId xmlns:a16="http://schemas.microsoft.com/office/drawing/2014/main" id="{B3D854EB-3540-4419-926D-7EB5779C1533}"/>
              </a:ext>
            </a:extLst>
          </p:cNvPr>
          <p:cNvSpPr>
            <a:spLocks noGrp="1"/>
          </p:cNvSpPr>
          <p:nvPr>
            <p:ph sz="half" idx="2"/>
          </p:nvPr>
        </p:nvSpPr>
        <p:spPr>
          <a:xfrm>
            <a:off x="960120" y="1268759"/>
            <a:ext cx="4038600" cy="4320481"/>
          </a:xfrm>
        </p:spPr>
        <p:txBody>
          <a:bodyPr>
            <a:normAutofit/>
          </a:bodyPr>
          <a:lstStyle/>
          <a:p>
            <a:pPr marL="0" indent="0">
              <a:buNone/>
            </a:pPr>
            <a:r>
              <a:rPr lang="en-GB" b="1" dirty="0">
                <a:solidFill>
                  <a:schemeClr val="accent1">
                    <a:lumMod val="75000"/>
                  </a:schemeClr>
                </a:solidFill>
              </a:rPr>
              <a:t>Policy categories:</a:t>
            </a:r>
          </a:p>
          <a:p>
            <a:r>
              <a:rPr lang="en-GB" b="1" dirty="0">
                <a:solidFill>
                  <a:schemeClr val="accent1">
                    <a:lumMod val="75000"/>
                  </a:schemeClr>
                </a:solidFill>
              </a:rPr>
              <a:t>Statutory</a:t>
            </a:r>
          </a:p>
          <a:p>
            <a:r>
              <a:rPr lang="en-GB" b="1" dirty="0">
                <a:solidFill>
                  <a:schemeClr val="accent1">
                    <a:lumMod val="75000"/>
                  </a:schemeClr>
                </a:solidFill>
              </a:rPr>
              <a:t>Curriculum</a:t>
            </a:r>
          </a:p>
          <a:p>
            <a:r>
              <a:rPr lang="en-GB" b="1" dirty="0">
                <a:solidFill>
                  <a:schemeClr val="accent1">
                    <a:lumMod val="75000"/>
                  </a:schemeClr>
                </a:solidFill>
              </a:rPr>
              <a:t>HR Policies</a:t>
            </a:r>
          </a:p>
          <a:p>
            <a:r>
              <a:rPr lang="en-GB" b="1" dirty="0">
                <a:solidFill>
                  <a:schemeClr val="accent1">
                    <a:lumMod val="75000"/>
                  </a:schemeClr>
                </a:solidFill>
              </a:rPr>
              <a:t>Well-being/Health and Safety and Premises</a:t>
            </a:r>
          </a:p>
          <a:p>
            <a:r>
              <a:rPr lang="en-GB" b="1" dirty="0">
                <a:solidFill>
                  <a:schemeClr val="accent1">
                    <a:lumMod val="75000"/>
                  </a:schemeClr>
                </a:solidFill>
              </a:rPr>
              <a:t>Miscellaneous  </a:t>
            </a:r>
          </a:p>
        </p:txBody>
      </p:sp>
    </p:spTree>
    <p:extLst>
      <p:ext uri="{BB962C8B-B14F-4D97-AF65-F5344CB8AC3E}">
        <p14:creationId xmlns:p14="http://schemas.microsoft.com/office/powerpoint/2010/main" val="19933331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2136" y="-92073"/>
            <a:ext cx="11685753" cy="1325563"/>
          </a:xfrm>
        </p:spPr>
        <p:txBody>
          <a:bodyPr>
            <a:noAutofit/>
          </a:bodyPr>
          <a:lstStyle/>
          <a:p>
            <a:r>
              <a:rPr lang="en-GB" sz="4800" b="1" dirty="0">
                <a:latin typeface="Arial" panose="020B0604020202020204" pitchFamily="34" charset="0"/>
                <a:cs typeface="Arial" panose="020B0604020202020204" pitchFamily="34" charset="0"/>
              </a:rPr>
              <a:t>Her Majesty’s Inspectorate (HMI) </a:t>
            </a:r>
          </a:p>
        </p:txBody>
      </p:sp>
      <p:sp>
        <p:nvSpPr>
          <p:cNvPr id="4" name="Content Placeholder 3"/>
          <p:cNvSpPr>
            <a:spLocks noGrp="1"/>
          </p:cNvSpPr>
          <p:nvPr>
            <p:ph sz="half" idx="2"/>
          </p:nvPr>
        </p:nvSpPr>
        <p:spPr>
          <a:xfrm>
            <a:off x="816591" y="1233490"/>
            <a:ext cx="5682018" cy="4351338"/>
          </a:xfrm>
        </p:spPr>
        <p:txBody>
          <a:bodyPr>
            <a:normAutofit/>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The inspection framework consists of inspection areas:</a:t>
            </a:r>
          </a:p>
          <a:p>
            <a:r>
              <a:rPr lang="en-GB" dirty="0">
                <a:solidFill>
                  <a:schemeClr val="accent1">
                    <a:lumMod val="75000"/>
                  </a:schemeClr>
                </a:solidFill>
                <a:latin typeface="Arial" panose="020B0604020202020204" pitchFamily="34" charset="0"/>
                <a:cs typeface="Arial" panose="020B0604020202020204" pitchFamily="34" charset="0"/>
              </a:rPr>
              <a:t>Standards</a:t>
            </a:r>
          </a:p>
          <a:p>
            <a:r>
              <a:rPr lang="en-GB" dirty="0">
                <a:solidFill>
                  <a:schemeClr val="accent1">
                    <a:lumMod val="75000"/>
                  </a:schemeClr>
                </a:solidFill>
                <a:latin typeface="Arial" panose="020B0604020202020204" pitchFamily="34" charset="0"/>
                <a:cs typeface="Arial" panose="020B0604020202020204" pitchFamily="34" charset="0"/>
              </a:rPr>
              <a:t>Wellbeing and attitudes to learning</a:t>
            </a:r>
          </a:p>
          <a:p>
            <a:r>
              <a:rPr lang="en-GB" dirty="0">
                <a:solidFill>
                  <a:schemeClr val="accent1">
                    <a:lumMod val="75000"/>
                  </a:schemeClr>
                </a:solidFill>
                <a:latin typeface="Arial" panose="020B0604020202020204" pitchFamily="34" charset="0"/>
                <a:cs typeface="Arial" panose="020B0604020202020204" pitchFamily="34" charset="0"/>
              </a:rPr>
              <a:t>Teaching and learning experiences</a:t>
            </a:r>
          </a:p>
          <a:p>
            <a:r>
              <a:rPr lang="en-GB" dirty="0">
                <a:solidFill>
                  <a:schemeClr val="accent1">
                    <a:lumMod val="75000"/>
                  </a:schemeClr>
                </a:solidFill>
                <a:latin typeface="Arial" panose="020B0604020202020204" pitchFamily="34" charset="0"/>
                <a:cs typeface="Arial" panose="020B0604020202020204" pitchFamily="34" charset="0"/>
              </a:rPr>
              <a:t>Care, support and guidance</a:t>
            </a:r>
          </a:p>
          <a:p>
            <a:r>
              <a:rPr lang="en-GB" b="1" dirty="0">
                <a:solidFill>
                  <a:schemeClr val="accent1">
                    <a:lumMod val="75000"/>
                  </a:schemeClr>
                </a:solidFill>
                <a:latin typeface="Arial" panose="020B0604020202020204" pitchFamily="34" charset="0"/>
                <a:cs typeface="Arial" panose="020B0604020202020204" pitchFamily="34" charset="0"/>
              </a:rPr>
              <a:t>Leadership and management </a:t>
            </a:r>
          </a:p>
          <a:p>
            <a:endParaRPr lang="en-GB" dirty="0"/>
          </a:p>
        </p:txBody>
      </p:sp>
    </p:spTree>
    <p:extLst>
      <p:ext uri="{BB962C8B-B14F-4D97-AF65-F5344CB8AC3E}">
        <p14:creationId xmlns:p14="http://schemas.microsoft.com/office/powerpoint/2010/main" val="2193362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4531"/>
            <a:ext cx="10515600" cy="740342"/>
          </a:xfrm>
        </p:spPr>
        <p:txBody>
          <a:bodyPr>
            <a:noAutofit/>
          </a:bodyPr>
          <a:lstStyle/>
          <a:p>
            <a:pPr algn="ctr"/>
            <a:r>
              <a:rPr lang="en-GB" sz="4800" b="1" dirty="0" err="1">
                <a:latin typeface="Arial" panose="020B0604020202020204" pitchFamily="34" charset="0"/>
                <a:cs typeface="Arial" panose="020B0604020202020204" pitchFamily="34" charset="0"/>
              </a:rPr>
              <a:t>Oftsed</a:t>
            </a:r>
            <a:endParaRPr lang="en-GB" sz="4800" dirty="0"/>
          </a:p>
        </p:txBody>
      </p:sp>
      <p:sp>
        <p:nvSpPr>
          <p:cNvPr id="4" name="Content Placeholder 3"/>
          <p:cNvSpPr>
            <a:spLocks noGrp="1"/>
          </p:cNvSpPr>
          <p:nvPr>
            <p:ph sz="half" idx="2"/>
          </p:nvPr>
        </p:nvSpPr>
        <p:spPr>
          <a:xfrm>
            <a:off x="154233" y="1088183"/>
            <a:ext cx="5181600" cy="4154984"/>
          </a:xfrm>
        </p:spPr>
        <p:txBody>
          <a:bodyPr>
            <a:normAutofit fontScale="92500" lnSpcReduction="20000"/>
          </a:bodyPr>
          <a:lstStyle/>
          <a:p>
            <a:r>
              <a:rPr lang="en-GB" b="0" i="0" dirty="0">
                <a:solidFill>
                  <a:srgbClr val="0B0C0C"/>
                </a:solidFill>
                <a:effectLst/>
                <a:latin typeface="GDS Transport"/>
              </a:rPr>
              <a:t>Inspections can take place at any point from 5 school days after the first day pupils attend in the autumn term. </a:t>
            </a:r>
          </a:p>
          <a:p>
            <a:r>
              <a:rPr lang="en-GB" b="0" i="0" dirty="0">
                <a:solidFill>
                  <a:srgbClr val="0B0C0C"/>
                </a:solidFill>
                <a:effectLst/>
                <a:latin typeface="GDS Transport"/>
              </a:rPr>
              <a:t>A school can request to </a:t>
            </a:r>
            <a:r>
              <a:rPr lang="en-GB" b="0" i="0" dirty="0">
                <a:solidFill>
                  <a:srgbClr val="1D70B8"/>
                </a:solidFill>
                <a:effectLst/>
                <a:latin typeface="GDS Transport"/>
                <a:hlinkClick r:id="rId3"/>
              </a:rPr>
              <a:t>defer or cancel an inspection</a:t>
            </a:r>
            <a:r>
              <a:rPr lang="en-GB" b="0" i="0" dirty="0">
                <a:solidFill>
                  <a:srgbClr val="0B0C0C"/>
                </a:solidFill>
                <a:effectLst/>
                <a:latin typeface="GDS Transport"/>
              </a:rPr>
              <a:t>, but only in exceptional circumstances. </a:t>
            </a:r>
          </a:p>
          <a:p>
            <a:r>
              <a:rPr lang="en-GB" b="0" i="0" dirty="0">
                <a:solidFill>
                  <a:srgbClr val="0B0C0C"/>
                </a:solidFill>
                <a:effectLst/>
                <a:latin typeface="GDS Transport"/>
              </a:rPr>
              <a:t>Normally notify the school of its inspection between 9.30am and 2pm on the school day before the start of the inspection</a:t>
            </a:r>
            <a:endParaRPr lang="en-GB" dirty="0">
              <a:solidFill>
                <a:schemeClr val="accent1">
                  <a:lumMod val="75000"/>
                </a:schemeClr>
              </a:solidFill>
              <a:latin typeface="Arial" panose="020B0604020202020204" pitchFamily="34" charset="0"/>
              <a:cs typeface="Arial" panose="020B0604020202020204" pitchFamily="34" charset="0"/>
            </a:endParaRPr>
          </a:p>
          <a:p>
            <a:r>
              <a:rPr lang="en-GB" b="0" i="0" dirty="0">
                <a:solidFill>
                  <a:srgbClr val="0B0C0C"/>
                </a:solidFill>
                <a:effectLst/>
                <a:latin typeface="GDS Transport"/>
              </a:rPr>
              <a:t>The inspection will normally last 2 full days. </a:t>
            </a:r>
            <a:endParaRPr lang="en-GB" dirty="0">
              <a:solidFill>
                <a:schemeClr val="accent1">
                  <a:lumMod val="75000"/>
                </a:schemeClr>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E32C33B-6851-09DA-2AF8-9F38E99589C8}"/>
              </a:ext>
            </a:extLst>
          </p:cNvPr>
          <p:cNvSpPr txBox="1"/>
          <p:nvPr/>
        </p:nvSpPr>
        <p:spPr>
          <a:xfrm>
            <a:off x="5652403" y="981334"/>
            <a:ext cx="6094070" cy="4524315"/>
          </a:xfrm>
          <a:prstGeom prst="rect">
            <a:avLst/>
          </a:prstGeom>
          <a:noFill/>
        </p:spPr>
        <p:txBody>
          <a:bodyPr wrap="square">
            <a:spAutoFit/>
          </a:bodyPr>
          <a:lstStyle/>
          <a:p>
            <a:r>
              <a:rPr lang="en-GB">
                <a:latin typeface="Arial" panose="020B0604020202020204" pitchFamily="34" charset="0"/>
                <a:cs typeface="Arial" panose="020B0604020202020204" pitchFamily="34" charset="0"/>
              </a:rPr>
              <a:t>. Judgements </a:t>
            </a:r>
            <a:r>
              <a:rPr lang="en-GB" dirty="0">
                <a:latin typeface="Arial" panose="020B0604020202020204" pitchFamily="34" charset="0"/>
                <a:cs typeface="Arial" panose="020B0604020202020204" pitchFamily="34" charset="0"/>
              </a:rPr>
              <a:t>(outstanding/good/requires improvement/inadequate) </a:t>
            </a:r>
          </a:p>
          <a:p>
            <a:endParaRPr lang="en-GB" dirty="0">
              <a:latin typeface="Arial" panose="020B0604020202020204" pitchFamily="34" charset="0"/>
              <a:cs typeface="Arial" panose="020B0604020202020204" pitchFamily="34" charset="0"/>
            </a:endParaRPr>
          </a:p>
          <a:p>
            <a:pPr algn="l"/>
            <a:r>
              <a:rPr lang="en-GB" b="0" i="0" dirty="0">
                <a:effectLst/>
                <a:latin typeface="GDS Transport"/>
              </a:rPr>
              <a:t>. </a:t>
            </a:r>
            <a:r>
              <a:rPr lang="en-GB" dirty="0">
                <a:latin typeface="GDS Transport"/>
              </a:rPr>
              <a:t>H</a:t>
            </a:r>
            <a:r>
              <a:rPr lang="en-GB" b="0" i="0" dirty="0">
                <a:effectLst/>
                <a:latin typeface="GDS Transport"/>
              </a:rPr>
              <a:t>is Majesty’s Inspectors (HMI) employed directly by Ofsted</a:t>
            </a:r>
          </a:p>
          <a:p>
            <a:pPr algn="l">
              <a:buFont typeface="Arial" panose="020B0604020202020204" pitchFamily="34" charset="0"/>
              <a:buChar char="•"/>
            </a:pPr>
            <a:endParaRPr lang="en-GB" b="0" i="0" dirty="0">
              <a:effectLst/>
              <a:latin typeface="GDS Transport"/>
            </a:endParaRPr>
          </a:p>
          <a:p>
            <a:pPr algn="l"/>
            <a:r>
              <a:rPr lang="en-GB" dirty="0">
                <a:latin typeface="GDS Transport"/>
              </a:rPr>
              <a:t>. C</a:t>
            </a:r>
            <a:r>
              <a:rPr lang="en-GB" b="0" i="0" dirty="0">
                <a:effectLst/>
                <a:latin typeface="GDS Transport"/>
              </a:rPr>
              <a:t>ontracted Ofsted Inspectors</a:t>
            </a:r>
          </a:p>
          <a:p>
            <a:r>
              <a:rPr lang="en-GB" b="0" i="0" dirty="0">
                <a:effectLst/>
                <a:latin typeface="GDS Transport"/>
              </a:rPr>
              <a:t>Inspectors will spend most of their time observing lessons and gathering evidence to inform their judgements.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The Inspection Report is available to all  </a:t>
            </a:r>
          </a:p>
        </p:txBody>
      </p:sp>
    </p:spTree>
    <p:extLst>
      <p:ext uri="{BB962C8B-B14F-4D97-AF65-F5344CB8AC3E}">
        <p14:creationId xmlns:p14="http://schemas.microsoft.com/office/powerpoint/2010/main" val="24337740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78132-7241-4E34-94F6-A0129557F1A6}"/>
              </a:ext>
            </a:extLst>
          </p:cNvPr>
          <p:cNvSpPr>
            <a:spLocks noGrp="1"/>
          </p:cNvSpPr>
          <p:nvPr>
            <p:ph type="title"/>
          </p:nvPr>
        </p:nvSpPr>
        <p:spPr>
          <a:xfrm>
            <a:off x="1981200" y="366078"/>
            <a:ext cx="8229600" cy="346050"/>
          </a:xfrm>
        </p:spPr>
        <p:txBody>
          <a:bodyPr>
            <a:normAutofit fontScale="90000"/>
          </a:bodyPr>
          <a:lstStyle/>
          <a:p>
            <a:pPr algn="ctr"/>
            <a:br>
              <a:rPr lang="en-GB" sz="5300" b="1" dirty="0">
                <a:latin typeface="Arial" panose="020B0604020202020204" pitchFamily="34" charset="0"/>
                <a:cs typeface="Arial" panose="020B0604020202020204" pitchFamily="34" charset="0"/>
              </a:rPr>
            </a:br>
            <a:r>
              <a:rPr lang="en-GB" sz="5300" b="1" dirty="0">
                <a:solidFill>
                  <a:schemeClr val="accent1">
                    <a:lumMod val="75000"/>
                  </a:schemeClr>
                </a:solidFill>
                <a:latin typeface="Arial" panose="020B0604020202020204" pitchFamily="34" charset="0"/>
                <a:cs typeface="Arial" panose="020B0604020202020204" pitchFamily="34" charset="0"/>
              </a:rPr>
              <a:t>England (leadership)</a:t>
            </a:r>
          </a:p>
        </p:txBody>
      </p:sp>
      <p:sp>
        <p:nvSpPr>
          <p:cNvPr id="4" name="Content Placeholder 3">
            <a:extLst>
              <a:ext uri="{FF2B5EF4-FFF2-40B4-BE49-F238E27FC236}">
                <a16:creationId xmlns:a16="http://schemas.microsoft.com/office/drawing/2014/main" id="{D76C93E6-A628-4B5E-B67E-2CE9099F8C55}"/>
              </a:ext>
            </a:extLst>
          </p:cNvPr>
          <p:cNvSpPr>
            <a:spLocks noGrp="1"/>
          </p:cNvSpPr>
          <p:nvPr>
            <p:ph sz="half" idx="1"/>
          </p:nvPr>
        </p:nvSpPr>
        <p:spPr/>
        <p:txBody>
          <a:bodyPr>
            <a:normAutofit/>
          </a:bodyPr>
          <a:lstStyle/>
          <a:p>
            <a:pPr marL="0" indent="0">
              <a:buNone/>
            </a:pPr>
            <a:r>
              <a:rPr lang="en-GB" dirty="0">
                <a:hlinkClick r:id="rId3"/>
              </a:rPr>
              <a:t>Senior leadership national professional qualification - GOV.UK (www.gov.uk)</a:t>
            </a:r>
            <a:endParaRPr lang="en-GB" dirty="0"/>
          </a:p>
          <a:p>
            <a:pPr marL="0" indent="0">
              <a:buNone/>
            </a:pPr>
            <a:endParaRPr lang="en-GB" dirty="0"/>
          </a:p>
          <a:p>
            <a:pPr marL="0" indent="0">
              <a:buNone/>
            </a:pPr>
            <a:r>
              <a:rPr lang="en-GB" dirty="0">
                <a:solidFill>
                  <a:schemeClr val="accent1">
                    <a:lumMod val="75000"/>
                  </a:schemeClr>
                </a:solidFill>
              </a:rPr>
              <a:t>Leadership within school settings in England </a:t>
            </a:r>
          </a:p>
        </p:txBody>
      </p:sp>
    </p:spTree>
    <p:extLst>
      <p:ext uri="{BB962C8B-B14F-4D97-AF65-F5344CB8AC3E}">
        <p14:creationId xmlns:p14="http://schemas.microsoft.com/office/powerpoint/2010/main" val="12511829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B58EF-317F-3C5D-BCE0-701EB8D45858}"/>
              </a:ext>
            </a:extLst>
          </p:cNvPr>
          <p:cNvSpPr>
            <a:spLocks noGrp="1"/>
          </p:cNvSpPr>
          <p:nvPr>
            <p:ph type="title"/>
          </p:nvPr>
        </p:nvSpPr>
        <p:spPr/>
        <p:txBody>
          <a:bodyPr/>
          <a:lstStyle/>
          <a:p>
            <a:r>
              <a:rPr lang="en-GB" dirty="0">
                <a:latin typeface="+mn-lt"/>
              </a:rPr>
              <a:t>Task:</a:t>
            </a:r>
          </a:p>
        </p:txBody>
      </p:sp>
      <p:sp>
        <p:nvSpPr>
          <p:cNvPr id="3" name="Content Placeholder 2">
            <a:extLst>
              <a:ext uri="{FF2B5EF4-FFF2-40B4-BE49-F238E27FC236}">
                <a16:creationId xmlns:a16="http://schemas.microsoft.com/office/drawing/2014/main" id="{84BEB896-6A0A-8791-0864-9864B119FDB8}"/>
              </a:ext>
            </a:extLst>
          </p:cNvPr>
          <p:cNvSpPr>
            <a:spLocks noGrp="1"/>
          </p:cNvSpPr>
          <p:nvPr>
            <p:ph sz="half" idx="1"/>
          </p:nvPr>
        </p:nvSpPr>
        <p:spPr>
          <a:xfrm>
            <a:off x="838199" y="1825625"/>
            <a:ext cx="10515599" cy="3809862"/>
          </a:xfrm>
        </p:spPr>
        <p:txBody>
          <a:bodyPr/>
          <a:lstStyle/>
          <a:p>
            <a:pPr marL="514350" indent="-514350">
              <a:buAutoNum type="arabicParenR"/>
            </a:pPr>
            <a:r>
              <a:rPr lang="en-GB" dirty="0">
                <a:solidFill>
                  <a:srgbClr val="0070C0"/>
                </a:solidFill>
              </a:rPr>
              <a:t>What is your role and agenda topic, in relation to your staff meeting? </a:t>
            </a:r>
          </a:p>
          <a:p>
            <a:pPr marL="514350" indent="-514350">
              <a:buAutoNum type="arabicParenR"/>
            </a:pPr>
            <a:endParaRPr lang="en-GB" dirty="0">
              <a:solidFill>
                <a:srgbClr val="0070C0"/>
              </a:solidFill>
            </a:endParaRPr>
          </a:p>
          <a:p>
            <a:pPr marL="514350" indent="-514350">
              <a:buAutoNum type="arabicParenR"/>
            </a:pPr>
            <a:r>
              <a:rPr lang="en-GB" dirty="0">
                <a:solidFill>
                  <a:srgbClr val="0070C0"/>
                </a:solidFill>
              </a:rPr>
              <a:t>What statutory policy relates to your role and chosen agenda topic? </a:t>
            </a:r>
          </a:p>
          <a:p>
            <a:pPr marL="514350" indent="-514350">
              <a:buAutoNum type="arabicParenR"/>
            </a:pPr>
            <a:endParaRPr lang="en-GB" dirty="0">
              <a:solidFill>
                <a:srgbClr val="0070C0"/>
              </a:solidFill>
            </a:endParaRPr>
          </a:p>
          <a:p>
            <a:pPr marL="514350" indent="-514350">
              <a:buAutoNum type="arabicParenR"/>
            </a:pPr>
            <a:r>
              <a:rPr lang="en-GB" dirty="0">
                <a:solidFill>
                  <a:srgbClr val="0070C0"/>
                </a:solidFill>
              </a:rPr>
              <a:t>How are you ensuring statutory policy requirements are being followed in relation to your chosen agenda topic? (2 or 3 points)  </a:t>
            </a:r>
          </a:p>
        </p:txBody>
      </p:sp>
    </p:spTree>
    <p:extLst>
      <p:ext uri="{BB962C8B-B14F-4D97-AF65-F5344CB8AC3E}">
        <p14:creationId xmlns:p14="http://schemas.microsoft.com/office/powerpoint/2010/main" val="421189674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040B7A4-0577-4E70-9A22-A30A26392A9A}">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5D557AB0-1F02-42EA-8D04-E2DEC63D5766}">
  <ds:schemaRefs>
    <ds:schemaRef ds:uri="http://schemas.microsoft.com/sharepoint/v3/contenttype/forms"/>
  </ds:schemaRefs>
</ds:datastoreItem>
</file>

<file path=customXml/itemProps3.xml><?xml version="1.0" encoding="utf-8"?>
<ds:datastoreItem xmlns:ds="http://schemas.openxmlformats.org/officeDocument/2006/customXml" ds:itemID="{27339302-BF21-4363-8574-9BE3FE0D95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Single blank uwtsd slide</Template>
  <TotalTime>128</TotalTime>
  <Words>1348</Words>
  <Application>Microsoft Office PowerPoint</Application>
  <PresentationFormat>Widescreen</PresentationFormat>
  <Paragraphs>130</Paragraphs>
  <Slides>16</Slides>
  <Notes>8</Notes>
  <HiddenSlides>0</HiddenSlides>
  <MMClips>0</MMClips>
  <ScaleCrop>false</ScaleCrop>
  <HeadingPairs>
    <vt:vector size="6" baseType="variant">
      <vt:variant>
        <vt:lpstr>Fonts Used</vt:lpstr>
      </vt:variant>
      <vt:variant>
        <vt:i4>7</vt:i4>
      </vt:variant>
      <vt:variant>
        <vt:lpstr>Theme</vt:lpstr>
      </vt:variant>
      <vt:variant>
        <vt:i4>19</vt:i4>
      </vt:variant>
      <vt:variant>
        <vt:lpstr>Slide Titles</vt:lpstr>
      </vt:variant>
      <vt:variant>
        <vt:i4>16</vt:i4>
      </vt:variant>
    </vt:vector>
  </HeadingPairs>
  <TitlesOfParts>
    <vt:vector size="42" baseType="lpstr">
      <vt:lpstr>Arial</vt:lpstr>
      <vt:lpstr>Calibri</vt:lpstr>
      <vt:lpstr>Calibri Light</vt:lpstr>
      <vt:lpstr>GDS Transport</vt:lpstr>
      <vt:lpstr>Open Sans</vt:lpstr>
      <vt:lpstr>Times</vt:lpstr>
      <vt:lpstr>Wingdings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PowerPoint Presentation</vt:lpstr>
      <vt:lpstr>PowerPoint Presentation</vt:lpstr>
      <vt:lpstr>PowerPoint Presentation</vt:lpstr>
      <vt:lpstr>PowerPoint Presentation</vt:lpstr>
      <vt:lpstr>PowerPoint Presentation</vt:lpstr>
      <vt:lpstr> Statutory obligations and  requirements</vt:lpstr>
      <vt:lpstr>PowerPoint Presentation</vt:lpstr>
      <vt:lpstr>Early years qualification  requirements and  standards </vt:lpstr>
      <vt:lpstr>Using statutory policy guidance in assignment</vt:lpstr>
      <vt:lpstr>Schools</vt:lpstr>
      <vt:lpstr>Schools</vt:lpstr>
      <vt:lpstr>Her Majesty’s Inspectorate (HMI) </vt:lpstr>
      <vt:lpstr>Oftsed</vt:lpstr>
      <vt:lpstr> England (leadership)</vt:lpstr>
      <vt:lpstr>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Kumar P</cp:lastModifiedBy>
  <cp:revision>18</cp:revision>
  <dcterms:created xsi:type="dcterms:W3CDTF">2016-10-10T08:38:34Z</dcterms:created>
  <dcterms:modified xsi:type="dcterms:W3CDTF">2024-11-18T14:36:36Z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