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8"/>
  </p:notesMasterIdLst>
  <p:sldIdLst>
    <p:sldId id="266" r:id="rId5"/>
    <p:sldId id="308" r:id="rId6"/>
    <p:sldId id="309" r:id="rId7"/>
    <p:sldId id="310" r:id="rId8"/>
    <p:sldId id="311" r:id="rId9"/>
    <p:sldId id="312" r:id="rId10"/>
    <p:sldId id="314" r:id="rId11"/>
    <p:sldId id="313" r:id="rId12"/>
    <p:sldId id="267" r:id="rId13"/>
    <p:sldId id="271" r:id="rId14"/>
    <p:sldId id="265" r:id="rId15"/>
    <p:sldId id="262" r:id="rId16"/>
    <p:sldId id="31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2893" autoAdjust="0"/>
  </p:normalViewPr>
  <p:slideViewPr>
    <p:cSldViewPr snapToGrid="0">
      <p:cViewPr varScale="1">
        <p:scale>
          <a:sx n="63" d="100"/>
          <a:sy n="63" d="100"/>
        </p:scale>
        <p:origin x="11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dgm:spPr/>
      <dgm:t>
        <a:bodyPr/>
        <a:lstStyle/>
        <a:p>
          <a:pPr>
            <a:lnSpc>
              <a:spcPct val="100000"/>
            </a:lnSpc>
            <a:defRPr cap="all"/>
          </a:pPr>
          <a:r>
            <a:rPr lang="en-US" dirty="0"/>
            <a:t>Reminder of the task</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The importance of organization and design</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Technical tools</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34053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72810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Reminder of the task</a:t>
          </a:r>
        </a:p>
      </dsp:txBody>
      <dsp:txXfrm>
        <a:off x="35606" y="2725540"/>
        <a:ext cx="2981250" cy="720000"/>
      </dsp:txXfrm>
    </dsp:sp>
    <dsp:sp modelId="{543C18BC-1989-44B2-9862-C670C61D3452}">
      <dsp:nvSpPr>
        <dsp:cNvPr id="0" name=""/>
        <dsp:cNvSpPr/>
      </dsp:nvSpPr>
      <dsp:spPr>
        <a:xfrm>
          <a:off x="4119918" y="340539"/>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72810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The importance of organization and design</a:t>
          </a:r>
        </a:p>
      </dsp:txBody>
      <dsp:txXfrm>
        <a:off x="3538574" y="2725540"/>
        <a:ext cx="2981250" cy="720000"/>
      </dsp:txXfrm>
    </dsp:sp>
    <dsp:sp modelId="{5BDDFF18-9AEC-4E5E-B9AA-33D86F01A63E}">
      <dsp:nvSpPr>
        <dsp:cNvPr id="0" name=""/>
        <dsp:cNvSpPr/>
      </dsp:nvSpPr>
      <dsp:spPr>
        <a:xfrm>
          <a:off x="7622887" y="34053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72810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72554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dirty="0"/>
            <a:t>Technical tools</a:t>
          </a:r>
        </a:p>
      </dsp:txBody>
      <dsp:txXfrm>
        <a:off x="7041543" y="272554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425775"/>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813382"/>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200989"/>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224"/>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 Greet Client</a:t>
          </a:r>
        </a:p>
      </dsp:txBody>
      <dsp:txXfrm>
        <a:off x="893292" y="224"/>
        <a:ext cx="2542446" cy="200764"/>
      </dsp:txXfrm>
    </dsp:sp>
    <dsp:sp modelId="{FE0B3594-76D8-42BE-BC5D-CFA8C680EB53}">
      <dsp:nvSpPr>
        <dsp:cNvPr id="0" name=""/>
        <dsp:cNvSpPr/>
      </dsp:nvSpPr>
      <dsp:spPr>
        <a:xfrm>
          <a:off x="0" y="224"/>
          <a:ext cx="893292" cy="200764"/>
        </a:xfrm>
        <a:prstGeom prst="round2SameRect">
          <a:avLst>
            <a:gd name="adj1" fmla="val 16670"/>
            <a:gd name="adj2" fmla="val 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1 </a:t>
          </a:r>
        </a:p>
      </dsp:txBody>
      <dsp:txXfrm>
        <a:off x="9802" y="10026"/>
        <a:ext cx="873688" cy="190962"/>
      </dsp:txXfrm>
    </dsp:sp>
    <dsp:sp modelId="{AB720B47-AE59-4DAC-B3DB-59194A90ECC5}">
      <dsp:nvSpPr>
        <dsp:cNvPr id="0" name=""/>
        <dsp:cNvSpPr/>
      </dsp:nvSpPr>
      <dsp:spPr>
        <a:xfrm>
          <a:off x="0" y="200989"/>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for greeting professionally</a:t>
          </a:r>
        </a:p>
      </dsp:txBody>
      <dsp:txXfrm>
        <a:off x="0" y="200989"/>
        <a:ext cx="3435739" cy="401590"/>
      </dsp:txXfrm>
    </dsp:sp>
    <dsp:sp modelId="{50A93EA9-BDD9-4334-B982-DBD4530E5FDA}">
      <dsp:nvSpPr>
        <dsp:cNvPr id="0" name=""/>
        <dsp:cNvSpPr/>
      </dsp:nvSpPr>
      <dsp:spPr>
        <a:xfrm>
          <a:off x="893292" y="612617"/>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Engage with Client</a:t>
          </a:r>
        </a:p>
      </dsp:txBody>
      <dsp:txXfrm>
        <a:off x="893292" y="612617"/>
        <a:ext cx="2542446" cy="200764"/>
      </dsp:txXfrm>
    </dsp:sp>
    <dsp:sp modelId="{4738D2F1-C727-4247-B6C5-95102A0E96BB}">
      <dsp:nvSpPr>
        <dsp:cNvPr id="0" name=""/>
        <dsp:cNvSpPr/>
      </dsp:nvSpPr>
      <dsp:spPr>
        <a:xfrm>
          <a:off x="0" y="612617"/>
          <a:ext cx="893292" cy="200764"/>
        </a:xfrm>
        <a:prstGeom prst="round2SameRect">
          <a:avLst>
            <a:gd name="adj1" fmla="val 16670"/>
            <a:gd name="adj2" fmla="val 0"/>
          </a:avLst>
        </a:prstGeom>
        <a:solidFill>
          <a:schemeClr val="accent2">
            <a:hueOff val="745968"/>
            <a:satOff val="-5205"/>
            <a:lumOff val="1275"/>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2 </a:t>
          </a:r>
        </a:p>
      </dsp:txBody>
      <dsp:txXfrm>
        <a:off x="9802" y="622419"/>
        <a:ext cx="873688" cy="190962"/>
      </dsp:txXfrm>
    </dsp:sp>
    <dsp:sp modelId="{CE638489-AC13-4942-AA70-5B7876222EC8}">
      <dsp:nvSpPr>
        <dsp:cNvPr id="0" name=""/>
        <dsp:cNvSpPr/>
      </dsp:nvSpPr>
      <dsp:spPr>
        <a:xfrm>
          <a:off x="0" y="813382"/>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on how to develop a professional relationship with client</a:t>
          </a:r>
        </a:p>
      </dsp:txBody>
      <dsp:txXfrm>
        <a:off x="0" y="813382"/>
        <a:ext cx="3435739" cy="401590"/>
      </dsp:txXfrm>
    </dsp:sp>
    <dsp:sp modelId="{9B513DB3-1C02-4D32-BF9C-D76C2AA9F430}">
      <dsp:nvSpPr>
        <dsp:cNvPr id="0" name=""/>
        <dsp:cNvSpPr/>
      </dsp:nvSpPr>
      <dsp:spPr>
        <a:xfrm>
          <a:off x="893292" y="1225010"/>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Ending a Meeting with a Client</a:t>
          </a:r>
        </a:p>
      </dsp:txBody>
      <dsp:txXfrm>
        <a:off x="893292" y="1225010"/>
        <a:ext cx="2542446" cy="200764"/>
      </dsp:txXfrm>
    </dsp:sp>
    <dsp:sp modelId="{C1C494DF-6BD9-43A0-B40A-EF50BBA2734F}">
      <dsp:nvSpPr>
        <dsp:cNvPr id="0" name=""/>
        <dsp:cNvSpPr/>
      </dsp:nvSpPr>
      <dsp:spPr>
        <a:xfrm>
          <a:off x="0" y="1225010"/>
          <a:ext cx="893292" cy="200764"/>
        </a:xfrm>
        <a:prstGeom prst="round2SameRect">
          <a:avLst>
            <a:gd name="adj1" fmla="val 16670"/>
            <a:gd name="adj2" fmla="val 0"/>
          </a:avLst>
        </a:prstGeom>
        <a:solidFill>
          <a:schemeClr val="accent2">
            <a:hueOff val="1491936"/>
            <a:satOff val="-10410"/>
            <a:lumOff val="2549"/>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3 </a:t>
          </a:r>
        </a:p>
      </dsp:txBody>
      <dsp:txXfrm>
        <a:off x="9802" y="1234812"/>
        <a:ext cx="873688" cy="190962"/>
      </dsp:txXfrm>
    </dsp:sp>
    <dsp:sp modelId="{BE5871D0-6B5A-4489-A878-488091FDFAF2}">
      <dsp:nvSpPr>
        <dsp:cNvPr id="0" name=""/>
        <dsp:cNvSpPr/>
      </dsp:nvSpPr>
      <dsp:spPr>
        <a:xfrm>
          <a:off x="0" y="1425775"/>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err="1"/>
            <a:t>Tios</a:t>
          </a:r>
          <a:r>
            <a:rPr lang="en-GB" sz="900" kern="1200" dirty="0"/>
            <a:t> on how to end a meeting professionally</a:t>
          </a:r>
        </a:p>
      </dsp:txBody>
      <dsp:txXfrm>
        <a:off x="0" y="1425775"/>
        <a:ext cx="3435739" cy="401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1054098" y="0"/>
          <a:ext cx="1965134" cy="196513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1761940" y="98256"/>
        <a:ext cx="549451" cy="294770"/>
      </dsp:txXfrm>
    </dsp:sp>
    <dsp:sp modelId="{8B2F88C0-E4C9-4D7D-BE07-98E187C53D29}">
      <dsp:nvSpPr>
        <dsp:cNvPr id="0" name=""/>
        <dsp:cNvSpPr/>
      </dsp:nvSpPr>
      <dsp:spPr>
        <a:xfrm>
          <a:off x="1250612" y="393026"/>
          <a:ext cx="1572107" cy="1572107"/>
        </a:xfrm>
        <a:prstGeom prst="ellipse">
          <a:avLst/>
        </a:prstGeom>
        <a:solidFill>
          <a:schemeClr val="accent4">
            <a:hueOff val="489398"/>
            <a:satOff val="2036"/>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Macro</a:t>
          </a:r>
        </a:p>
      </dsp:txBody>
      <dsp:txXfrm>
        <a:off x="1761940" y="487353"/>
        <a:ext cx="549451" cy="282979"/>
      </dsp:txXfrm>
    </dsp:sp>
    <dsp:sp modelId="{1B8598B6-71B3-4CDD-AC54-CC3E420B8505}">
      <dsp:nvSpPr>
        <dsp:cNvPr id="0" name=""/>
        <dsp:cNvSpPr/>
      </dsp:nvSpPr>
      <dsp:spPr>
        <a:xfrm>
          <a:off x="1473360" y="758510"/>
          <a:ext cx="1179080" cy="1179080"/>
        </a:xfrm>
        <a:prstGeom prst="ellipse">
          <a:avLst/>
        </a:prstGeom>
        <a:solidFill>
          <a:schemeClr val="accent4">
            <a:hueOff val="978796"/>
            <a:satOff val="4072"/>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Micro </a:t>
          </a:r>
        </a:p>
      </dsp:txBody>
      <dsp:txXfrm>
        <a:off x="1788174" y="846941"/>
        <a:ext cx="549451" cy="265293"/>
      </dsp:txXfrm>
    </dsp:sp>
    <dsp:sp modelId="{34EE9DF5-A1F1-44FF-BAE8-92726D3789D5}">
      <dsp:nvSpPr>
        <dsp:cNvPr id="0" name=""/>
        <dsp:cNvSpPr/>
      </dsp:nvSpPr>
      <dsp:spPr>
        <a:xfrm>
          <a:off x="1643639" y="1179080"/>
          <a:ext cx="786053" cy="786053"/>
        </a:xfrm>
        <a:prstGeom prst="ellipse">
          <a:avLst/>
        </a:prstGeom>
        <a:solidFill>
          <a:schemeClr val="accent4">
            <a:hueOff val="1468193"/>
            <a:satOff val="6108"/>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Meso</a:t>
          </a:r>
          <a:endParaRPr lang="en-GB" sz="900" kern="1200" dirty="0"/>
        </a:p>
      </dsp:txBody>
      <dsp:txXfrm>
        <a:off x="1758754" y="1375593"/>
        <a:ext cx="555823" cy="3930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1028009" y="0"/>
          <a:ext cx="1827590" cy="1827590"/>
        </a:xfrm>
        <a:prstGeom prst="quadArrow">
          <a:avLst>
            <a:gd name="adj1" fmla="val 2000"/>
            <a:gd name="adj2" fmla="val 4000"/>
            <a:gd name="adj3" fmla="val 5000"/>
          </a:avLst>
        </a:prstGeom>
        <a:gradFill rotWithShape="0">
          <a:gsLst>
            <a:gs pos="0">
              <a:schemeClr val="accent2">
                <a:tint val="40000"/>
                <a:hueOff val="0"/>
                <a:satOff val="0"/>
                <a:lumOff val="0"/>
                <a:alphaOff val="0"/>
                <a:shade val="85000"/>
                <a:satMod val="130000"/>
              </a:schemeClr>
            </a:gs>
            <a:gs pos="34000">
              <a:schemeClr val="accent2">
                <a:tint val="40000"/>
                <a:hueOff val="0"/>
                <a:satOff val="0"/>
                <a:lumOff val="0"/>
                <a:alphaOff val="0"/>
                <a:shade val="87000"/>
                <a:satMod val="125000"/>
              </a:schemeClr>
            </a:gs>
            <a:gs pos="70000">
              <a:schemeClr val="accent2">
                <a:tint val="40000"/>
                <a:hueOff val="0"/>
                <a:satOff val="0"/>
                <a:lumOff val="0"/>
                <a:alphaOff val="0"/>
                <a:tint val="100000"/>
                <a:shade val="90000"/>
                <a:satMod val="130000"/>
              </a:schemeClr>
            </a:gs>
            <a:gs pos="100000">
              <a:schemeClr val="accent2">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1146802" y="118793"/>
          <a:ext cx="731036" cy="731036"/>
        </a:xfrm>
        <a:prstGeom prst="roundRect">
          <a:avLst/>
        </a:prstGeom>
        <a:gradFill rotWithShape="0">
          <a:gsLst>
            <a:gs pos="0">
              <a:schemeClr val="accent2">
                <a:alpha val="90000"/>
                <a:hueOff val="0"/>
                <a:satOff val="0"/>
                <a:lumOff val="0"/>
                <a:alphaOff val="0"/>
                <a:shade val="85000"/>
                <a:satMod val="130000"/>
              </a:schemeClr>
            </a:gs>
            <a:gs pos="34000">
              <a:schemeClr val="accent2">
                <a:alpha val="90000"/>
                <a:hueOff val="0"/>
                <a:satOff val="0"/>
                <a:lumOff val="0"/>
                <a:alphaOff val="0"/>
                <a:shade val="87000"/>
                <a:satMod val="125000"/>
              </a:schemeClr>
            </a:gs>
            <a:gs pos="70000">
              <a:schemeClr val="accent2">
                <a:alpha val="90000"/>
                <a:hueOff val="0"/>
                <a:satOff val="0"/>
                <a:lumOff val="0"/>
                <a:alphaOff val="0"/>
                <a:tint val="100000"/>
                <a:shade val="90000"/>
                <a:satMod val="130000"/>
              </a:schemeClr>
            </a:gs>
            <a:gs pos="100000">
              <a:schemeClr val="accent2">
                <a:alpha val="9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Freedom</a:t>
          </a:r>
        </a:p>
      </dsp:txBody>
      <dsp:txXfrm>
        <a:off x="1182488" y="154479"/>
        <a:ext cx="659664" cy="659664"/>
      </dsp:txXfrm>
    </dsp:sp>
    <dsp:sp modelId="{73149300-FCE9-4E13-872B-8986A343CDAB}">
      <dsp:nvSpPr>
        <dsp:cNvPr id="0" name=""/>
        <dsp:cNvSpPr/>
      </dsp:nvSpPr>
      <dsp:spPr>
        <a:xfrm>
          <a:off x="2005769" y="118793"/>
          <a:ext cx="731036" cy="731036"/>
        </a:xfrm>
        <a:prstGeom prst="roundRect">
          <a:avLst/>
        </a:prstGeom>
        <a:gradFill rotWithShape="0">
          <a:gsLst>
            <a:gs pos="0">
              <a:schemeClr val="accent2">
                <a:alpha val="90000"/>
                <a:hueOff val="0"/>
                <a:satOff val="0"/>
                <a:lumOff val="0"/>
                <a:alphaOff val="-13333"/>
                <a:shade val="85000"/>
                <a:satMod val="130000"/>
              </a:schemeClr>
            </a:gs>
            <a:gs pos="34000">
              <a:schemeClr val="accent2">
                <a:alpha val="90000"/>
                <a:hueOff val="0"/>
                <a:satOff val="0"/>
                <a:lumOff val="0"/>
                <a:alphaOff val="-13333"/>
                <a:shade val="87000"/>
                <a:satMod val="125000"/>
              </a:schemeClr>
            </a:gs>
            <a:gs pos="70000">
              <a:schemeClr val="accent2">
                <a:alpha val="90000"/>
                <a:hueOff val="0"/>
                <a:satOff val="0"/>
                <a:lumOff val="0"/>
                <a:alphaOff val="-13333"/>
                <a:tint val="100000"/>
                <a:shade val="90000"/>
                <a:satMod val="130000"/>
              </a:schemeClr>
            </a:gs>
            <a:gs pos="100000">
              <a:schemeClr val="accent2">
                <a:alpha val="90000"/>
                <a:hueOff val="0"/>
                <a:satOff val="0"/>
                <a:lumOff val="0"/>
                <a:alphaOff val="-13333"/>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Popular</a:t>
          </a:r>
        </a:p>
      </dsp:txBody>
      <dsp:txXfrm>
        <a:off x="2041455" y="154479"/>
        <a:ext cx="659664" cy="659664"/>
      </dsp:txXfrm>
    </dsp:sp>
    <dsp:sp modelId="{B6D96C3C-DBAA-495F-AC9E-FDAE21436638}">
      <dsp:nvSpPr>
        <dsp:cNvPr id="0" name=""/>
        <dsp:cNvSpPr/>
      </dsp:nvSpPr>
      <dsp:spPr>
        <a:xfrm>
          <a:off x="1146802" y="977760"/>
          <a:ext cx="731036" cy="731036"/>
        </a:xfrm>
        <a:prstGeom prst="roundRect">
          <a:avLst/>
        </a:prstGeom>
        <a:gradFill rotWithShape="0">
          <a:gsLst>
            <a:gs pos="0">
              <a:schemeClr val="accent2">
                <a:alpha val="90000"/>
                <a:hueOff val="0"/>
                <a:satOff val="0"/>
                <a:lumOff val="0"/>
                <a:alphaOff val="-26667"/>
                <a:shade val="85000"/>
                <a:satMod val="130000"/>
              </a:schemeClr>
            </a:gs>
            <a:gs pos="34000">
              <a:schemeClr val="accent2">
                <a:alpha val="90000"/>
                <a:hueOff val="0"/>
                <a:satOff val="0"/>
                <a:lumOff val="0"/>
                <a:alphaOff val="-26667"/>
                <a:shade val="87000"/>
                <a:satMod val="125000"/>
              </a:schemeClr>
            </a:gs>
            <a:gs pos="70000">
              <a:schemeClr val="accent2">
                <a:alpha val="90000"/>
                <a:hueOff val="0"/>
                <a:satOff val="0"/>
                <a:lumOff val="0"/>
                <a:alphaOff val="-26667"/>
                <a:tint val="100000"/>
                <a:shade val="90000"/>
                <a:satMod val="130000"/>
              </a:schemeClr>
            </a:gs>
            <a:gs pos="100000">
              <a:schemeClr val="accent2">
                <a:alpha val="90000"/>
                <a:hueOff val="0"/>
                <a:satOff val="0"/>
                <a:lumOff val="0"/>
                <a:alphaOff val="-26667"/>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No Freedom</a:t>
          </a:r>
        </a:p>
      </dsp:txBody>
      <dsp:txXfrm>
        <a:off x="1182488" y="1013446"/>
        <a:ext cx="659664" cy="659664"/>
      </dsp:txXfrm>
    </dsp:sp>
    <dsp:sp modelId="{92A719FF-3A9F-4760-BA84-6088433EF442}">
      <dsp:nvSpPr>
        <dsp:cNvPr id="0" name=""/>
        <dsp:cNvSpPr/>
      </dsp:nvSpPr>
      <dsp:spPr>
        <a:xfrm>
          <a:off x="2005769" y="977760"/>
          <a:ext cx="731036" cy="731036"/>
        </a:xfrm>
        <a:prstGeom prst="roundRect">
          <a:avLst/>
        </a:prstGeom>
        <a:gradFill rotWithShape="0">
          <a:gsLst>
            <a:gs pos="0">
              <a:schemeClr val="accent2">
                <a:alpha val="90000"/>
                <a:hueOff val="0"/>
                <a:satOff val="0"/>
                <a:lumOff val="0"/>
                <a:alphaOff val="-40000"/>
                <a:shade val="85000"/>
                <a:satMod val="130000"/>
              </a:schemeClr>
            </a:gs>
            <a:gs pos="34000">
              <a:schemeClr val="accent2">
                <a:alpha val="90000"/>
                <a:hueOff val="0"/>
                <a:satOff val="0"/>
                <a:lumOff val="0"/>
                <a:alphaOff val="-40000"/>
                <a:shade val="87000"/>
                <a:satMod val="125000"/>
              </a:schemeClr>
            </a:gs>
            <a:gs pos="70000">
              <a:schemeClr val="accent2">
                <a:alpha val="90000"/>
                <a:hueOff val="0"/>
                <a:satOff val="0"/>
                <a:lumOff val="0"/>
                <a:alphaOff val="-40000"/>
                <a:tint val="100000"/>
                <a:shade val="90000"/>
                <a:satMod val="130000"/>
              </a:schemeClr>
            </a:gs>
            <a:gs pos="100000">
              <a:schemeClr val="accent2">
                <a:alpha val="90000"/>
                <a:hueOff val="0"/>
                <a:satOff val="0"/>
                <a:lumOff val="0"/>
                <a:alphaOff val="-4000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Unpopular</a:t>
          </a:r>
        </a:p>
      </dsp:txBody>
      <dsp:txXfrm>
        <a:off x="2041455" y="1013446"/>
        <a:ext cx="659664" cy="65966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4351B-7CE3-4B1A-AB0C-0F370B2434F1}" type="datetimeFigureOut">
              <a:rPr lang="en-GB" smtClean="0"/>
              <a:t>17/02/2023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028EC9-C4C8-47A5-806D-5CCC9EB76024}" type="slidenum">
              <a:rPr lang="en-GB" smtClean="0"/>
              <a:t>‹#›</a:t>
            </a:fld>
            <a:endParaRPr lang="en-GB"/>
          </a:p>
        </p:txBody>
      </p:sp>
    </p:spTree>
    <p:extLst>
      <p:ext uri="{BB962C8B-B14F-4D97-AF65-F5344CB8AC3E}">
        <p14:creationId xmlns:p14="http://schemas.microsoft.com/office/powerpoint/2010/main" val="1456856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2</a:t>
            </a:fld>
            <a:endParaRPr lang="en-GB"/>
          </a:p>
        </p:txBody>
      </p:sp>
    </p:spTree>
    <p:extLst>
      <p:ext uri="{BB962C8B-B14F-4D97-AF65-F5344CB8AC3E}">
        <p14:creationId xmlns:p14="http://schemas.microsoft.com/office/powerpoint/2010/main" val="680990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where to find the assignment brief and submission points. </a:t>
            </a:r>
          </a:p>
        </p:txBody>
      </p:sp>
      <p:sp>
        <p:nvSpPr>
          <p:cNvPr id="4" name="Slide Number Placeholder 3"/>
          <p:cNvSpPr>
            <a:spLocks noGrp="1"/>
          </p:cNvSpPr>
          <p:nvPr>
            <p:ph type="sldNum" sz="quarter" idx="5"/>
          </p:nvPr>
        </p:nvSpPr>
        <p:spPr/>
        <p:txBody>
          <a:bodyPr/>
          <a:lstStyle/>
          <a:p>
            <a:fld id="{05028EC9-C4C8-47A5-806D-5CCC9EB76024}" type="slidenum">
              <a:rPr lang="en-GB" smtClean="0"/>
              <a:t>3</a:t>
            </a:fld>
            <a:endParaRPr lang="en-GB"/>
          </a:p>
        </p:txBody>
      </p:sp>
    </p:spTree>
    <p:extLst>
      <p:ext uri="{BB962C8B-B14F-4D97-AF65-F5344CB8AC3E}">
        <p14:creationId xmlns:p14="http://schemas.microsoft.com/office/powerpoint/2010/main" val="3998357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is on a different topic but using the same devices and elements that we will be using. </a:t>
            </a:r>
          </a:p>
          <a:p>
            <a:endParaRPr lang="en-GB" dirty="0"/>
          </a:p>
          <a:p>
            <a:r>
              <a:rPr lang="en-GB" dirty="0"/>
              <a:t>Good points - The arrows help the reader. The symmetry is good. The title is clear. Good use of colour scheme. </a:t>
            </a:r>
          </a:p>
          <a:p>
            <a:endParaRPr lang="en-GB" dirty="0"/>
          </a:p>
          <a:p>
            <a:r>
              <a:rPr lang="en-GB" dirty="0"/>
              <a:t>Bad points – over use of text. Bullet points of not symmetrical. Images are small. </a:t>
            </a:r>
          </a:p>
          <a:p>
            <a:endParaRPr lang="en-GB" dirty="0"/>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4</a:t>
            </a:fld>
            <a:endParaRPr lang="en-GB"/>
          </a:p>
        </p:txBody>
      </p:sp>
    </p:spTree>
    <p:extLst>
      <p:ext uri="{BB962C8B-B14F-4D97-AF65-F5344CB8AC3E}">
        <p14:creationId xmlns:p14="http://schemas.microsoft.com/office/powerpoint/2010/main" val="372436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 this compare with the other example, which is more eye catching?  However – too much text </a:t>
            </a:r>
          </a:p>
        </p:txBody>
      </p:sp>
      <p:sp>
        <p:nvSpPr>
          <p:cNvPr id="4" name="Slide Number Placeholder 3"/>
          <p:cNvSpPr>
            <a:spLocks noGrp="1"/>
          </p:cNvSpPr>
          <p:nvPr>
            <p:ph type="sldNum" sz="quarter" idx="5"/>
          </p:nvPr>
        </p:nvSpPr>
        <p:spPr/>
        <p:txBody>
          <a:bodyPr/>
          <a:lstStyle/>
          <a:p>
            <a:fld id="{05028EC9-C4C8-47A5-806D-5CCC9EB76024}" type="slidenum">
              <a:rPr lang="en-GB" smtClean="0"/>
              <a:t>5</a:t>
            </a:fld>
            <a:endParaRPr lang="en-GB"/>
          </a:p>
        </p:txBody>
      </p:sp>
    </p:spTree>
    <p:extLst>
      <p:ext uri="{BB962C8B-B14F-4D97-AF65-F5344CB8AC3E}">
        <p14:creationId xmlns:p14="http://schemas.microsoft.com/office/powerpoint/2010/main" val="101101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poor design. The student has arrows going in various directions. The text is too small. </a:t>
            </a:r>
          </a:p>
          <a:p>
            <a:endParaRPr lang="en-GB" dirty="0"/>
          </a:p>
          <a:p>
            <a:r>
              <a:rPr lang="en-GB" dirty="0"/>
              <a:t>There are attempts to use images but this are too small. </a:t>
            </a:r>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6</a:t>
            </a:fld>
            <a:endParaRPr lang="en-GB"/>
          </a:p>
        </p:txBody>
      </p:sp>
    </p:spTree>
    <p:extLst>
      <p:ext uri="{BB962C8B-B14F-4D97-AF65-F5344CB8AC3E}">
        <p14:creationId xmlns:p14="http://schemas.microsoft.com/office/powerpoint/2010/main" val="274063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8</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9</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10</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a:p>
            <a:endParaRPr lang="en-GB" dirty="0"/>
          </a:p>
          <a:p>
            <a:r>
              <a:rPr lang="en-GB" dirty="0"/>
              <a:t>You may need to also show students how to insert a textbox and using the Snipping tool to take screen shots. </a:t>
            </a:r>
          </a:p>
        </p:txBody>
      </p:sp>
      <p:sp>
        <p:nvSpPr>
          <p:cNvPr id="4" name="Slide Number Placeholder 3"/>
          <p:cNvSpPr>
            <a:spLocks noGrp="1"/>
          </p:cNvSpPr>
          <p:nvPr>
            <p:ph type="sldNum" sz="quarter" idx="5"/>
          </p:nvPr>
        </p:nvSpPr>
        <p:spPr/>
        <p:txBody>
          <a:bodyPr/>
          <a:lstStyle/>
          <a:p>
            <a:fld id="{B4140BE4-0CAC-4760-B312-E66A3543D328}" type="slidenum">
              <a:rPr lang="en-GB" smtClean="0"/>
              <a:t>11</a:t>
            </a:fld>
            <a:endParaRPr lang="en-GB"/>
          </a:p>
        </p:txBody>
      </p:sp>
    </p:spTree>
    <p:extLst>
      <p:ext uri="{BB962C8B-B14F-4D97-AF65-F5344CB8AC3E}">
        <p14:creationId xmlns:p14="http://schemas.microsoft.com/office/powerpoint/2010/main" val="42345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75BA284C-0C49-3E4F-1565-002FA182F2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858C45F3-F7F6-E8D6-6EC6-A49B2A84F84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1268" name="Slide Number Placeholder 3">
            <a:extLst>
              <a:ext uri="{FF2B5EF4-FFF2-40B4-BE49-F238E27FC236}">
                <a16:creationId xmlns:a16="http://schemas.microsoft.com/office/drawing/2014/main" id="{73BFA085-DF19-6036-6FCD-EE45BC87B5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912EF3C-7380-49EA-9689-DC3902799037}" type="slidenum">
              <a:rPr lang="en-GB" altLang="en-US" smtClean="0">
                <a:latin typeface="Calibri" panose="020F0502020204030204" pitchFamily="34" charset="0"/>
              </a:rPr>
              <a:pPr fontAlgn="base">
                <a:spcBef>
                  <a:spcPct val="0"/>
                </a:spcBef>
                <a:spcAft>
                  <a:spcPct val="0"/>
                </a:spcAft>
              </a:pPr>
              <a:t>12</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2/17/2023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2/17/2023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2/17/2023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2/17/2023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2/17/2023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2/17/2023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2/17/2023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2/17/2023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2/17/2023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2/17/2023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JP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18" Type="http://schemas.microsoft.com/office/2007/relationships/diagramDrawing" Target="../diagrams/drawing4.xml"/><Relationship Id="rId3" Type="http://schemas.openxmlformats.org/officeDocument/2006/relationships/image" Target="../media/image21.png"/><Relationship Id="rId7" Type="http://schemas.openxmlformats.org/officeDocument/2006/relationships/diagramColors" Target="../diagrams/colors2.xml"/><Relationship Id="rId12" Type="http://schemas.openxmlformats.org/officeDocument/2006/relationships/diagramColors" Target="../diagrams/colors3.xml"/><Relationship Id="rId17" Type="http://schemas.openxmlformats.org/officeDocument/2006/relationships/diagramColors" Target="../diagrams/colors4.xml"/><Relationship Id="rId2" Type="http://schemas.openxmlformats.org/officeDocument/2006/relationships/notesSlide" Target="../notesSlides/notesSlide10.xml"/><Relationship Id="rId16" Type="http://schemas.openxmlformats.org/officeDocument/2006/relationships/diagramQuickStyle" Target="../diagrams/quickStyl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5" Type="http://schemas.openxmlformats.org/officeDocument/2006/relationships/diagramLayout" Target="../diagrams/layout4.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a:bodyPr>
          <a:lstStyle/>
          <a:p>
            <a:r>
              <a:rPr lang="en-US" dirty="0"/>
              <a:t>Task 2 Workshop</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a:bodyPr>
          <a:lstStyle/>
          <a:p>
            <a:r>
              <a:rPr lang="en-US" dirty="0"/>
              <a:t>Week 6 – LCLM4002 Digital Skills</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Title Lorem Ipsum </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11724586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450E8-EDB0-4BE6-BAEE-570C8934E022}"/>
              </a:ext>
            </a:extLst>
          </p:cNvPr>
          <p:cNvSpPr>
            <a:spLocks noGrp="1"/>
          </p:cNvSpPr>
          <p:nvPr>
            <p:ph type="title"/>
          </p:nvPr>
        </p:nvSpPr>
        <p:spPr/>
        <p:txBody>
          <a:bodyPr/>
          <a:lstStyle/>
          <a:p>
            <a:r>
              <a:rPr lang="en-GB" dirty="0"/>
              <a:t>Getting started</a:t>
            </a:r>
          </a:p>
        </p:txBody>
      </p:sp>
      <p:pic>
        <p:nvPicPr>
          <p:cNvPr id="9" name="Picture 8">
            <a:extLst>
              <a:ext uri="{FF2B5EF4-FFF2-40B4-BE49-F238E27FC236}">
                <a16:creationId xmlns:a16="http://schemas.microsoft.com/office/drawing/2014/main" id="{D77266FB-4F69-4B28-9FD9-D5CDE735AFB3}"/>
              </a:ext>
            </a:extLst>
          </p:cNvPr>
          <p:cNvPicPr>
            <a:picLocks noChangeAspect="1"/>
          </p:cNvPicPr>
          <p:nvPr/>
        </p:nvPicPr>
        <p:blipFill>
          <a:blip r:embed="rId3"/>
          <a:stretch>
            <a:fillRect/>
          </a:stretch>
        </p:blipFill>
        <p:spPr>
          <a:xfrm>
            <a:off x="6710362" y="5365750"/>
            <a:ext cx="2733675" cy="495300"/>
          </a:xfrm>
          <a:prstGeom prst="rect">
            <a:avLst/>
          </a:prstGeom>
        </p:spPr>
      </p:pic>
      <p:pic>
        <p:nvPicPr>
          <p:cNvPr id="8" name="Content Placeholder 7">
            <a:extLst>
              <a:ext uri="{FF2B5EF4-FFF2-40B4-BE49-F238E27FC236}">
                <a16:creationId xmlns:a16="http://schemas.microsoft.com/office/drawing/2014/main" id="{91E2BDC5-AD0E-8FD3-4614-FBB0138689A2}"/>
              </a:ext>
            </a:extLst>
          </p:cNvPr>
          <p:cNvPicPr>
            <a:picLocks noGrp="1" noChangeAspect="1"/>
          </p:cNvPicPr>
          <p:nvPr>
            <p:ph idx="1"/>
          </p:nvPr>
        </p:nvPicPr>
        <p:blipFill>
          <a:blip r:embed="rId4"/>
          <a:stretch>
            <a:fillRect/>
          </a:stretch>
        </p:blipFill>
        <p:spPr>
          <a:xfrm>
            <a:off x="977037" y="2072640"/>
            <a:ext cx="8425726" cy="3135154"/>
          </a:xfrm>
        </p:spPr>
      </p:pic>
      <p:pic>
        <p:nvPicPr>
          <p:cNvPr id="11" name="Picture 10">
            <a:extLst>
              <a:ext uri="{FF2B5EF4-FFF2-40B4-BE49-F238E27FC236}">
                <a16:creationId xmlns:a16="http://schemas.microsoft.com/office/drawing/2014/main" id="{C9303450-6C7B-7E40-93E5-98F2C5B2F9E4}"/>
              </a:ext>
            </a:extLst>
          </p:cNvPr>
          <p:cNvPicPr>
            <a:picLocks noChangeAspect="1"/>
          </p:cNvPicPr>
          <p:nvPr/>
        </p:nvPicPr>
        <p:blipFill>
          <a:blip r:embed="rId5"/>
          <a:stretch>
            <a:fillRect/>
          </a:stretch>
        </p:blipFill>
        <p:spPr>
          <a:xfrm>
            <a:off x="1097280" y="5207794"/>
            <a:ext cx="3166536" cy="1005681"/>
          </a:xfrm>
          <a:prstGeom prst="rect">
            <a:avLst/>
          </a:prstGeom>
        </p:spPr>
      </p:pic>
    </p:spTree>
    <p:extLst>
      <p:ext uri="{BB962C8B-B14F-4D97-AF65-F5344CB8AC3E}">
        <p14:creationId xmlns:p14="http://schemas.microsoft.com/office/powerpoint/2010/main" val="2057663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ACDED-DCC8-4027-8E9E-3E851EF92F5E}"/>
              </a:ext>
            </a:extLst>
          </p:cNvPr>
          <p:cNvSpPr>
            <a:spLocks noGrp="1"/>
          </p:cNvSpPr>
          <p:nvPr>
            <p:ph type="title"/>
          </p:nvPr>
        </p:nvSpPr>
        <p:spPr/>
        <p:txBody>
          <a:bodyPr/>
          <a:lstStyle/>
          <a:p>
            <a:r>
              <a:rPr lang="en-GB" dirty="0"/>
              <a:t>Consider your reader</a:t>
            </a:r>
          </a:p>
        </p:txBody>
      </p:sp>
      <p:sp>
        <p:nvSpPr>
          <p:cNvPr id="6" name="TextBox 5">
            <a:extLst>
              <a:ext uri="{FF2B5EF4-FFF2-40B4-BE49-F238E27FC236}">
                <a16:creationId xmlns:a16="http://schemas.microsoft.com/office/drawing/2014/main" id="{951AD471-07E0-42F2-A12E-884A69A21F43}"/>
              </a:ext>
            </a:extLst>
          </p:cNvPr>
          <p:cNvSpPr txBox="1"/>
          <p:nvPr/>
        </p:nvSpPr>
        <p:spPr>
          <a:xfrm>
            <a:off x="8366760" y="2504570"/>
            <a:ext cx="3931920" cy="310832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Make it clear how the poster should be read.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example clearly wants the reader to move from top to the bottom.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Good points? Bad points? </a:t>
            </a:r>
          </a:p>
        </p:txBody>
      </p:sp>
      <p:pic>
        <p:nvPicPr>
          <p:cNvPr id="8" name="Picture 7">
            <a:extLst>
              <a:ext uri="{FF2B5EF4-FFF2-40B4-BE49-F238E27FC236}">
                <a16:creationId xmlns:a16="http://schemas.microsoft.com/office/drawing/2014/main" id="{12D37BB5-B747-C869-2D3B-ACE04C0FD292}"/>
              </a:ext>
            </a:extLst>
          </p:cNvPr>
          <p:cNvPicPr>
            <a:picLocks noChangeAspect="1"/>
          </p:cNvPicPr>
          <p:nvPr/>
        </p:nvPicPr>
        <p:blipFill>
          <a:blip r:embed="rId3"/>
          <a:stretch>
            <a:fillRect/>
          </a:stretch>
        </p:blipFill>
        <p:spPr>
          <a:xfrm>
            <a:off x="370840" y="2108201"/>
            <a:ext cx="7787640" cy="4226429"/>
          </a:xfrm>
          <a:prstGeom prst="rect">
            <a:avLst/>
          </a:prstGeom>
        </p:spPr>
      </p:pic>
    </p:spTree>
    <p:extLst>
      <p:ext uri="{BB962C8B-B14F-4D97-AF65-F5344CB8AC3E}">
        <p14:creationId xmlns:p14="http://schemas.microsoft.com/office/powerpoint/2010/main" val="338360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FB4D4-1C90-408D-821F-1F1A93C64826}"/>
              </a:ext>
            </a:extLst>
          </p:cNvPr>
          <p:cNvSpPr>
            <a:spLocks noGrp="1"/>
          </p:cNvSpPr>
          <p:nvPr>
            <p:ph type="title"/>
          </p:nvPr>
        </p:nvSpPr>
        <p:spPr>
          <a:xfrm>
            <a:off x="5289754" y="710212"/>
            <a:ext cx="6253317" cy="1909586"/>
          </a:xfrm>
        </p:spPr>
        <p:txBody>
          <a:bodyPr vert="horz" lIns="91440" tIns="45720" rIns="91440" bIns="45720" rtlCol="0" anchor="b">
            <a:normAutofit fontScale="90000"/>
          </a:bodyPr>
          <a:lstStyle/>
          <a:p>
            <a:r>
              <a:rPr lang="en-US" sz="8000" dirty="0">
                <a:solidFill>
                  <a:schemeClr val="tx1">
                    <a:lumMod val="85000"/>
                    <a:lumOff val="15000"/>
                  </a:schemeClr>
                </a:solidFill>
              </a:rPr>
              <a:t>Consider your reader</a:t>
            </a:r>
          </a:p>
        </p:txBody>
      </p:sp>
      <p:pic>
        <p:nvPicPr>
          <p:cNvPr id="5" name="Content Placeholder 4">
            <a:extLst>
              <a:ext uri="{FF2B5EF4-FFF2-40B4-BE49-F238E27FC236}">
                <a16:creationId xmlns:a16="http://schemas.microsoft.com/office/drawing/2014/main" id="{4CA76A6C-DE6F-46FC-AB01-1EB236E7175D}"/>
              </a:ext>
            </a:extLst>
          </p:cNvPr>
          <p:cNvPicPr>
            <a:picLocks noGrp="1" noChangeAspect="1"/>
          </p:cNvPicPr>
          <p:nvPr>
            <p:ph idx="1"/>
          </p:nvPr>
        </p:nvPicPr>
        <p:blipFill rotWithShape="1">
          <a:blip r:embed="rId3"/>
          <a:srcRect l="2658" r="2811"/>
          <a:stretch/>
        </p:blipFill>
        <p:spPr>
          <a:xfrm>
            <a:off x="-1" y="1"/>
            <a:ext cx="4635315" cy="6857999"/>
          </a:xfrm>
          <a:prstGeom prst="rect">
            <a:avLst/>
          </a:prstGeom>
        </p:spPr>
      </p:pic>
      <p:cxnSp>
        <p:nvCxnSpPr>
          <p:cNvPr id="16" name="Straight Connector 15">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2B68DF2-E058-4A6C-BF71-1AD0134EC7E0}"/>
              </a:ext>
            </a:extLst>
          </p:cNvPr>
          <p:cNvSpPr txBox="1"/>
          <p:nvPr/>
        </p:nvSpPr>
        <p:spPr>
          <a:xfrm>
            <a:off x="5434303" y="3045820"/>
            <a:ext cx="5240246" cy="3600986"/>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This example uses a central title.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There is clear symmetry with layout, colour and images. </a:t>
            </a:r>
          </a:p>
          <a:p>
            <a:endParaRPr lang="en-GB" dirty="0"/>
          </a:p>
          <a:p>
            <a:endParaRPr lang="en-GB" dirty="0"/>
          </a:p>
        </p:txBody>
      </p:sp>
    </p:spTree>
    <p:extLst>
      <p:ext uri="{BB962C8B-B14F-4D97-AF65-F5344CB8AC3E}">
        <p14:creationId xmlns:p14="http://schemas.microsoft.com/office/powerpoint/2010/main" val="206774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F5F4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62A39E-CDC4-4E59-893C-332DD3B7B997}"/>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Consider your reader</a:t>
            </a:r>
          </a:p>
        </p:txBody>
      </p:sp>
      <p:cxnSp>
        <p:nvCxnSpPr>
          <p:cNvPr id="36" name="Straight Connector 3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A16F6AC-2CFB-C3AB-7D3F-75A9C8367508}"/>
              </a:ext>
            </a:extLst>
          </p:cNvPr>
          <p:cNvSpPr>
            <a:spLocks noGrp="1"/>
          </p:cNvSpPr>
          <p:nvPr>
            <p:ph idx="1"/>
          </p:nvPr>
        </p:nvSpPr>
        <p:spPr>
          <a:xfrm>
            <a:off x="571752" y="2799654"/>
            <a:ext cx="3005462" cy="3189665"/>
          </a:xfrm>
        </p:spPr>
        <p:txBody>
          <a:bodyPr>
            <a:normAutofit/>
          </a:bodyPr>
          <a:lstStyle/>
          <a:p>
            <a:r>
              <a:rPr lang="en-US" sz="2400" dirty="0">
                <a:solidFill>
                  <a:srgbClr val="FFFFFF"/>
                </a:solidFill>
                <a:latin typeface="Arial" panose="020B0604020202020204" pitchFamily="34" charset="0"/>
                <a:cs typeface="Arial" panose="020B0604020202020204" pitchFamily="34" charset="0"/>
              </a:rPr>
              <a:t>What is wrong with this poster? </a:t>
            </a:r>
          </a:p>
        </p:txBody>
      </p:sp>
      <p:pic>
        <p:nvPicPr>
          <p:cNvPr id="5" name="Content Placeholder 4" descr="Timeline&#10;&#10;Description automatically generated with low confidence">
            <a:extLst>
              <a:ext uri="{FF2B5EF4-FFF2-40B4-BE49-F238E27FC236}">
                <a16:creationId xmlns:a16="http://schemas.microsoft.com/office/drawing/2014/main" id="{31B0C883-DDE9-4E80-84E0-F5688A3E4115}"/>
              </a:ext>
            </a:extLst>
          </p:cNvPr>
          <p:cNvPicPr>
            <a:picLocks noChangeAspect="1"/>
          </p:cNvPicPr>
          <p:nvPr/>
        </p:nvPicPr>
        <p:blipFill rotWithShape="1">
          <a:blip r:embed="rId3"/>
          <a:srcRect l="491"/>
          <a:stretch/>
        </p:blipFill>
        <p:spPr>
          <a:xfrm>
            <a:off x="4143281" y="1177172"/>
            <a:ext cx="8002754" cy="4503655"/>
          </a:xfrm>
          <a:prstGeom prst="rect">
            <a:avLst/>
          </a:prstGeom>
        </p:spPr>
      </p:pic>
    </p:spTree>
    <p:extLst>
      <p:ext uri="{BB962C8B-B14F-4D97-AF65-F5344CB8AC3E}">
        <p14:creationId xmlns:p14="http://schemas.microsoft.com/office/powerpoint/2010/main" val="379545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5C21-2A9A-458E-AF3C-1DFAA1131FA0}"/>
              </a:ext>
            </a:extLst>
          </p:cNvPr>
          <p:cNvSpPr>
            <a:spLocks noGrp="1"/>
          </p:cNvSpPr>
          <p:nvPr>
            <p:ph type="title"/>
          </p:nvPr>
        </p:nvSpPr>
        <p:spPr/>
        <p:txBody>
          <a:bodyPr/>
          <a:lstStyle/>
          <a:p>
            <a:r>
              <a:rPr lang="en-GB" dirty="0"/>
              <a:t>The technical skills</a:t>
            </a:r>
          </a:p>
        </p:txBody>
      </p:sp>
      <p:sp>
        <p:nvSpPr>
          <p:cNvPr id="3" name="Content Placeholder 2">
            <a:extLst>
              <a:ext uri="{FF2B5EF4-FFF2-40B4-BE49-F238E27FC236}">
                <a16:creationId xmlns:a16="http://schemas.microsoft.com/office/drawing/2014/main" id="{D9FF01B7-5E0C-4449-A615-4E773E118EB9}"/>
              </a:ext>
            </a:extLst>
          </p:cNvPr>
          <p:cNvSpPr>
            <a:spLocks noGrp="1"/>
          </p:cNvSpPr>
          <p:nvPr>
            <p:ph idx="1"/>
          </p:nvPr>
        </p:nvSpPr>
        <p:spPr>
          <a:xfrm>
            <a:off x="469900" y="2159000"/>
            <a:ext cx="11290300" cy="3710092"/>
          </a:xfrm>
        </p:spPr>
        <p:txBody>
          <a:bodyPr>
            <a:normAutofit fontScale="92500" lnSpcReduction="10000"/>
          </a:bodyPr>
          <a:lstStyle/>
          <a:p>
            <a:r>
              <a:rPr lang="en-GB" sz="2400" dirty="0">
                <a:latin typeface="Arial" panose="020B0604020202020204" pitchFamily="34" charset="0"/>
                <a:cs typeface="Arial" panose="020B0604020202020204" pitchFamily="34" charset="0"/>
              </a:rPr>
              <a:t>Next we will revise some basic skills of inserting images and textboxes to Word and PowerPoint. </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If you are using Word – use one page. </a:t>
            </a:r>
          </a:p>
          <a:p>
            <a:pPr marL="0" indent="0">
              <a:buNone/>
            </a:pPr>
            <a:r>
              <a:rPr lang="en-GB" sz="2400" dirty="0">
                <a:latin typeface="Arial" panose="020B0604020202020204" pitchFamily="34" charset="0"/>
                <a:cs typeface="Arial" panose="020B0604020202020204" pitchFamily="34" charset="0"/>
              </a:rPr>
              <a:t>If you are using PowerPoint – Use one Slide</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MAKE SURE </a:t>
            </a:r>
            <a:r>
              <a:rPr lang="en-GB" sz="2400" dirty="0">
                <a:highlight>
                  <a:srgbClr val="FFFF00"/>
                </a:highlight>
                <a:latin typeface="Arial" panose="020B0604020202020204" pitchFamily="34" charset="0"/>
                <a:cs typeface="Arial" panose="020B0604020202020204" pitchFamily="34" charset="0"/>
              </a:rPr>
              <a:t>YOUR NAME </a:t>
            </a:r>
            <a:r>
              <a:rPr lang="en-GB" sz="2400" dirty="0">
                <a:latin typeface="Arial" panose="020B0604020202020204" pitchFamily="34" charset="0"/>
                <a:cs typeface="Arial" panose="020B0604020202020204" pitchFamily="34" charset="0"/>
              </a:rPr>
              <a:t>AND </a:t>
            </a:r>
            <a:r>
              <a:rPr lang="en-GB" sz="2400" dirty="0">
                <a:highlight>
                  <a:srgbClr val="FFFF00"/>
                </a:highlight>
                <a:latin typeface="Arial" panose="020B0604020202020204" pitchFamily="34" charset="0"/>
                <a:cs typeface="Arial" panose="020B0604020202020204" pitchFamily="34" charset="0"/>
              </a:rPr>
              <a:t>STUDENT NUMBER </a:t>
            </a:r>
            <a:r>
              <a:rPr lang="en-GB" sz="2400" dirty="0">
                <a:latin typeface="Arial" panose="020B0604020202020204" pitchFamily="34" charset="0"/>
                <a:cs typeface="Arial" panose="020B0604020202020204" pitchFamily="34" charset="0"/>
              </a:rPr>
              <a:t>ARE INCLUDED IN YOUR POSTER</a:t>
            </a:r>
          </a:p>
        </p:txBody>
      </p:sp>
    </p:spTree>
    <p:extLst>
      <p:ext uri="{BB962C8B-B14F-4D97-AF65-F5344CB8AC3E}">
        <p14:creationId xmlns:p14="http://schemas.microsoft.com/office/powerpoint/2010/main" val="3761874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 MS Word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469900" y="44687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 MS Word</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469900" y="1148116"/>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469900" y="2243131"/>
            <a:ext cx="5626100" cy="3865569"/>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73827" y="2249654"/>
            <a:ext cx="5626100" cy="3947946"/>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Word - 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629915" y="581579"/>
            <a:ext cx="10058400" cy="812133"/>
          </a:xfrm>
        </p:spPr>
        <p:style>
          <a:lnRef idx="2">
            <a:schemeClr val="accent2"/>
          </a:lnRef>
          <a:fillRef idx="1">
            <a:schemeClr val="lt1"/>
          </a:fillRef>
          <a:effectRef idx="0">
            <a:schemeClr val="accent2"/>
          </a:effectRef>
          <a:fontRef idx="minor">
            <a:schemeClr val="dk1"/>
          </a:fontRef>
        </p:style>
        <p:txBody>
          <a:bodyPr/>
          <a:lstStyle/>
          <a:p>
            <a:r>
              <a:rPr lang="en-GB" dirty="0"/>
              <a:t>Inserting images – on PowerPoint</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629915" y="1658865"/>
            <a:ext cx="5176405" cy="385616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6243205" y="1658865"/>
            <a:ext cx="5466085" cy="3540270"/>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629915" y="5780178"/>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6601224" y="5753201"/>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767212" y="2161309"/>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3397594" y="2473036"/>
            <a:ext cx="1340661" cy="502444"/>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8406012" y="2053527"/>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10368629" y="1947778"/>
            <a:ext cx="507189" cy="77648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071B467-819A-EFA2-DEC9-3BF89BC5CDB6}"/>
              </a:ext>
            </a:extLst>
          </p:cNvPr>
          <p:cNvSpPr>
            <a:spLocks noGrp="1" noChangeArrowheads="1"/>
          </p:cNvSpPr>
          <p:nvPr>
            <p:ph type="title"/>
          </p:nvPr>
        </p:nvSpPr>
        <p:spPr/>
        <p:txBody>
          <a:bodyPr/>
          <a:lstStyle/>
          <a:p>
            <a:pPr eaLnBrk="1" hangingPunct="1"/>
            <a:r>
              <a:rPr lang="en-GB" altLang="en-US"/>
              <a:t>Inserting shapes and SmartArt </a:t>
            </a:r>
          </a:p>
        </p:txBody>
      </p:sp>
      <p:sp>
        <p:nvSpPr>
          <p:cNvPr id="3" name="Content Placeholder 2">
            <a:extLst>
              <a:ext uri="{FF2B5EF4-FFF2-40B4-BE49-F238E27FC236}">
                <a16:creationId xmlns:a16="http://schemas.microsoft.com/office/drawing/2014/main" id="{52BFF89F-72F3-6E1E-237B-B7C6133B4D19}"/>
              </a:ext>
            </a:extLst>
          </p:cNvPr>
          <p:cNvSpPr>
            <a:spLocks noGrp="1"/>
          </p:cNvSpPr>
          <p:nvPr>
            <p:ph idx="1"/>
          </p:nvPr>
        </p:nvSpPr>
        <p:spPr>
          <a:xfrm>
            <a:off x="438150" y="1798638"/>
            <a:ext cx="10982325" cy="1065212"/>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E0309018-802E-A54D-0152-4270DA1101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25" y="2881313"/>
            <a:ext cx="3633788"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001B3237-A39E-BDAD-DDBB-35C47F2150FE}"/>
              </a:ext>
            </a:extLst>
          </p:cNvPr>
          <p:cNvGraphicFramePr/>
          <p:nvPr/>
        </p:nvGraphicFramePr>
        <p:xfrm>
          <a:off x="8267958" y="4387816"/>
          <a:ext cx="3435739" cy="1827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672C13BC-1188-7F10-9202-22E40D263CF3}"/>
              </a:ext>
            </a:extLst>
          </p:cNvPr>
          <p:cNvGraphicFramePr/>
          <p:nvPr/>
        </p:nvGraphicFramePr>
        <p:xfrm>
          <a:off x="1" y="4173199"/>
          <a:ext cx="4073332" cy="196513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6898E16A-D7E3-ED7C-3741-AC39CF0EF587}"/>
              </a:ext>
            </a:extLst>
          </p:cNvPr>
          <p:cNvGraphicFramePr/>
          <p:nvPr/>
        </p:nvGraphicFramePr>
        <p:xfrm>
          <a:off x="3987409" y="4387816"/>
          <a:ext cx="3883608" cy="182759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B3801-31E1-47D1-87F5-1B1C877A8998}"/>
              </a:ext>
            </a:extLst>
          </p:cNvPr>
          <p:cNvSpPr>
            <a:spLocks noGrp="1"/>
          </p:cNvSpPr>
          <p:nvPr>
            <p:ph type="title"/>
          </p:nvPr>
        </p:nvSpPr>
        <p:spPr/>
        <p:txBody>
          <a:bodyPr/>
          <a:lstStyle/>
          <a:p>
            <a:r>
              <a:rPr lang="en-GB" dirty="0"/>
              <a:t>Questions and feedback on drafts. </a:t>
            </a:r>
          </a:p>
        </p:txBody>
      </p:sp>
      <p:sp>
        <p:nvSpPr>
          <p:cNvPr id="3" name="Content Placeholder 2">
            <a:extLst>
              <a:ext uri="{FF2B5EF4-FFF2-40B4-BE49-F238E27FC236}">
                <a16:creationId xmlns:a16="http://schemas.microsoft.com/office/drawing/2014/main" id="{1BFC982B-D645-49FF-9D38-289198438447}"/>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For the remainder of the session – create or develop your Task 2 Poster.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must share your progress with your lecturer before you leave. </a:t>
            </a:r>
          </a:p>
        </p:txBody>
      </p:sp>
    </p:spTree>
    <p:extLst>
      <p:ext uri="{BB962C8B-B14F-4D97-AF65-F5344CB8AC3E}">
        <p14:creationId xmlns:p14="http://schemas.microsoft.com/office/powerpoint/2010/main" val="635923941"/>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f9cd839b-d2f7-4d79-867e-33235b171cd7" xsi:nil="true"/>
    <_activity xmlns="f9cd839b-d2f7-4d79-867e-33235b171cd7"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www.w3.org/XML/1998/namespace"/>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ebe861c4-9752-476b-95bf-faec8d80e167"/>
    <ds:schemaRef ds:uri="f9cd839b-d2f7-4d79-867e-33235b171cd7"/>
    <ds:schemaRef ds:uri="http://purl.org/dc/terms/"/>
  </ds:schemaRefs>
</ds:datastoreItem>
</file>

<file path=customXml/itemProps3.xml><?xml version="1.0" encoding="utf-8"?>
<ds:datastoreItem xmlns:ds="http://schemas.openxmlformats.org/officeDocument/2006/customXml" ds:itemID="{25468473-1E49-400C-AD4B-BCB96D3FD4B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ebe861c4-9752-476b-95bf-faec8d80e16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726</TotalTime>
  <Words>867</Words>
  <Application>Microsoft Office PowerPoint</Application>
  <PresentationFormat>Widescreen</PresentationFormat>
  <Paragraphs>93</Paragraphs>
  <Slides>13</Slides>
  <Notes>10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Garamond</vt:lpstr>
      <vt:lpstr>Georgia Pro Cond Light</vt:lpstr>
      <vt:lpstr>Speak Pro</vt:lpstr>
      <vt:lpstr>RetrospectVTI</vt:lpstr>
      <vt:lpstr>Task 2 Workshop</vt:lpstr>
      <vt:lpstr>Title Lorem Ipsum </vt:lpstr>
      <vt:lpstr>Getting started</vt:lpstr>
      <vt:lpstr>Consider your reader</vt:lpstr>
      <vt:lpstr>Consider your reader</vt:lpstr>
      <vt:lpstr>Consider your reader</vt:lpstr>
      <vt:lpstr>The technical skills</vt:lpstr>
      <vt:lpstr>PowerPoint Presentation</vt:lpstr>
      <vt:lpstr>PowerPoint Presentation</vt:lpstr>
      <vt:lpstr>Word - How to insert images, format and label. </vt:lpstr>
      <vt:lpstr>Inserting images – on PowerPoint</vt:lpstr>
      <vt:lpstr>Inserting shapes and SmartArt </vt:lpstr>
      <vt:lpstr>Questions and feedback on drafts.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Workshop</dc:title>
  <dc:creator>Rebecca Stewart</dc:creator>
  <cp:lastModifiedBy>Rebecca Stewart</cp:lastModifiedBy>
  <cp:revision>2</cp:revision>
  <dcterms:created xsi:type="dcterms:W3CDTF">2022-10-18T08:55:44Z</dcterms:created>
  <dcterms:modified xsi:type="dcterms:W3CDTF">2023-02-17T16:56:40Z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