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saveSubsetFonts="1">
  <p:sldMasterIdLst>
    <p:sldMasterId id="2147483648" r:id="rId1"/>
  </p:sldMasterIdLst>
  <p:notesMasterIdLst>
    <p:notesMasterId r:id="rId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type="screen16x9" cy="6858000" cx="12192000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>
    <p:restoredLeft sz="15620"/>
    <p:restoredTop sz="94660"/>
  </p:normalViewPr>
  <p:slideViewPr>
    <p:cSldViewPr snapToGrid="0">
      <p:cViewPr varScale="1">
        <p:scale>
          <a:sx n="152" d="100"/>
          <a:sy n="152" d="100"/>
        </p:scale>
        <p:origin x="604" y="10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tableStyles" Target="tableStyles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72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itle">
  <p:cSld name="Title Slide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Rectangle 6"/>
          <p:cNvSpPr/>
          <p:nvPr/>
        </p:nvSpPr>
        <p:spPr>
          <a:xfrm>
            <a:off x="3175" y="6400800"/>
            <a:ext cx="12188825" cy="4572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89" name="Rectangle 7"/>
          <p:cNvSpPr/>
          <p:nvPr/>
        </p:nvSpPr>
        <p:spPr>
          <a:xfrm>
            <a:off x="15" y="6334316"/>
            <a:ext cx="12188825" cy="6400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90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baseline="0" sz="8000" spc="-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91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algn="l" indent="0" marL="0">
              <a:buNone/>
              <a:defRPr baseline="0" cap="all" sz="2400" spc="200">
                <a:solidFill>
                  <a:schemeClr val="tx2"/>
                </a:solidFill>
                <a:latin typeface="+mj-lt"/>
              </a:defRPr>
            </a:lvl1pPr>
            <a:lvl2pPr algn="ctr" indent="0" marL="457200">
              <a:buNone/>
              <a:defRPr sz="2400"/>
            </a:lvl2pPr>
            <a:lvl3pPr algn="ctr" indent="0" marL="914400">
              <a:buNone/>
              <a:defRPr sz="2400"/>
            </a:lvl3pPr>
            <a:lvl4pPr algn="ctr" indent="0" marL="1371600">
              <a:buNone/>
              <a:defRPr sz="2000"/>
            </a:lvl4pPr>
            <a:lvl5pPr algn="ctr" indent="0" marL="1828800">
              <a:buNone/>
              <a:defRPr sz="2000"/>
            </a:lvl5pPr>
            <a:lvl6pPr algn="ctr" indent="0" marL="2286000">
              <a:buNone/>
              <a:defRPr sz="2000"/>
            </a:lvl6pPr>
            <a:lvl7pPr algn="ctr" indent="0" marL="2743200">
              <a:buNone/>
              <a:defRPr sz="2000"/>
            </a:lvl7pPr>
            <a:lvl8pPr algn="ctr" indent="0" marL="3200400">
              <a:buNone/>
              <a:defRPr sz="2000"/>
            </a:lvl8pPr>
            <a:lvl9pPr algn="ctr" indent="0" marL="3657600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104859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59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59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  <p:cxnSp>
        <p:nvCxnSpPr>
          <p:cNvPr id="3145729" name="Straight Connector 8"/>
          <p:cNvCxnSpPr>
            <a:cxnSpLocks/>
          </p:cNvCxnSpPr>
          <p:nvPr/>
        </p:nvCxnSpPr>
        <p:spPr>
          <a:xfrm>
            <a:off x="1207658" y="4343400"/>
            <a:ext cx="9875520" cy="0"/>
          </a:xfrm>
          <a:prstGeom prst="line"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/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24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2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2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2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secHead">
  <p:cSld name="Section Header">
    <p:bg>
      <p:bgPr>
        <a:solidFill>
          <a:schemeClr val="bg1"/>
        </a:solidFill>
        <a:effectLst/>
      </p:bgPr>
    </p:bg>
    <p:spTree>
      <p:nvGrpSpPr>
        <p:cNvPr id="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1" name="Rectangle 6"/>
          <p:cNvSpPr/>
          <p:nvPr/>
        </p:nvSpPr>
        <p:spPr>
          <a:xfrm>
            <a:off x="3175" y="6400800"/>
            <a:ext cx="12188825" cy="4572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42" name="Rectangle 7"/>
          <p:cNvSpPr/>
          <p:nvPr/>
        </p:nvSpPr>
        <p:spPr>
          <a:xfrm>
            <a:off x="15" y="6334316"/>
            <a:ext cx="12188825" cy="6400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43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b="0" sz="8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44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anchor="t" anchorCtr="0" lIns="91440" rIns="91440">
            <a:normAutofit/>
          </a:bodyPr>
          <a:lstStyle>
            <a:lvl1pPr indent="0" marL="0">
              <a:buNone/>
              <a:defRPr baseline="0" cap="all" sz="2400" spc="200">
                <a:solidFill>
                  <a:schemeClr val="tx2"/>
                </a:solidFill>
                <a:latin typeface="+mj-lt"/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4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4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  <p:cxnSp>
        <p:nvCxnSpPr>
          <p:cNvPr id="3145730" name="Straight Connector 8"/>
          <p:cNvCxnSpPr>
            <a:cxnSpLocks/>
          </p:cNvCxnSpPr>
          <p:nvPr/>
        </p:nvCxnSpPr>
        <p:spPr>
          <a:xfrm>
            <a:off x="1207658" y="4343400"/>
            <a:ext cx="9875520" cy="0"/>
          </a:xfrm>
          <a:prstGeom prst="line"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49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50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5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5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5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55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anchor="ctr" lIns="91440" rIns="91440">
            <a:normAutofit/>
          </a:bodyPr>
          <a:lstStyle>
            <a:lvl1pPr indent="0" marL="0">
              <a:buNone/>
              <a:defRPr baseline="0" b="0" cap="all" sz="2000">
                <a:solidFill>
                  <a:schemeClr val="tx2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6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5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anchor="ctr" lIns="91440" rIns="91440">
            <a:normAutofit/>
          </a:bodyPr>
          <a:lstStyle>
            <a:lvl1pPr indent="0" marL="0">
              <a:buNone/>
              <a:defRPr baseline="0" b="0" cap="all" sz="2000">
                <a:solidFill>
                  <a:schemeClr val="tx2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8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5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6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6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8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58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58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blank">
  <p:cSld name="Blank">
    <p:spTree>
      <p:nvGrpSpPr>
        <p:cNvPr id="2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Rectangle 4"/>
          <p:cNvSpPr/>
          <p:nvPr/>
        </p:nvSpPr>
        <p:spPr>
          <a:xfrm>
            <a:off x="3175" y="6400800"/>
            <a:ext cx="12188825" cy="4572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98" name="Rectangle 5"/>
          <p:cNvSpPr/>
          <p:nvPr/>
        </p:nvSpPr>
        <p:spPr>
          <a:xfrm>
            <a:off x="15" y="6334316"/>
            <a:ext cx="12188825" cy="6400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9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0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04860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objTx">
  <p:cSld name="Content with Caption"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2" name="Rectangle 7"/>
          <p:cNvSpPr/>
          <p:nvPr/>
        </p:nvSpPr>
        <p:spPr>
          <a:xfrm>
            <a:off x="16" y="0"/>
            <a:ext cx="4050791" cy="68580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63" name="Rectangle 8"/>
          <p:cNvSpPr/>
          <p:nvPr/>
        </p:nvSpPr>
        <p:spPr>
          <a:xfrm>
            <a:off x="4040071" y="0"/>
            <a:ext cx="64008" cy="6858000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64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b="0" sz="36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65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66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indent="0" marL="0">
              <a:buNone/>
              <a:defRPr sz="1500">
                <a:solidFill>
                  <a:srgbClr val="FFFFFF"/>
                </a:solidFill>
              </a:defRPr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7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/>
          </a:lstStyle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6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04866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picTx">
  <p:cSld name="Picture with Caption">
    <p:spTree>
      <p:nvGrpSpPr>
        <p:cNvPr id="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Rectangle 7"/>
          <p:cNvSpPr/>
          <p:nvPr/>
        </p:nvSpPr>
        <p:spPr>
          <a:xfrm>
            <a:off x="0" y="4953000"/>
            <a:ext cx="12188825" cy="19050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29" name="Rectangle 8"/>
          <p:cNvSpPr/>
          <p:nvPr/>
        </p:nvSpPr>
        <p:spPr>
          <a:xfrm>
            <a:off x="15" y="4915076"/>
            <a:ext cx="12188825" cy="6400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30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anchor="b" bIns="0" lIns="91440" rIns="91440" tIns="0">
            <a:noAutofit/>
          </a:bodyPr>
          <a:lstStyle>
            <a:lvl1pPr>
              <a:defRPr b="0" sz="36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31" name="Picture Placeholder 2"/>
          <p:cNvSpPr>
            <a:spLocks noChangeAspect="1" noGrp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xmlns:r="http://schemas.openxmlformats.org/officeDocument/2006/relationships" r:embed="rId1"/>
            <a:stretch>
              <a:fillRect/>
            </a:stretch>
          </a:blipFill>
        </p:spPr>
        <p:txBody>
          <a:bodyPr anchor="t" lIns="457200" tIns="457200"/>
          <a:lstStyle>
            <a:lvl1pPr indent="0" marL="0">
              <a:buNone/>
              <a:defRPr sz="3200">
                <a:solidFill>
                  <a:schemeClr val="bg1"/>
                </a:solidFill>
              </a:defRPr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1048632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bIns="0" lIns="91440" rIns="91440" tIns="0">
            <a:normAutofit/>
          </a:bodyPr>
          <a:lstStyle>
            <a:lvl1pPr indent="0" marL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3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3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3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37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bIns="0" lIns="45720" rIns="45720" tIns="0"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3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3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4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vertTitleAndTx">
  <p:cSld name="Vertical Title and Text"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Rectangle 6"/>
          <p:cNvSpPr/>
          <p:nvPr/>
        </p:nvSpPr>
        <p:spPr>
          <a:xfrm>
            <a:off x="3175" y="6400800"/>
            <a:ext cx="12188825" cy="4572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17" name="Rectangle 7"/>
          <p:cNvSpPr/>
          <p:nvPr/>
        </p:nvSpPr>
        <p:spPr>
          <a:xfrm>
            <a:off x="15" y="6334316"/>
            <a:ext cx="12188825" cy="6400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618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19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bIns="0" lIns="45720" rIns="45720" tIns="0"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6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GB"/>
          </a:p>
        </p:txBody>
      </p:sp>
      <p:sp>
        <p:nvSpPr>
          <p:cNvPr id="104862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Rectangle 6"/>
          <p:cNvSpPr/>
          <p:nvPr/>
        </p:nvSpPr>
        <p:spPr>
          <a:xfrm>
            <a:off x="1" y="6400800"/>
            <a:ext cx="12192000" cy="457200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77" name="Rectangle 8"/>
          <p:cNvSpPr/>
          <p:nvPr/>
        </p:nvSpPr>
        <p:spPr>
          <a:xfrm>
            <a:off x="0" y="6334316"/>
            <a:ext cx="12192001" cy="65998"/>
          </a:xfrm>
          <a:prstGeom prst="rect"/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48578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/>
        </p:spPr>
        <p:txBody>
          <a:bodyPr anchor="b" bIns="45720" lIns="91440" rIns="91440" rtlCol="0" tIns="45720" vert="horz">
            <a:normAutofit/>
          </a:bodyPr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79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/>
        </p:spPr>
        <p:txBody>
          <a:bodyPr bIns="45720" lIns="0" rIns="0" rtlCol="0" tIns="45720" vert="horz"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580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F238852-1560-4A7E-942F-DF05AA6B546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104858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baseline="0" cap="all" sz="9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04858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1E7E8AA-F2DC-4E08-925F-AB8692457610}" type="slidenum">
              <a:rPr lang="en-GB" smtClean="0"/>
              <a:t>‹#›</a:t>
            </a:fld>
            <a:endParaRPr lang="en-GB"/>
          </a:p>
        </p:txBody>
      </p:sp>
      <p:cxnSp>
        <p:nvCxnSpPr>
          <p:cNvPr id="3145728" name="Straight Connector 9"/>
          <p:cNvCxnSpPr>
            <a:cxnSpLocks/>
          </p:cNvCxnSpPr>
          <p:nvPr/>
        </p:nvCxnSpPr>
        <p:spPr>
          <a:xfrm>
            <a:off x="1193532" y="1737845"/>
            <a:ext cx="9966960" cy="0"/>
          </a:xfrm>
          <a:prstGeom prst="line"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eaLnBrk="1" hangingPunct="1" latinLnBrk="0" rtl="0">
        <a:lnSpc>
          <a:spcPct val="85000"/>
        </a:lnSpc>
        <a:spcBef>
          <a:spcPct val="0"/>
        </a:spcBef>
        <a:buNone/>
        <a:defRPr baseline="0" sz="4800" kern="1200" spc="-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91440" latinLnBrk="0" marL="91440" rtl="0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algn="l" defTabSz="914400" eaLnBrk="1" hangingPunct="1" indent="-182880" latinLnBrk="0" marL="384048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algn="l" defTabSz="914400" eaLnBrk="1" hangingPunct="1" indent="-182880" latinLnBrk="0" marL="566928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algn="l" defTabSz="914400" eaLnBrk="1" hangingPunct="1" indent="-182880" latinLnBrk="0" marL="749808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algn="l" defTabSz="914400" eaLnBrk="1" hangingPunct="1" indent="-182880" latinLnBrk="0" marL="932688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1100000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1300000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1500000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1700000" rtl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6" name=""/>
          <p:cNvSpPr txBox="1"/>
          <p:nvPr/>
        </p:nvSpPr>
        <p:spPr>
          <a:xfrm>
            <a:off x="934090" y="2316480"/>
            <a:ext cx="10323819" cy="2225040"/>
          </a:xfrm>
          <a:prstGeom prst="rect"/>
        </p:spPr>
        <p:txBody>
          <a:bodyPr rtlCol="0" wrap="square">
            <a:spAutoFit/>
          </a:bodyPr>
          <a:p>
            <a:r>
              <a:rPr altLang="en-GB" sz="2000" lang="en-US">
                <a:solidFill>
                  <a:srgbClr val="000000"/>
                </a:solidFill>
              </a:rPr>
              <a:t>N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m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Sa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d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o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n</a:t>
            </a:r>
            <a:endParaRPr sz="2000" lang="en-GB">
              <a:solidFill>
                <a:srgbClr val="000000"/>
              </a:solidFill>
            </a:endParaRPr>
          </a:p>
          <a:p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d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2</a:t>
            </a:r>
            <a:r>
              <a:rPr altLang="en-GB" sz="2000" lang="en-US">
                <a:solidFill>
                  <a:srgbClr val="000000"/>
                </a:solidFill>
              </a:rPr>
              <a:t>4</a:t>
            </a:r>
            <a:r>
              <a:rPr altLang="en-GB" sz="2000" lang="en-US">
                <a:solidFill>
                  <a:srgbClr val="000000"/>
                </a:solidFill>
              </a:rPr>
              <a:t>2</a:t>
            </a:r>
            <a:r>
              <a:rPr altLang="en-GB" sz="2000" lang="en-US">
                <a:solidFill>
                  <a:srgbClr val="000000"/>
                </a:solidFill>
              </a:rPr>
              <a:t>5</a:t>
            </a:r>
            <a:r>
              <a:rPr altLang="en-GB" sz="2000" lang="en-US">
                <a:solidFill>
                  <a:srgbClr val="000000"/>
                </a:solidFill>
              </a:rPr>
              <a:t>1</a:t>
            </a:r>
            <a:r>
              <a:rPr altLang="en-GB" sz="2000" lang="en-US">
                <a:solidFill>
                  <a:srgbClr val="000000"/>
                </a:solidFill>
              </a:rPr>
              <a:t>4</a:t>
            </a:r>
            <a:r>
              <a:rPr altLang="en-GB" sz="2000" lang="en-US">
                <a:solidFill>
                  <a:srgbClr val="000000"/>
                </a:solidFill>
              </a:rPr>
              <a:t>4</a:t>
            </a:r>
            <a:endParaRPr sz="2000" lang="en-GB">
              <a:solidFill>
                <a:srgbClr val="000000"/>
              </a:solidFill>
            </a:endParaRPr>
          </a:p>
          <a:p>
            <a:r>
              <a:rPr altLang="en-GB" sz="2000" lang="en-US">
                <a:solidFill>
                  <a:srgbClr val="000000"/>
                </a:solidFill>
              </a:rPr>
              <a:t>M</a:t>
            </a:r>
            <a:r>
              <a:rPr altLang="en-GB" sz="2000" lang="en-US">
                <a:solidFill>
                  <a:srgbClr val="000000"/>
                </a:solidFill>
              </a:rPr>
              <a:t>o</a:t>
            </a:r>
            <a:r>
              <a:rPr altLang="en-GB" sz="2000" lang="en-US">
                <a:solidFill>
                  <a:srgbClr val="000000"/>
                </a:solidFill>
              </a:rPr>
              <a:t>d</a:t>
            </a:r>
            <a:r>
              <a:rPr altLang="en-GB" sz="2000" lang="en-US">
                <a:solidFill>
                  <a:srgbClr val="000000"/>
                </a:solidFill>
              </a:rPr>
              <a:t>u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P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y</a:t>
            </a:r>
            <a:r>
              <a:rPr altLang="en-GB" sz="2000" lang="en-US">
                <a:solidFill>
                  <a:srgbClr val="000000"/>
                </a:solidFill>
              </a:rPr>
              <a:t>c</a:t>
            </a:r>
            <a:r>
              <a:rPr altLang="en-GB" sz="2000" lang="en-US">
                <a:solidFill>
                  <a:srgbClr val="000000"/>
                </a:solidFill>
              </a:rPr>
              <a:t>o</a:t>
            </a:r>
            <a:r>
              <a:rPr altLang="en-GB" sz="2000" lang="en-US">
                <a:solidFill>
                  <a:srgbClr val="000000"/>
                </a:solidFill>
              </a:rPr>
              <a:t>logy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n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&amp;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o</a:t>
            </a:r>
            <a:r>
              <a:rPr altLang="en-GB" sz="2000" lang="en-US">
                <a:solidFill>
                  <a:srgbClr val="000000"/>
                </a:solidFill>
              </a:rPr>
              <a:t>c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C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r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endParaRPr sz="2000" lang="en-GB">
              <a:solidFill>
                <a:srgbClr val="000000"/>
              </a:solidFill>
            </a:endParaRPr>
          </a:p>
          <a:p>
            <a:r>
              <a:rPr altLang="en-GB" sz="2000" lang="en-US">
                <a:solidFill>
                  <a:srgbClr val="000000"/>
                </a:solidFill>
              </a:rPr>
              <a:t>M</a:t>
            </a:r>
            <a:r>
              <a:rPr altLang="en-GB" sz="2000" lang="en-US">
                <a:solidFill>
                  <a:srgbClr val="000000"/>
                </a:solidFill>
              </a:rPr>
              <a:t>o</a:t>
            </a:r>
            <a:r>
              <a:rPr altLang="en-GB" sz="2000" lang="en-US">
                <a:solidFill>
                  <a:srgbClr val="000000"/>
                </a:solidFill>
              </a:rPr>
              <a:t>d</a:t>
            </a:r>
            <a:r>
              <a:rPr altLang="en-GB" sz="2000" lang="en-US">
                <a:solidFill>
                  <a:srgbClr val="000000"/>
                </a:solidFill>
              </a:rPr>
              <a:t>u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C</a:t>
            </a:r>
            <a:r>
              <a:rPr altLang="en-GB" sz="2000" lang="en-US">
                <a:solidFill>
                  <a:srgbClr val="000000"/>
                </a:solidFill>
              </a:rPr>
              <a:t>H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4</a:t>
            </a:r>
            <a:r>
              <a:rPr altLang="en-GB" sz="2000" lang="en-US">
                <a:solidFill>
                  <a:srgbClr val="000000"/>
                </a:solidFill>
              </a:rPr>
              <a:t>0</a:t>
            </a:r>
            <a:r>
              <a:rPr altLang="en-GB" sz="2000" lang="en-US">
                <a:solidFill>
                  <a:srgbClr val="000000"/>
                </a:solidFill>
              </a:rPr>
              <a:t>1</a:t>
            </a:r>
            <a:r>
              <a:rPr altLang="en-GB" sz="2000" lang="en-US">
                <a:solidFill>
                  <a:srgbClr val="000000"/>
                </a:solidFill>
              </a:rPr>
              <a:t>0</a:t>
            </a:r>
            <a:endParaRPr sz="2000" lang="en-GB">
              <a:solidFill>
                <a:srgbClr val="000000"/>
              </a:solidFill>
            </a:endParaRPr>
          </a:p>
          <a:p>
            <a:r>
              <a:rPr altLang="en-GB" sz="2000" lang="en-US">
                <a:solidFill>
                  <a:srgbClr val="000000"/>
                </a:solidFill>
              </a:rPr>
              <a:t>A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s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gnment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Presantation on Community Support Plan for Jenny (Age 16)A Lifespan Development Perspective</a:t>
            </a:r>
            <a:endParaRPr sz="2000" lang="en-GB">
              <a:solidFill>
                <a:srgbClr val="000000"/>
              </a:solidFill>
            </a:endParaRPr>
          </a:p>
          <a:p>
            <a:r>
              <a:rPr altLang="en-GB" sz="2000" lang="en-US">
                <a:solidFill>
                  <a:srgbClr val="000000"/>
                </a:solidFill>
              </a:rPr>
              <a:t>L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c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u</a:t>
            </a:r>
            <a:r>
              <a:rPr altLang="en-GB" sz="2000" lang="en-US">
                <a:solidFill>
                  <a:srgbClr val="000000"/>
                </a:solidFill>
              </a:rPr>
              <a:t>r</a:t>
            </a:r>
            <a:r>
              <a:rPr altLang="en-GB" sz="2000" lang="en-US">
                <a:solidFill>
                  <a:srgbClr val="000000"/>
                </a:solidFill>
              </a:rPr>
              <a:t>e</a:t>
            </a:r>
            <a:r>
              <a:rPr altLang="en-GB" sz="2000" lang="en-US">
                <a:solidFill>
                  <a:srgbClr val="000000"/>
                </a:solidFill>
              </a:rPr>
              <a:t>r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: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F</a:t>
            </a:r>
            <a:r>
              <a:rPr altLang="en-GB" sz="2000" lang="en-US">
                <a:solidFill>
                  <a:srgbClr val="000000"/>
                </a:solidFill>
              </a:rPr>
              <a:t>arah</a:t>
            </a:r>
            <a:r>
              <a:rPr altLang="en-GB" sz="2000" lang="en-US">
                <a:solidFill>
                  <a:srgbClr val="000000"/>
                </a:solidFill>
              </a:rPr>
              <a:t> </a:t>
            </a:r>
            <a:r>
              <a:rPr altLang="en-GB" sz="2000" lang="en-US">
                <a:solidFill>
                  <a:srgbClr val="000000"/>
                </a:solidFill>
              </a:rPr>
              <a:t>W</a:t>
            </a:r>
            <a:r>
              <a:rPr altLang="en-GB" sz="2000" lang="en-US">
                <a:solidFill>
                  <a:srgbClr val="000000"/>
                </a:solidFill>
              </a:rPr>
              <a:t>i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t</a:t>
            </a:r>
            <a:r>
              <a:rPr altLang="en-GB" sz="2000" lang="en-US">
                <a:solidFill>
                  <a:srgbClr val="000000"/>
                </a:solidFill>
              </a:rPr>
              <a:t>a</a:t>
            </a:r>
            <a:endParaRPr sz="2000"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5" name="Title 1"/>
          <p:cNvSpPr>
            <a:spLocks noGrp="1"/>
          </p:cNvSpPr>
          <p:nvPr>
            <p:ph type="ctrTitle"/>
          </p:nvPr>
        </p:nvSpPr>
        <p:spPr>
          <a:xfrm>
            <a:off x="847289" y="1539380"/>
            <a:ext cx="11031523" cy="1031016"/>
          </a:xfrm>
        </p:spPr>
        <p:txBody>
          <a:bodyPr>
            <a:normAutofit fontScale="90000"/>
          </a:bodyPr>
          <a:p>
            <a:br>
              <a:rPr dirty="0" sz="3200" lang="en-US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 sz="3200" lang="en-US">
                <a:latin typeface="Arial" panose="020B0604020202020204" pitchFamily="34" charset="0"/>
                <a:cs typeface="Arial" panose="020B0604020202020204" pitchFamily="34" charset="0"/>
              </a:rPr>
              <a:t>Community Support Plan for Jenny (Age 16): A Lifespan Development Perspective</a:t>
            </a:r>
            <a:endParaRPr dirty="0" sz="3200"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596" name="Subtitle 2"/>
          <p:cNvSpPr>
            <a:spLocks noGrp="1"/>
          </p:cNvSpPr>
          <p:nvPr>
            <p:ph type="subTitle" idx="1"/>
          </p:nvPr>
        </p:nvSpPr>
        <p:spPr>
          <a:xfrm>
            <a:off x="622428" y="3593649"/>
            <a:ext cx="10643987" cy="667958"/>
          </a:xfrm>
        </p:spPr>
        <p:txBody>
          <a:bodyPr>
            <a:norm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Applying Bowlby’s Attachment Theory to Understand and Support a Young Carer</a:t>
            </a:r>
            <a:endParaRPr dirty="0"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2" name="TextBox 2"/>
          <p:cNvSpPr txBox="1"/>
          <p:nvPr/>
        </p:nvSpPr>
        <p:spPr>
          <a:xfrm>
            <a:off x="1187042" y="1904302"/>
            <a:ext cx="10700158" cy="2834640"/>
          </a:xfrm>
          <a:prstGeom prst="rect"/>
          <a:noFill/>
        </p:spPr>
        <p:txBody>
          <a:bodyPr wrap="square">
            <a:spAutoFit/>
          </a:bodyPr>
          <a:p>
            <a:pPr algn="ctr">
              <a:buNone/>
            </a:pP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Jenny a Young Carer at a Critical Lifespan Stage</a:t>
            </a:r>
          </a:p>
          <a:p>
            <a:pPr algn="ctr">
              <a:buNone/>
            </a:pPr>
            <a:endParaRPr dirty="0" sz="20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16 years old (Adolescence)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Caring role: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Began at age 11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History: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Father (primary carer for mother) died 5 years ago.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Mother’s needs (post-father’s death):</a:t>
            </a:r>
            <a:endParaRPr dirty="0" sz="200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Physical: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Mobility problems – needs help with cooking, cleaning, shopping.</a:t>
            </a: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Cognitive &amp; Emotional: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Memory problems, forgetfulness, low mood.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Jenny’s current context:</a:t>
            </a:r>
            <a:r>
              <a:rPr dirty="0" sz="2000" lang="en-US">
                <a:latin typeface="Arial" panose="020B0604020202020204" pitchFamily="34" charset="0"/>
                <a:cs typeface="Arial" panose="020B0604020202020204" pitchFamily="34" charset="0"/>
              </a:rPr>
              <a:t> Balancing school, adolescence, and a demanding caregiving role.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3" name="TextBox 2"/>
          <p:cNvSpPr txBox="1"/>
          <p:nvPr/>
        </p:nvSpPr>
        <p:spPr>
          <a:xfrm>
            <a:off x="826315" y="1539828"/>
            <a:ext cx="10729520" cy="3558541"/>
          </a:xfrm>
          <a:prstGeom prst="rect"/>
          <a:noFill/>
        </p:spPr>
        <p:txBody>
          <a:bodyPr wrap="square">
            <a:spAutoFit/>
          </a:bodyPr>
          <a:p>
            <a:pPr>
              <a:buNone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Chosen Theoretical Framework – Bowlby’s Attachment Theory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Bowlby’s Attachment Theory (1958, 1969, 1973)</a:t>
            </a:r>
          </a:p>
          <a:p>
            <a:pPr>
              <a:buNone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Monotropy: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The inbuilt drive to form one primary attachment bond (usually with a primary caregiver).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Internal Working Model (IWM):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A mental template formed from early relationships that shapes expectations of self, others, and relationships throughout life ("I am lovable / others are reliable").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Secure Base: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The caregiver provides a safe haven from which the child can explore the world and return for comfort.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Continuity Hypothesis: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Early attachment patterns (secure/insecure) predict later social, emotional, and cognitive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Sensitive Period: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First 2-3 years are crucial; disruption leads to long-term consequences.</a:t>
            </a:r>
          </a:p>
          <a:p>
            <a:pPr>
              <a:buNone/>
            </a:pP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Relevance to Jenny: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This theory helps us understand the </a:t>
            </a:r>
            <a:r>
              <a:rPr dirty="0" i="1" lang="en-US">
                <a:latin typeface="Arial" panose="020B0604020202020204" pitchFamily="34" charset="0"/>
                <a:cs typeface="Arial" panose="020B0604020202020204" pitchFamily="34" charset="0"/>
              </a:rPr>
              <a:t>impact of disrupted caregiving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dirty="0" i="1" lang="en-US">
                <a:latin typeface="Arial" panose="020B0604020202020204" pitchFamily="34" charset="0"/>
                <a:cs typeface="Arial" panose="020B0604020202020204" pitchFamily="34" charset="0"/>
              </a:rPr>
              <a:t>role reversal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 on her emotional and social development.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4" name="TextBox 6"/>
          <p:cNvSpPr txBox="1"/>
          <p:nvPr/>
        </p:nvSpPr>
        <p:spPr>
          <a:xfrm>
            <a:off x="2600587" y="518829"/>
            <a:ext cx="6358855" cy="624840"/>
          </a:xfrm>
          <a:prstGeom prst="rect"/>
          <a:noFill/>
        </p:spPr>
        <p:txBody>
          <a:bodyPr wrap="square">
            <a:spAutoFit/>
          </a:bodyPr>
          <a:p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Historical</a:t>
            </a:r>
            <a:r>
              <a:rPr b="1" dirty="0" lang="en-US"/>
              <a:t> Impact – Applying Attachment Theory to Jenny’s Past</a:t>
            </a:r>
            <a:endParaRPr dirty="0" lang="en-GB"/>
          </a:p>
        </p:txBody>
      </p:sp>
      <p:graphicFrame>
        <p:nvGraphicFramePr>
          <p:cNvPr id="4194304" name="Table 7"/>
          <p:cNvGraphicFramePr>
            <a:graphicFrameLocks noGrp="1"/>
          </p:cNvGraphicFramePr>
          <p:nvPr/>
        </p:nvGraphicFramePr>
        <p:xfrm>
          <a:off x="1375209" y="1825625"/>
          <a:ext cx="9441582" cy="4351337"/>
        </p:xfrm>
        <a:graphic>
          <a:graphicData uri="http://schemas.openxmlformats.org/drawingml/2006/table">
            <a:tbl>
              <a:tblPr/>
              <a:tblGrid>
                <a:gridCol w="3147194"/>
                <a:gridCol w="3147194"/>
                <a:gridCol w="3147194"/>
              </a:tblGrid>
              <a:tr h="574705">
                <a:tc>
                  <a:txBody>
                    <a:bodyPr/>
                    <a:p>
                      <a:pPr>
                        <a:buNone/>
                      </a:pPr>
                      <a:r>
                        <a:rPr b="1" dirty="0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Bowlby’s Concept</a:t>
                      </a:r>
                      <a:endParaRPr dirty="0"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to Jenny (Ages 11-16)</a:t>
                      </a:r>
                      <a:endParaRPr sz="1600"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dirty="0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Impact</a:t>
                      </a:r>
                      <a:endParaRPr dirty="0"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1067309">
                <a:tc>
                  <a:txBody>
                    <a:bodyPr/>
                    <a:p>
                      <a:pPr>
                        <a:buNone/>
                      </a:pPr>
                      <a:r>
                        <a:rPr b="1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 &amp; Bereavement</a:t>
                      </a:r>
                      <a:endParaRPr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Death of father = loss of a primary attachment figure. Grief may have been complicated by immediate new responsibilities.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Unresolved grief, chronic anxiety, fear of losing mother too.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1067309">
                <a:tc>
                  <a:txBody>
                    <a:bodyPr/>
                    <a:p>
                      <a:pPr>
                        <a:buNone/>
                      </a:pPr>
                      <a:r>
                        <a:rPr b="1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 Reversal (Parentification)</a:t>
                      </a:r>
                      <a:endParaRPr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 provides practical &amp; emotional care for mother, not vice versa. Mother cannot be a “secure base.”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 of an </a:t>
                      </a:r>
                      <a:r>
                        <a:rPr b="1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anxious-ambivalent</a:t>
                      </a: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IWM: “I am only valuable if I am needed; others are unreliable.”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821007">
                <a:tc>
                  <a:txBody>
                    <a:bodyPr/>
                    <a:p>
                      <a:pPr>
                        <a:buNone/>
                      </a:pPr>
                      <a:r>
                        <a:rPr b="1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Secure Base</a:t>
                      </a:r>
                      <a:endParaRPr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safe haven for Jenny’s own distress. She suppresses her own needs.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regulating emotions, low self-worth, hyper-vigilance to mother’s mood/memory lapses.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821007">
                <a:tc>
                  <a:txBody>
                    <a:bodyPr/>
                    <a:p>
                      <a:pPr>
                        <a:buNone/>
                      </a:pPr>
                      <a:r>
                        <a:rPr b="1" sz="1600"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Disrupted Exploration</a:t>
                      </a:r>
                      <a:endParaRPr sz="1600"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Adolescence is for exploring identity &amp; peer relationships. Caring restricts this.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sz="160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social development, potential isolation, limited autonomy.</a:t>
                      </a:r>
                    </a:p>
                  </a:txBody>
                  <a:tcPr marL="82101" marR="82101" marT="41050" marB="41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048605" name="TextBox 10"/>
          <p:cNvSpPr txBox="1"/>
          <p:nvPr/>
        </p:nvSpPr>
        <p:spPr>
          <a:xfrm>
            <a:off x="2550253" y="1079894"/>
            <a:ext cx="6610525" cy="624840"/>
          </a:xfrm>
          <a:prstGeom prst="rect"/>
          <a:noFill/>
        </p:spPr>
        <p:txBody>
          <a:bodyPr wrap="square">
            <a:spAutoFit/>
          </a:bodyPr>
          <a:p>
            <a:r>
              <a:rPr dirty="0" lang="en-US"/>
              <a:t>How 5 </a:t>
            </a:r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dirty="0" lang="en-US"/>
              <a:t> of Caring May Have Impacted Jenny’s Development</a:t>
            </a:r>
            <a:endParaRPr dirty="0"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extBox 2"/>
          <p:cNvSpPr txBox="1"/>
          <p:nvPr/>
        </p:nvSpPr>
        <p:spPr>
          <a:xfrm>
            <a:off x="2788292" y="324966"/>
            <a:ext cx="6096698" cy="369332"/>
          </a:xfrm>
          <a:prstGeom prst="rect"/>
          <a:noFill/>
        </p:spPr>
        <p:txBody>
          <a:bodyPr wrap="square">
            <a:spAutoFit/>
          </a:bodyPr>
          <a:p>
            <a:r>
              <a:rPr b="1" dirty="0" lang="en-US"/>
              <a:t>The Nature-Nurture Interaction in Jenny’s Development</a:t>
            </a:r>
            <a:endParaRPr dirty="0" lang="en-GB"/>
          </a:p>
        </p:txBody>
      </p:sp>
      <p:sp>
        <p:nvSpPr>
          <p:cNvPr id="1048607" name="TextBox 4"/>
          <p:cNvSpPr txBox="1"/>
          <p:nvPr/>
        </p:nvSpPr>
        <p:spPr>
          <a:xfrm>
            <a:off x="1514213" y="1305341"/>
            <a:ext cx="9571837" cy="4625340"/>
          </a:xfrm>
          <a:prstGeom prst="rect"/>
          <a:noFill/>
        </p:spPr>
        <p:txBody>
          <a:bodyPr wrap="square">
            <a:spAutoFit/>
          </a:bodyPr>
          <a:p>
            <a:pPr>
              <a:buNone/>
            </a:pPr>
            <a:r>
              <a:rPr dirty="0" lang="en-GB"/>
              <a:t>Nature &amp; </a:t>
            </a:r>
            <a:r>
              <a:rPr dirty="0" lang="en-GB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  <a:r>
              <a:rPr dirty="0" lang="en-GB"/>
              <a:t> – A Dynamic Interplay</a:t>
            </a:r>
          </a:p>
          <a:p>
            <a:pPr>
              <a:buNone/>
            </a:pPr>
            <a:endParaRPr dirty="0" lang="en-GB"/>
          </a:p>
          <a:p>
            <a:pPr>
              <a:buFont typeface="Arial" panose="020B0604020202020204" pitchFamily="34" charset="0"/>
              <a:buChar char="•"/>
            </a:pPr>
            <a:r>
              <a:rPr b="1" dirty="0" lang="en-GB"/>
              <a:t>Nature (Biological Influences):</a:t>
            </a:r>
            <a:endParaRPr dirty="0" lang="en-GB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Adolescent Brain Development:</a:t>
            </a:r>
            <a:r>
              <a:rPr dirty="0" lang="en-GB"/>
              <a:t> Ongoing maturation of the prefrontal cortex (impulse control, planning) and heightened limbic system (emotion).</a:t>
            </a: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Stress Response:</a:t>
            </a:r>
            <a:r>
              <a:rPr dirty="0" lang="en-GB"/>
              <a:t> Chronic caregiving stress elevates cortisol, potentially impacting immune function and mental health (National Academies of Sciences, 2019).</a:t>
            </a: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Genetic Temperament:</a:t>
            </a:r>
            <a:r>
              <a:rPr dirty="0" lang="en-GB"/>
              <a:t> Jenny’s innate resilience (e.g., adaptability) may buffer or exacerbate stress.</a:t>
            </a:r>
          </a:p>
          <a:p>
            <a:pPr lvl="1"/>
            <a:endParaRPr dirty="0" lang="en-GB"/>
          </a:p>
          <a:p>
            <a:pPr>
              <a:buFont typeface="Arial" panose="020B0604020202020204" pitchFamily="34" charset="0"/>
              <a:buChar char="•"/>
            </a:pPr>
            <a:r>
              <a:rPr b="1" dirty="0" lang="en-GB"/>
              <a:t>Nurture (Environmental Influences):</a:t>
            </a:r>
            <a:endParaRPr dirty="0" lang="en-GB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Family Environment:</a:t>
            </a:r>
            <a:r>
              <a:rPr dirty="0" lang="en-GB"/>
              <a:t> Role reversal, maternal low mood, lack of another adult.</a:t>
            </a: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Social Environment:</a:t>
            </a:r>
            <a:r>
              <a:rPr dirty="0" lang="en-GB"/>
              <a:t> Potential school absence, loss of peer friendships, stigma.</a:t>
            </a:r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b="1" dirty="0" lang="en-GB"/>
              <a:t>Socioeconomic Context:</a:t>
            </a:r>
            <a:r>
              <a:rPr dirty="0" lang="en-GB"/>
              <a:t> Possible financial strain after father’s death.</a:t>
            </a:r>
          </a:p>
          <a:p>
            <a:pPr>
              <a:buNone/>
            </a:pPr>
            <a:r>
              <a:rPr b="1" dirty="0" lang="en-GB"/>
              <a:t>Interaction:</a:t>
            </a:r>
            <a:r>
              <a:rPr dirty="0" lang="en-GB"/>
              <a:t> Bowlby argued attachment is an </a:t>
            </a:r>
            <a:r>
              <a:rPr dirty="0" i="1" lang="en-GB"/>
              <a:t>innate biological system</a:t>
            </a:r>
            <a:r>
              <a:rPr dirty="0" lang="en-GB"/>
              <a:t> but its expression is </a:t>
            </a:r>
            <a:r>
              <a:rPr dirty="0" i="1" lang="en-GB"/>
              <a:t>shaped by environment</a:t>
            </a:r>
            <a:r>
              <a:rPr dirty="0" lang="en-GB"/>
              <a:t>. Jenny’s biological need for attachment security has been nurtured into an anxious caregiving style.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extBox 2"/>
          <p:cNvSpPr txBox="1"/>
          <p:nvPr/>
        </p:nvSpPr>
        <p:spPr>
          <a:xfrm>
            <a:off x="1438712" y="1099731"/>
            <a:ext cx="9714451" cy="3291840"/>
          </a:xfrm>
          <a:prstGeom prst="rect"/>
          <a:noFill/>
        </p:spPr>
        <p:txBody>
          <a:bodyPr wrap="square">
            <a:spAutoFit/>
          </a:bodyPr>
          <a:p>
            <a:pPr algn="ctr">
              <a:buNone/>
            </a:pPr>
            <a:r>
              <a:rPr b="1" dirty="0" lang="en-US"/>
              <a:t>Current Needs – What Does Jenny Require Now?</a:t>
            </a:r>
          </a:p>
          <a:p>
            <a:pPr algn="ctr">
              <a:buNone/>
            </a:pPr>
            <a:endParaRPr dirty="0"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dirty="0" lang="en-US"/>
              <a:t>Assessing Jenny’s Current Needs Through an Attachment Lens</a:t>
            </a:r>
          </a:p>
          <a:p>
            <a:pPr>
              <a:buNone/>
            </a:pPr>
            <a:endParaRPr dirty="0" lang="en-US"/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/>
              <a:t>Primary Need: A Trusted, Consistent Adult (A New Secure Base)</a:t>
            </a:r>
            <a:endParaRPr dirty="0" lang="en-US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dirty="0" lang="en-US"/>
              <a:t>Someone who is </a:t>
            </a:r>
            <a:r>
              <a:rPr dirty="0" i="1" lang="en-US"/>
              <a:t>for her</a:t>
            </a:r>
            <a:r>
              <a:rPr dirty="0" lang="en-US"/>
              <a:t>, not needing her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/>
              <a:t>Need 2: Safe Haven for Emotional Expression</a:t>
            </a:r>
            <a:endParaRPr dirty="0" lang="en-US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dirty="0" lang="en-US"/>
              <a:t>Permission and space to express anger, grief, fear without guilt.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/>
              <a:t>Need 3: Re-establishment of Age-Appropriate Exploration</a:t>
            </a:r>
            <a:endParaRPr dirty="0" lang="en-US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dirty="0" lang="en-US"/>
              <a:t>Support to re-engage with education, hobbies, and peer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b="1" dirty="0" lang="en-US"/>
              <a:t>Need 4: Psychoeducation for Mother</a:t>
            </a:r>
            <a:endParaRPr dirty="0" lang="en-US"/>
          </a:p>
          <a:p>
            <a:pPr indent="-285750" lvl="1" marL="742950">
              <a:buFont typeface="Arial" panose="020B0604020202020204" pitchFamily="34" charset="0"/>
              <a:buChar char="•"/>
            </a:pPr>
            <a:r>
              <a:rPr dirty="0" lang="en-US"/>
              <a:t>Helping mother understand Jenny’s needs without guilt, to support their relationship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9" name="TextBox 4"/>
          <p:cNvSpPr txBox="1"/>
          <p:nvPr/>
        </p:nvSpPr>
        <p:spPr>
          <a:xfrm>
            <a:off x="2520892" y="375300"/>
            <a:ext cx="6623457" cy="369332"/>
          </a:xfrm>
          <a:prstGeom prst="rect"/>
          <a:noFill/>
        </p:spPr>
        <p:txBody>
          <a:bodyPr wrap="square">
            <a:spAutoFit/>
          </a:bodyPr>
          <a:p>
            <a:r>
              <a:rPr b="1" dirty="0" lang="en-GB">
                <a:latin typeface="Arial" panose="020B0604020202020204" pitchFamily="34" charset="0"/>
                <a:cs typeface="Arial" panose="020B0604020202020204" pitchFamily="34" charset="0"/>
              </a:rPr>
              <a:t>Proposed Strategies – Attachment-Based Interventions</a:t>
            </a:r>
            <a:endParaRPr dirty="0"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10" name="TextBox 8"/>
          <p:cNvSpPr txBox="1"/>
          <p:nvPr/>
        </p:nvSpPr>
        <p:spPr>
          <a:xfrm>
            <a:off x="3094489" y="929211"/>
            <a:ext cx="5084777" cy="624840"/>
          </a:xfrm>
          <a:prstGeom prst="rect"/>
          <a:noFill/>
        </p:spPr>
        <p:txBody>
          <a:bodyPr wrap="square">
            <a:spAutoFit/>
          </a:bodyPr>
          <a:p>
            <a:r>
              <a:rPr dirty="0" lang="en-US">
                <a:latin typeface="Arial" panose="020B0604020202020204" pitchFamily="34" charset="0"/>
                <a:cs typeface="Arial" panose="020B0604020202020204" pitchFamily="34" charset="0"/>
              </a:rPr>
              <a:t>Practical</a:t>
            </a:r>
            <a:r>
              <a:rPr dirty="0" lang="en-US"/>
              <a:t> Support Plan Based on Bowlby’s Theory</a:t>
            </a:r>
            <a:endParaRPr dirty="0" lang="en-GB"/>
          </a:p>
        </p:txBody>
      </p:sp>
      <p:graphicFrame>
        <p:nvGraphicFramePr>
          <p:cNvPr id="4194305" name="Table 9"/>
          <p:cNvGraphicFramePr>
            <a:graphicFrameLocks noGrp="1"/>
          </p:cNvGraphicFramePr>
          <p:nvPr/>
        </p:nvGraphicFramePr>
        <p:xfrm>
          <a:off x="838200" y="1852454"/>
          <a:ext cx="10515600" cy="4297680"/>
        </p:xfrm>
        <a:graphic>
          <a:graphicData uri="http://schemas.openxmlformats.org/drawingml/2006/table">
            <a:tbl>
              <a:tblPr/>
              <a:tblGrid>
                <a:gridCol w="3505200"/>
                <a:gridCol w="3505200"/>
                <a:gridCol w="3505200"/>
              </a:tblGrid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GB"/>
                        <a:t>Strategy / Intervention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GB"/>
                        <a:t>Theoretical Basis (Bowlby)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GB"/>
                        <a:t>Expected Outcome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dirty="0" lang="en-US"/>
                        <a:t>1. Assign a Young Carer Support Worker</a:t>
                      </a:r>
                      <a:r>
                        <a:rPr dirty="0" lang="en-US"/>
                        <a:t> – weekly </a:t>
                      </a:r>
                      <a:r>
                        <a:rPr dirty="0"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1:1</a:t>
                      </a:r>
                      <a:r>
                        <a:rPr dirty="0" lang="en-US"/>
                        <a:t> sessions, consistent same person.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Providing a </a:t>
                      </a:r>
                      <a:r>
                        <a:rPr b="1" lang="en-US"/>
                        <a:t>new secure base</a:t>
                      </a:r>
                      <a:r>
                        <a:rPr lang="en-US"/>
                        <a:t> and consistent </a:t>
                      </a:r>
                      <a:r>
                        <a:rPr b="1" lang="en-US"/>
                        <a:t>safe haven</a:t>
                      </a:r>
                      <a:r>
                        <a:rPr lang="en-US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Jenny can develop a trusting IWM of an adult who is reliable and available for </a:t>
                      </a:r>
                      <a:r>
                        <a:rPr i="1" lang="en-US"/>
                        <a:t>her</a:t>
                      </a:r>
                      <a:r>
                        <a:rPr lang="en-US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US"/>
                        <a:t>2. Respite Care &amp; Practical Help for Mother</a:t>
                      </a:r>
                      <a:r>
                        <a:rPr lang="en-US"/>
                        <a:t> – arrange home care for cooking/cleaning &amp; memory aid tools.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Removes the </a:t>
                      </a:r>
                      <a:r>
                        <a:rPr b="1" lang="en-US"/>
                        <a:t>role reversal</a:t>
                      </a:r>
                      <a:r>
                        <a:rPr lang="en-US"/>
                        <a:t>, allowing Jenny to step back into the ‘child’ position.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Reduces hyper-vigilance; frees Jenny’s cognitive space for </a:t>
                      </a:r>
                      <a:r>
                        <a:rPr b="1" lang="en-US"/>
                        <a:t>exploration</a:t>
                      </a:r>
                      <a:r>
                        <a:rPr lang="en-US"/>
                        <a:t> (school, friends).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US"/>
                        <a:t>3. Peer Support Group for Young Carers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/>
                        <a:t>Provides </a:t>
                      </a:r>
                      <a:r>
                        <a:rPr b="1" lang="en-GB"/>
                        <a:t>secondary attachments</a:t>
                      </a:r>
                      <a:r>
                        <a:rPr lang="en-GB"/>
                        <a:t>; normalises experience; challenges isolation.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Reduces shame; builds social exploration; models healthy reciprocal relationships.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US"/>
                        <a:t>4. Family Attachment-Focused Therapy</a:t>
                      </a:r>
                      <a:r>
                        <a:rPr lang="en-US"/>
                        <a:t> (with mother and Jenny)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/>
                        <a:t>Addresses the disrupted </a:t>
                      </a:r>
                      <a:r>
                        <a:rPr b="1" lang="en-US"/>
                        <a:t>IWM</a:t>
                      </a:r>
                      <a:r>
                        <a:rPr lang="en-US"/>
                        <a:t> directly; helps mother provide emotional validation.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Repairs the attachment bond; mother can become a partial secure base again.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extBox 2"/>
          <p:cNvSpPr txBox="1"/>
          <p:nvPr/>
        </p:nvSpPr>
        <p:spPr>
          <a:xfrm>
            <a:off x="2567031" y="371024"/>
            <a:ext cx="7366582" cy="369332"/>
          </a:xfrm>
          <a:prstGeom prst="rect"/>
          <a:noFill/>
        </p:spPr>
        <p:txBody>
          <a:bodyPr wrap="square">
            <a:spAutoFit/>
          </a:bodyPr>
          <a:p>
            <a:r>
              <a:rPr b="1" lang="en-US"/>
              <a:t>Critical Evaluation – Usefulness &amp; Limitations of Bowlby’s Theory</a:t>
            </a:r>
            <a:endParaRPr dirty="0" lang="en-GB"/>
          </a:p>
        </p:txBody>
      </p:sp>
      <p:sp>
        <p:nvSpPr>
          <p:cNvPr id="1048612" name="TextBox 4"/>
          <p:cNvSpPr txBox="1"/>
          <p:nvPr/>
        </p:nvSpPr>
        <p:spPr>
          <a:xfrm>
            <a:off x="3242344" y="853471"/>
            <a:ext cx="5932065" cy="624839"/>
          </a:xfrm>
          <a:prstGeom prst="rect"/>
          <a:noFill/>
        </p:spPr>
        <p:txBody>
          <a:bodyPr wrap="square">
            <a:spAutoFit/>
          </a:bodyPr>
          <a:p>
            <a:r>
              <a:rPr dirty="0" lang="en-US"/>
              <a:t>Critical Evaluation of Attachment Theory for Jenny’s Case</a:t>
            </a:r>
            <a:endParaRPr dirty="0" lang="en-GB"/>
          </a:p>
        </p:txBody>
      </p:sp>
      <p:graphicFrame>
        <p:nvGraphicFramePr>
          <p:cNvPr id="4194306" name="Table 5"/>
          <p:cNvGraphicFramePr>
            <a:graphicFrameLocks noGrp="1"/>
          </p:cNvGraphicFramePr>
          <p:nvPr/>
        </p:nvGraphicFramePr>
        <p:xfrm>
          <a:off x="838200" y="2126774"/>
          <a:ext cx="10515600" cy="3749040"/>
        </p:xfrm>
        <a:graphic>
          <a:graphicData uri="http://schemas.openxmlformats.org/drawingml/2006/table">
            <a:tbl>
              <a:tblPr/>
              <a:tblGrid>
                <a:gridCol w="5257800"/>
                <a:gridCol w="5257800"/>
              </a:tblGrid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GB"/>
                        <a:t>Usefulness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lang="en-GB"/>
                        <a:t>Limitations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 Explains </a:t>
                      </a:r>
                      <a:r>
                        <a:rPr b="1" dirty="0" lang="en-US"/>
                        <a:t>why</a:t>
                      </a:r>
                      <a:r>
                        <a:rPr dirty="0" lang="en-US"/>
                        <a:t> role reversal is harmful (violates innate attachment system).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dirty="0" lang="en-US"/>
                        <a:t>Deterministic</a:t>
                      </a:r>
                      <a:r>
                        <a:rPr dirty="0" lang="en-US"/>
                        <a:t> – risks labelling Jenny as ‘damaged’ without seeing her resilience.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Provides a clear rationale for </a:t>
                      </a:r>
                      <a:r>
                        <a:rPr b="1" dirty="0" lang="en-US"/>
                        <a:t>emotional support</a:t>
                      </a:r>
                      <a:r>
                        <a:rPr dirty="0" lang="en-US"/>
                        <a:t> (secure base), not just practical help.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b="1" dirty="0" lang="en-US"/>
                        <a:t>Culturally limited</a:t>
                      </a:r>
                      <a:r>
                        <a:rPr dirty="0" lang="en-US"/>
                        <a:t> – Bowlby’s ‘monotropy’ may undervalue collective caregiving in some communities (Keller, 2018).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GB"/>
                        <a:t>Evidence-based: Ainsworth’s Strange Situation &amp;longitudinal studies support continuity hypothesis.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 </a:t>
                      </a:r>
                      <a:r>
                        <a:rPr b="1" dirty="0" lang="en-US"/>
                        <a:t>Mother-blaming</a:t>
                      </a:r>
                      <a:r>
                        <a:rPr dirty="0" lang="en-US"/>
                        <a:t> – focuses on mother’s inability to provide secure base, ignoring systemic poverty or lack of services.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Directly translates into </a:t>
                      </a:r>
                      <a:r>
                        <a:rPr b="1" dirty="0" lang="en-US"/>
                        <a:t>actionable interventions</a:t>
                      </a:r>
                      <a:r>
                        <a:rPr dirty="0" lang="en-US"/>
                        <a:t> (e.g., consistent worker, respite).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dirty="0" lang="en-US"/>
                        <a:t> </a:t>
                      </a:r>
                      <a:r>
                        <a:rPr b="1" dirty="0" lang="en-US"/>
                        <a:t>Underplays agency</a:t>
                      </a:r>
                      <a:r>
                        <a:rPr dirty="0" lang="en-US"/>
                        <a:t> – Jenny’s own coping strategies, strengths, and post-traumatic growth may be overlooked (Rutter, 2006).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TextBox 2"/>
          <p:cNvSpPr txBox="1"/>
          <p:nvPr/>
        </p:nvSpPr>
        <p:spPr>
          <a:xfrm>
            <a:off x="2918321" y="492745"/>
            <a:ext cx="6096698" cy="369332"/>
          </a:xfrm>
          <a:prstGeom prst="rect"/>
          <a:noFill/>
        </p:spPr>
        <p:txBody>
          <a:bodyPr wrap="square">
            <a:spAutoFit/>
          </a:bodyPr>
          <a:p>
            <a:r>
              <a:rPr b="1" dirty="0" lang="en-US"/>
              <a:t>Conclusion – An Integrated Plan for Jenny’s Well-being</a:t>
            </a:r>
            <a:endParaRPr dirty="0" lang="en-GB"/>
          </a:p>
        </p:txBody>
      </p:sp>
      <p:sp>
        <p:nvSpPr>
          <p:cNvPr id="1048614" name="TextBox 3"/>
          <p:cNvSpPr txBox="1"/>
          <p:nvPr/>
        </p:nvSpPr>
        <p:spPr>
          <a:xfrm>
            <a:off x="1312877" y="1197420"/>
            <a:ext cx="9060110" cy="3825240"/>
          </a:xfrm>
          <a:prstGeom prst="rect"/>
          <a:noFill/>
        </p:spPr>
        <p:txBody>
          <a:bodyPr wrap="square">
            <a:spAutoFit/>
          </a:bodyPr>
          <a:p>
            <a:pPr algn="ctr"/>
            <a:r>
              <a:rPr dirty="0" lang="en-US"/>
              <a:t>Summary &amp; Recommendations</a:t>
            </a:r>
          </a:p>
          <a:p>
            <a:pPr algn="ctr"/>
            <a:endParaRPr dirty="0" lang="en-US"/>
          </a:p>
          <a:p>
            <a:r>
              <a:rPr b="1" dirty="0" lang="en-US"/>
              <a:t>Understanding:</a:t>
            </a:r>
            <a:r>
              <a:rPr dirty="0" lang="en-US"/>
              <a:t> Jenny’s five years of caregiving have likely shaped an anxious Internal Working Model, due to disrupted attachment and role reversal.</a:t>
            </a:r>
          </a:p>
          <a:p>
            <a:r>
              <a:rPr b="1" dirty="0" lang="en-US"/>
              <a:t>Key Need:</a:t>
            </a:r>
            <a:r>
              <a:rPr dirty="0" lang="en-US"/>
              <a:t> A new, consistent secure base (support worker) to provide a safe haven for her own development.</a:t>
            </a:r>
          </a:p>
          <a:p>
            <a:r>
              <a:rPr b="1" dirty="0" lang="en-US"/>
              <a:t>Key Action:</a:t>
            </a:r>
            <a:r>
              <a:rPr dirty="0" lang="en-US"/>
              <a:t> Remove parentification through practical home care for mother, allowing Jenny to re-engage with age-appropriate exploration (school, peers).</a:t>
            </a:r>
          </a:p>
          <a:p>
            <a:r>
              <a:rPr b="1" dirty="0" lang="en-US"/>
              <a:t>Nature &amp; Nurture:</a:t>
            </a:r>
            <a:r>
              <a:rPr dirty="0" lang="en-US"/>
              <a:t> Acknowledge biological stress responses, but intervene via nurturing environmental changes.</a:t>
            </a:r>
          </a:p>
          <a:p>
            <a:r>
              <a:rPr b="1" dirty="0" lang="en-US"/>
              <a:t>Critical </a:t>
            </a: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Stance</a:t>
            </a:r>
            <a:r>
              <a:rPr b="1" dirty="0" lang="en-US"/>
              <a:t>:</a:t>
            </a:r>
            <a:r>
              <a:rPr dirty="0" lang="en-US"/>
              <a:t> Use attachment theory flexibly, alongside a strengths-based, non-blaming, culturally sensitive approach.</a:t>
            </a:r>
          </a:p>
          <a:p>
            <a:r>
              <a:rPr b="1" dirty="0" lang="en-US"/>
              <a:t>Final Recommendation:</a:t>
            </a:r>
            <a:r>
              <a:rPr dirty="0" lang="en-US"/>
              <a:t> Implement a multi-agency plan </a:t>
            </a:r>
            <a:r>
              <a:rPr dirty="0" lang="en-US" err="1"/>
              <a:t>prioritising</a:t>
            </a:r>
            <a:r>
              <a:rPr dirty="0" lang="en-US"/>
              <a:t> Jenny’s emotional attachment needs before practical tasks.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5" name="TextBox 2"/>
          <p:cNvSpPr txBox="1"/>
          <p:nvPr/>
        </p:nvSpPr>
        <p:spPr>
          <a:xfrm>
            <a:off x="666924" y="1443841"/>
            <a:ext cx="11195109" cy="3825240"/>
          </a:xfrm>
          <a:prstGeom prst="rect"/>
          <a:noFill/>
        </p:spPr>
        <p:txBody>
          <a:bodyPr wrap="square">
            <a:spAutoFit/>
          </a:bodyPr>
          <a:p>
            <a:pPr>
              <a:buNone/>
            </a:pPr>
            <a:r>
              <a:rPr b="1" dirty="0" lang="en-US"/>
              <a:t>References</a:t>
            </a:r>
            <a:endParaRPr dirty="0" lang="en-US"/>
          </a:p>
          <a:p>
            <a:pPr>
              <a:buNone/>
            </a:pPr>
            <a:r>
              <a:rPr b="1" dirty="0" lang="en-US"/>
              <a:t>Title:</a:t>
            </a:r>
            <a:r>
              <a:rPr dirty="0" lang="en-US"/>
              <a:t> Reference List </a:t>
            </a:r>
          </a:p>
          <a:p>
            <a:pPr>
              <a:buNone/>
            </a:pPr>
            <a:r>
              <a:rPr dirty="0" lang="en-US"/>
              <a:t>Ainsworth, M.D.S. (1978) </a:t>
            </a:r>
            <a:r>
              <a:rPr dirty="0" i="1" lang="en-US"/>
              <a:t>Patterns of Attachment: A Psychological Study of the Strange Situation</a:t>
            </a:r>
            <a:r>
              <a:rPr dirty="0" lang="en-US"/>
              <a:t>. Hillsdale, NJ: Lawrence Erlbaum.</a:t>
            </a:r>
          </a:p>
          <a:p>
            <a:pPr>
              <a:buFont typeface="+mj-lt"/>
              <a:buAutoNum type="arabicPeriod"/>
            </a:pPr>
            <a:r>
              <a:rPr dirty="0" lang="en-US"/>
              <a:t>Bowlby, J. (1969) </a:t>
            </a:r>
            <a:r>
              <a:rPr dirty="0" i="1" lang="en-US"/>
              <a:t>Attachment and Loss, Vol. 1: Attachment</a:t>
            </a:r>
            <a:r>
              <a:rPr dirty="0" lang="en-US"/>
              <a:t>. London: Hogarth Press.</a:t>
            </a:r>
          </a:p>
          <a:p>
            <a:pPr>
              <a:buFont typeface="+mj-lt"/>
              <a:buAutoNum type="arabicPeriod"/>
            </a:pPr>
            <a:r>
              <a:rPr dirty="0" lang="en-US"/>
              <a:t>Bowlby, J. (1973) </a:t>
            </a:r>
            <a:r>
              <a:rPr dirty="0" i="1" lang="en-US"/>
              <a:t>Attachment and Loss, Vol. 2: Separation</a:t>
            </a:r>
            <a:r>
              <a:rPr dirty="0" lang="en-US"/>
              <a:t>. New York: Basic Books.</a:t>
            </a:r>
          </a:p>
          <a:p>
            <a:pPr>
              <a:buFont typeface="+mj-lt"/>
              <a:buAutoNum type="arabicPeriod"/>
            </a:pPr>
            <a:r>
              <a:rPr dirty="0" lang="en-US"/>
              <a:t>Keller, H. (2018) ‘Universality claim of attachment theory: Children’s socioemotional development across cultures’, </a:t>
            </a:r>
            <a:r>
              <a:rPr dirty="0" i="1" lang="en-US"/>
              <a:t>Proceedings of the National Academy of Sciences</a:t>
            </a:r>
            <a:r>
              <a:rPr dirty="0" lang="en-US"/>
              <a:t>, 115(45), pp. 11414-11419.</a:t>
            </a:r>
          </a:p>
          <a:p>
            <a:pPr>
              <a:buFont typeface="+mj-lt"/>
              <a:buAutoNum type="arabicPeriod"/>
            </a:pPr>
            <a:r>
              <a:rPr dirty="0" lang="en-US"/>
              <a:t>National Academies of Sciences, Engineering, and Medicine (2019) </a:t>
            </a:r>
            <a:r>
              <a:rPr dirty="0" i="1" lang="en-US"/>
              <a:t>The Promise of Adolescence: Realizing Opportunity for All Youth</a:t>
            </a:r>
            <a:r>
              <a:rPr dirty="0" lang="en-US"/>
              <a:t>. Washington, DC: The National Academies Press.</a:t>
            </a:r>
          </a:p>
          <a:p>
            <a:pPr>
              <a:buFont typeface="+mj-lt"/>
              <a:buAutoNum type="arabicPeriod"/>
            </a:pPr>
            <a:r>
              <a:rPr dirty="0" lang="en-US"/>
              <a:t>Rutter, M. (2006) </a:t>
            </a:r>
            <a:r>
              <a:rPr dirty="0" i="1" lang="en-US"/>
              <a:t>Genes and Behavior: Nature-Nurture Interplay Explained</a:t>
            </a:r>
            <a:r>
              <a:rPr dirty="0" lang="en-US"/>
              <a:t>. Oxford: Blackwell Publishing.</a:t>
            </a:r>
          </a:p>
          <a:p>
            <a:pPr>
              <a:buNone/>
            </a:pPr>
            <a:r>
              <a:rPr b="1" dirty="0" lang="en-US"/>
              <a:t>Additional Source (</a:t>
            </a:r>
            <a:r>
              <a:rPr b="1" dirty="0" lang="en-US">
                <a:latin typeface="Arial" panose="020B0604020202020204" pitchFamily="34" charset="0"/>
                <a:cs typeface="Arial" panose="020B0604020202020204" pitchFamily="34" charset="0"/>
              </a:rPr>
              <a:t>Young</a:t>
            </a:r>
            <a:r>
              <a:rPr b="1" dirty="0" lang="en-US"/>
              <a:t> Carers):</a:t>
            </a:r>
            <a:endParaRPr dirty="0" lang="en-US"/>
          </a:p>
          <a:p>
            <a:pPr>
              <a:buFont typeface="Arial" panose="020B0604020202020204" pitchFamily="34" charset="0"/>
              <a:buChar char="•"/>
            </a:pPr>
            <a:r>
              <a:rPr dirty="0" lang="en-US"/>
              <a:t>Aldridge, J. (2018) ‘Where are we now? Twenty-five years of research, policy and practice on young carers’, </a:t>
            </a:r>
            <a:r>
              <a:rPr dirty="0" i="1" lang="en-US"/>
              <a:t>Journal of Children’s Services</a:t>
            </a:r>
            <a:r>
              <a:rPr dirty="0" lang="en-US"/>
              <a:t>, 13(2), pp. 65-80.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lastClr="FFFFFF" val="window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algn="br" blurRad="38100" dir="2700000" dist="25400" rotWithShape="0">
              <a:srgbClr val="000000">
                <a:alpha val="60000"/>
              </a:srgbClr>
            </a:outerShdw>
          </a:effectLst>
        </a:effectStyle>
        <a:effectStyle>
          <a:effectLst>
            <a:outerShdw algn="br" blurRad="44450" dir="2700000" dist="254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</a:theme>
</file>

<file path=ppt/theme/theme2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Office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Reshad</dc:creator>
  <cp:lastModifiedBy>Reshad</cp:lastModifiedBy>
  <dcterms:created xsi:type="dcterms:W3CDTF">2026-04-16T15:17:13Z</dcterms:created>
  <dcterms:modified xsi:type="dcterms:W3CDTF">2026-04-19T19:02:53Z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0d26686ad61f4dfda9d42907dd46ceb2</vt:lpwstr>
  </property>
</Properties>
</file>