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73" d="100"/>
          <a:sy n="73" d="100"/>
        </p:scale>
        <p:origin x="380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"/>
          <p:cNvSpPr>
            <a:spLocks noGrp="1"/>
          </p:cNvSpPr>
          <p:nvPr>
            <p:ph type="hdr" sz="quarter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" name="Date Placeholder"/>
          <p:cNvSpPr>
            <a:spLocks noGrp="1"/>
          </p:cNvSpPr>
          <p:nvPr>
            <p:ph type="dt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" name="Slide Image Placeholder"/>
          <p:cNvSpPr>
            <a:spLocks noGrp="1" noRot="1" noChangeAspect="1"/>
          </p:cNvSpPr>
          <p:nvPr>
            <p:ph type="sldImg" idx="2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5" name="Notes Placeholder"/>
          <p:cNvSpPr>
            <a:spLocks noGrp="1"/>
          </p:cNvSpPr>
          <p:nvPr>
            <p:ph type="body" sz="quarter" idx="3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6" name="Footer Placeholder"/>
          <p:cNvSpPr>
            <a:spLocks noGrp="1"/>
          </p:cNvSpPr>
          <p:nvPr>
            <p:ph type="ftr" sz="quarter" idx="4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7" name="Slide Number Placeholder"/>
          <p:cNvSpPr>
            <a:spLocks noGrp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/>
    </a:lvl1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[Sources]</a:t>
            </a:r>
          </a:p>
          <a:p>
            <a:r>
              <a:t>- https://aws.amazon.com/what-is-cloud-computing/</a:t>
            </a:r>
          </a:p>
          <a:p>
            <a:r>
              <a:t>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[Sources]</a:t>
            </a:r>
          </a:p>
          <a:p>
            <a:r>
              <a:t>- https://ico.org.uk/for-organisations/uk-gdpr-guidance-and-resources/</a:t>
            </a:r>
          </a:p>
          <a:p>
            <a:r>
              <a:t>- https://www.ncsc.gov.uk/guidance/setting-2-step-verification-2sv</a:t>
            </a:r>
          </a:p>
          <a:p>
            <a:r>
              <a:t>- https://www.pcisecuritystandards.org/standards/pci-dss/</a:t>
            </a:r>
          </a:p>
          <a:p>
            <a:r>
              <a:t>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[Sources]</a:t>
            </a:r>
          </a:p>
          <a:p>
            <a:r>
              <a:t>- https://ico.org.uk/for-organisations/uk-gdpr-guidance-and-resources/</a:t>
            </a:r>
          </a:p>
          <a:p>
            <a:r>
              <a:t>- https://www.ncsc.gov.uk/guidance/setting-2-step-verification-2sv</a:t>
            </a:r>
          </a:p>
          <a:p>
            <a:r>
              <a:t>- https://aws.amazon.com/what-is-cloud-computing/</a:t>
            </a:r>
          </a:p>
          <a:p>
            <a:r>
              <a:t>- https://www.pcisecuritystandards.org/standards/pci-dss/</a:t>
            </a:r>
          </a:p>
          <a:p>
            <a:r>
              <a:t>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Mast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>
        <a:lnSpc>
          <a:spcPct val="90000"/>
        </a:lnSpc>
        <a:spcBef>
          <a:spcPts val="0"/>
        </a:spcBef>
        <a:buNone/>
        <a:defRPr sz="4400">
          <a:solidFill>
            <a:schemeClr val="tx1"/>
          </a:solidFill>
          <a:latin typeface="+mj-lt"/>
          <a:ea typeface="+mj-lt"/>
          <a:cs typeface="+mj-lt"/>
        </a:defRPr>
      </a:lvl1pPr>
    </p:titleStyle>
    <p:bodyStyle>
      <a:lvl1pPr marL="228600" indent="-228600" algn="l">
        <a:lnSpc>
          <a:spcPct val="90000"/>
        </a:lnSpc>
        <a:spcBef>
          <a:spcPts val="1000"/>
        </a:spcBef>
        <a:buChar char="•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685800" indent="-228600" algn="l">
        <a:lnSpc>
          <a:spcPct val="90000"/>
        </a:lnSpc>
        <a:spcBef>
          <a:spcPts val="500"/>
        </a:spcBef>
        <a:buChar char="•"/>
        <a:defRPr sz="2400">
          <a:solidFill>
            <a:schemeClr val="tx1"/>
          </a:solidFill>
          <a:latin typeface="+mn-lt"/>
          <a:ea typeface="+mn-lt"/>
          <a:cs typeface="+mn-lt"/>
        </a:defRPr>
      </a:lvl2pPr>
      <a:lvl3pPr marL="1143000" indent="-228600" algn="l">
        <a:lnSpc>
          <a:spcPct val="90000"/>
        </a:lnSpc>
        <a:spcBef>
          <a:spcPts val="500"/>
        </a:spcBef>
        <a:buChar char="•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600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20574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25146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marL="29718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marL="34290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marL="3886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9pPr>
    </p:bodyStyle>
    <p:otherStyle>
      <a:lvl1pPr marL="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1pPr>
      <a:lvl2pPr marL="457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2pPr>
      <a:lvl3pPr marL="914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3pPr>
      <a:lvl4pPr marL="1371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8288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22860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marL="2743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marL="3200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marL="3657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146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EF100C1-52F7-462F-87B4-91CCD3E4ACE7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6858000" cy="6858000"/>
          </a:xfrm>
          <a:prstGeom prst="rect">
            <a:avLst/>
          </a:prstGeom>
          <a:solidFill>
            <a:srgbClr val="414640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A1D703B-E4A4-4EDF-8349-E9C974C8E889}"/>
              </a:ext>
            </a:extLst>
          </p:cNvPr>
          <p:cNvSpPr>
            <a:spLocks noGrp="1"/>
          </p:cNvSpPr>
          <p:nvPr/>
        </p:nvSpPr>
        <p:spPr>
          <a:xfrm>
            <a:off x="742950" y="1000125"/>
            <a:ext cx="3333750" cy="22860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125" b="1">
                <a:solidFill>
                  <a:srgbClr val="D7E6D6"/>
                </a:solidFill>
              </a:defRPr>
            </a:pPr>
            <a:r>
              <a:rPr sz="1125" b="1">
                <a:solidFill>
                  <a:srgbClr val="D7E6D6"/>
                </a:solidFill>
              </a:rPr>
              <a:t>ACCA5019 · COMPONENT 2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3A987A6-1B22-431F-9488-6A16D70156B5}"/>
              </a:ext>
            </a:extLst>
          </p:cNvPr>
          <p:cNvSpPr>
            <a:spLocks noGrp="1"/>
          </p:cNvSpPr>
          <p:nvPr/>
        </p:nvSpPr>
        <p:spPr>
          <a:xfrm>
            <a:off x="742950" y="1571625"/>
            <a:ext cx="4953000" cy="180975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4350" b="0">
                <a:solidFill>
                  <a:srgbClr val="E5F0E5"/>
                </a:solidFill>
              </a:defRPr>
            </a:pPr>
            <a:r>
              <a:rPr sz="4350" b="0">
                <a:solidFill>
                  <a:srgbClr val="E5F0E5"/>
                </a:solidFill>
              </a:rPr>
              <a:t>VerdeMode</a:t>
            </a:r>
          </a:p>
          <a:p>
            <a:pPr algn="l">
              <a:defRPr sz="4350" b="0">
                <a:solidFill>
                  <a:srgbClr val="E5F0E5"/>
                </a:solidFill>
              </a:defRPr>
            </a:pPr>
            <a:r>
              <a:rPr sz="4350" b="0">
                <a:solidFill>
                  <a:srgbClr val="E5F0E5"/>
                </a:solidFill>
              </a:rPr>
              <a:t>Studio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F2DC6B8-DBB2-4EBA-8B37-55B28C0B0045}"/>
              </a:ext>
            </a:extLst>
          </p:cNvPr>
          <p:cNvSpPr>
            <a:spLocks noGrp="1"/>
          </p:cNvSpPr>
          <p:nvPr/>
        </p:nvSpPr>
        <p:spPr>
          <a:xfrm>
            <a:off x="742950" y="3733800"/>
            <a:ext cx="4000500" cy="32385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875" b="1">
                <a:solidFill>
                  <a:srgbClr val="E5F0E5"/>
                </a:solidFill>
              </a:defRPr>
            </a:pPr>
            <a:r>
              <a:rPr sz="1875" b="1">
                <a:solidFill>
                  <a:srgbClr val="E5F0E5"/>
                </a:solidFill>
              </a:rPr>
              <a:t>Style with Purpose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F86D49F-37C1-4612-A94C-B7ADD1E55AB0}"/>
              </a:ext>
            </a:extLst>
          </p:cNvPr>
          <p:cNvSpPr>
            <a:spLocks noGrp="1"/>
          </p:cNvSpPr>
          <p:nvPr/>
        </p:nvSpPr>
        <p:spPr>
          <a:xfrm>
            <a:off x="742950" y="4191000"/>
            <a:ext cx="4095750" cy="59055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425" b="0">
                <a:solidFill>
                  <a:srgbClr val="D7E6D6"/>
                </a:solidFill>
              </a:defRPr>
            </a:pPr>
            <a:r>
              <a:rPr sz="1425" b="0">
                <a:solidFill>
                  <a:srgbClr val="D7E6D6"/>
                </a:solidFill>
              </a:rPr>
              <a:t>Strategies for a sustainable online presence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DA0CA43-DAE2-42F8-9643-C490D973BDE0}"/>
              </a:ext>
            </a:extLst>
          </p:cNvPr>
          <p:cNvSpPr>
            <a:spLocks noGrp="1"/>
          </p:cNvSpPr>
          <p:nvPr/>
        </p:nvSpPr>
        <p:spPr>
          <a:xfrm>
            <a:off x="742950" y="5867400"/>
            <a:ext cx="3143250" cy="26670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275" b="0">
                <a:solidFill>
                  <a:srgbClr val="D7E6D6"/>
                </a:solidFill>
              </a:defRPr>
            </a:pPr>
            <a:r>
              <a:rPr sz="1275" b="0" dirty="0">
                <a:solidFill>
                  <a:srgbClr val="D7E6D6"/>
                </a:solidFill>
              </a:rPr>
              <a:t>Reyhaneh Mehrabi</a:t>
            </a:r>
            <a:r>
              <a:rPr lang="en-GB" sz="1275" b="0" dirty="0">
                <a:solidFill>
                  <a:srgbClr val="D7E6D6"/>
                </a:solidFill>
              </a:rPr>
              <a:t> 2323032</a:t>
            </a:r>
            <a:endParaRPr sz="1275" b="0" dirty="0">
              <a:solidFill>
                <a:srgbClr val="D7E6D6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E65AB33-B1A3-41FB-9D27-5DCB4F5840D8}"/>
              </a:ext>
            </a:extLst>
          </p:cNvPr>
          <p:cNvSpPr>
            <a:spLocks noGrp="1"/>
          </p:cNvSpPr>
          <p:nvPr/>
        </p:nvSpPr>
        <p:spPr>
          <a:xfrm>
            <a:off x="11525250" y="6429375"/>
            <a:ext cx="285750" cy="19050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r">
              <a:defRPr sz="975" b="0">
                <a:solidFill>
                  <a:srgbClr val="D7E6D6"/>
                </a:solidFill>
              </a:defRPr>
            </a:pPr>
            <a:r>
              <a:rPr sz="975" b="0">
                <a:solidFill>
                  <a:srgbClr val="D7E6D6"/>
                </a:solidFill>
              </a:rPr>
              <a:t>1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F4C06E1-0DB3-FD02-101D-C018B078385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6701" y="0"/>
            <a:ext cx="81153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09348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5F0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8B3EBB1A-460D-4FE4-BCA6-28B2B989C532}"/>
              </a:ext>
            </a:extLst>
          </p:cNvPr>
          <p:cNvSpPr>
            <a:spLocks noGrp="1"/>
          </p:cNvSpPr>
          <p:nvPr/>
        </p:nvSpPr>
        <p:spPr>
          <a:xfrm>
            <a:off x="685800" y="457200"/>
            <a:ext cx="2857500" cy="24765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125" b="1">
                <a:solidFill>
                  <a:srgbClr val="7C8680"/>
                </a:solidFill>
              </a:defRPr>
            </a:pPr>
            <a:r>
              <a:rPr sz="1125" b="1">
                <a:solidFill>
                  <a:srgbClr val="7C8680"/>
                </a:solidFill>
              </a:rPr>
              <a:t>01 / OVERVIEW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E383419-FEA5-4EF5-B698-405137E3C79E}"/>
              </a:ext>
            </a:extLst>
          </p:cNvPr>
          <p:cNvSpPr>
            <a:spLocks noGrp="1"/>
          </p:cNvSpPr>
          <p:nvPr/>
        </p:nvSpPr>
        <p:spPr>
          <a:xfrm>
            <a:off x="11525250" y="6429375"/>
            <a:ext cx="285750" cy="19050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r">
              <a:defRPr sz="975" b="0">
                <a:solidFill>
                  <a:srgbClr val="7C8680"/>
                </a:solidFill>
              </a:defRPr>
            </a:pPr>
            <a:r>
              <a:rPr sz="975" b="0">
                <a:solidFill>
                  <a:srgbClr val="7C8680"/>
                </a:solidFill>
              </a:rPr>
              <a:t>2</a:t>
            </a: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8191500" y="0"/>
            <a:ext cx="4000500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D5579EB-B0A4-4FF3-8826-61DB678F13E1}"/>
              </a:ext>
            </a:extLst>
          </p:cNvPr>
          <p:cNvSpPr>
            <a:spLocks noGrp="1"/>
          </p:cNvSpPr>
          <p:nvPr/>
        </p:nvSpPr>
        <p:spPr>
          <a:xfrm>
            <a:off x="685800" y="1143000"/>
            <a:ext cx="6858000" cy="60960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3150" b="0">
                <a:solidFill>
                  <a:srgbClr val="414743"/>
                </a:solidFill>
              </a:defRPr>
            </a:pPr>
            <a:r>
              <a:rPr sz="3150" b="0">
                <a:solidFill>
                  <a:srgbClr val="414743"/>
                </a:solidFill>
              </a:rPr>
              <a:t>The Vision for VerdeMode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CB53DBA-DB41-4ABE-A7F2-852A1719DDF8}"/>
              </a:ext>
            </a:extLst>
          </p:cNvPr>
          <p:cNvSpPr>
            <a:spLocks noGrp="1"/>
          </p:cNvSpPr>
          <p:nvPr/>
        </p:nvSpPr>
        <p:spPr>
          <a:xfrm>
            <a:off x="685800" y="2171700"/>
            <a:ext cx="6572250" cy="104775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500" b="0">
                <a:solidFill>
                  <a:srgbClr val="414743"/>
                </a:solidFill>
              </a:defRPr>
            </a:pPr>
            <a:r>
              <a:rPr sz="1500" b="0">
                <a:solidFill>
                  <a:srgbClr val="414743"/>
                </a:solidFill>
              </a:rPr>
              <a:t>VerdeMode Studio is a sustainable fashion brand focused on eco-friendly clothing. Ethical materials and minimalist design support a slower, more conscious approach to fashion.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497BC87-BC7D-441D-B948-21593B312AC2}"/>
              </a:ext>
            </a:extLst>
          </p:cNvPr>
          <p:cNvSpPr>
            <a:spLocks noGrp="1"/>
          </p:cNvSpPr>
          <p:nvPr/>
        </p:nvSpPr>
        <p:spPr>
          <a:xfrm>
            <a:off x="685800" y="3676650"/>
            <a:ext cx="495300" cy="19050"/>
          </a:xfrm>
          <a:prstGeom prst="rect">
            <a:avLst/>
          </a:prstGeom>
          <a:solidFill>
            <a:srgbClr val="A9C2A7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3FD600D-86A0-444A-84FC-2A46294DE8D0}"/>
              </a:ext>
            </a:extLst>
          </p:cNvPr>
          <p:cNvSpPr>
            <a:spLocks noGrp="1"/>
          </p:cNvSpPr>
          <p:nvPr/>
        </p:nvSpPr>
        <p:spPr>
          <a:xfrm>
            <a:off x="2857500" y="3676650"/>
            <a:ext cx="495300" cy="19050"/>
          </a:xfrm>
          <a:prstGeom prst="rect">
            <a:avLst/>
          </a:prstGeom>
          <a:solidFill>
            <a:srgbClr val="A9C2A7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E78D254-B160-4A9E-BF71-AF00136F7F66}"/>
              </a:ext>
            </a:extLst>
          </p:cNvPr>
          <p:cNvSpPr>
            <a:spLocks noGrp="1"/>
          </p:cNvSpPr>
          <p:nvPr/>
        </p:nvSpPr>
        <p:spPr>
          <a:xfrm>
            <a:off x="685800" y="3829050"/>
            <a:ext cx="1714500" cy="20955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050" b="1">
                <a:solidFill>
                  <a:srgbClr val="7C8680"/>
                </a:solidFill>
              </a:defRPr>
            </a:pPr>
            <a:r>
              <a:rPr sz="1050" b="1">
                <a:solidFill>
                  <a:srgbClr val="7C8680"/>
                </a:solidFill>
              </a:rPr>
              <a:t>TARGET AUDIENCE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63D4B5C-D2D7-4B90-AC32-623202A628C5}"/>
              </a:ext>
            </a:extLst>
          </p:cNvPr>
          <p:cNvSpPr>
            <a:spLocks noGrp="1"/>
          </p:cNvSpPr>
          <p:nvPr/>
        </p:nvSpPr>
        <p:spPr>
          <a:xfrm>
            <a:off x="685800" y="4095750"/>
            <a:ext cx="1809750" cy="32385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875" b="0">
                <a:solidFill>
                  <a:srgbClr val="414743"/>
                </a:solidFill>
              </a:defRPr>
            </a:pPr>
            <a:r>
              <a:rPr sz="1875" b="0">
                <a:solidFill>
                  <a:srgbClr val="414743"/>
                </a:solidFill>
              </a:rPr>
              <a:t>Ages 20–45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C8F4281-7A2A-4965-BABF-6090CA84E8B5}"/>
              </a:ext>
            </a:extLst>
          </p:cNvPr>
          <p:cNvSpPr>
            <a:spLocks noGrp="1"/>
          </p:cNvSpPr>
          <p:nvPr/>
        </p:nvSpPr>
        <p:spPr>
          <a:xfrm>
            <a:off x="2857500" y="3829050"/>
            <a:ext cx="1905000" cy="20955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050" b="1">
                <a:solidFill>
                  <a:srgbClr val="7C8680"/>
                </a:solidFill>
              </a:defRPr>
            </a:pPr>
            <a:r>
              <a:rPr sz="1050" b="1">
                <a:solidFill>
                  <a:srgbClr val="7C8680"/>
                </a:solidFill>
              </a:rPr>
              <a:t>CORE PHILOSOPHY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EC279B0-B938-4308-8197-4F91882D1C95}"/>
              </a:ext>
            </a:extLst>
          </p:cNvPr>
          <p:cNvSpPr>
            <a:spLocks noGrp="1"/>
          </p:cNvSpPr>
          <p:nvPr/>
        </p:nvSpPr>
        <p:spPr>
          <a:xfrm>
            <a:off x="2857500" y="4095750"/>
            <a:ext cx="2095500" cy="32385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875" b="0">
                <a:solidFill>
                  <a:srgbClr val="414743"/>
                </a:solidFill>
              </a:defRPr>
            </a:pPr>
            <a:r>
              <a:rPr sz="1875" b="0">
                <a:solidFill>
                  <a:srgbClr val="414743"/>
                </a:solidFill>
              </a:rPr>
              <a:t>Slow Fashion</a:t>
            </a:r>
          </a:p>
        </p:txBody>
      </p:sp>
    </p:spTree>
    <p:extLst>
      <p:ext uri="{BB962C8B-B14F-4D97-AF65-F5344CB8AC3E}">
        <p14:creationId xmlns:p14="http://schemas.microsoft.com/office/powerpoint/2010/main" val="480236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1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8252916-20BE-4D3D-AC30-BC521425CAA6}"/>
              </a:ext>
            </a:extLst>
          </p:cNvPr>
          <p:cNvSpPr>
            <a:spLocks noGrp="1"/>
          </p:cNvSpPr>
          <p:nvPr/>
        </p:nvSpPr>
        <p:spPr>
          <a:xfrm>
            <a:off x="685800" y="457200"/>
            <a:ext cx="2857500" cy="24765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125" b="1">
                <a:solidFill>
                  <a:srgbClr val="7C8680"/>
                </a:solidFill>
              </a:defRPr>
            </a:pPr>
            <a:r>
              <a:rPr sz="1125" b="1">
                <a:solidFill>
                  <a:srgbClr val="7C8680"/>
                </a:solidFill>
              </a:rPr>
              <a:t>02 / IDENTITY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281B9CC-3E53-4C06-B4F3-6D4EE10F147D}"/>
              </a:ext>
            </a:extLst>
          </p:cNvPr>
          <p:cNvSpPr>
            <a:spLocks noGrp="1"/>
          </p:cNvSpPr>
          <p:nvPr/>
        </p:nvSpPr>
        <p:spPr>
          <a:xfrm>
            <a:off x="11525250" y="6429375"/>
            <a:ext cx="285750" cy="19050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r">
              <a:defRPr sz="975" b="0">
                <a:solidFill>
                  <a:srgbClr val="7C8680"/>
                </a:solidFill>
              </a:defRPr>
            </a:pPr>
            <a:r>
              <a:rPr sz="975" b="0">
                <a:solidFill>
                  <a:srgbClr val="7C8680"/>
                </a:solidFill>
              </a:rPr>
              <a:t>3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rcRect l="877" r="877"/>
          <a:stretch>
            <a:fillRect/>
          </a:stretch>
        </p:blipFill>
        <p:spPr>
          <a:xfrm>
            <a:off x="0" y="0"/>
            <a:ext cx="5334000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3100861-D24A-4229-95C1-99DC66BF442A}"/>
              </a:ext>
            </a:extLst>
          </p:cNvPr>
          <p:cNvSpPr>
            <a:spLocks noGrp="1"/>
          </p:cNvSpPr>
          <p:nvPr/>
        </p:nvSpPr>
        <p:spPr>
          <a:xfrm>
            <a:off x="6096000" y="1000125"/>
            <a:ext cx="4762500" cy="55245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2925" b="0">
                <a:solidFill>
                  <a:srgbClr val="414743"/>
                </a:solidFill>
              </a:defRPr>
            </a:pPr>
            <a:r>
              <a:rPr sz="2925" b="0">
                <a:solidFill>
                  <a:srgbClr val="414743"/>
                </a:solidFill>
              </a:rPr>
              <a:t>Logo Creation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08F771E-7D7E-4386-89AA-F424E10A02AB}"/>
              </a:ext>
            </a:extLst>
          </p:cNvPr>
          <p:cNvSpPr>
            <a:spLocks noGrp="1"/>
          </p:cNvSpPr>
          <p:nvPr/>
        </p:nvSpPr>
        <p:spPr>
          <a:xfrm>
            <a:off x="6096000" y="1790700"/>
            <a:ext cx="4810125" cy="106680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425" b="0">
                <a:solidFill>
                  <a:srgbClr val="414743"/>
                </a:solidFill>
              </a:defRPr>
            </a:pPr>
            <a:r>
              <a:rPr sz="1425" b="0">
                <a:solidFill>
                  <a:srgbClr val="414743"/>
                </a:solidFill>
              </a:rPr>
              <a:t>The leaf mark represents nature, renewal and responsible design. Its simple shape gives the brand a calm, modern identity that works online and in print.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A162709-662D-4C20-BC4B-D1D6F3F0E732}"/>
              </a:ext>
            </a:extLst>
          </p:cNvPr>
          <p:cNvSpPr>
            <a:spLocks noGrp="1"/>
          </p:cNvSpPr>
          <p:nvPr/>
        </p:nvSpPr>
        <p:spPr>
          <a:xfrm>
            <a:off x="6096000" y="3286125"/>
            <a:ext cx="4762500" cy="1809750"/>
          </a:xfrm>
          <a:prstGeom prst="rect">
            <a:avLst/>
          </a:prstGeom>
          <a:solidFill>
            <a:srgbClr val="E5F0E5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2734168-4FBB-4F10-B89C-D7D8E30CD6BA}"/>
              </a:ext>
            </a:extLst>
          </p:cNvPr>
          <p:cNvSpPr>
            <a:spLocks noGrp="1"/>
          </p:cNvSpPr>
          <p:nvPr/>
        </p:nvSpPr>
        <p:spPr>
          <a:xfrm>
            <a:off x="6381750" y="3562350"/>
            <a:ext cx="2476500" cy="20955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050" b="1">
                <a:solidFill>
                  <a:srgbClr val="7C8680"/>
                </a:solidFill>
              </a:defRPr>
            </a:pPr>
            <a:r>
              <a:rPr sz="1050" b="1">
                <a:solidFill>
                  <a:srgbClr val="7C8680"/>
                </a:solidFill>
              </a:rPr>
              <a:t>DESIGN PRINCIPLES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EC60A75-28B8-472D-9134-F2CE3F647D47}"/>
              </a:ext>
            </a:extLst>
          </p:cNvPr>
          <p:cNvSpPr>
            <a:spLocks noGrp="1"/>
          </p:cNvSpPr>
          <p:nvPr/>
        </p:nvSpPr>
        <p:spPr>
          <a:xfrm>
            <a:off x="6381750" y="3905250"/>
            <a:ext cx="3143250" cy="104775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350" b="0">
                <a:solidFill>
                  <a:srgbClr val="414743"/>
                </a:solidFill>
              </a:defRPr>
            </a:pPr>
            <a:r>
              <a:rPr sz="1350" b="0">
                <a:solidFill>
                  <a:srgbClr val="414743"/>
                </a:solidFill>
              </a:rPr>
              <a:t>• Organic minimalism</a:t>
            </a:r>
          </a:p>
          <a:p>
            <a:pPr algn="l">
              <a:defRPr sz="1350" b="0">
                <a:solidFill>
                  <a:srgbClr val="414743"/>
                </a:solidFill>
              </a:defRPr>
            </a:pPr>
            <a:r>
              <a:rPr sz="1350" b="0">
                <a:solidFill>
                  <a:srgbClr val="414743"/>
                </a:solidFill>
              </a:rPr>
              <a:t>• Digital simplicity</a:t>
            </a:r>
          </a:p>
          <a:p>
            <a:pPr algn="l">
              <a:defRPr sz="1350" b="0">
                <a:solidFill>
                  <a:srgbClr val="414743"/>
                </a:solidFill>
              </a:defRPr>
            </a:pPr>
            <a:r>
              <a:rPr sz="1350" b="0">
                <a:solidFill>
                  <a:srgbClr val="414743"/>
                </a:solidFill>
              </a:rPr>
              <a:t>• Timeless design</a:t>
            </a:r>
          </a:p>
          <a:p>
            <a:pPr algn="l">
              <a:defRPr sz="1350" b="0">
                <a:solidFill>
                  <a:srgbClr val="414743"/>
                </a:solidFill>
              </a:defRPr>
            </a:pPr>
            <a:r>
              <a:rPr sz="1350" b="0">
                <a:solidFill>
                  <a:srgbClr val="414743"/>
                </a:solidFill>
              </a:rPr>
              <a:t>• Easy recognition</a:t>
            </a:r>
          </a:p>
        </p:txBody>
      </p:sp>
    </p:spTree>
    <p:extLst>
      <p:ext uri="{BB962C8B-B14F-4D97-AF65-F5344CB8AC3E}">
        <p14:creationId xmlns:p14="http://schemas.microsoft.com/office/powerpoint/2010/main" val="7561885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5F0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40D75D8-34C4-4D19-92C0-38B75D476B26}"/>
              </a:ext>
            </a:extLst>
          </p:cNvPr>
          <p:cNvSpPr>
            <a:spLocks noGrp="1"/>
          </p:cNvSpPr>
          <p:nvPr/>
        </p:nvSpPr>
        <p:spPr>
          <a:xfrm>
            <a:off x="685800" y="457200"/>
            <a:ext cx="2857500" cy="24765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125" b="1">
                <a:solidFill>
                  <a:srgbClr val="7C8680"/>
                </a:solidFill>
              </a:defRPr>
            </a:pPr>
            <a:r>
              <a:rPr sz="1125" b="1">
                <a:solidFill>
                  <a:srgbClr val="7C8680"/>
                </a:solidFill>
              </a:rPr>
              <a:t>02 / IDENTITY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5108F08-3ADB-41B9-862B-1CF36F2DAA3F}"/>
              </a:ext>
            </a:extLst>
          </p:cNvPr>
          <p:cNvSpPr>
            <a:spLocks noGrp="1"/>
          </p:cNvSpPr>
          <p:nvPr/>
        </p:nvSpPr>
        <p:spPr>
          <a:xfrm>
            <a:off x="11525250" y="6429375"/>
            <a:ext cx="285750" cy="19050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r">
              <a:defRPr sz="975" b="0">
                <a:solidFill>
                  <a:srgbClr val="7C8680"/>
                </a:solidFill>
              </a:defRPr>
            </a:pPr>
            <a:r>
              <a:rPr sz="975" b="0">
                <a:solidFill>
                  <a:srgbClr val="7C8680"/>
                </a:solidFill>
              </a:rPr>
              <a:t>4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6CD7FAD-E1A8-4583-B66B-6519EFDD8431}"/>
              </a:ext>
            </a:extLst>
          </p:cNvPr>
          <p:cNvSpPr>
            <a:spLocks noGrp="1"/>
          </p:cNvSpPr>
          <p:nvPr/>
        </p:nvSpPr>
        <p:spPr>
          <a:xfrm>
            <a:off x="685800" y="1123950"/>
            <a:ext cx="6858000" cy="104775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2925" b="0">
                <a:solidFill>
                  <a:srgbClr val="414743"/>
                </a:solidFill>
              </a:defRPr>
            </a:pPr>
            <a:r>
              <a:rPr sz="2925" b="0">
                <a:solidFill>
                  <a:srgbClr val="414743"/>
                </a:solidFill>
              </a:rPr>
              <a:t>Reshaping the Industry Through</a:t>
            </a:r>
          </a:p>
          <a:p>
            <a:pPr algn="l">
              <a:defRPr sz="2925" b="0">
                <a:solidFill>
                  <a:srgbClr val="414743"/>
                </a:solidFill>
              </a:defRPr>
            </a:pPr>
            <a:r>
              <a:rPr sz="2925" b="0">
                <a:solidFill>
                  <a:srgbClr val="414743"/>
                </a:solidFill>
              </a:rPr>
              <a:t>Innovation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0526794-F185-4072-992E-3269535148F0}"/>
              </a:ext>
            </a:extLst>
          </p:cNvPr>
          <p:cNvSpPr>
            <a:spLocks noGrp="1"/>
          </p:cNvSpPr>
          <p:nvPr/>
        </p:nvSpPr>
        <p:spPr>
          <a:xfrm>
            <a:off x="685800" y="2352675"/>
            <a:ext cx="533400" cy="19050"/>
          </a:xfrm>
          <a:prstGeom prst="rect">
            <a:avLst/>
          </a:prstGeom>
          <a:solidFill>
            <a:srgbClr val="A9C2A7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CC5CBB3-06F5-4AFF-9063-524499E8C83D}"/>
              </a:ext>
            </a:extLst>
          </p:cNvPr>
          <p:cNvSpPr>
            <a:spLocks noGrp="1"/>
          </p:cNvSpPr>
          <p:nvPr/>
        </p:nvSpPr>
        <p:spPr>
          <a:xfrm>
            <a:off x="685800" y="2762250"/>
            <a:ext cx="7620000" cy="81915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425" b="0">
                <a:solidFill>
                  <a:srgbClr val="414743"/>
                </a:solidFill>
              </a:defRPr>
            </a:pPr>
            <a:r>
              <a:rPr sz="1425" b="0">
                <a:solidFill>
                  <a:srgbClr val="414743"/>
                </a:solidFill>
              </a:rPr>
              <a:t>VerdeMode Studio was created in response to the environmental cost of fast fashion. The brand aims to show that responsible clothing can still feel modern and desirable.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6498C1F-1FB4-4426-929B-7314000261AE}"/>
              </a:ext>
            </a:extLst>
          </p:cNvPr>
          <p:cNvSpPr>
            <a:spLocks noGrp="1"/>
          </p:cNvSpPr>
          <p:nvPr/>
        </p:nvSpPr>
        <p:spPr>
          <a:xfrm>
            <a:off x="685800" y="3762375"/>
            <a:ext cx="7620000" cy="74295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425" b="0">
                <a:solidFill>
                  <a:srgbClr val="414743"/>
                </a:solidFill>
              </a:defRPr>
            </a:pPr>
            <a:r>
              <a:rPr sz="1425" b="0">
                <a:solidFill>
                  <a:srgbClr val="414743"/>
                </a:solidFill>
              </a:rPr>
              <a:t>From responsibly sourced fibres to low-waste production, every decision supports transparency, quality and longer-lasting clothing.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8A89521-D546-4DBA-BA54-8D1953F83B78}"/>
              </a:ext>
            </a:extLst>
          </p:cNvPr>
          <p:cNvSpPr>
            <a:spLocks noGrp="1"/>
          </p:cNvSpPr>
          <p:nvPr/>
        </p:nvSpPr>
        <p:spPr>
          <a:xfrm>
            <a:off x="9525000" y="0"/>
            <a:ext cx="2667000" cy="6858000"/>
          </a:xfrm>
          <a:prstGeom prst="rect">
            <a:avLst/>
          </a:prstGeom>
          <a:solidFill>
            <a:srgbClr val="F5F1E8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094531C-73B2-40E2-890D-C4F9E3534681}"/>
              </a:ext>
            </a:extLst>
          </p:cNvPr>
          <p:cNvSpPr>
            <a:spLocks noGrp="1"/>
          </p:cNvSpPr>
          <p:nvPr/>
        </p:nvSpPr>
        <p:spPr>
          <a:xfrm>
            <a:off x="8334375" y="4857750"/>
            <a:ext cx="3857625" cy="2000250"/>
          </a:xfrm>
          <a:prstGeom prst="rect">
            <a:avLst/>
          </a:prstGeom>
          <a:solidFill>
            <a:srgbClr val="F5F1E8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21615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0252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694C120-0028-475E-ADDE-720F1F314048}"/>
              </a:ext>
            </a:extLst>
          </p:cNvPr>
          <p:cNvSpPr>
            <a:spLocks noGrp="1"/>
          </p:cNvSpPr>
          <p:nvPr/>
        </p:nvSpPr>
        <p:spPr>
          <a:xfrm>
            <a:off x="685800" y="723900"/>
            <a:ext cx="1714500" cy="22860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125" b="1">
                <a:solidFill>
                  <a:srgbClr val="7C8680"/>
                </a:solidFill>
              </a:defRPr>
            </a:pPr>
            <a:r>
              <a:rPr sz="1125" b="1">
                <a:solidFill>
                  <a:srgbClr val="7C8680"/>
                </a:solidFill>
              </a:rPr>
              <a:t>PART 03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48DC2D0-AD5B-4348-AE98-988C490B6C55}"/>
              </a:ext>
            </a:extLst>
          </p:cNvPr>
          <p:cNvSpPr>
            <a:spLocks noGrp="1"/>
          </p:cNvSpPr>
          <p:nvPr/>
        </p:nvSpPr>
        <p:spPr>
          <a:xfrm>
            <a:off x="685800" y="2524125"/>
            <a:ext cx="6191250" cy="68580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3750" b="0">
                <a:solidFill>
                  <a:srgbClr val="E5F0E5"/>
                </a:solidFill>
              </a:defRPr>
            </a:pPr>
            <a:r>
              <a:rPr sz="3750" b="0">
                <a:solidFill>
                  <a:srgbClr val="E5F0E5"/>
                </a:solidFill>
              </a:rPr>
              <a:t>Marketing Strategy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B20A6C1-C713-47D4-A8A5-72B228D842AA}"/>
              </a:ext>
            </a:extLst>
          </p:cNvPr>
          <p:cNvSpPr>
            <a:spLocks noGrp="1"/>
          </p:cNvSpPr>
          <p:nvPr/>
        </p:nvSpPr>
        <p:spPr>
          <a:xfrm>
            <a:off x="685800" y="3381375"/>
            <a:ext cx="5143500" cy="19050"/>
          </a:xfrm>
          <a:prstGeom prst="rect">
            <a:avLst/>
          </a:prstGeom>
          <a:solidFill>
            <a:srgbClr val="5F6964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BAAD560-171B-4237-82B8-F75E7B8041D9}"/>
              </a:ext>
            </a:extLst>
          </p:cNvPr>
          <p:cNvSpPr>
            <a:spLocks noGrp="1"/>
          </p:cNvSpPr>
          <p:nvPr/>
        </p:nvSpPr>
        <p:spPr>
          <a:xfrm>
            <a:off x="685800" y="3714750"/>
            <a:ext cx="5334000" cy="57150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425" b="1">
                <a:solidFill>
                  <a:srgbClr val="D7E6D6"/>
                </a:solidFill>
              </a:defRPr>
            </a:pPr>
            <a:r>
              <a:rPr sz="1425" b="1">
                <a:solidFill>
                  <a:srgbClr val="D7E6D6"/>
                </a:solidFill>
              </a:rPr>
              <a:t>Building a digital presence that connects ethical production with urban lifestyle.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7C7D1AD-636A-4E9A-A357-F63309D95011}"/>
              </a:ext>
            </a:extLst>
          </p:cNvPr>
          <p:cNvSpPr>
            <a:spLocks noGrp="1"/>
          </p:cNvSpPr>
          <p:nvPr/>
        </p:nvSpPr>
        <p:spPr>
          <a:xfrm>
            <a:off x="11525250" y="6429375"/>
            <a:ext cx="285750" cy="19050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r">
              <a:defRPr sz="975" b="0">
                <a:solidFill>
                  <a:srgbClr val="7C8680"/>
                </a:solidFill>
              </a:defRPr>
            </a:pPr>
            <a:r>
              <a:rPr sz="975" b="0">
                <a:solidFill>
                  <a:srgbClr val="7C8680"/>
                </a:solidFill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9317432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5F0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070D2DED-765C-44CA-8D0C-568350ABB7D8}"/>
              </a:ext>
            </a:extLst>
          </p:cNvPr>
          <p:cNvSpPr>
            <a:spLocks noGrp="1"/>
          </p:cNvSpPr>
          <p:nvPr/>
        </p:nvSpPr>
        <p:spPr>
          <a:xfrm>
            <a:off x="685800" y="457200"/>
            <a:ext cx="2857500" cy="24765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125" b="1">
                <a:solidFill>
                  <a:srgbClr val="7C8680"/>
                </a:solidFill>
              </a:defRPr>
            </a:pPr>
            <a:r>
              <a:rPr sz="1125" b="1">
                <a:solidFill>
                  <a:srgbClr val="7C8680"/>
                </a:solidFill>
              </a:rPr>
              <a:t>03 / MARKETING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1D92C16-34F1-43D4-A94C-35571B8D6E29}"/>
              </a:ext>
            </a:extLst>
          </p:cNvPr>
          <p:cNvSpPr>
            <a:spLocks noGrp="1"/>
          </p:cNvSpPr>
          <p:nvPr/>
        </p:nvSpPr>
        <p:spPr>
          <a:xfrm>
            <a:off x="11525250" y="6429375"/>
            <a:ext cx="285750" cy="19050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r">
              <a:defRPr sz="975" b="0">
                <a:solidFill>
                  <a:srgbClr val="7C8680"/>
                </a:solidFill>
              </a:defRPr>
            </a:pPr>
            <a:r>
              <a:rPr sz="975" b="0">
                <a:solidFill>
                  <a:srgbClr val="7C8680"/>
                </a:solidFill>
              </a:rPr>
              <a:t>6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DF526EE-DDB3-4063-89EB-9A96C353A723}"/>
              </a:ext>
            </a:extLst>
          </p:cNvPr>
          <p:cNvSpPr>
            <a:spLocks noGrp="1"/>
          </p:cNvSpPr>
          <p:nvPr/>
        </p:nvSpPr>
        <p:spPr>
          <a:xfrm>
            <a:off x="685800" y="876300"/>
            <a:ext cx="6191250" cy="51435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2850" b="0">
                <a:solidFill>
                  <a:srgbClr val="414743"/>
                </a:solidFill>
              </a:defRPr>
            </a:pPr>
            <a:r>
              <a:rPr sz="2850" b="0">
                <a:solidFill>
                  <a:srgbClr val="414743"/>
                </a:solidFill>
              </a:rPr>
              <a:t>Strategic Platform Selection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633F20F-E52A-4FCA-BECF-FA5A51EC8F0D}"/>
              </a:ext>
            </a:extLst>
          </p:cNvPr>
          <p:cNvSpPr>
            <a:spLocks noGrp="1"/>
          </p:cNvSpPr>
          <p:nvPr/>
        </p:nvSpPr>
        <p:spPr>
          <a:xfrm>
            <a:off x="685800" y="1857375"/>
            <a:ext cx="3333750" cy="2143125"/>
          </a:xfrm>
          <a:prstGeom prst="rect">
            <a:avLst/>
          </a:prstGeom>
          <a:solidFill>
            <a:srgbClr val="FFFFFF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CF0B0C6-F398-4DB7-9644-B96560A45747}"/>
              </a:ext>
            </a:extLst>
          </p:cNvPr>
          <p:cNvSpPr>
            <a:spLocks noGrp="1"/>
          </p:cNvSpPr>
          <p:nvPr/>
        </p:nvSpPr>
        <p:spPr>
          <a:xfrm>
            <a:off x="952500" y="2124075"/>
            <a:ext cx="495300" cy="19050"/>
          </a:xfrm>
          <a:prstGeom prst="rect">
            <a:avLst/>
          </a:prstGeom>
          <a:solidFill>
            <a:srgbClr val="A9C2A7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FD9A55E-8296-4DA0-9E4D-72CA9BA58E9A}"/>
              </a:ext>
            </a:extLst>
          </p:cNvPr>
          <p:cNvSpPr>
            <a:spLocks noGrp="1"/>
          </p:cNvSpPr>
          <p:nvPr/>
        </p:nvSpPr>
        <p:spPr>
          <a:xfrm>
            <a:off x="952500" y="2314575"/>
            <a:ext cx="2800350" cy="40005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800" b="0">
                <a:solidFill>
                  <a:srgbClr val="414743"/>
                </a:solidFill>
              </a:defRPr>
            </a:pPr>
            <a:r>
              <a:rPr sz="1800" b="0">
                <a:solidFill>
                  <a:srgbClr val="414743"/>
                </a:solidFill>
              </a:rPr>
              <a:t>Instagram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FF4EF7F-06CC-4B39-8B32-D491DECC842A}"/>
              </a:ext>
            </a:extLst>
          </p:cNvPr>
          <p:cNvSpPr>
            <a:spLocks noGrp="1"/>
          </p:cNvSpPr>
          <p:nvPr/>
        </p:nvSpPr>
        <p:spPr>
          <a:xfrm>
            <a:off x="952500" y="2790825"/>
            <a:ext cx="2800350" cy="1038225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275" b="0">
                <a:solidFill>
                  <a:srgbClr val="414743"/>
                </a:solidFill>
              </a:defRPr>
            </a:pPr>
            <a:r>
              <a:rPr sz="1275" b="0">
                <a:solidFill>
                  <a:srgbClr val="414743"/>
                </a:solidFill>
              </a:rPr>
              <a:t>Visual storytelling for the collection, behind-the-scenes production and short styling videos.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82FC9B3-8D8E-4294-9326-E003AF505C15}"/>
              </a:ext>
            </a:extLst>
          </p:cNvPr>
          <p:cNvSpPr>
            <a:spLocks noGrp="1"/>
          </p:cNvSpPr>
          <p:nvPr/>
        </p:nvSpPr>
        <p:spPr>
          <a:xfrm>
            <a:off x="4429125" y="1857375"/>
            <a:ext cx="3333750" cy="2143125"/>
          </a:xfrm>
          <a:prstGeom prst="rect">
            <a:avLst/>
          </a:prstGeom>
          <a:solidFill>
            <a:srgbClr val="FFFFFF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7F95ADE-BEA4-4BBD-A7AE-ADA992B56790}"/>
              </a:ext>
            </a:extLst>
          </p:cNvPr>
          <p:cNvSpPr>
            <a:spLocks noGrp="1"/>
          </p:cNvSpPr>
          <p:nvPr/>
        </p:nvSpPr>
        <p:spPr>
          <a:xfrm>
            <a:off x="4695825" y="2124075"/>
            <a:ext cx="495300" cy="19050"/>
          </a:xfrm>
          <a:prstGeom prst="rect">
            <a:avLst/>
          </a:prstGeom>
          <a:solidFill>
            <a:srgbClr val="A9C2A7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7B9B8F0-968A-4AB8-8F13-1303DBE3D4BE}"/>
              </a:ext>
            </a:extLst>
          </p:cNvPr>
          <p:cNvSpPr>
            <a:spLocks noGrp="1"/>
          </p:cNvSpPr>
          <p:nvPr/>
        </p:nvSpPr>
        <p:spPr>
          <a:xfrm>
            <a:off x="4695825" y="2314575"/>
            <a:ext cx="2800350" cy="40005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800" b="0">
                <a:solidFill>
                  <a:srgbClr val="414743"/>
                </a:solidFill>
              </a:defRPr>
            </a:pPr>
            <a:r>
              <a:rPr sz="1800" b="0">
                <a:solidFill>
                  <a:srgbClr val="414743"/>
                </a:solidFill>
              </a:rPr>
              <a:t>Pinterest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80DCDCF-65F8-4D82-AAD7-44093B9A0554}"/>
              </a:ext>
            </a:extLst>
          </p:cNvPr>
          <p:cNvSpPr>
            <a:spLocks noGrp="1"/>
          </p:cNvSpPr>
          <p:nvPr/>
        </p:nvSpPr>
        <p:spPr>
          <a:xfrm>
            <a:off x="4695825" y="2790825"/>
            <a:ext cx="2800350" cy="1038225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275" b="0">
                <a:solidFill>
                  <a:srgbClr val="414743"/>
                </a:solidFill>
              </a:defRPr>
            </a:pPr>
            <a:r>
              <a:rPr sz="1275" b="0">
                <a:solidFill>
                  <a:srgbClr val="414743"/>
                </a:solidFill>
              </a:rPr>
              <a:t>Mood boards, evergreen outfit ideas and links that bring long-term traffic to the website.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6CB9AA-97B2-454F-9EB5-2D9C8962C0C2}"/>
              </a:ext>
            </a:extLst>
          </p:cNvPr>
          <p:cNvSpPr>
            <a:spLocks noGrp="1"/>
          </p:cNvSpPr>
          <p:nvPr/>
        </p:nvSpPr>
        <p:spPr>
          <a:xfrm>
            <a:off x="8172450" y="1857375"/>
            <a:ext cx="3333750" cy="2143125"/>
          </a:xfrm>
          <a:prstGeom prst="rect">
            <a:avLst/>
          </a:prstGeom>
          <a:solidFill>
            <a:srgbClr val="FFFFFF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3BCB90E-07CA-4803-B848-2D8AADA9B699}"/>
              </a:ext>
            </a:extLst>
          </p:cNvPr>
          <p:cNvSpPr>
            <a:spLocks noGrp="1"/>
          </p:cNvSpPr>
          <p:nvPr/>
        </p:nvSpPr>
        <p:spPr>
          <a:xfrm>
            <a:off x="8439150" y="2124075"/>
            <a:ext cx="495300" cy="19050"/>
          </a:xfrm>
          <a:prstGeom prst="rect">
            <a:avLst/>
          </a:prstGeom>
          <a:solidFill>
            <a:srgbClr val="A9C2A7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CFA67EC-63D3-4FC3-A81D-09BB8DE6DF31}"/>
              </a:ext>
            </a:extLst>
          </p:cNvPr>
          <p:cNvSpPr>
            <a:spLocks noGrp="1"/>
          </p:cNvSpPr>
          <p:nvPr/>
        </p:nvSpPr>
        <p:spPr>
          <a:xfrm>
            <a:off x="8439150" y="2314575"/>
            <a:ext cx="2800350" cy="40005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800" b="0">
                <a:solidFill>
                  <a:srgbClr val="414743"/>
                </a:solidFill>
              </a:defRPr>
            </a:pPr>
            <a:r>
              <a:rPr sz="1800" b="0">
                <a:solidFill>
                  <a:srgbClr val="414743"/>
                </a:solidFill>
              </a:rPr>
              <a:t>TikTok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7BAD4EB-236A-4190-80CF-EC63970A3B14}"/>
              </a:ext>
            </a:extLst>
          </p:cNvPr>
          <p:cNvSpPr>
            <a:spLocks noGrp="1"/>
          </p:cNvSpPr>
          <p:nvPr/>
        </p:nvSpPr>
        <p:spPr>
          <a:xfrm>
            <a:off x="8439150" y="2790825"/>
            <a:ext cx="2800350" cy="1038225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275" b="0">
                <a:solidFill>
                  <a:srgbClr val="414743"/>
                </a:solidFill>
              </a:defRPr>
            </a:pPr>
            <a:r>
              <a:rPr sz="1275" b="0">
                <a:solidFill>
                  <a:srgbClr val="414743"/>
                </a:solidFill>
              </a:rPr>
              <a:t>Short, honest content explaining materials, care, craftsmanship and brand values.</a:t>
            </a:r>
          </a:p>
        </p:txBody>
      </p:sp>
    </p:spTree>
    <p:extLst>
      <p:ext uri="{BB962C8B-B14F-4D97-AF65-F5344CB8AC3E}">
        <p14:creationId xmlns:p14="http://schemas.microsoft.com/office/powerpoint/2010/main" val="4814017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5F0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22A1A3-66FB-4DFA-AED5-8B2BE49770DA}"/>
              </a:ext>
            </a:extLst>
          </p:cNvPr>
          <p:cNvSpPr>
            <a:spLocks noGrp="1"/>
          </p:cNvSpPr>
          <p:nvPr/>
        </p:nvSpPr>
        <p:spPr>
          <a:xfrm>
            <a:off x="685800" y="457200"/>
            <a:ext cx="2857500" cy="24765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125" b="1">
                <a:solidFill>
                  <a:srgbClr val="7C8680"/>
                </a:solidFill>
              </a:defRPr>
            </a:pPr>
            <a:r>
              <a:rPr sz="1125" b="1">
                <a:solidFill>
                  <a:srgbClr val="7C8680"/>
                </a:solidFill>
              </a:rPr>
              <a:t>03 / MARKETING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6A74A45-922A-402C-8670-BAD60A43CCF5}"/>
              </a:ext>
            </a:extLst>
          </p:cNvPr>
          <p:cNvSpPr>
            <a:spLocks noGrp="1"/>
          </p:cNvSpPr>
          <p:nvPr/>
        </p:nvSpPr>
        <p:spPr>
          <a:xfrm>
            <a:off x="11525250" y="6429375"/>
            <a:ext cx="285750" cy="19050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r">
              <a:defRPr sz="975" b="0">
                <a:solidFill>
                  <a:srgbClr val="7C8680"/>
                </a:solidFill>
              </a:defRPr>
            </a:pPr>
            <a:r>
              <a:rPr sz="975" b="0">
                <a:solidFill>
                  <a:srgbClr val="7C8680"/>
                </a:solidFill>
              </a:rPr>
              <a:t>7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0" y="0"/>
            <a:ext cx="12192000" cy="2667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4ABBC25-FF8B-426A-B288-8F40794673EC}"/>
              </a:ext>
            </a:extLst>
          </p:cNvPr>
          <p:cNvSpPr>
            <a:spLocks noGrp="1"/>
          </p:cNvSpPr>
          <p:nvPr/>
        </p:nvSpPr>
        <p:spPr>
          <a:xfrm>
            <a:off x="0" y="2667000"/>
            <a:ext cx="12192000" cy="4191000"/>
          </a:xfrm>
          <a:prstGeom prst="rect">
            <a:avLst/>
          </a:prstGeom>
          <a:solidFill>
            <a:srgbClr val="E5F0E5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1FBC3F1-FD61-41DF-A4EB-30F61FB76064}"/>
              </a:ext>
            </a:extLst>
          </p:cNvPr>
          <p:cNvSpPr>
            <a:spLocks noGrp="1"/>
          </p:cNvSpPr>
          <p:nvPr/>
        </p:nvSpPr>
        <p:spPr>
          <a:xfrm>
            <a:off x="685800" y="3200400"/>
            <a:ext cx="4381500" cy="49530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2850" b="0">
                <a:solidFill>
                  <a:srgbClr val="414743"/>
                </a:solidFill>
              </a:defRPr>
            </a:pPr>
            <a:r>
              <a:rPr sz="2850" b="0">
                <a:solidFill>
                  <a:srgbClr val="414743"/>
                </a:solidFill>
              </a:rPr>
              <a:t>Content Masterpiece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5D46CD4-9D40-4BBD-B951-7E6A06EA3681}"/>
              </a:ext>
            </a:extLst>
          </p:cNvPr>
          <p:cNvSpPr>
            <a:spLocks noGrp="1"/>
          </p:cNvSpPr>
          <p:nvPr/>
        </p:nvSpPr>
        <p:spPr>
          <a:xfrm>
            <a:off x="685800" y="3905250"/>
            <a:ext cx="4953000" cy="1190625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425" b="0">
                <a:solidFill>
                  <a:srgbClr val="414743"/>
                </a:solidFill>
              </a:defRPr>
            </a:pPr>
            <a:r>
              <a:rPr sz="1425" b="0">
                <a:solidFill>
                  <a:srgbClr val="414743"/>
                </a:solidFill>
              </a:rPr>
              <a:t>The Verde Journal will educate rather than simply sell. Long-form articles and practical styling guides will explain materials, garment care and environmental impact.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D8DB6DE-30F7-4CEE-A554-1CFC1DC50A2A}"/>
              </a:ext>
            </a:extLst>
          </p:cNvPr>
          <p:cNvSpPr>
            <a:spLocks noGrp="1"/>
          </p:cNvSpPr>
          <p:nvPr/>
        </p:nvSpPr>
        <p:spPr>
          <a:xfrm>
            <a:off x="6477000" y="3714750"/>
            <a:ext cx="4572000" cy="171450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350" b="0">
                <a:solidFill>
                  <a:srgbClr val="414743"/>
                </a:solidFill>
              </a:defRPr>
            </a:pPr>
            <a:r>
              <a:rPr sz="1350" b="0">
                <a:solidFill>
                  <a:srgbClr val="414743"/>
                </a:solidFill>
              </a:rPr>
              <a:t>▪ Bi-weekly eco-lifestyle newsletter</a:t>
            </a:r>
          </a:p>
          <a:p>
            <a:endParaRPr sz="1350" b="0">
              <a:solidFill>
                <a:srgbClr val="414743"/>
              </a:solidFill>
            </a:endParaRPr>
          </a:p>
          <a:p>
            <a:pPr algn="l">
              <a:defRPr sz="1350" b="0">
                <a:solidFill>
                  <a:srgbClr val="414743"/>
                </a:solidFill>
              </a:defRPr>
            </a:pPr>
            <a:r>
              <a:rPr sz="1350" b="0">
                <a:solidFill>
                  <a:srgbClr val="414743"/>
                </a:solidFill>
              </a:rPr>
              <a:t>▪ Interactive carbon-footprint calculator</a:t>
            </a:r>
          </a:p>
          <a:p>
            <a:endParaRPr sz="1350" b="0">
              <a:solidFill>
                <a:srgbClr val="414743"/>
              </a:solidFill>
            </a:endParaRPr>
          </a:p>
          <a:p>
            <a:pPr algn="l">
              <a:defRPr sz="1350" b="0">
                <a:solidFill>
                  <a:srgbClr val="414743"/>
                </a:solidFill>
              </a:defRPr>
            </a:pPr>
            <a:r>
              <a:rPr sz="1350" b="0">
                <a:solidFill>
                  <a:srgbClr val="414743"/>
                </a:solidFill>
              </a:rPr>
              <a:t>▪ Collaborations with eco-advocates</a:t>
            </a:r>
          </a:p>
        </p:txBody>
      </p:sp>
    </p:spTree>
    <p:extLst>
      <p:ext uri="{BB962C8B-B14F-4D97-AF65-F5344CB8AC3E}">
        <p14:creationId xmlns:p14="http://schemas.microsoft.com/office/powerpoint/2010/main" val="11056224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5F0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0E2C50F-5EAB-41D6-B6E6-F22A9A33B339}"/>
              </a:ext>
            </a:extLst>
          </p:cNvPr>
          <p:cNvSpPr>
            <a:spLocks noGrp="1"/>
          </p:cNvSpPr>
          <p:nvPr/>
        </p:nvSpPr>
        <p:spPr>
          <a:xfrm>
            <a:off x="685800" y="457200"/>
            <a:ext cx="2857500" cy="24765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125" b="1">
                <a:solidFill>
                  <a:srgbClr val="7C8680"/>
                </a:solidFill>
              </a:defRPr>
            </a:pPr>
            <a:r>
              <a:rPr sz="1125" b="1">
                <a:solidFill>
                  <a:srgbClr val="7C8680"/>
                </a:solidFill>
              </a:rPr>
              <a:t>03 / MARKETING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7139A65-B189-497E-9CA0-F8BEB673326E}"/>
              </a:ext>
            </a:extLst>
          </p:cNvPr>
          <p:cNvSpPr>
            <a:spLocks noGrp="1"/>
          </p:cNvSpPr>
          <p:nvPr/>
        </p:nvSpPr>
        <p:spPr>
          <a:xfrm>
            <a:off x="11525250" y="6429375"/>
            <a:ext cx="285750" cy="19050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r">
              <a:defRPr sz="975" b="0">
                <a:solidFill>
                  <a:srgbClr val="7C8680"/>
                </a:solidFill>
              </a:defRPr>
            </a:pPr>
            <a:r>
              <a:rPr sz="975" b="0">
                <a:solidFill>
                  <a:srgbClr val="7C8680"/>
                </a:solidFill>
              </a:rPr>
              <a:t>8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285868C-84E5-4886-8231-7FC95103EE51}"/>
              </a:ext>
            </a:extLst>
          </p:cNvPr>
          <p:cNvSpPr>
            <a:spLocks noGrp="1"/>
          </p:cNvSpPr>
          <p:nvPr/>
        </p:nvSpPr>
        <p:spPr>
          <a:xfrm>
            <a:off x="685800" y="990600"/>
            <a:ext cx="5429250" cy="49530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2850" b="0">
                <a:solidFill>
                  <a:srgbClr val="414743"/>
                </a:solidFill>
              </a:defRPr>
            </a:pPr>
            <a:r>
              <a:rPr sz="2850" b="0">
                <a:solidFill>
                  <a:srgbClr val="414743"/>
                </a:solidFill>
              </a:rPr>
              <a:t>SEO &amp; Discoverability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2195693-04C5-441C-AD60-DC844873D281}"/>
              </a:ext>
            </a:extLst>
          </p:cNvPr>
          <p:cNvSpPr>
            <a:spLocks noGrp="1"/>
          </p:cNvSpPr>
          <p:nvPr/>
        </p:nvSpPr>
        <p:spPr>
          <a:xfrm>
            <a:off x="685800" y="1638300"/>
            <a:ext cx="6191250" cy="62865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425" b="0">
                <a:solidFill>
                  <a:srgbClr val="414743"/>
                </a:solidFill>
              </a:defRPr>
            </a:pPr>
            <a:r>
              <a:rPr sz="1425" b="0">
                <a:solidFill>
                  <a:srgbClr val="414743"/>
                </a:solidFill>
              </a:rPr>
              <a:t>Intent-based keywords will help conscious consumers find sustainable alternatives when they search online.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39DBA68-C180-4884-8348-48B538C75E5F}"/>
              </a:ext>
            </a:extLst>
          </p:cNvPr>
          <p:cNvSpPr>
            <a:spLocks noGrp="1"/>
          </p:cNvSpPr>
          <p:nvPr/>
        </p:nvSpPr>
        <p:spPr>
          <a:xfrm>
            <a:off x="1143000" y="3952875"/>
            <a:ext cx="762000" cy="19050"/>
          </a:xfrm>
          <a:prstGeom prst="rect">
            <a:avLst/>
          </a:prstGeom>
          <a:solidFill>
            <a:srgbClr val="A9C2A7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9611373-BFFD-44E6-A2CE-9FC12971C3ED}"/>
              </a:ext>
            </a:extLst>
          </p:cNvPr>
          <p:cNvSpPr>
            <a:spLocks noGrp="1"/>
          </p:cNvSpPr>
          <p:nvPr/>
        </p:nvSpPr>
        <p:spPr>
          <a:xfrm>
            <a:off x="685800" y="4238625"/>
            <a:ext cx="2857500" cy="104775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5700" b="0">
                <a:solidFill>
                  <a:srgbClr val="414743"/>
                </a:solidFill>
              </a:defRPr>
            </a:pPr>
            <a:r>
              <a:rPr sz="5700" b="0">
                <a:solidFill>
                  <a:srgbClr val="414743"/>
                </a:solidFill>
              </a:rPr>
              <a:t>25%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2FCF1DD-E1C4-4776-AC15-B3BE5E68C603}"/>
              </a:ext>
            </a:extLst>
          </p:cNvPr>
          <p:cNvSpPr>
            <a:spLocks noGrp="1"/>
          </p:cNvSpPr>
          <p:nvPr/>
        </p:nvSpPr>
        <p:spPr>
          <a:xfrm>
            <a:off x="685800" y="5381625"/>
            <a:ext cx="3333750" cy="47625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050" b="1">
                <a:solidFill>
                  <a:srgbClr val="414743"/>
                </a:solidFill>
              </a:defRPr>
            </a:pPr>
            <a:r>
              <a:rPr sz="1050" b="1">
                <a:solidFill>
                  <a:srgbClr val="414743"/>
                </a:solidFill>
              </a:rPr>
              <a:t>ORGANIC TRAFFIC GROWTH TARGET</a:t>
            </a:r>
          </a:p>
          <a:p>
            <a:pPr algn="l">
              <a:defRPr sz="1050" b="1">
                <a:solidFill>
                  <a:srgbClr val="414743"/>
                </a:solidFill>
              </a:defRPr>
            </a:pPr>
            <a:r>
              <a:rPr sz="1050" b="1">
                <a:solidFill>
                  <a:srgbClr val="414743"/>
                </a:solidFill>
              </a:rPr>
              <a:t>WITHIN 12 MONTHS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DC21CC6-1E69-4DA1-A167-870437ADE921}"/>
              </a:ext>
            </a:extLst>
          </p:cNvPr>
          <p:cNvSpPr>
            <a:spLocks noGrp="1"/>
          </p:cNvSpPr>
          <p:nvPr/>
        </p:nvSpPr>
        <p:spPr>
          <a:xfrm>
            <a:off x="8334375" y="4000500"/>
            <a:ext cx="2857500" cy="22860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r">
              <a:defRPr sz="1125" b="1">
                <a:solidFill>
                  <a:srgbClr val="A9C2A7"/>
                </a:solidFill>
              </a:defRPr>
            </a:pPr>
            <a:r>
              <a:rPr sz="1125" b="1">
                <a:solidFill>
                  <a:srgbClr val="A9C2A7"/>
                </a:solidFill>
              </a:rPr>
              <a:t>PRIMARY KEYWORDS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863CCA8-03CE-485A-A00D-FAA473F645F9}"/>
              </a:ext>
            </a:extLst>
          </p:cNvPr>
          <p:cNvSpPr>
            <a:spLocks noGrp="1"/>
          </p:cNvSpPr>
          <p:nvPr/>
        </p:nvSpPr>
        <p:spPr>
          <a:xfrm>
            <a:off x="8001000" y="4429125"/>
            <a:ext cx="3190875" cy="142875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r">
              <a:defRPr sz="1425" b="0">
                <a:solidFill>
                  <a:srgbClr val="414743"/>
                </a:solidFill>
              </a:defRPr>
            </a:pPr>
            <a:r>
              <a:rPr sz="1425" b="0">
                <a:solidFill>
                  <a:srgbClr val="414743"/>
                </a:solidFill>
              </a:rPr>
              <a:t>#SustainableFashion</a:t>
            </a:r>
          </a:p>
          <a:p>
            <a:pPr algn="r">
              <a:defRPr sz="1425" b="0">
                <a:solidFill>
                  <a:srgbClr val="414743"/>
                </a:solidFill>
              </a:defRPr>
            </a:pPr>
            <a:r>
              <a:rPr sz="1425" b="0">
                <a:solidFill>
                  <a:srgbClr val="414743"/>
                </a:solidFill>
              </a:rPr>
              <a:t>#EcoFriendlyClothing</a:t>
            </a:r>
          </a:p>
          <a:p>
            <a:pPr algn="r">
              <a:defRPr sz="1425" b="0">
                <a:solidFill>
                  <a:srgbClr val="414743"/>
                </a:solidFill>
              </a:defRPr>
            </a:pPr>
            <a:r>
              <a:rPr sz="1425" b="0">
                <a:solidFill>
                  <a:srgbClr val="414743"/>
                </a:solidFill>
              </a:rPr>
              <a:t>#MinimalistWardrobe</a:t>
            </a:r>
          </a:p>
          <a:p>
            <a:pPr algn="r">
              <a:defRPr sz="1425" b="0">
                <a:solidFill>
                  <a:srgbClr val="414743"/>
                </a:solidFill>
              </a:defRPr>
            </a:pPr>
            <a:r>
              <a:rPr sz="1425" b="0">
                <a:solidFill>
                  <a:srgbClr val="414743"/>
                </a:solidFill>
              </a:rPr>
              <a:t>#EthicalAccessories</a:t>
            </a:r>
          </a:p>
        </p:txBody>
      </p:sp>
    </p:spTree>
    <p:extLst>
      <p:ext uri="{BB962C8B-B14F-4D97-AF65-F5344CB8AC3E}">
        <p14:creationId xmlns:p14="http://schemas.microsoft.com/office/powerpoint/2010/main" val="20567411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1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DDB4BB4-6BDD-415E-A4C0-45EF10EA9827}"/>
              </a:ext>
            </a:extLst>
          </p:cNvPr>
          <p:cNvSpPr>
            <a:spLocks noGrp="1"/>
          </p:cNvSpPr>
          <p:nvPr/>
        </p:nvSpPr>
        <p:spPr>
          <a:xfrm>
            <a:off x="685800" y="723900"/>
            <a:ext cx="2095500" cy="22860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125" b="1">
                <a:solidFill>
                  <a:srgbClr val="7C8680"/>
                </a:solidFill>
              </a:defRPr>
            </a:pPr>
            <a:r>
              <a:rPr sz="1125" b="1">
                <a:solidFill>
                  <a:srgbClr val="7C8680"/>
                </a:solidFill>
              </a:rPr>
              <a:t>PART 04 &amp; 05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52FC64B-9125-4B9F-8C30-B51D796F9E3B}"/>
              </a:ext>
            </a:extLst>
          </p:cNvPr>
          <p:cNvSpPr>
            <a:spLocks noGrp="1"/>
          </p:cNvSpPr>
          <p:nvPr/>
        </p:nvSpPr>
        <p:spPr>
          <a:xfrm>
            <a:off x="685800" y="2762250"/>
            <a:ext cx="7810500" cy="66675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3675" b="0">
                <a:solidFill>
                  <a:srgbClr val="414743"/>
                </a:solidFill>
              </a:defRPr>
            </a:pPr>
            <a:r>
              <a:rPr sz="3675" b="0">
                <a:solidFill>
                  <a:srgbClr val="414743"/>
                </a:solidFill>
              </a:rPr>
              <a:t>Infrastructure &amp; Security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A19D272-F0C8-412C-AE16-C054F519C5CE}"/>
              </a:ext>
            </a:extLst>
          </p:cNvPr>
          <p:cNvSpPr>
            <a:spLocks noGrp="1"/>
          </p:cNvSpPr>
          <p:nvPr/>
        </p:nvSpPr>
        <p:spPr>
          <a:xfrm>
            <a:off x="685800" y="3619500"/>
            <a:ext cx="5143500" cy="19050"/>
          </a:xfrm>
          <a:prstGeom prst="rect">
            <a:avLst/>
          </a:prstGeom>
          <a:solidFill>
            <a:srgbClr val="CFC8B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E419F8F-DEF8-4A46-8649-4AE1B2DB25DA}"/>
              </a:ext>
            </a:extLst>
          </p:cNvPr>
          <p:cNvSpPr>
            <a:spLocks noGrp="1"/>
          </p:cNvSpPr>
          <p:nvPr/>
        </p:nvSpPr>
        <p:spPr>
          <a:xfrm>
            <a:off x="685800" y="3952875"/>
            <a:ext cx="5524500" cy="57150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425" b="1">
                <a:solidFill>
                  <a:srgbClr val="7C8680"/>
                </a:solidFill>
              </a:defRPr>
            </a:pPr>
            <a:r>
              <a:rPr sz="1425" b="1">
                <a:solidFill>
                  <a:srgbClr val="7C8680"/>
                </a:solidFill>
              </a:rPr>
              <a:t>A reliable technical foundation protects customer data and supports future growth.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623827D-8CA4-4965-8A5F-80303BD4F752}"/>
              </a:ext>
            </a:extLst>
          </p:cNvPr>
          <p:cNvSpPr>
            <a:spLocks noGrp="1"/>
          </p:cNvSpPr>
          <p:nvPr/>
        </p:nvSpPr>
        <p:spPr>
          <a:xfrm>
            <a:off x="11525250" y="6429375"/>
            <a:ext cx="285750" cy="19050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r">
              <a:defRPr sz="975" b="0">
                <a:solidFill>
                  <a:srgbClr val="7C8680"/>
                </a:solidFill>
              </a:defRPr>
            </a:pPr>
            <a:r>
              <a:rPr sz="975" b="0">
                <a:solidFill>
                  <a:srgbClr val="7C8680"/>
                </a:solidFill>
              </a:rPr>
              <a:t>9</a:t>
            </a:r>
          </a:p>
        </p:txBody>
      </p:sp>
    </p:spTree>
    <p:extLst>
      <p:ext uri="{BB962C8B-B14F-4D97-AF65-F5344CB8AC3E}">
        <p14:creationId xmlns:p14="http://schemas.microsoft.com/office/powerpoint/2010/main" val="19377739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5F0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C1F87D6D-428D-4566-84C3-7FF55BBD8CD8}"/>
              </a:ext>
            </a:extLst>
          </p:cNvPr>
          <p:cNvSpPr>
            <a:spLocks noGrp="1"/>
          </p:cNvSpPr>
          <p:nvPr/>
        </p:nvSpPr>
        <p:spPr>
          <a:xfrm>
            <a:off x="685800" y="457200"/>
            <a:ext cx="2857500" cy="24765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125" b="1">
                <a:solidFill>
                  <a:srgbClr val="7C8680"/>
                </a:solidFill>
              </a:defRPr>
            </a:pPr>
            <a:r>
              <a:rPr sz="1125" b="1">
                <a:solidFill>
                  <a:srgbClr val="7C8680"/>
                </a:solidFill>
              </a:rPr>
              <a:t>04 / CLOUD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57F95DA-8225-4286-B075-0906CB76783F}"/>
              </a:ext>
            </a:extLst>
          </p:cNvPr>
          <p:cNvSpPr>
            <a:spLocks noGrp="1"/>
          </p:cNvSpPr>
          <p:nvPr/>
        </p:nvSpPr>
        <p:spPr>
          <a:xfrm>
            <a:off x="11525250" y="6429375"/>
            <a:ext cx="285750" cy="19050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r">
              <a:defRPr sz="975" b="0">
                <a:solidFill>
                  <a:srgbClr val="7C8680"/>
                </a:solidFill>
              </a:defRPr>
            </a:pPr>
            <a:r>
              <a:rPr sz="975" b="0">
                <a:solidFill>
                  <a:srgbClr val="7C8680"/>
                </a:solidFill>
              </a:rPr>
              <a:t>10</a:t>
            </a: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3"/>
          <a:srcRect l="2679" r="2679"/>
          <a:stretch>
            <a:fillRect/>
          </a:stretch>
        </p:blipFill>
        <p:spPr>
          <a:xfrm>
            <a:off x="7143750" y="0"/>
            <a:ext cx="5048250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9F0FD68-95A9-4D71-A916-D2A5E8FD8E7B}"/>
              </a:ext>
            </a:extLst>
          </p:cNvPr>
          <p:cNvSpPr>
            <a:spLocks noGrp="1"/>
          </p:cNvSpPr>
          <p:nvPr/>
        </p:nvSpPr>
        <p:spPr>
          <a:xfrm>
            <a:off x="685800" y="1095375"/>
            <a:ext cx="5429250" cy="523875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2850" b="0">
                <a:solidFill>
                  <a:srgbClr val="414743"/>
                </a:solidFill>
              </a:defRPr>
            </a:pPr>
            <a:r>
              <a:rPr sz="2850" b="0">
                <a:solidFill>
                  <a:srgbClr val="414743"/>
                </a:solidFill>
              </a:rPr>
              <a:t>Supporting Growth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B58F41A-B6FC-4EAC-A2B8-AD5A144996F7}"/>
              </a:ext>
            </a:extLst>
          </p:cNvPr>
          <p:cNvSpPr>
            <a:spLocks noGrp="1"/>
          </p:cNvSpPr>
          <p:nvPr/>
        </p:nvSpPr>
        <p:spPr>
          <a:xfrm>
            <a:off x="685800" y="1857375"/>
            <a:ext cx="5619750" cy="95250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425" b="0">
                <a:solidFill>
                  <a:srgbClr val="414743"/>
                </a:solidFill>
              </a:defRPr>
            </a:pPr>
            <a:r>
              <a:rPr sz="1425" b="0">
                <a:solidFill>
                  <a:srgbClr val="414743"/>
                </a:solidFill>
              </a:rPr>
              <a:t>Cloud services such as AWS or Microsoft Azure can support secure storage, automatic backups and reliable access during busy periods.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CBFBF23-6296-4097-A1D9-4C559FEC16CE}"/>
              </a:ext>
            </a:extLst>
          </p:cNvPr>
          <p:cNvSpPr>
            <a:spLocks noGrp="1"/>
          </p:cNvSpPr>
          <p:nvPr/>
        </p:nvSpPr>
        <p:spPr>
          <a:xfrm>
            <a:off x="685800" y="3238500"/>
            <a:ext cx="457200" cy="19050"/>
          </a:xfrm>
          <a:prstGeom prst="rect">
            <a:avLst/>
          </a:prstGeom>
          <a:solidFill>
            <a:srgbClr val="A9C2A7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ABAA646-B409-44C8-8CD0-B06496DC6272}"/>
              </a:ext>
            </a:extLst>
          </p:cNvPr>
          <p:cNvSpPr>
            <a:spLocks noGrp="1"/>
          </p:cNvSpPr>
          <p:nvPr/>
        </p:nvSpPr>
        <p:spPr>
          <a:xfrm>
            <a:off x="1066800" y="3105150"/>
            <a:ext cx="2857500" cy="28575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650" b="1">
                <a:solidFill>
                  <a:srgbClr val="414743"/>
                </a:solidFill>
              </a:defRPr>
            </a:pPr>
            <a:r>
              <a:rPr sz="1650" b="1">
                <a:solidFill>
                  <a:srgbClr val="414743"/>
                </a:solidFill>
              </a:rPr>
              <a:t>Dynamic scalability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675E0B8-3CA2-4744-9DF9-703532155D59}"/>
              </a:ext>
            </a:extLst>
          </p:cNvPr>
          <p:cNvSpPr>
            <a:spLocks noGrp="1"/>
          </p:cNvSpPr>
          <p:nvPr/>
        </p:nvSpPr>
        <p:spPr>
          <a:xfrm>
            <a:off x="1066800" y="3448050"/>
            <a:ext cx="4572000" cy="40005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275" b="0">
                <a:solidFill>
                  <a:srgbClr val="7C8680"/>
                </a:solidFill>
              </a:defRPr>
            </a:pPr>
            <a:r>
              <a:rPr sz="1275" b="0">
                <a:solidFill>
                  <a:srgbClr val="7C8680"/>
                </a:solidFill>
              </a:rPr>
              <a:t>Capacity can increase when website demand grows.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79A5127-6D0C-4452-AD4E-0BA4CDE76CDB}"/>
              </a:ext>
            </a:extLst>
          </p:cNvPr>
          <p:cNvSpPr>
            <a:spLocks noGrp="1"/>
          </p:cNvSpPr>
          <p:nvPr/>
        </p:nvSpPr>
        <p:spPr>
          <a:xfrm>
            <a:off x="685800" y="4210050"/>
            <a:ext cx="457200" cy="19050"/>
          </a:xfrm>
          <a:prstGeom prst="rect">
            <a:avLst/>
          </a:prstGeom>
          <a:solidFill>
            <a:srgbClr val="A9C2A7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0569EB3-37A6-428F-8018-7FDFCEFA672D}"/>
              </a:ext>
            </a:extLst>
          </p:cNvPr>
          <p:cNvSpPr>
            <a:spLocks noGrp="1"/>
          </p:cNvSpPr>
          <p:nvPr/>
        </p:nvSpPr>
        <p:spPr>
          <a:xfrm>
            <a:off x="1066800" y="4076700"/>
            <a:ext cx="2857500" cy="28575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650" b="1">
                <a:solidFill>
                  <a:srgbClr val="414743"/>
                </a:solidFill>
              </a:defRPr>
            </a:pPr>
            <a:r>
              <a:rPr sz="1650" b="1">
                <a:solidFill>
                  <a:srgbClr val="414743"/>
                </a:solidFill>
              </a:rPr>
              <a:t>Secure collaboration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6A5EDD1-B5B6-4659-A1C7-4EC2A5C45844}"/>
              </a:ext>
            </a:extLst>
          </p:cNvPr>
          <p:cNvSpPr>
            <a:spLocks noGrp="1"/>
          </p:cNvSpPr>
          <p:nvPr/>
        </p:nvSpPr>
        <p:spPr>
          <a:xfrm>
            <a:off x="1066800" y="4419600"/>
            <a:ext cx="4762500" cy="40005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275" b="0">
                <a:solidFill>
                  <a:srgbClr val="7C8680"/>
                </a:solidFill>
              </a:defRPr>
            </a:pPr>
            <a:r>
              <a:rPr sz="1275" b="0">
                <a:solidFill>
                  <a:srgbClr val="7C8680"/>
                </a:solidFill>
              </a:rPr>
              <a:t>Authorised teams can share content and product files safely.</a:t>
            </a:r>
          </a:p>
        </p:txBody>
      </p:sp>
    </p:spTree>
    <p:extLst>
      <p:ext uri="{BB962C8B-B14F-4D97-AF65-F5344CB8AC3E}">
        <p14:creationId xmlns:p14="http://schemas.microsoft.com/office/powerpoint/2010/main" val="13831940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5F0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81CF419E-D38C-443C-8460-7A727007ECE7}"/>
              </a:ext>
            </a:extLst>
          </p:cNvPr>
          <p:cNvSpPr>
            <a:spLocks noGrp="1"/>
          </p:cNvSpPr>
          <p:nvPr/>
        </p:nvSpPr>
        <p:spPr>
          <a:xfrm>
            <a:off x="685800" y="457200"/>
            <a:ext cx="2857500" cy="24765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125" b="1">
                <a:solidFill>
                  <a:srgbClr val="7C8680"/>
                </a:solidFill>
              </a:defRPr>
            </a:pPr>
            <a:r>
              <a:rPr sz="1125" b="1">
                <a:solidFill>
                  <a:srgbClr val="7C8680"/>
                </a:solidFill>
              </a:rPr>
              <a:t>05 / SECURITY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BA57B7D-6862-4D7F-B3DD-98E8B133627C}"/>
              </a:ext>
            </a:extLst>
          </p:cNvPr>
          <p:cNvSpPr>
            <a:spLocks noGrp="1"/>
          </p:cNvSpPr>
          <p:nvPr/>
        </p:nvSpPr>
        <p:spPr>
          <a:xfrm>
            <a:off x="11525250" y="6429375"/>
            <a:ext cx="285750" cy="19050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r">
              <a:defRPr sz="975" b="0">
                <a:solidFill>
                  <a:srgbClr val="7C8680"/>
                </a:solidFill>
              </a:defRPr>
            </a:pPr>
            <a:r>
              <a:rPr sz="975" b="0">
                <a:solidFill>
                  <a:srgbClr val="7C8680"/>
                </a:solidFill>
              </a:rPr>
              <a:t>11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C60BB10-12BE-416F-91C3-8D47DA38FBA7}"/>
              </a:ext>
            </a:extLst>
          </p:cNvPr>
          <p:cNvSpPr>
            <a:spLocks noGrp="1"/>
          </p:cNvSpPr>
          <p:nvPr/>
        </p:nvSpPr>
        <p:spPr>
          <a:xfrm>
            <a:off x="685800" y="838200"/>
            <a:ext cx="5429250" cy="51435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2850" b="0">
                <a:solidFill>
                  <a:srgbClr val="414743"/>
                </a:solidFill>
              </a:defRPr>
            </a:pPr>
            <a:r>
              <a:rPr sz="2850" b="0">
                <a:solidFill>
                  <a:srgbClr val="414743"/>
                </a:solidFill>
              </a:rPr>
              <a:t>Safeguarding Trust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9627652-047E-49CC-8DAD-0E4A682B14F7}"/>
              </a:ext>
            </a:extLst>
          </p:cNvPr>
          <p:cNvSpPr>
            <a:spLocks noGrp="1"/>
          </p:cNvSpPr>
          <p:nvPr/>
        </p:nvSpPr>
        <p:spPr>
          <a:xfrm>
            <a:off x="685800" y="1638300"/>
            <a:ext cx="5143500" cy="1762125"/>
          </a:xfrm>
          <a:prstGeom prst="rect">
            <a:avLst/>
          </a:prstGeom>
          <a:solidFill>
            <a:srgbClr val="FFFFFF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2B9AC1B-03FB-4651-B2A1-76074DD8B3CC}"/>
              </a:ext>
            </a:extLst>
          </p:cNvPr>
          <p:cNvSpPr>
            <a:spLocks noGrp="1"/>
          </p:cNvSpPr>
          <p:nvPr/>
        </p:nvSpPr>
        <p:spPr>
          <a:xfrm>
            <a:off x="952500" y="1905000"/>
            <a:ext cx="495300" cy="19050"/>
          </a:xfrm>
          <a:prstGeom prst="rect">
            <a:avLst/>
          </a:prstGeom>
          <a:solidFill>
            <a:srgbClr val="A9C2A7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2686CBB-3E9D-4830-9DD0-0289EEFA2DD3}"/>
              </a:ext>
            </a:extLst>
          </p:cNvPr>
          <p:cNvSpPr>
            <a:spLocks noGrp="1"/>
          </p:cNvSpPr>
          <p:nvPr/>
        </p:nvSpPr>
        <p:spPr>
          <a:xfrm>
            <a:off x="952500" y="2095500"/>
            <a:ext cx="4610100" cy="40005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800" b="0">
                <a:solidFill>
                  <a:srgbClr val="414743"/>
                </a:solidFill>
              </a:defRPr>
            </a:pPr>
            <a:r>
              <a:rPr sz="1800" b="0">
                <a:solidFill>
                  <a:srgbClr val="414743"/>
                </a:solidFill>
              </a:rPr>
              <a:t>SSL Encryption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484539C-127A-4670-BED1-5AAE18B7C628}"/>
              </a:ext>
            </a:extLst>
          </p:cNvPr>
          <p:cNvSpPr>
            <a:spLocks noGrp="1"/>
          </p:cNvSpPr>
          <p:nvPr/>
        </p:nvSpPr>
        <p:spPr>
          <a:xfrm>
            <a:off x="952500" y="2571750"/>
            <a:ext cx="4610100" cy="657225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275" b="0">
                <a:solidFill>
                  <a:srgbClr val="414743"/>
                </a:solidFill>
              </a:defRPr>
            </a:pPr>
            <a:r>
              <a:rPr sz="1275" b="0">
                <a:solidFill>
                  <a:srgbClr val="414743"/>
                </a:solidFill>
              </a:rPr>
              <a:t>Protects information exchanged between the website and customers during browsing and checkout.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032F463-9195-49F1-AF00-73E2B84A7567}"/>
              </a:ext>
            </a:extLst>
          </p:cNvPr>
          <p:cNvSpPr>
            <a:spLocks noGrp="1"/>
          </p:cNvSpPr>
          <p:nvPr/>
        </p:nvSpPr>
        <p:spPr>
          <a:xfrm>
            <a:off x="6362700" y="1638300"/>
            <a:ext cx="5143500" cy="1762125"/>
          </a:xfrm>
          <a:prstGeom prst="rect">
            <a:avLst/>
          </a:prstGeom>
          <a:solidFill>
            <a:srgbClr val="FFFFFF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80BBD3F-8BE4-4461-9088-AE0DC94F0CC0}"/>
              </a:ext>
            </a:extLst>
          </p:cNvPr>
          <p:cNvSpPr>
            <a:spLocks noGrp="1"/>
          </p:cNvSpPr>
          <p:nvPr/>
        </p:nvSpPr>
        <p:spPr>
          <a:xfrm>
            <a:off x="6629400" y="1905000"/>
            <a:ext cx="495300" cy="19050"/>
          </a:xfrm>
          <a:prstGeom prst="rect">
            <a:avLst/>
          </a:prstGeom>
          <a:solidFill>
            <a:srgbClr val="A9C2A7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CBF6D94-E0CA-48CE-99A6-ACB27B4D8241}"/>
              </a:ext>
            </a:extLst>
          </p:cNvPr>
          <p:cNvSpPr>
            <a:spLocks noGrp="1"/>
          </p:cNvSpPr>
          <p:nvPr/>
        </p:nvSpPr>
        <p:spPr>
          <a:xfrm>
            <a:off x="6629400" y="2095500"/>
            <a:ext cx="4610100" cy="40005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800" b="0">
                <a:solidFill>
                  <a:srgbClr val="414743"/>
                </a:solidFill>
              </a:defRPr>
            </a:pPr>
            <a:r>
              <a:rPr sz="1800" b="0">
                <a:solidFill>
                  <a:srgbClr val="414743"/>
                </a:solidFill>
              </a:rPr>
              <a:t>Two-Factor Authentication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E43CCA3-2CE2-44F8-85DE-178D4591280C}"/>
              </a:ext>
            </a:extLst>
          </p:cNvPr>
          <p:cNvSpPr>
            <a:spLocks noGrp="1"/>
          </p:cNvSpPr>
          <p:nvPr/>
        </p:nvSpPr>
        <p:spPr>
          <a:xfrm>
            <a:off x="6629400" y="2571750"/>
            <a:ext cx="4610100" cy="657225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275" b="0">
                <a:solidFill>
                  <a:srgbClr val="414743"/>
                </a:solidFill>
              </a:defRPr>
            </a:pPr>
            <a:r>
              <a:rPr sz="1275" b="0">
                <a:solidFill>
                  <a:srgbClr val="414743"/>
                </a:solidFill>
              </a:rPr>
              <a:t>Adds an extra security step for staff and administrative accounts.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994089C-375C-4E92-ABDE-05865B6A0528}"/>
              </a:ext>
            </a:extLst>
          </p:cNvPr>
          <p:cNvSpPr>
            <a:spLocks noGrp="1"/>
          </p:cNvSpPr>
          <p:nvPr/>
        </p:nvSpPr>
        <p:spPr>
          <a:xfrm>
            <a:off x="685800" y="3762375"/>
            <a:ext cx="5143500" cy="1762125"/>
          </a:xfrm>
          <a:prstGeom prst="rect">
            <a:avLst/>
          </a:prstGeom>
          <a:solidFill>
            <a:srgbClr val="FFFFFF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D77C70D-9FD7-4C7C-A73C-8DA3B56C8615}"/>
              </a:ext>
            </a:extLst>
          </p:cNvPr>
          <p:cNvSpPr>
            <a:spLocks noGrp="1"/>
          </p:cNvSpPr>
          <p:nvPr/>
        </p:nvSpPr>
        <p:spPr>
          <a:xfrm>
            <a:off x="952500" y="4029075"/>
            <a:ext cx="495300" cy="19050"/>
          </a:xfrm>
          <a:prstGeom prst="rect">
            <a:avLst/>
          </a:prstGeom>
          <a:solidFill>
            <a:srgbClr val="A9C2A7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36E766F-FEA3-4FA2-AE7F-ADE1D4357B2A}"/>
              </a:ext>
            </a:extLst>
          </p:cNvPr>
          <p:cNvSpPr>
            <a:spLocks noGrp="1"/>
          </p:cNvSpPr>
          <p:nvPr/>
        </p:nvSpPr>
        <p:spPr>
          <a:xfrm>
            <a:off x="952500" y="4219575"/>
            <a:ext cx="4610100" cy="40005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800" b="0">
                <a:solidFill>
                  <a:srgbClr val="414743"/>
                </a:solidFill>
              </a:defRPr>
            </a:pPr>
            <a:r>
              <a:rPr sz="1800" b="0">
                <a:solidFill>
                  <a:srgbClr val="414743"/>
                </a:solidFill>
              </a:rPr>
              <a:t>UK GDPR Compliance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931F5C9-FA73-4421-AEFE-B81E8F499057}"/>
              </a:ext>
            </a:extLst>
          </p:cNvPr>
          <p:cNvSpPr>
            <a:spLocks noGrp="1"/>
          </p:cNvSpPr>
          <p:nvPr/>
        </p:nvSpPr>
        <p:spPr>
          <a:xfrm>
            <a:off x="952500" y="4695825"/>
            <a:ext cx="4610100" cy="657225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275" b="0">
                <a:solidFill>
                  <a:srgbClr val="414743"/>
                </a:solidFill>
              </a:defRPr>
            </a:pPr>
            <a:r>
              <a:rPr sz="1275" b="0">
                <a:solidFill>
                  <a:srgbClr val="414743"/>
                </a:solidFill>
              </a:rPr>
              <a:t>Uses clear consent, data minimisation, secure storage and a transparent privacy policy.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E121D59-5AF7-4BEB-B573-B82F79118B96}"/>
              </a:ext>
            </a:extLst>
          </p:cNvPr>
          <p:cNvSpPr>
            <a:spLocks noGrp="1"/>
          </p:cNvSpPr>
          <p:nvPr/>
        </p:nvSpPr>
        <p:spPr>
          <a:xfrm>
            <a:off x="6362700" y="3762375"/>
            <a:ext cx="5143500" cy="1762125"/>
          </a:xfrm>
          <a:prstGeom prst="rect">
            <a:avLst/>
          </a:prstGeom>
          <a:solidFill>
            <a:srgbClr val="FFFFFF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9FEA8F6-93AD-4626-818F-25AC6EA08203}"/>
              </a:ext>
            </a:extLst>
          </p:cNvPr>
          <p:cNvSpPr>
            <a:spLocks noGrp="1"/>
          </p:cNvSpPr>
          <p:nvPr/>
        </p:nvSpPr>
        <p:spPr>
          <a:xfrm>
            <a:off x="6629400" y="4029075"/>
            <a:ext cx="495300" cy="19050"/>
          </a:xfrm>
          <a:prstGeom prst="rect">
            <a:avLst/>
          </a:prstGeom>
          <a:solidFill>
            <a:srgbClr val="A9C2A7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8974D18-A780-4C4D-9CC4-E3984084856A}"/>
              </a:ext>
            </a:extLst>
          </p:cNvPr>
          <p:cNvSpPr>
            <a:spLocks noGrp="1"/>
          </p:cNvSpPr>
          <p:nvPr/>
        </p:nvSpPr>
        <p:spPr>
          <a:xfrm>
            <a:off x="6629400" y="4219575"/>
            <a:ext cx="4610100" cy="40005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800" b="0">
                <a:solidFill>
                  <a:srgbClr val="414743"/>
                </a:solidFill>
              </a:defRPr>
            </a:pPr>
            <a:r>
              <a:rPr sz="1800" b="0">
                <a:solidFill>
                  <a:srgbClr val="414743"/>
                </a:solidFill>
              </a:rPr>
              <a:t>Payment &amp; Security Audits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2E14486-C887-45AE-9767-1CE5DFE7F8D0}"/>
              </a:ext>
            </a:extLst>
          </p:cNvPr>
          <p:cNvSpPr>
            <a:spLocks noGrp="1"/>
          </p:cNvSpPr>
          <p:nvPr/>
        </p:nvSpPr>
        <p:spPr>
          <a:xfrm>
            <a:off x="6629400" y="4695825"/>
            <a:ext cx="4610100" cy="657225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275" b="0">
                <a:solidFill>
                  <a:srgbClr val="414743"/>
                </a:solidFill>
              </a:defRPr>
            </a:pPr>
            <a:r>
              <a:rPr sz="1275" b="0">
                <a:solidFill>
                  <a:srgbClr val="414743"/>
                </a:solidFill>
              </a:rPr>
              <a:t>Uses a PCI-compliant payment provider and regular vulnerability checks.</a:t>
            </a:r>
          </a:p>
        </p:txBody>
      </p:sp>
    </p:spTree>
    <p:extLst>
      <p:ext uri="{BB962C8B-B14F-4D97-AF65-F5344CB8AC3E}">
        <p14:creationId xmlns:p14="http://schemas.microsoft.com/office/powerpoint/2010/main" val="15744371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0252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8B08583-52D1-4485-9B55-40436292E93F}"/>
              </a:ext>
            </a:extLst>
          </p:cNvPr>
          <p:cNvSpPr>
            <a:spLocks noGrp="1"/>
          </p:cNvSpPr>
          <p:nvPr/>
        </p:nvSpPr>
        <p:spPr>
          <a:xfrm>
            <a:off x="0" y="4953000"/>
            <a:ext cx="12192000" cy="1905000"/>
          </a:xfrm>
          <a:prstGeom prst="rect">
            <a:avLst/>
          </a:prstGeom>
          <a:solidFill>
            <a:srgbClr val="1A1E1C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0AB217B-7BE5-4AF6-9866-0DC09AF2D83D}"/>
              </a:ext>
            </a:extLst>
          </p:cNvPr>
          <p:cNvSpPr>
            <a:spLocks noGrp="1"/>
          </p:cNvSpPr>
          <p:nvPr/>
        </p:nvSpPr>
        <p:spPr>
          <a:xfrm>
            <a:off x="1714500" y="2095500"/>
            <a:ext cx="8763000" cy="74295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ctr">
              <a:defRPr sz="3900" b="0">
                <a:solidFill>
                  <a:srgbClr val="E5F0E5"/>
                </a:solidFill>
              </a:defRPr>
            </a:pPr>
            <a:r>
              <a:rPr sz="3900" b="0">
                <a:solidFill>
                  <a:srgbClr val="E5F0E5"/>
                </a:solidFill>
              </a:rPr>
              <a:t>Fashion for a Future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BFC666E-B770-49B5-BE90-06AB319DBA69}"/>
              </a:ext>
            </a:extLst>
          </p:cNvPr>
          <p:cNvSpPr>
            <a:spLocks noGrp="1"/>
          </p:cNvSpPr>
          <p:nvPr/>
        </p:nvSpPr>
        <p:spPr>
          <a:xfrm>
            <a:off x="5619750" y="3124200"/>
            <a:ext cx="952500" cy="19050"/>
          </a:xfrm>
          <a:prstGeom prst="rect">
            <a:avLst/>
          </a:prstGeom>
          <a:solidFill>
            <a:srgbClr val="F5F1E8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50F1038-0182-4008-8AD3-02503F63936D}"/>
              </a:ext>
            </a:extLst>
          </p:cNvPr>
          <p:cNvSpPr>
            <a:spLocks noGrp="1"/>
          </p:cNvSpPr>
          <p:nvPr/>
        </p:nvSpPr>
        <p:spPr>
          <a:xfrm>
            <a:off x="2476500" y="3476625"/>
            <a:ext cx="7239000" cy="66675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ctr">
              <a:defRPr sz="1500" b="0">
                <a:solidFill>
                  <a:srgbClr val="D7E6D6"/>
                </a:solidFill>
              </a:defRPr>
            </a:pPr>
            <a:r>
              <a:rPr sz="1500" b="0">
                <a:solidFill>
                  <a:srgbClr val="D7E6D6"/>
                </a:solidFill>
              </a:rPr>
              <a:t>A sustainable brand built on thoughtful design, transparent marketing and secure technology.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ABE70A9-0380-44CB-9822-669AE977A196}"/>
              </a:ext>
            </a:extLst>
          </p:cNvPr>
          <p:cNvSpPr>
            <a:spLocks noGrp="1"/>
          </p:cNvSpPr>
          <p:nvPr/>
        </p:nvSpPr>
        <p:spPr>
          <a:xfrm>
            <a:off x="2381250" y="5810250"/>
            <a:ext cx="7429500" cy="28575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ctr">
              <a:defRPr sz="1275" b="0">
                <a:solidFill>
                  <a:srgbClr val="7C8680"/>
                </a:solidFill>
              </a:defRPr>
            </a:pPr>
            <a:r>
              <a:rPr sz="1275" b="0">
                <a:solidFill>
                  <a:srgbClr val="7C8680"/>
                </a:solidFill>
              </a:rPr>
              <a:t>VerdeMode Studio · Concept presentation by Reyhaneh Mehrabi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2244C18-74A7-4664-B9CC-CDB4A54E9052}"/>
              </a:ext>
            </a:extLst>
          </p:cNvPr>
          <p:cNvSpPr>
            <a:spLocks noGrp="1"/>
          </p:cNvSpPr>
          <p:nvPr/>
        </p:nvSpPr>
        <p:spPr>
          <a:xfrm>
            <a:off x="11525250" y="6429375"/>
            <a:ext cx="285750" cy="19050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r">
              <a:defRPr sz="975" b="0">
                <a:solidFill>
                  <a:srgbClr val="7C8680"/>
                </a:solidFill>
              </a:defRPr>
            </a:pPr>
            <a:r>
              <a:rPr sz="975" b="0">
                <a:solidFill>
                  <a:srgbClr val="7C8680"/>
                </a:solidFill>
              </a:rPr>
              <a:t>12</a:t>
            </a:r>
          </a:p>
        </p:txBody>
      </p:sp>
    </p:spTree>
    <p:extLst>
      <p:ext uri="{BB962C8B-B14F-4D97-AF65-F5344CB8AC3E}">
        <p14:creationId xmlns:p14="http://schemas.microsoft.com/office/powerpoint/2010/main" val="67451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1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C013CB20-15CD-439B-8AE8-B3998ED93301}"/>
              </a:ext>
            </a:extLst>
          </p:cNvPr>
          <p:cNvSpPr>
            <a:spLocks noGrp="1"/>
          </p:cNvSpPr>
          <p:nvPr/>
        </p:nvSpPr>
        <p:spPr>
          <a:xfrm>
            <a:off x="685800" y="457200"/>
            <a:ext cx="2857500" cy="24765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125" b="1">
                <a:solidFill>
                  <a:srgbClr val="7C8680"/>
                </a:solidFill>
              </a:defRPr>
            </a:pPr>
            <a:r>
              <a:rPr sz="1125" b="1">
                <a:solidFill>
                  <a:srgbClr val="7C8680"/>
                </a:solidFill>
              </a:rPr>
              <a:t>REFERENCES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3BDFCD2-44B6-459D-B0FC-3BB096866153}"/>
              </a:ext>
            </a:extLst>
          </p:cNvPr>
          <p:cNvSpPr>
            <a:spLocks noGrp="1"/>
          </p:cNvSpPr>
          <p:nvPr/>
        </p:nvSpPr>
        <p:spPr>
          <a:xfrm>
            <a:off x="11525250" y="6429375"/>
            <a:ext cx="285750" cy="19050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r">
              <a:defRPr sz="975" b="0">
                <a:solidFill>
                  <a:srgbClr val="7C8680"/>
                </a:solidFill>
              </a:defRPr>
            </a:pPr>
            <a:r>
              <a:rPr sz="975" b="0">
                <a:solidFill>
                  <a:srgbClr val="7C8680"/>
                </a:solidFill>
              </a:rPr>
              <a:t>13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74445EC-DAF2-414A-818D-6EB38155261F}"/>
              </a:ext>
            </a:extLst>
          </p:cNvPr>
          <p:cNvSpPr>
            <a:spLocks noGrp="1"/>
          </p:cNvSpPr>
          <p:nvPr/>
        </p:nvSpPr>
        <p:spPr>
          <a:xfrm>
            <a:off x="685800" y="952500"/>
            <a:ext cx="4762500" cy="55245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3150" b="0">
                <a:solidFill>
                  <a:srgbClr val="414743"/>
                </a:solidFill>
              </a:defRPr>
            </a:pPr>
            <a:r>
              <a:rPr sz="3150" b="0">
                <a:solidFill>
                  <a:srgbClr val="414743"/>
                </a:solidFill>
              </a:rPr>
              <a:t>References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C12C8DC-F9A4-492E-B7CD-FB797E503A1A}"/>
              </a:ext>
            </a:extLst>
          </p:cNvPr>
          <p:cNvSpPr>
            <a:spLocks noGrp="1"/>
          </p:cNvSpPr>
          <p:nvPr/>
        </p:nvSpPr>
        <p:spPr>
          <a:xfrm>
            <a:off x="685800" y="1676400"/>
            <a:ext cx="666750" cy="19050"/>
          </a:xfrm>
          <a:prstGeom prst="rect">
            <a:avLst/>
          </a:prstGeom>
          <a:solidFill>
            <a:srgbClr val="A9C2A7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D5216CB-1DA0-400A-B40E-C43C270269A3}"/>
              </a:ext>
            </a:extLst>
          </p:cNvPr>
          <p:cNvSpPr>
            <a:spLocks noGrp="1"/>
          </p:cNvSpPr>
          <p:nvPr/>
        </p:nvSpPr>
        <p:spPr>
          <a:xfrm>
            <a:off x="685800" y="2095500"/>
            <a:ext cx="4953000" cy="28575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575" b="1">
                <a:solidFill>
                  <a:srgbClr val="414743"/>
                </a:solidFill>
              </a:defRPr>
            </a:pPr>
            <a:r>
              <a:rPr sz="1575" b="1">
                <a:solidFill>
                  <a:srgbClr val="414743"/>
                </a:solidFill>
              </a:rPr>
              <a:t>Information Commissioner’s Office (ICO)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7949F1C-818A-45AE-AF6C-ECCE1D3884E5}"/>
              </a:ext>
            </a:extLst>
          </p:cNvPr>
          <p:cNvSpPr>
            <a:spLocks noGrp="1"/>
          </p:cNvSpPr>
          <p:nvPr/>
        </p:nvSpPr>
        <p:spPr>
          <a:xfrm>
            <a:off x="685800" y="2457450"/>
            <a:ext cx="4953000" cy="60960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275" b="0">
                <a:solidFill>
                  <a:srgbClr val="7C8680"/>
                </a:solidFill>
              </a:defRPr>
            </a:pPr>
            <a:r>
              <a:rPr sz="1275" b="0">
                <a:solidFill>
                  <a:srgbClr val="7C8680"/>
                </a:solidFill>
              </a:rPr>
              <a:t>UK GDPR guidance and data-protection principles.</a:t>
            </a:r>
          </a:p>
          <a:p>
            <a:pPr algn="l">
              <a:defRPr sz="1275" b="0">
                <a:solidFill>
                  <a:srgbClr val="7C8680"/>
                </a:solidFill>
              </a:defRPr>
            </a:pPr>
            <a:r>
              <a:rPr sz="1275" b="0">
                <a:solidFill>
                  <a:srgbClr val="7C8680"/>
                </a:solidFill>
              </a:rPr>
              <a:t>ico.org.uk/for-organisations/uk-gdpr-guidance-and-resources/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284ADA5-5289-460E-8BA5-A57483337481}"/>
              </a:ext>
            </a:extLst>
          </p:cNvPr>
          <p:cNvSpPr>
            <a:spLocks noGrp="1"/>
          </p:cNvSpPr>
          <p:nvPr/>
        </p:nvSpPr>
        <p:spPr>
          <a:xfrm>
            <a:off x="685800" y="3352800"/>
            <a:ext cx="4953000" cy="28575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575" b="1">
                <a:solidFill>
                  <a:srgbClr val="414743"/>
                </a:solidFill>
              </a:defRPr>
            </a:pPr>
            <a:r>
              <a:rPr sz="1575" b="1">
                <a:solidFill>
                  <a:srgbClr val="414743"/>
                </a:solidFill>
              </a:rPr>
              <a:t>National Cyber Security Centre (NCSC)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10825E8-891C-48C2-B870-C509AFA3E156}"/>
              </a:ext>
            </a:extLst>
          </p:cNvPr>
          <p:cNvSpPr>
            <a:spLocks noGrp="1"/>
          </p:cNvSpPr>
          <p:nvPr/>
        </p:nvSpPr>
        <p:spPr>
          <a:xfrm>
            <a:off x="685800" y="3714750"/>
            <a:ext cx="4953000" cy="60960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275" b="0">
                <a:solidFill>
                  <a:srgbClr val="7C8680"/>
                </a:solidFill>
              </a:defRPr>
            </a:pPr>
            <a:r>
              <a:rPr sz="1275" b="0">
                <a:solidFill>
                  <a:srgbClr val="7C8680"/>
                </a:solidFill>
              </a:rPr>
              <a:t>Guidance on setting up two-step verification.</a:t>
            </a:r>
          </a:p>
          <a:p>
            <a:pPr algn="l">
              <a:defRPr sz="1275" b="0">
                <a:solidFill>
                  <a:srgbClr val="7C8680"/>
                </a:solidFill>
              </a:defRPr>
            </a:pPr>
            <a:r>
              <a:rPr sz="1275" b="0">
                <a:solidFill>
                  <a:srgbClr val="7C8680"/>
                </a:solidFill>
              </a:rPr>
              <a:t>ncsc.gov.uk/guidance/setting-2-step-verification-2sv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7FD9D9F-6801-48F8-92F9-D7911493951F}"/>
              </a:ext>
            </a:extLst>
          </p:cNvPr>
          <p:cNvSpPr>
            <a:spLocks noGrp="1"/>
          </p:cNvSpPr>
          <p:nvPr/>
        </p:nvSpPr>
        <p:spPr>
          <a:xfrm>
            <a:off x="6429375" y="2095500"/>
            <a:ext cx="4762500" cy="28575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575" b="1">
                <a:solidFill>
                  <a:srgbClr val="414743"/>
                </a:solidFill>
              </a:defRPr>
            </a:pPr>
            <a:r>
              <a:rPr sz="1575" b="1">
                <a:solidFill>
                  <a:srgbClr val="414743"/>
                </a:solidFill>
              </a:rPr>
              <a:t>AWS Cloud Computing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AB24F7-0375-4B82-9072-D531410E9493}"/>
              </a:ext>
            </a:extLst>
          </p:cNvPr>
          <p:cNvSpPr>
            <a:spLocks noGrp="1"/>
          </p:cNvSpPr>
          <p:nvPr/>
        </p:nvSpPr>
        <p:spPr>
          <a:xfrm>
            <a:off x="6429375" y="2457450"/>
            <a:ext cx="4762500" cy="60960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275" b="0">
                <a:solidFill>
                  <a:srgbClr val="7C8680"/>
                </a:solidFill>
              </a:defRPr>
            </a:pPr>
            <a:r>
              <a:rPr sz="1275" b="0">
                <a:solidFill>
                  <a:srgbClr val="7C8680"/>
                </a:solidFill>
              </a:rPr>
              <a:t>Cloud storage, backup and scalable infrastructure.</a:t>
            </a:r>
          </a:p>
          <a:p>
            <a:pPr algn="l">
              <a:defRPr sz="1275" b="0">
                <a:solidFill>
                  <a:srgbClr val="7C8680"/>
                </a:solidFill>
              </a:defRPr>
            </a:pPr>
            <a:r>
              <a:rPr sz="1275" b="0">
                <a:solidFill>
                  <a:srgbClr val="7C8680"/>
                </a:solidFill>
              </a:rPr>
              <a:t>aws.amazon.com/what-is-cloud-computing/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D9EF6D-2230-43F6-9A5F-ECAB880BF828}"/>
              </a:ext>
            </a:extLst>
          </p:cNvPr>
          <p:cNvSpPr>
            <a:spLocks noGrp="1"/>
          </p:cNvSpPr>
          <p:nvPr/>
        </p:nvSpPr>
        <p:spPr>
          <a:xfrm>
            <a:off x="6429375" y="3352800"/>
            <a:ext cx="4762500" cy="28575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575" b="1">
                <a:solidFill>
                  <a:srgbClr val="414743"/>
                </a:solidFill>
              </a:defRPr>
            </a:pPr>
            <a:r>
              <a:rPr sz="1575" b="1">
                <a:solidFill>
                  <a:srgbClr val="414743"/>
                </a:solidFill>
              </a:rPr>
              <a:t>PCI Security Standards Council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EE6735A-C878-431D-BC71-7470089C9E0C}"/>
              </a:ext>
            </a:extLst>
          </p:cNvPr>
          <p:cNvSpPr>
            <a:spLocks noGrp="1"/>
          </p:cNvSpPr>
          <p:nvPr/>
        </p:nvSpPr>
        <p:spPr>
          <a:xfrm>
            <a:off x="6429375" y="3714750"/>
            <a:ext cx="4762500" cy="60960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275" b="0">
                <a:solidFill>
                  <a:srgbClr val="7C8680"/>
                </a:solidFill>
              </a:defRPr>
            </a:pPr>
            <a:r>
              <a:rPr sz="1275" b="0">
                <a:solidFill>
                  <a:srgbClr val="7C8680"/>
                </a:solidFill>
              </a:rPr>
              <a:t>PCI DSS requirements for payment-account data.</a:t>
            </a:r>
          </a:p>
          <a:p>
            <a:pPr algn="l">
              <a:defRPr sz="1275" b="0">
                <a:solidFill>
                  <a:srgbClr val="7C8680"/>
                </a:solidFill>
              </a:defRPr>
            </a:pPr>
            <a:r>
              <a:rPr sz="1275" b="0">
                <a:solidFill>
                  <a:srgbClr val="7C8680"/>
                </a:solidFill>
              </a:rPr>
              <a:t>pcisecuritystandards.org/standards/pci-dss/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70A4128-515B-4112-A632-5CFADD5E617A}"/>
              </a:ext>
            </a:extLst>
          </p:cNvPr>
          <p:cNvSpPr>
            <a:spLocks noGrp="1"/>
          </p:cNvSpPr>
          <p:nvPr/>
        </p:nvSpPr>
        <p:spPr>
          <a:xfrm>
            <a:off x="685800" y="5619750"/>
            <a:ext cx="7620000" cy="247650"/>
          </a:xfrm>
          <a:prstGeom prst="rect">
            <a:avLst/>
          </a:prstGeom>
          <a:noFill/>
          <a:ln w="0">
            <a:noFill/>
          </a:ln>
        </p:spPr>
        <p:txBody>
          <a:bodyPr anchor="t"/>
          <a:lstStyle/>
          <a:p>
            <a:pPr algn="l">
              <a:defRPr sz="1200" b="0">
                <a:solidFill>
                  <a:srgbClr val="7C8680"/>
                </a:solidFill>
              </a:defRPr>
            </a:pPr>
            <a:r>
              <a:rPr sz="1200" b="0">
                <a:solidFill>
                  <a:srgbClr val="7C8680"/>
                </a:solidFill>
              </a:rPr>
              <a:t>All visuals are concept images used for this student presentation.</a:t>
            </a:r>
          </a:p>
        </p:txBody>
      </p:sp>
    </p:spTree>
    <p:extLst>
      <p:ext uri="{BB962C8B-B14F-4D97-AF65-F5344CB8AC3E}">
        <p14:creationId xmlns:p14="http://schemas.microsoft.com/office/powerpoint/2010/main" val="1182359351"/>
      </p:ext>
    </p:extLst>
  </p:cSld>
  <p:clrMapOvr>
    <a:masterClrMapping/>
  </p:clrMapOvr>
</p:sld>
</file>

<file path=ppt/theme/theme1.xml><?xml version="1.0" encoding="utf-8"?>
<a:theme xmlns:a="http://schemas.openxmlformats.org/drawingml/2006/main" name="ChatGPT">
  <a:themeElements>
    <a:clrScheme name="ChatGP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Calibri Light"/>
        <a:ea typeface="Calibri Light"/>
        <a:cs typeface="Calibri Light"/>
      </a:majorFont>
      <a:minorFont>
        <a:latin typeface="Calibri"/>
        <a:ea typeface="Calibri"/>
        <a:cs typeface="Calibri"/>
      </a:minorFont>
    </a:fontScheme>
    <a:fmtScheme name="ChatGPT">
      <a:fillStyleLst>
        <a:solidFill>
          <a:schemeClr val="phClr"/>
        </a:solidFill>
        <a:gradFill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19050" dist="9525" dir="5400000">
              <a:srgbClr val="000000">
                <a:alpha val="6000"/>
              </a:srgbClr>
            </a:outerShdw>
          </a:effectLst>
        </a:effectStyle>
        <a:effectStyle>
          <a:effectLst>
            <a:outerShdw blurRad="28575" dist="9525" dir="5400000">
              <a:srgbClr val="000000">
                <a:alpha val="8000"/>
              </a:srgbClr>
            </a:outerShdw>
          </a:effectLst>
        </a:effectStyle>
        <a:effectStyle>
          <a:effectLst>
            <a:outerShdw blurRad="57150" dist="19050" dir="5400000">
              <a:srgbClr val="000000">
                <a:alpha val="10000"/>
              </a:srgbClr>
            </a:outerShdw>
          </a:effectLst>
        </a:effectStyle>
        <a:effectStyle>
          <a:effectLst>
            <a:outerShdw blurRad="114300" dist="38100" dir="5400000">
              <a:srgbClr val="000000">
                <a:alpha val="12000"/>
              </a:srgbClr>
            </a:outerShdw>
          </a:effectLst>
        </a:effectStyle>
        <a:effectStyle>
          <a:effectLst>
            <a:outerShdw blurRad="171450" dist="571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266700" dist="95250" dir="5400000">
              <a:srgbClr val="000000">
                <a:alpha val="24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hatGPT">
  <a:themeElements>
    <a:clrScheme name="ChatGP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Calibri Light"/>
        <a:ea typeface="Calibri Light"/>
        <a:cs typeface="Calibri Light"/>
      </a:majorFont>
      <a:minorFont>
        <a:latin typeface="Calibri"/>
        <a:ea typeface="Calibri"/>
        <a:cs typeface="Calibri"/>
      </a:minorFont>
    </a:fontScheme>
    <a:fmtScheme name="ChatGPT">
      <a:fillStyleLst>
        <a:solidFill>
          <a:schemeClr val="phClr"/>
        </a:solidFill>
        <a:gradFill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19050" dist="9525" dir="5400000">
              <a:srgbClr val="000000">
                <a:alpha val="6000"/>
              </a:srgbClr>
            </a:outerShdw>
          </a:effectLst>
        </a:effectStyle>
        <a:effectStyle>
          <a:effectLst>
            <a:outerShdw blurRad="28575" dist="9525" dir="5400000">
              <a:srgbClr val="000000">
                <a:alpha val="8000"/>
              </a:srgbClr>
            </a:outerShdw>
          </a:effectLst>
        </a:effectStyle>
        <a:effectStyle>
          <a:effectLst>
            <a:outerShdw blurRad="57150" dist="19050" dir="5400000">
              <a:srgbClr val="000000">
                <a:alpha val="10000"/>
              </a:srgbClr>
            </a:outerShdw>
          </a:effectLst>
        </a:effectStyle>
        <a:effectStyle>
          <a:effectLst>
            <a:outerShdw blurRad="114300" dist="38100" dir="5400000">
              <a:srgbClr val="000000">
                <a:alpha val="12000"/>
              </a:srgbClr>
            </a:outerShdw>
          </a:effectLst>
        </a:effectStyle>
        <a:effectStyle>
          <a:effectLst>
            <a:outerShdw blurRad="171450" dist="571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266700" dist="95250" dir="5400000">
              <a:srgbClr val="000000">
                <a:alpha val="24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702</Words>
  <Application>Microsoft Office PowerPoint</Application>
  <DocSecurity>0</DocSecurity>
  <PresentationFormat>Widescreen</PresentationFormat>
  <Paragraphs>121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5" baseType="lpstr">
      <vt:lpstr>Calibri</vt:lpstr>
      <vt:lpstr>ChatGPT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</dc:title>
  <dc:creator>Walnut Exporter</dc:creator>
  <cp:lastModifiedBy>Reyhaneh Mehrabi (2323032)</cp:lastModifiedBy>
  <cp:revision>1</cp:revision>
  <dcterms:created xsi:type="dcterms:W3CDTF">2026-08-10T18:11:09Z</dcterms:created>
  <dcterms:modified xsi:type="dcterms:W3CDTF">2026-08-10T18:19:34Z</dcterms:modified>
</cp:coreProperties>
</file>