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7" r:id="rId3"/>
    <p:sldId id="268" r:id="rId4"/>
    <p:sldId id="279" r:id="rId5"/>
    <p:sldId id="288" r:id="rId6"/>
    <p:sldId id="280" r:id="rId7"/>
    <p:sldId id="281" r:id="rId8"/>
    <p:sldId id="282" r:id="rId9"/>
    <p:sldId id="283" r:id="rId10"/>
    <p:sldId id="285" r:id="rId11"/>
    <p:sldId id="286" r:id="rId12"/>
    <p:sldId id="287" r:id="rId13"/>
    <p:sldId id="27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66FF66"/>
    <a:srgbClr val="FFEAD5"/>
    <a:srgbClr val="FFE1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65" autoAdjust="0"/>
    <p:restoredTop sz="84531" autoAdjust="0"/>
  </p:normalViewPr>
  <p:slideViewPr>
    <p:cSldViewPr snapToGrid="0">
      <p:cViewPr varScale="1">
        <p:scale>
          <a:sx n="89" d="100"/>
          <a:sy n="89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447C9-B095-4A89-8E29-96D890CEC204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A9D10-C610-4AAC-9B93-1B66DB630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83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810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291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54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111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43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519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185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2492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267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9422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AA9D10-C610-4AAC-9B93-1B66DB6305A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448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FFEA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F1B7F-F468-41A7-9976-EF90F2AF89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45CB2-6A8D-46F3-BFDB-0FE3522CD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FFA4C3-6AB9-4555-AC29-45C759E43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35C0A-0535-44F6-8D6F-0CA2722BB067}" type="datetime1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92DAD-E728-4E25-8CDB-A1F01365F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A63F2-19D2-455C-9C4D-7162DBAA2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7434" y="6401352"/>
            <a:ext cx="2743200" cy="365125"/>
          </a:xfrm>
        </p:spPr>
        <p:txBody>
          <a:bodyPr/>
          <a:lstStyle>
            <a:lvl1pPr>
              <a:defRPr sz="11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</a:defRPr>
            </a:lvl1pPr>
          </a:lstStyle>
          <a:p>
            <a:fld id="{DC9E8872-1AD9-4BE5-9118-CA32FAF1C5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246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EBCC3-37E8-4CAC-8FE6-FCEE06EB1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AC97B-AE92-4F21-BA64-5EC0637C4F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328C8-51FC-4988-A12C-54C490369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8E5C4-3906-43BA-AE04-D8E19288AC43}" type="datetime1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D18F51-2504-447B-9175-1DFEFEB60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1969F-A2D6-4C62-A5D1-37E129FA3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263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A9C2A-6481-4259-9D7E-FF0986344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7A306-C4BD-454B-9176-0BD6EECA1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170E1-90F9-4C60-AA4E-52DD50A6D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6D4EF-AC19-408F-BDD4-A1DD79D4697F}" type="datetime1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451DC-5558-4EBD-82D1-E78580CC8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02E7A-6C4A-42D1-8BD6-2B99F63CC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677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4A18E-3B5D-47B4-9D3A-0A747E945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CCE30-922A-4564-8B88-217B9ED805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9C3200-2318-40B2-A2F3-1A85DB2D1E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5954E9-4E76-419E-9230-E9FCCAA53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2B2AD-D1DA-46BE-AF60-7DBB324C9855}" type="datetime1">
              <a:rPr lang="en-GB" smtClean="0"/>
              <a:t>21/06/2020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EB8A52-1FDC-4A17-8703-50B8390A1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BE762-E4AA-4D78-8780-1D8034C5A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970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BEFF5-37F2-4D9E-8DC4-647EFEB02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BF981-17F2-42B0-A5C6-B277557D85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0E5139-FF7B-4D35-9731-DEB9F8141E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A658BB-3482-4A17-8C36-2449BE85ED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4D4B7F-2BB4-4499-903C-6C1F9CE4E4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8A5799-D382-4E24-901A-BDF465A99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0169-A310-48D6-93BA-729D9E144546}" type="datetime1">
              <a:rPr lang="en-GB" smtClean="0"/>
              <a:t>21/06/2020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61167-F4E9-47BC-8F0F-574D98DD8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B0D523-196C-40D9-A222-5D860698A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8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1F1D9-2B66-42EA-895E-440D0E43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F59C2F-D035-407F-B9AE-8DF7686B9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26D9AD-C676-4978-86F3-1823ADE4152A}" type="datetime1">
              <a:rPr lang="en-GB" smtClean="0"/>
              <a:t>21/06/2020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25006A-9150-4C22-81BC-32FBE784D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D6DFE6-E49D-4524-B5A6-736E8FFBD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969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4D9DB-9BD6-45FB-996E-53AD6391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E9293-A3DE-4D84-9E2D-832EE9982F32}" type="datetime1">
              <a:rPr lang="en-GB" smtClean="0"/>
              <a:t>21/06/2020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A65538-412C-4671-BA62-D9FB73172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34DD8-346C-45CF-9890-F4A79C793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61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A9105-D2EC-4030-88E0-21772A78C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B0EE6-0028-41E2-B766-1826A3E56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051B6-26F3-4819-ACC3-2CE754F959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2D249-870E-431B-AA4C-506418BD9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FA41-AC23-4D25-8D03-45C3B4E24081}" type="datetime1">
              <a:rPr lang="en-GB" smtClean="0"/>
              <a:t>21/06/2020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AE683-16A3-45AF-9053-2554F275A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322E6A-0EC8-4F60-8628-5549FC394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481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CEAF3-626B-483E-8CA6-06AFD1F79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3350D8-E857-4A89-B483-09834623E9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599897-6148-4EAD-893C-87A8C65D06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44E7C7-3E8B-4012-B55A-81545659A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E57C0-F75C-4F20-A569-3F6D8D1697D9}" type="datetime1">
              <a:rPr lang="en-GB" smtClean="0"/>
              <a:t>21/06/2020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D09A7F-7231-464B-9535-7312FD6AF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A4F9DC-609C-4DFA-8593-E106A92F2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73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48BD2-EA6E-4F73-B45C-3D9201E28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946DB-6520-4778-AD6E-ECFC04AE20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779F1-0A90-48EF-A7E5-2B2B31C09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F42FD-95A5-4894-A9B4-3B02FD0ED6E4}" type="datetime1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21F2F-DEBD-488D-B3F1-E338989C9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BD69A-1D88-46B1-B39F-6E90A0D7F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838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6D64E6-677D-4995-93AF-1F37382A26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1112C7-B8B8-4327-A3CD-9791032B82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55307-A1CC-4DC3-B962-9400C5B30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EF176-658A-4300-9CC6-E1B8AC74178A}" type="datetime1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99FF4-4BE2-4214-BAB7-831ABFC5B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1557A-1062-4AA7-98C3-8C29BBFF8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198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71BC81-683B-49CC-9FFC-F05D7F6B5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411E62-C0C5-4345-897B-70C389FDB5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D3B22-6AC1-49BF-8893-986FBEEE1A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A98F1-022E-4E60-AEF6-D1E0CE9EE2F9}" type="datetime1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6A95C-E126-4A79-B6CD-FBAAFBD64D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122DC-12B2-4559-84A6-67C26BC0E0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9E8872-1AD9-4BE5-9118-CA32FAF1C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687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jpeg"/><Relationship Id="rId12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png"/><Relationship Id="rId11" Type="http://schemas.openxmlformats.org/officeDocument/2006/relationships/image" Target="../media/image3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1.png"/><Relationship Id="rId12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3.jpeg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9.jpe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5494" y="1011721"/>
            <a:ext cx="8556171" cy="1322257"/>
          </a:xfrm>
        </p:spPr>
        <p:txBody>
          <a:bodyPr>
            <a:no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of the </a:t>
            </a:r>
            <a:b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Management Module BMMB7012D PT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 1 – Presentation: 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Analysis of a Contempory Issue in Marketing: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Ethnic Marketing: Challenges and Opportunities</a:t>
            </a:r>
          </a:p>
          <a:p>
            <a:endParaRPr lang="en-GB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Philipp Mahrenholtz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1906345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Date: 21</a:t>
            </a:r>
            <a:r>
              <a:rPr lang="en-GB" baseline="300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June 2020</a:t>
            </a:r>
          </a:p>
          <a:p>
            <a:endParaRPr lang="en-GB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494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0C91BB-5B37-46F9-A0C0-07A47952E68F}"/>
              </a:ext>
            </a:extLst>
          </p:cNvPr>
          <p:cNvSpPr txBox="1"/>
          <p:nvPr/>
        </p:nvSpPr>
        <p:spPr>
          <a:xfrm>
            <a:off x="569167" y="1308414"/>
            <a:ext cx="45906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Ethnic marketing: </a:t>
            </a:r>
            <a:br>
              <a:rPr lang="en-GB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opportunities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1</a:t>
            </a:r>
            <a:endParaRPr lang="en-GB"/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4C3390E-C142-4C5C-B5BF-36B9BD633C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67" y="2616349"/>
            <a:ext cx="4505325" cy="2519363"/>
          </a:xfrm>
          <a:prstGeom prst="rect">
            <a:avLst/>
          </a:prstGeom>
        </p:spPr>
      </p:pic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C72350A8-53EE-4EAE-B3DB-3EDB38EAD9C4}"/>
              </a:ext>
            </a:extLst>
          </p:cNvPr>
          <p:cNvSpPr txBox="1">
            <a:spLocks/>
          </p:cNvSpPr>
          <p:nvPr/>
        </p:nvSpPr>
        <p:spPr>
          <a:xfrm>
            <a:off x="569166" y="5258591"/>
            <a:ext cx="4590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A painter creates a mural on the windowas of a night club in Washington D.C. on June 6, 2020 (Toni L. Sandys/The Washington Post via Getty Images)</a:t>
            </a:r>
            <a:endParaRPr lang="en-GB">
              <a:cs typeface="Times New Roman" panose="02020603050405020304" pitchFamily="18" charset="0"/>
            </a:endParaRPr>
          </a:p>
        </p:txBody>
      </p:sp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27B56336-3C83-41F1-9B1C-4B52D626CA52}"/>
              </a:ext>
            </a:extLst>
          </p:cNvPr>
          <p:cNvSpPr txBox="1">
            <a:spLocks/>
          </p:cNvSpPr>
          <p:nvPr/>
        </p:nvSpPr>
        <p:spPr>
          <a:xfrm>
            <a:off x="6391468" y="5258590"/>
            <a:ext cx="532301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A poster advertising in Berlin from the recent campaign of the candy manufacturer Katjes, text translates to ‘Every life matters’, picture taken June 12, 2020, Germany (</a:t>
            </a:r>
            <a:r>
              <a:rPr lang="en-GB"/>
              <a:t>rbb/Hollmann)</a:t>
            </a:r>
            <a:endParaRPr lang="en-GB">
              <a:cs typeface="Times New Roman" panose="020206030504050203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0B0342D-9750-45EF-BFD6-CBEC364C15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1469" y="1422910"/>
            <a:ext cx="5323011" cy="371280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099B4C-E1E2-44BA-9563-386F26D2C9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48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5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Ethnicity in Marketing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0C91BB-5B37-46F9-A0C0-07A47952E68F}"/>
              </a:ext>
            </a:extLst>
          </p:cNvPr>
          <p:cNvSpPr txBox="1"/>
          <p:nvPr/>
        </p:nvSpPr>
        <p:spPr>
          <a:xfrm>
            <a:off x="569167" y="933961"/>
            <a:ext cx="109541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Sometimes provocative product 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 history, always sensitive issue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Macro &amp; micro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dilemma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2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7FF063-5F55-4398-81BA-EE6E5EDC36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7081" y="831091"/>
            <a:ext cx="2320743" cy="21211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79C0679-0D7A-485E-941C-30929BFDE5E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68"/>
          <a:stretch/>
        </p:blipFill>
        <p:spPr>
          <a:xfrm>
            <a:off x="5557055" y="1421957"/>
            <a:ext cx="2433106" cy="34996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26A6AC-8EB2-459D-88F9-41B07C6AC67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79950" y="3976398"/>
            <a:ext cx="2473544" cy="24138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2FFA8C4-6F5E-4590-8653-120B1BA1845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85377" y="207752"/>
            <a:ext cx="2055522" cy="38089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826C0D-FAC4-4B87-A2F1-0886F2A622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85332" y="3976398"/>
            <a:ext cx="3471723" cy="24192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5F7008-E528-45E6-ACF3-67E19F0D20E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3619"/>
          <a:stretch/>
        </p:blipFill>
        <p:spPr>
          <a:xfrm>
            <a:off x="8447764" y="3976398"/>
            <a:ext cx="2870471" cy="2424954"/>
          </a:xfrm>
          <a:prstGeom prst="rect">
            <a:avLst/>
          </a:prstGeom>
        </p:spPr>
      </p:pic>
      <p:sp>
        <p:nvSpPr>
          <p:cNvPr id="15" name="Slide Number Placeholder 3">
            <a:extLst>
              <a:ext uri="{FF2B5EF4-FFF2-40B4-BE49-F238E27FC236}">
                <a16:creationId xmlns:a16="http://schemas.microsoft.com/office/drawing/2014/main" id="{B38C5BF4-E649-4315-80F2-571032708704}"/>
              </a:ext>
            </a:extLst>
          </p:cNvPr>
          <p:cNvSpPr txBox="1">
            <a:spLocks/>
          </p:cNvSpPr>
          <p:nvPr/>
        </p:nvSpPr>
        <p:spPr>
          <a:xfrm>
            <a:off x="2109671" y="39706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de-DE">
                <a:cs typeface="Times New Roman" panose="02020603050405020304" pitchFamily="18" charset="0"/>
              </a:rPr>
              <a:t>B</a:t>
            </a:r>
            <a:r>
              <a:rPr lang="en-GB">
                <a:cs typeface="Times New Roman" panose="02020603050405020304" pitchFamily="18" charset="0"/>
              </a:rPr>
              <a:t>enetton</a:t>
            </a:r>
            <a:endParaRPr lang="en-GB"/>
          </a:p>
        </p:txBody>
      </p:sp>
      <p:sp>
        <p:nvSpPr>
          <p:cNvPr id="16" name="Slide Number Placeholder 3">
            <a:extLst>
              <a:ext uri="{FF2B5EF4-FFF2-40B4-BE49-F238E27FC236}">
                <a16:creationId xmlns:a16="http://schemas.microsoft.com/office/drawing/2014/main" id="{65E70FDB-F457-49DA-8E8A-A914A38B41A1}"/>
              </a:ext>
            </a:extLst>
          </p:cNvPr>
          <p:cNvSpPr txBox="1">
            <a:spLocks/>
          </p:cNvSpPr>
          <p:nvPr/>
        </p:nvSpPr>
        <p:spPr>
          <a:xfrm>
            <a:off x="5757644" y="39706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GAP</a:t>
            </a:r>
            <a:endParaRPr lang="en-GB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2DFF99B8-34E8-40B5-B434-83BAE7F304D9}"/>
              </a:ext>
            </a:extLst>
          </p:cNvPr>
          <p:cNvSpPr txBox="1">
            <a:spLocks/>
          </p:cNvSpPr>
          <p:nvPr/>
        </p:nvSpPr>
        <p:spPr>
          <a:xfrm>
            <a:off x="8425186" y="3970614"/>
            <a:ext cx="6656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H&amp;M</a:t>
            </a:r>
            <a:endParaRPr lang="en-GB"/>
          </a:p>
        </p:txBody>
      </p:sp>
      <p:sp>
        <p:nvSpPr>
          <p:cNvPr id="19" name="Slide Number Placeholder 3">
            <a:extLst>
              <a:ext uri="{FF2B5EF4-FFF2-40B4-BE49-F238E27FC236}">
                <a16:creationId xmlns:a16="http://schemas.microsoft.com/office/drawing/2014/main" id="{6CA95BC5-99A9-453E-9E0B-298FC0F25087}"/>
              </a:ext>
            </a:extLst>
          </p:cNvPr>
          <p:cNvSpPr txBox="1">
            <a:spLocks/>
          </p:cNvSpPr>
          <p:nvPr/>
        </p:nvSpPr>
        <p:spPr>
          <a:xfrm>
            <a:off x="9938846" y="3970614"/>
            <a:ext cx="11332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Dove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C81061-40AE-41D3-AB83-614BE971986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879" y="4016672"/>
            <a:ext cx="1585100" cy="2393040"/>
          </a:xfrm>
          <a:prstGeom prst="rect">
            <a:avLst/>
          </a:prstGeom>
        </p:spPr>
      </p:pic>
      <p:sp>
        <p:nvSpPr>
          <p:cNvPr id="20" name="Slide Number Placeholder 3">
            <a:extLst>
              <a:ext uri="{FF2B5EF4-FFF2-40B4-BE49-F238E27FC236}">
                <a16:creationId xmlns:a16="http://schemas.microsoft.com/office/drawing/2014/main" id="{15E4F4C7-D9ED-46E9-86D8-435130A48BDA}"/>
              </a:ext>
            </a:extLst>
          </p:cNvPr>
          <p:cNvSpPr txBox="1">
            <a:spLocks/>
          </p:cNvSpPr>
          <p:nvPr/>
        </p:nvSpPr>
        <p:spPr>
          <a:xfrm>
            <a:off x="322102" y="5924039"/>
            <a:ext cx="13658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de-DE">
                <a:cs typeface="Times New Roman" panose="02020603050405020304" pitchFamily="18" charset="0"/>
              </a:rPr>
              <a:t>F</a:t>
            </a:r>
            <a:r>
              <a:rPr lang="en-GB">
                <a:cs typeface="Times New Roman" panose="02020603050405020304" pitchFamily="18" charset="0"/>
              </a:rPr>
              <a:t>airy Soap</a:t>
            </a:r>
            <a:endParaRPr lang="en-GB"/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79E696-F2A7-4920-8F7D-CA4135498B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51101" y="24294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87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12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2310" y="124179"/>
            <a:ext cx="9937102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Ethno (Multicultural) Marketing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3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20CFD9-DD3E-4A24-AEA4-F52D18061E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67" y="4153200"/>
            <a:ext cx="2042220" cy="22025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D3F44F-4C00-4ACF-9845-2FABF7560F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32903" y="4152451"/>
            <a:ext cx="2719888" cy="21992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3077E4-9342-4012-9B56-A214907FF43B}"/>
              </a:ext>
            </a:extLst>
          </p:cNvPr>
          <p:cNvSpPr txBox="1"/>
          <p:nvPr/>
        </p:nvSpPr>
        <p:spPr>
          <a:xfrm>
            <a:off x="569167" y="927905"/>
            <a:ext cx="109541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Play with multicultural and multisocial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generally superficial and no real interest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Warden at al. 2012)</a:t>
            </a:r>
            <a:endParaRPr lang="de-DE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Sometimes overdone or perceived awkward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Sometimes misunderstood or just blunder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 sensitive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59A337-193A-4F93-B82E-9F825C6DE0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53744" y="2194559"/>
            <a:ext cx="2667618" cy="15980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F74100E-78B7-4933-A063-6483C11B233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2987" y="4152451"/>
            <a:ext cx="5949846" cy="21992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86BCA6-14B2-446E-9FBB-1C5DC4F02C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97462" y="5832621"/>
            <a:ext cx="723900" cy="5191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CB20FE5-34E0-45A8-B1F0-EF75B1B6508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48241" y="981510"/>
            <a:ext cx="2974592" cy="2897496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837674-21BD-4301-B2BD-7C4B1DD128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85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5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2310" y="124179"/>
            <a:ext cx="9937102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 Marketing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4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3077E4-9342-4012-9B56-A214907FF43B}"/>
              </a:ext>
            </a:extLst>
          </p:cNvPr>
          <p:cNvSpPr txBox="1"/>
          <p:nvPr/>
        </p:nvSpPr>
        <p:spPr>
          <a:xfrm>
            <a:off x="569168" y="927905"/>
            <a:ext cx="5526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Segmentation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Increasingly driven by digital marketing that provides cheap tools for cultural marketing with specific content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(Oklander and Oklander 2017)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EB5083-524D-495F-A592-014482ECC6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2866" y="2171861"/>
            <a:ext cx="5620440" cy="399714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DB0884-F4B0-4E78-A2DC-6AB070E8E0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168" y="3689873"/>
            <a:ext cx="4965096" cy="2479133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54EB0A-3AC2-44D8-8AFF-DA38E782C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4021" y="23992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84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9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E618A8B2-6BEC-499C-B6AF-098E64E548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1495" y="3889202"/>
            <a:ext cx="2936631" cy="222709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7DB7DC-4084-4118-A12E-DA0E86B40C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775" y="4161245"/>
            <a:ext cx="3031434" cy="174393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of Diversity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5</a:t>
            </a:r>
            <a:endParaRPr lang="en-GB"/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C83137B-1146-4194-8153-EB4A2CF23D40}"/>
              </a:ext>
            </a:extLst>
          </p:cNvPr>
          <p:cNvGrpSpPr/>
          <p:nvPr/>
        </p:nvGrpSpPr>
        <p:grpSpPr>
          <a:xfrm>
            <a:off x="7809318" y="944524"/>
            <a:ext cx="3699670" cy="2454092"/>
            <a:chOff x="480261" y="3815145"/>
            <a:chExt cx="3561074" cy="231537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E8A6D2D-D401-41E5-9652-F72D2E3A2A2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80261" y="3815145"/>
              <a:ext cx="3561074" cy="2315375"/>
            </a:xfrm>
            <a:prstGeom prst="rect">
              <a:avLst/>
            </a:prstGeom>
          </p:spPr>
        </p:pic>
        <p:sp>
          <p:nvSpPr>
            <p:cNvPr id="9" name="Slide Number Placeholder 3">
              <a:extLst>
                <a:ext uri="{FF2B5EF4-FFF2-40B4-BE49-F238E27FC236}">
                  <a16:creationId xmlns:a16="http://schemas.microsoft.com/office/drawing/2014/main" id="{F56AA916-E363-462E-B74B-02B2BF214509}"/>
                </a:ext>
              </a:extLst>
            </p:cNvPr>
            <p:cNvSpPr txBox="1">
              <a:spLocks/>
            </p:cNvSpPr>
            <p:nvPr/>
          </p:nvSpPr>
          <p:spPr>
            <a:xfrm>
              <a:off x="569167" y="5700311"/>
              <a:ext cx="2743200" cy="365125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100" kern="1200" baseline="0">
                  <a:solidFill>
                    <a:schemeClr val="tx2">
                      <a:lumMod val="75000"/>
                    </a:schemeClr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GB">
                  <a:cs typeface="Times New Roman" panose="02020603050405020304" pitchFamily="18" charset="0"/>
                </a:rPr>
                <a:t>https://twitter.com/BoschSecurityIN/status/811518887330070529/photo/1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0B534E4-A22A-4BA1-89FA-FCF54484949A}"/>
              </a:ext>
            </a:extLst>
          </p:cNvPr>
          <p:cNvGrpSpPr/>
          <p:nvPr/>
        </p:nvGrpSpPr>
        <p:grpSpPr>
          <a:xfrm>
            <a:off x="8747923" y="3646987"/>
            <a:ext cx="2761065" cy="2562224"/>
            <a:chOff x="7256317" y="4542624"/>
            <a:chExt cx="2412456" cy="2315375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41D9958-C9F6-4651-A122-4ECC362D2A84}"/>
                </a:ext>
              </a:extLst>
            </p:cNvPr>
            <p:cNvGrpSpPr/>
            <p:nvPr/>
          </p:nvGrpSpPr>
          <p:grpSpPr>
            <a:xfrm>
              <a:off x="7256317" y="4542624"/>
              <a:ext cx="2412456" cy="2315375"/>
              <a:chOff x="7256317" y="4542624"/>
              <a:chExt cx="2412456" cy="2315375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680EB242-6BE9-490A-84DE-C97AF5BEB9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7256317" y="4542624"/>
                <a:ext cx="2412456" cy="2315375"/>
              </a:xfrm>
              <a:prstGeom prst="rect">
                <a:avLst/>
              </a:prstGeom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12CC416C-0FE9-4EC7-A5E5-4BB8B81312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293289" y="4604821"/>
                <a:ext cx="324171" cy="313365"/>
              </a:xfrm>
              <a:prstGeom prst="rect">
                <a:avLst/>
              </a:prstGeom>
            </p:spPr>
          </p:pic>
        </p:grpSp>
        <p:sp>
          <p:nvSpPr>
            <p:cNvPr id="13" name="Slide Number Placeholder 3">
              <a:extLst>
                <a:ext uri="{FF2B5EF4-FFF2-40B4-BE49-F238E27FC236}">
                  <a16:creationId xmlns:a16="http://schemas.microsoft.com/office/drawing/2014/main" id="{4CBFEEA1-0475-412C-A150-9A661B9DC74A}"/>
                </a:ext>
              </a:extLst>
            </p:cNvPr>
            <p:cNvSpPr txBox="1">
              <a:spLocks/>
            </p:cNvSpPr>
            <p:nvPr/>
          </p:nvSpPr>
          <p:spPr>
            <a:xfrm>
              <a:off x="7256317" y="6140172"/>
              <a:ext cx="2361143" cy="365125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100" kern="1200" baseline="0">
                  <a:solidFill>
                    <a:schemeClr val="tx2">
                      <a:lumMod val="75000"/>
                    </a:schemeClr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GB">
                  <a:cs typeface="Times New Roman" panose="02020603050405020304" pitchFamily="18" charset="0"/>
                </a:rPr>
                <a:t>https://www.youtube.com/watch?v=L7zBbTN0hto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9E3A6B44-6E5B-4382-8E4B-AE2A1A15B4AB}"/>
              </a:ext>
            </a:extLst>
          </p:cNvPr>
          <p:cNvSpPr txBox="1"/>
          <p:nvPr/>
        </p:nvSpPr>
        <p:spPr>
          <a:xfrm>
            <a:off x="569167" y="934899"/>
            <a:ext cx="52184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 has become mainstream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Less segmental, more lucrative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 is now part of CSR and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become part of the language of the corporate boardroom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(Fahy and Jobber 2012)</a:t>
            </a: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5FBC32A-CB4A-46F3-8B99-77373B8C533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0307" y="3646986"/>
            <a:ext cx="4488444" cy="2563464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E2419221-1DFA-4FF7-952F-3DC98F993E7A}"/>
              </a:ext>
            </a:extLst>
          </p:cNvPr>
          <p:cNvGrpSpPr/>
          <p:nvPr/>
        </p:nvGrpSpPr>
        <p:grpSpPr>
          <a:xfrm>
            <a:off x="5154049" y="3646986"/>
            <a:ext cx="3311525" cy="2562225"/>
            <a:chOff x="5154049" y="3646986"/>
            <a:chExt cx="3311525" cy="2562225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5404DA2-773B-48F7-B07F-C3C5DBF668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154049" y="3646986"/>
              <a:ext cx="3311525" cy="2562225"/>
            </a:xfrm>
            <a:prstGeom prst="rect">
              <a:avLst/>
            </a:prstGeom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B4079EA7-0082-4B75-8623-65B0BAB5CEE1}"/>
                </a:ext>
              </a:extLst>
            </p:cNvPr>
            <p:cNvSpPr/>
            <p:nvPr/>
          </p:nvSpPr>
          <p:spPr>
            <a:xfrm>
              <a:off x="5154049" y="3715815"/>
              <a:ext cx="1171447" cy="17338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3E7A869-381F-473F-89AE-19B36920E212}"/>
                </a:ext>
              </a:extLst>
            </p:cNvPr>
            <p:cNvSpPr/>
            <p:nvPr/>
          </p:nvSpPr>
          <p:spPr>
            <a:xfrm>
              <a:off x="5154049" y="5615492"/>
              <a:ext cx="1171447" cy="8808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0E18A2-118F-4CE3-A0C0-B8CD123C13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114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0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9306" y="124179"/>
            <a:ext cx="7249886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of Black Lives Matter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6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9BCCA1-28E5-4FCE-A13F-823B26C05C3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38726" y="2655993"/>
            <a:ext cx="5877635" cy="33949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A66A6C-EC08-4B01-A0AC-CE494CE029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2028" y="2655694"/>
            <a:ext cx="3918280" cy="33952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FE3F8C-AC4B-4BC5-89F2-D462ED66F76C}"/>
              </a:ext>
            </a:extLst>
          </p:cNvPr>
          <p:cNvSpPr txBox="1"/>
          <p:nvPr/>
        </p:nvSpPr>
        <p:spPr>
          <a:xfrm>
            <a:off x="569167" y="930788"/>
            <a:ext cx="109541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Corporations backing up their diverse employees,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 deliver also a message to the public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move is seen with some scepticism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Commercialisation of event?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5A6C2F5-3D4E-41EA-B666-771E74135019}"/>
              </a:ext>
            </a:extLst>
          </p:cNvPr>
          <p:cNvGrpSpPr/>
          <p:nvPr/>
        </p:nvGrpSpPr>
        <p:grpSpPr>
          <a:xfrm>
            <a:off x="8682686" y="930788"/>
            <a:ext cx="2733675" cy="1447800"/>
            <a:chOff x="8682686" y="930788"/>
            <a:chExt cx="2733675" cy="144780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ED0E0DB-AA17-448A-ADC4-ACD61A5222A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682686" y="930788"/>
              <a:ext cx="2733675" cy="1447800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73514D1-9AD2-460E-AD01-111DF14349FB}"/>
                </a:ext>
              </a:extLst>
            </p:cNvPr>
            <p:cNvSpPr/>
            <p:nvPr/>
          </p:nvSpPr>
          <p:spPr>
            <a:xfrm>
              <a:off x="9464393" y="1952197"/>
              <a:ext cx="1171447" cy="17338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91263A98-1274-4BE6-A261-B03284E853E5}"/>
              </a:ext>
            </a:extLst>
          </p:cNvPr>
          <p:cNvSpPr txBox="1">
            <a:spLocks/>
          </p:cNvSpPr>
          <p:nvPr/>
        </p:nvSpPr>
        <p:spPr>
          <a:xfrm>
            <a:off x="5538726" y="6036227"/>
            <a:ext cx="46620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The Washington Post, June 13 (Jan et al. 2020)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50ABCD7E-69A9-40A5-B4CD-79CB47EBA730}"/>
              </a:ext>
            </a:extLst>
          </p:cNvPr>
          <p:cNvSpPr txBox="1">
            <a:spLocks/>
          </p:cNvSpPr>
          <p:nvPr/>
        </p:nvSpPr>
        <p:spPr>
          <a:xfrm>
            <a:off x="932028" y="603622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New York Times, May 31 (Hsu 2020)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E6376B-E138-49F3-A8DF-40F9E2412E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41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Challenge: Ethics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7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8DCF33-C5AC-44F7-A28A-B12E104D381A}"/>
              </a:ext>
            </a:extLst>
          </p:cNvPr>
          <p:cNvSpPr txBox="1"/>
          <p:nvPr/>
        </p:nvSpPr>
        <p:spPr>
          <a:xfrm>
            <a:off x="569167" y="926264"/>
            <a:ext cx="819831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Ethics are the moral principles and values that govern the action and decisions of an individual or group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 standards go beyond what legal is prescribing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Generally part of corporate governance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Consumers pick products for rational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emotional reasons like ethics,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 the ultimate test is whether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principles are put before profit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(Fahy and Jobber 2012)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188F60-DBF7-4B82-AD30-11E83A47A0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7482" y="131917"/>
            <a:ext cx="3184059" cy="50063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CFBCE3-D856-4CB2-A1D0-47F564AAEE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67463" y="5230927"/>
            <a:ext cx="2503171" cy="107775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36813D-9779-4AC6-8EEE-9EB19C30EF18}"/>
              </a:ext>
            </a:extLst>
          </p:cNvPr>
          <p:cNvSpPr txBox="1"/>
          <p:nvPr/>
        </p:nvSpPr>
        <p:spPr>
          <a:xfrm>
            <a:off x="5712649" y="4731574"/>
            <a:ext cx="2832567" cy="1404000"/>
          </a:xfrm>
          <a:prstGeom prst="rect">
            <a:avLst/>
          </a:prstGeom>
          <a:solidFill>
            <a:srgbClr val="33CC33"/>
          </a:solidFill>
        </p:spPr>
        <p:txBody>
          <a:bodyPr wrap="square" rtlCol="0">
            <a:spAutoFit/>
          </a:bodyPr>
          <a:lstStyle/>
          <a:p>
            <a:pPr algn="just"/>
            <a:r>
              <a:rPr lang="de-DE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ethics: Ethics underlying marketing</a:t>
            </a:r>
          </a:p>
          <a:p>
            <a:pPr algn="just"/>
            <a:endParaRPr lang="de-DE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de-DE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marketing: marketing that follows moral principles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F0C3BE8-6E95-4F03-A317-35BE1EF34709}"/>
              </a:ext>
            </a:extLst>
          </p:cNvPr>
          <p:cNvGrpSpPr/>
          <p:nvPr/>
        </p:nvGrpSpPr>
        <p:grpSpPr>
          <a:xfrm>
            <a:off x="5599289" y="2483556"/>
            <a:ext cx="3059290" cy="4374443"/>
            <a:chOff x="5662437" y="2599798"/>
            <a:chExt cx="2519932" cy="371641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5C4A977-1D07-40C9-A483-266F81ACA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t="43" b="-465"/>
            <a:stretch/>
          </p:blipFill>
          <p:spPr>
            <a:xfrm>
              <a:off x="5662437" y="2599798"/>
              <a:ext cx="2519932" cy="3716415"/>
            </a:xfrm>
            <a:prstGeom prst="rect">
              <a:avLst/>
            </a:prstGeom>
          </p:spPr>
        </p:pic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E28F6AA-2916-45D8-A9AF-3CEEA108C0B4}"/>
                </a:ext>
              </a:extLst>
            </p:cNvPr>
            <p:cNvGrpSpPr/>
            <p:nvPr/>
          </p:nvGrpSpPr>
          <p:grpSpPr>
            <a:xfrm>
              <a:off x="5739667" y="3035819"/>
              <a:ext cx="1665844" cy="393181"/>
              <a:chOff x="5739667" y="3035819"/>
              <a:chExt cx="1665844" cy="393181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BEC437FA-A5AB-4654-B648-80D119CCDEE4}"/>
                  </a:ext>
                </a:extLst>
              </p:cNvPr>
              <p:cNvSpPr/>
              <p:nvPr/>
            </p:nvSpPr>
            <p:spPr>
              <a:xfrm>
                <a:off x="5739667" y="3035819"/>
                <a:ext cx="356333" cy="393181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5C0C2F-416A-4982-B44B-296D4A8BC06B}"/>
                  </a:ext>
                </a:extLst>
              </p:cNvPr>
              <p:cNvSpPr/>
              <p:nvPr/>
            </p:nvSpPr>
            <p:spPr>
              <a:xfrm>
                <a:off x="6095570" y="3035820"/>
                <a:ext cx="1309941" cy="139520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810B86-E564-43F8-A33E-68FB10CB47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794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9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1675" y="124179"/>
            <a:ext cx="919778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 and Opportunity: Communication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8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A8C4AD-13F5-4723-8DE4-A374848764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4263" y="729557"/>
            <a:ext cx="4482970" cy="53934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6458C7-668A-412F-9855-35DFE1DED212}"/>
              </a:ext>
            </a:extLst>
          </p:cNvPr>
          <p:cNvSpPr txBox="1"/>
          <p:nvPr/>
        </p:nvSpPr>
        <p:spPr>
          <a:xfrm>
            <a:off x="1301675" y="6123020"/>
            <a:ext cx="24897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Webber (2017)</a:t>
            </a:r>
            <a:endParaRPr lang="en-GB" sz="11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14BF3A-0476-4720-9EE6-21C3FE8155EF}"/>
              </a:ext>
            </a:extLst>
          </p:cNvPr>
          <p:cNvSpPr txBox="1"/>
          <p:nvPr/>
        </p:nvSpPr>
        <p:spPr>
          <a:xfrm>
            <a:off x="569167" y="918312"/>
            <a:ext cx="58429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has a huge coverage particularly among ethnic minorities: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 opportunity but also challenge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Multi-ethnic marketing communication provides access to diverse consumers (Licsandru and Chui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Moral dilemma: racism by segmentation? (Aiyeku et al. 2015)</a:t>
            </a: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17FD6AF-4AE9-4FD4-8B00-C6D44094AF07}"/>
              </a:ext>
            </a:extLst>
          </p:cNvPr>
          <p:cNvGrpSpPr/>
          <p:nvPr/>
        </p:nvGrpSpPr>
        <p:grpSpPr>
          <a:xfrm>
            <a:off x="1355779" y="4515290"/>
            <a:ext cx="4051885" cy="1607731"/>
            <a:chOff x="1355779" y="4515290"/>
            <a:chExt cx="4051885" cy="1607731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0C8C100-6D97-4FC8-BF19-EC5D645C36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355779" y="4515290"/>
              <a:ext cx="1427444" cy="1607731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4A234F3-D8A1-41E7-96EC-FD3135F0E03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783224" y="4515290"/>
              <a:ext cx="2624440" cy="767909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72ABBDEA-0A22-4821-BE4C-BFAA42D7420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783222" y="5283199"/>
              <a:ext cx="2624441" cy="839821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F254FA4-DACB-45E6-A103-4CA11BFBACB3}"/>
              </a:ext>
            </a:extLst>
          </p:cNvPr>
          <p:cNvSpPr txBox="1"/>
          <p:nvPr/>
        </p:nvSpPr>
        <p:spPr>
          <a:xfrm>
            <a:off x="7364262" y="6123020"/>
            <a:ext cx="24897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Anderson at al. (2020)</a:t>
            </a:r>
            <a:endParaRPr lang="en-GB" sz="11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07600D-F711-4980-B8DC-F7B7A67CE3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66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2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Opportunity: Market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9</a:t>
            </a:r>
            <a:endParaRPr lang="en-GB"/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1026" name="Picture 2" descr="5 Ways Multicultural Marketing Campaigns Work (and Don't Work ...">
            <a:extLst>
              <a:ext uri="{FF2B5EF4-FFF2-40B4-BE49-F238E27FC236}">
                <a16:creationId xmlns:a16="http://schemas.microsoft.com/office/drawing/2014/main" id="{AF5FB9E0-D3AE-4F07-B6E7-3EA4C1DA5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23317" y="0"/>
            <a:ext cx="20272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433D061F-C87D-485B-8814-FC71F81B8AEC}"/>
              </a:ext>
            </a:extLst>
          </p:cNvPr>
          <p:cNvSpPr txBox="1">
            <a:spLocks/>
          </p:cNvSpPr>
          <p:nvPr/>
        </p:nvSpPr>
        <p:spPr>
          <a:xfrm>
            <a:off x="10208400" y="477675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cs typeface="Times New Roman" panose="02020603050405020304" pitchFamily="18" charset="0"/>
              </a:rPr>
              <a:t>Stirista Blog: https://www.stirista.com/blogs/5-ways-multicultural-marketing-work</a:t>
            </a:r>
            <a:endParaRPr lang="en-GB"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4028DCA-9450-436E-9A5A-873AF67070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7221" y="3692375"/>
            <a:ext cx="6461965" cy="253388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D31A9F6-B5E1-4404-A109-229A4C59BA8A}"/>
              </a:ext>
            </a:extLst>
          </p:cNvPr>
          <p:cNvSpPr txBox="1"/>
          <p:nvPr/>
        </p:nvSpPr>
        <p:spPr>
          <a:xfrm>
            <a:off x="569167" y="918312"/>
            <a:ext cx="5820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Ethnic minorities are a growing market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Yet they are still often underrepresented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Requires planning and active marketing management involving those affected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(Chi 2019)</a:t>
            </a: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76F8AA-52D1-4A72-99A3-903DF03717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61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3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1835" y="124179"/>
            <a:ext cx="6895651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Opportunity: Engagement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10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4D1824-CEC5-441B-AEFA-C1E8C64310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6022" y="1423501"/>
            <a:ext cx="7086600" cy="44577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664BBF5-3CF2-4401-A785-79477A010E4A}"/>
              </a:ext>
            </a:extLst>
          </p:cNvPr>
          <p:cNvSpPr txBox="1"/>
          <p:nvPr/>
        </p:nvSpPr>
        <p:spPr>
          <a:xfrm>
            <a:off x="569167" y="918312"/>
            <a:ext cx="570254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Opportunity beyond selling products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engagement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more mutual </a:t>
            </a:r>
            <a:b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</a:t>
            </a: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A03935-821F-4354-A4E1-F55945BB35E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23" y="3688828"/>
            <a:ext cx="3910820" cy="2101064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8FD06B-CAB1-4D9F-9A34-75B4900920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01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09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11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D0FFBD-3693-48C1-AAA3-E43991C77F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3901" y="3429000"/>
            <a:ext cx="4300537" cy="225742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9148FF6-D8AC-408D-8E52-516E38FB24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244" y="3388999"/>
            <a:ext cx="7514547" cy="2945902"/>
          </a:xfrm>
          <a:prstGeom prst="rect">
            <a:avLst/>
          </a:prstGeom>
        </p:spPr>
      </p:pic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28055DAE-9A17-43F1-AB2F-D6FC6BC68F07}"/>
              </a:ext>
            </a:extLst>
          </p:cNvPr>
          <p:cNvSpPr txBox="1">
            <a:spLocks/>
          </p:cNvSpPr>
          <p:nvPr/>
        </p:nvSpPr>
        <p:spPr>
          <a:xfrm>
            <a:off x="8539208" y="5503862"/>
            <a:ext cx="31242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cs typeface="Times New Roman" panose="02020603050405020304" pitchFamily="18" charset="0"/>
              </a:rPr>
              <a:t>In the UK, the black and minority ethnic population has more than doubled in the last 30 years and is expected to double again by 2045. But a majority of them feel that mainstream marketing has no relevance to them (Simpson 2016)</a:t>
            </a:r>
            <a:endParaRPr lang="en-GB"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A1AA95-89F2-475B-BF44-092EE177C8FB}"/>
              </a:ext>
            </a:extLst>
          </p:cNvPr>
          <p:cNvSpPr txBox="1"/>
          <p:nvPr/>
        </p:nvSpPr>
        <p:spPr>
          <a:xfrm>
            <a:off x="569167" y="933961"/>
            <a:ext cx="109541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Ethnic/multicultural/diversity marketing is more topical than ever</a:t>
            </a:r>
          </a:p>
          <a:p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It came down a long way but is now a key issue for marketing management</a:t>
            </a:r>
          </a:p>
          <a:p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It is a highly sensitive issue requiring attention, including ethic considerations</a:t>
            </a:r>
          </a:p>
          <a:p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Ethnic minorities are a growing and increasingly wealthy consumer group</a:t>
            </a:r>
          </a:p>
          <a:p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Ethnic minorities can be reached by digital communication e.g. in social media</a:t>
            </a:r>
          </a:p>
          <a:p>
            <a:r>
              <a:rPr lang="de-DE" sz="24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It is a huge market, challenging yet offering great opportunities if marketed right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D370BA-BBAD-4935-B711-20AD18846E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4021" y="244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15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3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311888-1EF4-42EA-A0CE-9C6251488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2790" y="124179"/>
            <a:ext cx="4886419" cy="64695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ACDAA-B7EA-4962-B393-8140B353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>
                <a:cs typeface="Times New Roman" panose="02020603050405020304" pitchFamily="18" charset="0"/>
              </a:rPr>
              <a:t>BMMB7012D PT   Page </a:t>
            </a:r>
            <a:r>
              <a:rPr lang="en-GB"/>
              <a:t>12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B4EC3D9-2AC1-4256-A004-B8FE4BA087E5}"/>
              </a:ext>
            </a:extLst>
          </p:cNvPr>
          <p:cNvSpPr txBox="1">
            <a:spLocks/>
          </p:cNvSpPr>
          <p:nvPr/>
        </p:nvSpPr>
        <p:spPr>
          <a:xfrm>
            <a:off x="254021" y="6401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>
                <a:cs typeface="Times New Roman" panose="02020603050405020304" pitchFamily="18" charset="0"/>
              </a:rPr>
              <a:t>Student ID number: 1906345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9F583A-A273-4B12-868C-34F249E48F18}"/>
              </a:ext>
            </a:extLst>
          </p:cNvPr>
          <p:cNvSpPr txBox="1"/>
          <p:nvPr/>
        </p:nvSpPr>
        <p:spPr>
          <a:xfrm>
            <a:off x="321366" y="624381"/>
            <a:ext cx="11616613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Anderson, M., Barthel, M., Perrin, A., Vogels, E. A. (2020) #BlackLivesMatter surges on Twitter after George Floyd’s death. Available at:  https://www.pewresearch.org/fact-tank/2020/06/10/blacklivesmatter-surges-on-twitter-after-george-floyds-death/ (Accessed June 18,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Aiyeku J.F., Nwankwo S., Ogbuehi A.O. (2015) The Marketing Challenge of Multiculturalism: An Exploratory Study. In: Sidin S., Manrai A. (eds) Proceedings of the 1997 World Marketing Congress. Developments in Marketing Science: Proceedings of the Academy of Marketing Science. Springer, Cham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Chi, C. (2019) Multicultural Marketing: What It Is, Why You Should Do It, and How to Do It The Right Way. Available at: https://blog.hubspot.com/marketing/multicultural-marketing (Accessed June 19,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Hsu, T. (2020) Corporate Voices Get Behind ‘Black Lives Matter’ Cause. The New York Times. Available at: https://www.nytimes.com/2020/05/31/business/media/companies-marketing-black-lives-matter-george-floyd.html (Accessed June 17,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Jan, T., McGregor, J., Mere, R., Tiku, N. (2020) As big corporations say ‘black lives matter,’ their track records raise skepticism. Washington Post. Available at: https://www.washingtonpost.com/business/2020/06/13/after-years-marginalizing-black-employees-customers-corporate-america-says-black-lives-matter/?arc404=true (Accessed June 17,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Licsandrua, T.C., Cui, C.C. (2019) </a:t>
            </a:r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Ethnic marketing to the global millennial consumers: Challenges and opportunities. Journal of Business Research, Volume 103, October 2019, Pages 261-274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Oklander, M., Oklander, T. (2017) Segmentation and communication in digital marketing. Sumy State University, Department of Marketing &amp; Management of Innovative Activity Marketing &amp; Management of Innovations, 2017, (3), p.69-79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Simpson, T. (2016) Multicultural marketing – Why has it become so important? Available at:  https://www.thepromota.com/black-consumers-are-worth-300-billion/ (Accessed June 19,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Warden, C. A., Stanworth, J., Chen, J. F., Huang, S. (2012) </a:t>
            </a:r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Strangers in strange lands: Hypermarkets and Chinese consumer culture misalignment. Sage Publications Inc., International Journal of Market Research, 2012, Vol.54 (6), p.799-821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Webber, R. (2017) Why it’s not racist for marketers to treat different ethnic groups differently? Available at: https://www.the-gma.com/marketers-ethnic-groups (Accessed June 20,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Wilson, C. (2018) Are adverts deliberately being racist? BBC News. Available at: https://www.bbc.com/news/newsbeat-43554424 (Accessed June 16, 2020)</a:t>
            </a: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2352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608</Words>
  <Application>Microsoft Office PowerPoint</Application>
  <PresentationFormat>Widescreen</PresentationFormat>
  <Paragraphs>135</Paragraphs>
  <Slides>13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Mahrenholtz, Philipp</dc:creator>
  <cp:lastModifiedBy>Mahrenholtz, Philipp</cp:lastModifiedBy>
  <cp:revision>119</cp:revision>
  <dcterms:created xsi:type="dcterms:W3CDTF">2020-04-07T15:10:51Z</dcterms:created>
  <dcterms:modified xsi:type="dcterms:W3CDTF">2020-06-21T09:32:40Z</dcterms:modified>
</cp:coreProperties>
</file>