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472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928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637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56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2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16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56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85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36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27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22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C0127-5CD3-4F5B-A33A-F9843BF6167B}" type="datetimeFigureOut">
              <a:rPr lang="en-GB" smtClean="0"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CCEF6-5DD4-4050-9D65-03D36C2FA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91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/ heads of the Article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Title page &amp; </a:t>
            </a:r>
            <a:r>
              <a:rPr lang="en-GB" dirty="0" smtClean="0"/>
              <a:t>Abstract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Methods for systematic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Results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Conclusions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Acknowledgements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Conflicts of Interests Statement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References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47048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 the word based format provided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Use the SHOE assignment guidelines relating to all assignments for fonts and size of text, referencing style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946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300 -400 words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Include the key information from all sections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279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980728"/>
            <a:ext cx="871296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It has been suggested that conditioning programmes have the potential to improve golf performance through </a:t>
            </a:r>
            <a:r>
              <a:rPr lang="en-GB" dirty="0" smtClean="0">
                <a:solidFill>
                  <a:srgbClr val="0070C0"/>
                </a:solidFill>
              </a:rPr>
              <a:t>fitness adaptations</a:t>
            </a:r>
            <a:r>
              <a:rPr lang="en-GB" dirty="0">
                <a:solidFill>
                  <a:srgbClr val="0070C0"/>
                </a:solidFill>
              </a:rPr>
              <a:t>. </a:t>
            </a:r>
            <a:r>
              <a:rPr lang="en-GB" dirty="0">
                <a:solidFill>
                  <a:srgbClr val="7030A0"/>
                </a:solidFill>
              </a:rPr>
              <a:t>The primary aim of this systematic review was to evaluate the effectiveness of conditioning programmes </a:t>
            </a:r>
            <a:r>
              <a:rPr lang="en-GB" dirty="0" smtClean="0">
                <a:solidFill>
                  <a:srgbClr val="7030A0"/>
                </a:solidFill>
              </a:rPr>
              <a:t>on measures </a:t>
            </a:r>
            <a:r>
              <a:rPr lang="en-GB" dirty="0">
                <a:solidFill>
                  <a:srgbClr val="7030A0"/>
                </a:solidFill>
              </a:rPr>
              <a:t>of golf-related fitness and golf performance. </a:t>
            </a:r>
            <a:r>
              <a:rPr lang="en-GB" dirty="0">
                <a:solidFill>
                  <a:srgbClr val="FF0000"/>
                </a:solidFill>
              </a:rPr>
              <a:t>Four electronic library databases were searched and the quality of </a:t>
            </a:r>
            <a:r>
              <a:rPr lang="en-GB" dirty="0" smtClean="0">
                <a:solidFill>
                  <a:srgbClr val="FF0000"/>
                </a:solidFill>
              </a:rPr>
              <a:t>the studies </a:t>
            </a:r>
            <a:r>
              <a:rPr lang="en-GB" dirty="0">
                <a:solidFill>
                  <a:srgbClr val="FF0000"/>
                </a:solidFill>
              </a:rPr>
              <a:t>was assessed using criteria adapted from the Consolidated Standard of Reporting Trials statement. Thirteen </a:t>
            </a:r>
            <a:r>
              <a:rPr lang="en-GB" dirty="0" smtClean="0">
                <a:solidFill>
                  <a:srgbClr val="FF0000"/>
                </a:solidFill>
              </a:rPr>
              <a:t>studies satisfied </a:t>
            </a:r>
            <a:r>
              <a:rPr lang="en-GB" dirty="0">
                <a:solidFill>
                  <a:srgbClr val="FF0000"/>
                </a:solidFill>
              </a:rPr>
              <a:t>our criteria for inclusion. Nine studies involved middle-aged to older male recreational golfers and four studies used</a:t>
            </a:r>
          </a:p>
          <a:p>
            <a:r>
              <a:rPr lang="en-GB" dirty="0">
                <a:solidFill>
                  <a:srgbClr val="FF0000"/>
                </a:solidFill>
              </a:rPr>
              <a:t>younger more skilled golfers. Conditioning programmes involved the use of machine weights, free weights, medicine balls</a:t>
            </a:r>
            <a:r>
              <a:rPr lang="en-GB" dirty="0" smtClean="0">
                <a:solidFill>
                  <a:srgbClr val="FF0000"/>
                </a:solidFill>
              </a:rPr>
              <a:t>, and </a:t>
            </a:r>
            <a:r>
              <a:rPr lang="en-GB" dirty="0">
                <a:solidFill>
                  <a:srgbClr val="FF0000"/>
                </a:solidFill>
              </a:rPr>
              <a:t>elastic bands, and most studies included a flexibility component. </a:t>
            </a:r>
            <a:r>
              <a:rPr lang="en-GB" dirty="0">
                <a:solidFill>
                  <a:srgbClr val="00B050"/>
                </a:solidFill>
              </a:rPr>
              <a:t>Most studies assessed changes in fitness </a:t>
            </a:r>
            <a:r>
              <a:rPr lang="en-GB" dirty="0" smtClean="0">
                <a:solidFill>
                  <a:srgbClr val="00B050"/>
                </a:solidFill>
              </a:rPr>
              <a:t>characteristics and </a:t>
            </a:r>
            <a:r>
              <a:rPr lang="en-GB" dirty="0">
                <a:solidFill>
                  <a:srgbClr val="00B050"/>
                </a:solidFill>
              </a:rPr>
              <a:t>generally resulted in improvements. All but two of the studies assessed changes in club head speed and </a:t>
            </a:r>
            <a:r>
              <a:rPr lang="en-GB" dirty="0" smtClean="0">
                <a:solidFill>
                  <a:srgbClr val="00B050"/>
                </a:solidFill>
              </a:rPr>
              <a:t>reported increases</a:t>
            </a:r>
            <a:r>
              <a:rPr lang="en-GB" dirty="0">
                <a:solidFill>
                  <a:srgbClr val="00B050"/>
                </a:solidFill>
              </a:rPr>
              <a:t>. </a:t>
            </a:r>
            <a:r>
              <a:rPr lang="en-GB" dirty="0">
                <a:solidFill>
                  <a:srgbClr val="FF0000"/>
                </a:solidFill>
              </a:rPr>
              <a:t>The findings from this review suggest that strength and </a:t>
            </a:r>
            <a:r>
              <a:rPr lang="en-GB" dirty="0" smtClean="0">
                <a:solidFill>
                  <a:srgbClr val="FF0000"/>
                </a:solidFill>
              </a:rPr>
              <a:t>conditioning </a:t>
            </a:r>
            <a:r>
              <a:rPr lang="en-GB" dirty="0">
                <a:solidFill>
                  <a:srgbClr val="FF0000"/>
                </a:solidFill>
              </a:rPr>
              <a:t>programmes can have a positive effect on </a:t>
            </a:r>
            <a:r>
              <a:rPr lang="en-GB" dirty="0" smtClean="0">
                <a:solidFill>
                  <a:srgbClr val="FF0000"/>
                </a:solidFill>
              </a:rPr>
              <a:t>the golf </a:t>
            </a:r>
            <a:r>
              <a:rPr lang="en-GB" dirty="0">
                <a:solidFill>
                  <a:srgbClr val="FF0000"/>
                </a:solidFill>
              </a:rPr>
              <a:t>swing and fitness characteristics of golfers.</a:t>
            </a:r>
            <a:r>
              <a:rPr lang="en-GB" dirty="0"/>
              <a:t> </a:t>
            </a:r>
            <a:r>
              <a:rPr lang="en-GB" dirty="0">
                <a:solidFill>
                  <a:srgbClr val="002060"/>
                </a:solidFill>
              </a:rPr>
              <a:t>The majority of studies in this review evaluated the effects of </a:t>
            </a:r>
            <a:r>
              <a:rPr lang="en-GB" dirty="0" smtClean="0">
                <a:solidFill>
                  <a:srgbClr val="002060"/>
                </a:solidFill>
              </a:rPr>
              <a:t>generic conditioning </a:t>
            </a:r>
            <a:r>
              <a:rPr lang="en-GB" dirty="0">
                <a:solidFill>
                  <a:srgbClr val="002060"/>
                </a:solidFill>
              </a:rPr>
              <a:t>programmes on fitness characteristics and club head speed. Future studies should investigate the effects </a:t>
            </a:r>
            <a:r>
              <a:rPr lang="en-GB" dirty="0" smtClean="0">
                <a:solidFill>
                  <a:srgbClr val="002060"/>
                </a:solidFill>
              </a:rPr>
              <a:t>of more </a:t>
            </a:r>
            <a:r>
              <a:rPr lang="en-GB" dirty="0">
                <a:solidFill>
                  <a:srgbClr val="002060"/>
                </a:solidFill>
              </a:rPr>
              <a:t>golf-specific strength and conditioning programmes to improve fitness and overall golf performance</a:t>
            </a:r>
            <a:r>
              <a:rPr lang="en-GB" dirty="0" smtClean="0">
                <a:solidFill>
                  <a:srgbClr val="002060"/>
                </a:solidFill>
              </a:rPr>
              <a:t>.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95536" y="332656"/>
            <a:ext cx="7772400" cy="432048"/>
          </a:xfrm>
        </p:spPr>
        <p:txBody>
          <a:bodyPr>
            <a:noAutofit/>
          </a:bodyPr>
          <a:lstStyle/>
          <a:p>
            <a:pPr algn="ctr"/>
            <a:r>
              <a:rPr lang="en-GB" sz="3600" dirty="0" smtClean="0">
                <a:solidFill>
                  <a:schemeClr val="tx1"/>
                </a:solidFill>
              </a:rPr>
              <a:t>Abstract</a:t>
            </a:r>
            <a:endParaRPr lang="en-GB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482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1000-1200 words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dirty="0" smtClean="0"/>
              <a:t>A theoretical and literature overview of the topic.</a:t>
            </a:r>
          </a:p>
          <a:p>
            <a:pPr marL="0" indent="0" algn="ctr">
              <a:buNone/>
            </a:pPr>
            <a:r>
              <a:rPr lang="en-GB" sz="2800" dirty="0" smtClean="0"/>
              <a:t>(30-40 references)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Justify your research question</a:t>
            </a:r>
          </a:p>
          <a:p>
            <a:pPr marL="0" indent="0" algn="ctr">
              <a:buNone/>
            </a:pPr>
            <a:r>
              <a:rPr lang="en-GB" sz="2800" dirty="0" smtClean="0"/>
              <a:t>(</a:t>
            </a:r>
            <a:r>
              <a:rPr lang="en-GB" sz="2800" dirty="0" smtClean="0">
                <a:solidFill>
                  <a:srgbClr val="00B050"/>
                </a:solidFill>
              </a:rPr>
              <a:t>the last paragraph should clearly state the purpose of the review)</a:t>
            </a:r>
          </a:p>
          <a:p>
            <a:pPr marL="0" indent="0" algn="ctr">
              <a:buNone/>
            </a:pPr>
            <a:endParaRPr lang="en-GB" sz="2800" dirty="0"/>
          </a:p>
        </p:txBody>
      </p:sp>
      <p:sp>
        <p:nvSpPr>
          <p:cNvPr id="6" name="Down Arrow 5"/>
          <p:cNvSpPr/>
          <p:nvPr/>
        </p:nvSpPr>
        <p:spPr>
          <a:xfrm>
            <a:off x="3923928" y="3645024"/>
            <a:ext cx="864096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16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Paragraph of Introduction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39552" y="1772816"/>
            <a:ext cx="820891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Consequently, the primary aim of this </a:t>
            </a:r>
            <a:r>
              <a:rPr lang="en-GB" sz="2800" dirty="0" smtClean="0">
                <a:solidFill>
                  <a:srgbClr val="FF0000"/>
                </a:solidFill>
              </a:rPr>
              <a:t>systematic review </a:t>
            </a:r>
            <a:r>
              <a:rPr lang="en-GB" sz="2800" dirty="0">
                <a:solidFill>
                  <a:srgbClr val="FF0000"/>
                </a:solidFill>
              </a:rPr>
              <a:t>was to evaluate conditioning programmes </a:t>
            </a:r>
            <a:r>
              <a:rPr lang="en-GB" sz="2800" dirty="0" smtClean="0">
                <a:solidFill>
                  <a:srgbClr val="FF0000"/>
                </a:solidFill>
              </a:rPr>
              <a:t>and their </a:t>
            </a:r>
            <a:r>
              <a:rPr lang="en-GB" sz="2800" dirty="0">
                <a:solidFill>
                  <a:srgbClr val="FF0000"/>
                </a:solidFill>
              </a:rPr>
              <a:t>effectiveness on measures of golf-related </a:t>
            </a:r>
            <a:r>
              <a:rPr lang="en-GB" sz="2800" dirty="0" smtClean="0">
                <a:solidFill>
                  <a:srgbClr val="FF0000"/>
                </a:solidFill>
              </a:rPr>
              <a:t>fitness and </a:t>
            </a:r>
            <a:r>
              <a:rPr lang="en-GB" sz="2800" dirty="0">
                <a:solidFill>
                  <a:srgbClr val="FF0000"/>
                </a:solidFill>
              </a:rPr>
              <a:t>golf performance. A secondary aim was </a:t>
            </a:r>
            <a:r>
              <a:rPr lang="en-GB" sz="2800" dirty="0" smtClean="0">
                <a:solidFill>
                  <a:srgbClr val="FF0000"/>
                </a:solidFill>
              </a:rPr>
              <a:t>to evaluate </a:t>
            </a:r>
            <a:r>
              <a:rPr lang="en-GB" sz="2800" dirty="0">
                <a:solidFill>
                  <a:srgbClr val="FF0000"/>
                </a:solidFill>
              </a:rPr>
              <a:t>the quality of existing studies and </a:t>
            </a:r>
            <a:r>
              <a:rPr lang="en-GB" sz="2800" dirty="0" smtClean="0">
                <a:solidFill>
                  <a:srgbClr val="FF0000"/>
                </a:solidFill>
              </a:rPr>
              <a:t>the impact </a:t>
            </a:r>
            <a:r>
              <a:rPr lang="en-GB" sz="2800" dirty="0">
                <a:solidFill>
                  <a:srgbClr val="FF0000"/>
                </a:solidFill>
              </a:rPr>
              <a:t>of study quality on the interpretation </a:t>
            </a:r>
            <a:r>
              <a:rPr lang="en-GB" sz="2800" dirty="0" smtClean="0">
                <a:solidFill>
                  <a:srgbClr val="FF0000"/>
                </a:solidFill>
              </a:rPr>
              <a:t>of results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6976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400-500 words</a:t>
            </a:r>
          </a:p>
          <a:p>
            <a:r>
              <a:rPr lang="en-GB" dirty="0" smtClean="0"/>
              <a:t>See previous lectures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PRISMA </a:t>
            </a:r>
            <a:r>
              <a:rPr lang="en-GB" dirty="0" err="1" smtClean="0"/>
              <a:t>diagramme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Identification of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Inclusion / Exclusion criteria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666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600-800 words</a:t>
            </a:r>
          </a:p>
          <a:p>
            <a:r>
              <a:rPr lang="en-GB" dirty="0" smtClean="0"/>
              <a:t>See previous lectures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Summary of actual studies identified at each stage of your search leading to justification of final 10-15 studies used for the review.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Evidence review table.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Thematic review – identify the themes and studies that will allow you to critically discuss your aims.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Study quality review.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832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400" dirty="0" smtClean="0"/>
              <a:t>1000-1200 words</a:t>
            </a:r>
          </a:p>
          <a:p>
            <a:pPr marL="0" indent="0" algn="ctr">
              <a:buNone/>
            </a:pPr>
            <a:r>
              <a:rPr lang="en-GB" sz="3400" dirty="0" smtClean="0">
                <a:solidFill>
                  <a:srgbClr val="FF0000"/>
                </a:solidFill>
              </a:rPr>
              <a:t>CRITICALLY DISCUSS THE RESULTS</a:t>
            </a:r>
          </a:p>
          <a:p>
            <a:pPr marL="0" indent="0">
              <a:buNone/>
            </a:pPr>
            <a:endParaRPr lang="en-GB" sz="3400" dirty="0">
              <a:solidFill>
                <a:srgbClr val="FF0000"/>
              </a:solidFill>
            </a:endParaRP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Summary of research study findings and conclusions.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Explain the findings in the context of your review focus.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Explain, discuss and interpret the themes identified in the results – use theory and wider support from references to support these if required.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Discuss strengths and limitations of the evidence (studies) found.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Clarity of overall evidence in addressing your research question - Support or rejection of a specific point of view.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Position statement.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Outline how the information may be used in practice or to clarify theory.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Limitations to your study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3400" dirty="0" smtClean="0"/>
              <a:t>Areas for future research and need for further clarifications.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27654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100-200 words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 clear and concise statement that answers your research question / aims.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856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/>
            <a:r>
              <a:rPr lang="en-GB" dirty="0" smtClean="0"/>
              <a:t>Acknowledgements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Thank anyone who supported you in completing the review.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i.e. anyone who found articles for you, proof read etc.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 smtClean="0">
                <a:solidFill>
                  <a:srgbClr val="00B0F0"/>
                </a:solidFill>
              </a:rPr>
              <a:t>No need to mention any lecturers </a:t>
            </a:r>
            <a:endParaRPr lang="en-GB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395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Conflicts of Interests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smtClean="0">
                <a:solidFill>
                  <a:srgbClr val="FF0000"/>
                </a:solidFill>
              </a:rPr>
              <a:t>This review was conducted as part of an 	degree programme with no intention to 	publish. There are no conflicts of interest 	associated with this review article.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364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30-40 articles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As outlined in the SHOE guidelines</a:t>
            </a:r>
          </a:p>
          <a:p>
            <a:r>
              <a:rPr lang="en-GB" dirty="0" smtClean="0"/>
              <a:t>Cite Them Right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560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1048</TotalTime>
  <Words>615</Words>
  <Application>Microsoft Office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Structure / heads of the Article</vt:lpstr>
      <vt:lpstr>Format</vt:lpstr>
      <vt:lpstr>Abstract</vt:lpstr>
      <vt:lpstr>PowerPoint Presentation</vt:lpstr>
      <vt:lpstr>Introduction</vt:lpstr>
      <vt:lpstr>Final Paragraph of Introduction</vt:lpstr>
      <vt:lpstr>Method</vt:lpstr>
      <vt:lpstr>Results</vt:lpstr>
      <vt:lpstr>Discussion</vt:lpstr>
      <vt:lpstr>Conclusions</vt:lpstr>
      <vt:lpstr>Acknowledgements </vt:lpstr>
      <vt:lpstr>Conflicts of Interests Statement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Structure / heads of the Article</dc:title>
  <dc:creator>Administrator</dc:creator>
  <cp:lastModifiedBy>Administrator</cp:lastModifiedBy>
  <cp:revision>8</cp:revision>
  <dcterms:created xsi:type="dcterms:W3CDTF">2017-11-18T18:52:14Z</dcterms:created>
  <dcterms:modified xsi:type="dcterms:W3CDTF">2017-11-19T12:21:00Z</dcterms:modified>
</cp:coreProperties>
</file>