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9" r:id="rId3"/>
    <p:sldId id="260" r:id="rId4"/>
    <p:sldId id="261" r:id="rId5"/>
    <p:sldId id="264" r:id="rId6"/>
    <p:sldId id="262" r:id="rId7"/>
    <p:sldId id="263"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33526B-AFDD-4F54-A99A-715B21796874}" v="1" dt="2024-04-04T10:01:01.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e Bag Broker - Mihai Toth" userId="df71232f-4c3a-4dd2-8d61-b40dc910d9ad" providerId="ADAL" clId="{8133526B-AFDD-4F54-A99A-715B21796874}"/>
    <pc:docChg chg="addSld modSld">
      <pc:chgData name="The Bag Broker - Mihai Toth" userId="df71232f-4c3a-4dd2-8d61-b40dc910d9ad" providerId="ADAL" clId="{8133526B-AFDD-4F54-A99A-715B21796874}" dt="2024-04-04T10:01:15.424" v="17" actId="20577"/>
      <pc:docMkLst>
        <pc:docMk/>
      </pc:docMkLst>
      <pc:sldChg chg="delSp modSp add mod setBg delDesignElem">
        <pc:chgData name="The Bag Broker - Mihai Toth" userId="df71232f-4c3a-4dd2-8d61-b40dc910d9ad" providerId="ADAL" clId="{8133526B-AFDD-4F54-A99A-715B21796874}" dt="2024-04-04T10:01:15.424" v="17" actId="20577"/>
        <pc:sldMkLst>
          <pc:docMk/>
          <pc:sldMk cId="2136075678" sldId="256"/>
        </pc:sldMkLst>
        <pc:spChg chg="mod">
          <ac:chgData name="The Bag Broker - Mihai Toth" userId="df71232f-4c3a-4dd2-8d61-b40dc910d9ad" providerId="ADAL" clId="{8133526B-AFDD-4F54-A99A-715B21796874}" dt="2024-04-04T10:01:15.424" v="17" actId="20577"/>
          <ac:spMkLst>
            <pc:docMk/>
            <pc:sldMk cId="2136075678" sldId="256"/>
            <ac:spMk id="3" creationId="{511AEAA0-362E-DF93-1C93-5EE4D194DB46}"/>
          </ac:spMkLst>
        </pc:spChg>
        <pc:spChg chg="del">
          <ac:chgData name="The Bag Broker - Mihai Toth" userId="df71232f-4c3a-4dd2-8d61-b40dc910d9ad" providerId="ADAL" clId="{8133526B-AFDD-4F54-A99A-715B21796874}" dt="2024-04-04T10:01:01.384" v="9"/>
          <ac:spMkLst>
            <pc:docMk/>
            <pc:sldMk cId="2136075678" sldId="256"/>
            <ac:spMk id="1031" creationId="{DF05ACD0-FF4A-4F8F-B5C5-6A4EBD0D1B38}"/>
          </ac:spMkLst>
        </pc:spChg>
        <pc:spChg chg="del">
          <ac:chgData name="The Bag Broker - Mihai Toth" userId="df71232f-4c3a-4dd2-8d61-b40dc910d9ad" providerId="ADAL" clId="{8133526B-AFDD-4F54-A99A-715B21796874}" dt="2024-04-04T10:01:01.384" v="9"/>
          <ac:spMkLst>
            <pc:docMk/>
            <pc:sldMk cId="2136075678" sldId="256"/>
            <ac:spMk id="1033" creationId="{4C9AFA28-B5ED-4346-9AF7-68A157F16C7E}"/>
          </ac:spMkLst>
        </pc:spChg>
      </pc:sldChg>
      <pc:sldChg chg="delSp add setBg delDesignElem">
        <pc:chgData name="The Bag Broker - Mihai Toth" userId="df71232f-4c3a-4dd2-8d61-b40dc910d9ad" providerId="ADAL" clId="{8133526B-AFDD-4F54-A99A-715B21796874}" dt="2024-04-04T10:01:01.384" v="9"/>
        <pc:sldMkLst>
          <pc:docMk/>
          <pc:sldMk cId="2906091616" sldId="259"/>
        </pc:sldMkLst>
        <pc:spChg chg="del">
          <ac:chgData name="The Bag Broker - Mihai Toth" userId="df71232f-4c3a-4dd2-8d61-b40dc910d9ad" providerId="ADAL" clId="{8133526B-AFDD-4F54-A99A-715B21796874}" dt="2024-04-04T10:01:01.384" v="9"/>
          <ac:spMkLst>
            <pc:docMk/>
            <pc:sldMk cId="2906091616" sldId="259"/>
            <ac:spMk id="8" creationId="{98DDA986-B6EE-4642-AC60-0490373E69D0}"/>
          </ac:spMkLst>
        </pc:spChg>
        <pc:spChg chg="del">
          <ac:chgData name="The Bag Broker - Mihai Toth" userId="df71232f-4c3a-4dd2-8d61-b40dc910d9ad" providerId="ADAL" clId="{8133526B-AFDD-4F54-A99A-715B21796874}" dt="2024-04-04T10:01:01.384" v="9"/>
          <ac:spMkLst>
            <pc:docMk/>
            <pc:sldMk cId="2906091616" sldId="259"/>
            <ac:spMk id="10" creationId="{80B62878-12EF-4E97-A284-47BAFC30DA2E}"/>
          </ac:spMkLst>
        </pc:spChg>
        <pc:spChg chg="del">
          <ac:chgData name="The Bag Broker - Mihai Toth" userId="df71232f-4c3a-4dd2-8d61-b40dc910d9ad" providerId="ADAL" clId="{8133526B-AFDD-4F54-A99A-715B21796874}" dt="2024-04-04T10:01:01.384" v="9"/>
          <ac:spMkLst>
            <pc:docMk/>
            <pc:sldMk cId="2906091616" sldId="259"/>
            <ac:spMk id="12" creationId="{6D79188D-1ED5-4705-B8C7-5D6FB7670AB3}"/>
          </ac:spMkLst>
        </pc:spChg>
      </pc:sldChg>
      <pc:sldChg chg="delSp add setBg delDesignElem">
        <pc:chgData name="The Bag Broker - Mihai Toth" userId="df71232f-4c3a-4dd2-8d61-b40dc910d9ad" providerId="ADAL" clId="{8133526B-AFDD-4F54-A99A-715B21796874}" dt="2024-04-04T10:01:01.384" v="9"/>
        <pc:sldMkLst>
          <pc:docMk/>
          <pc:sldMk cId="3072710667" sldId="260"/>
        </pc:sldMkLst>
        <pc:spChg chg="del">
          <ac:chgData name="The Bag Broker - Mihai Toth" userId="df71232f-4c3a-4dd2-8d61-b40dc910d9ad" providerId="ADAL" clId="{8133526B-AFDD-4F54-A99A-715B21796874}" dt="2024-04-04T10:01:01.384" v="9"/>
          <ac:spMkLst>
            <pc:docMk/>
            <pc:sldMk cId="3072710667" sldId="260"/>
            <ac:spMk id="21" creationId="{04812C46-200A-4DEB-A05E-3ED6C68C2387}"/>
          </ac:spMkLst>
        </pc:spChg>
        <pc:spChg chg="del">
          <ac:chgData name="The Bag Broker - Mihai Toth" userId="df71232f-4c3a-4dd2-8d61-b40dc910d9ad" providerId="ADAL" clId="{8133526B-AFDD-4F54-A99A-715B21796874}" dt="2024-04-04T10:01:01.384" v="9"/>
          <ac:spMkLst>
            <pc:docMk/>
            <pc:sldMk cId="3072710667" sldId="260"/>
            <ac:spMk id="23" creationId="{D1EA859B-E555-4109-94F3-6700E046E008}"/>
          </ac:spMkLst>
        </pc:spChg>
      </pc:sldChg>
      <pc:sldChg chg="delSp add setBg delDesignElem">
        <pc:chgData name="The Bag Broker - Mihai Toth" userId="df71232f-4c3a-4dd2-8d61-b40dc910d9ad" providerId="ADAL" clId="{8133526B-AFDD-4F54-A99A-715B21796874}" dt="2024-04-04T10:01:01.384" v="9"/>
        <pc:sldMkLst>
          <pc:docMk/>
          <pc:sldMk cId="2271509840" sldId="261"/>
        </pc:sldMkLst>
        <pc:spChg chg="del">
          <ac:chgData name="The Bag Broker - Mihai Toth" userId="df71232f-4c3a-4dd2-8d61-b40dc910d9ad" providerId="ADAL" clId="{8133526B-AFDD-4F54-A99A-715B21796874}" dt="2024-04-04T10:01:01.384" v="9"/>
          <ac:spMkLst>
            <pc:docMk/>
            <pc:sldMk cId="2271509840" sldId="261"/>
            <ac:spMk id="25" creationId="{04812C46-200A-4DEB-A05E-3ED6C68C2387}"/>
          </ac:spMkLst>
        </pc:spChg>
        <pc:spChg chg="del">
          <ac:chgData name="The Bag Broker - Mihai Toth" userId="df71232f-4c3a-4dd2-8d61-b40dc910d9ad" providerId="ADAL" clId="{8133526B-AFDD-4F54-A99A-715B21796874}" dt="2024-04-04T10:01:01.384" v="9"/>
          <ac:spMkLst>
            <pc:docMk/>
            <pc:sldMk cId="2271509840" sldId="261"/>
            <ac:spMk id="27" creationId="{D1EA859B-E555-4109-94F3-6700E046E008}"/>
          </ac:spMkLst>
        </pc:spChg>
      </pc:sldChg>
      <pc:sldChg chg="delSp add setBg delDesignElem">
        <pc:chgData name="The Bag Broker - Mihai Toth" userId="df71232f-4c3a-4dd2-8d61-b40dc910d9ad" providerId="ADAL" clId="{8133526B-AFDD-4F54-A99A-715B21796874}" dt="2024-04-04T10:01:01.384" v="9"/>
        <pc:sldMkLst>
          <pc:docMk/>
          <pc:sldMk cId="1048226032" sldId="262"/>
        </pc:sldMkLst>
        <pc:spChg chg="del">
          <ac:chgData name="The Bag Broker - Mihai Toth" userId="df71232f-4c3a-4dd2-8d61-b40dc910d9ad" providerId="ADAL" clId="{8133526B-AFDD-4F54-A99A-715B21796874}" dt="2024-04-04T10:01:01.384" v="9"/>
          <ac:spMkLst>
            <pc:docMk/>
            <pc:sldMk cId="1048226032" sldId="262"/>
            <ac:spMk id="19" creationId="{04812C46-200A-4DEB-A05E-3ED6C68C2387}"/>
          </ac:spMkLst>
        </pc:spChg>
        <pc:spChg chg="del">
          <ac:chgData name="The Bag Broker - Mihai Toth" userId="df71232f-4c3a-4dd2-8d61-b40dc910d9ad" providerId="ADAL" clId="{8133526B-AFDD-4F54-A99A-715B21796874}" dt="2024-04-04T10:01:01.384" v="9"/>
          <ac:spMkLst>
            <pc:docMk/>
            <pc:sldMk cId="1048226032" sldId="262"/>
            <ac:spMk id="21" creationId="{D1EA859B-E555-4109-94F3-6700E046E008}"/>
          </ac:spMkLst>
        </pc:spChg>
      </pc:sldChg>
      <pc:sldChg chg="delSp add setBg delDesignElem">
        <pc:chgData name="The Bag Broker - Mihai Toth" userId="df71232f-4c3a-4dd2-8d61-b40dc910d9ad" providerId="ADAL" clId="{8133526B-AFDD-4F54-A99A-715B21796874}" dt="2024-04-04T10:01:01.384" v="9"/>
        <pc:sldMkLst>
          <pc:docMk/>
          <pc:sldMk cId="113243154" sldId="263"/>
        </pc:sldMkLst>
        <pc:spChg chg="del">
          <ac:chgData name="The Bag Broker - Mihai Toth" userId="df71232f-4c3a-4dd2-8d61-b40dc910d9ad" providerId="ADAL" clId="{8133526B-AFDD-4F54-A99A-715B21796874}" dt="2024-04-04T10:01:01.384" v="9"/>
          <ac:spMkLst>
            <pc:docMk/>
            <pc:sldMk cId="113243154" sldId="263"/>
            <ac:spMk id="30" creationId="{D1EA859B-E555-4109-94F3-6700E046E008}"/>
          </ac:spMkLst>
        </pc:spChg>
        <pc:spChg chg="del">
          <ac:chgData name="The Bag Broker - Mihai Toth" userId="df71232f-4c3a-4dd2-8d61-b40dc910d9ad" providerId="ADAL" clId="{8133526B-AFDD-4F54-A99A-715B21796874}" dt="2024-04-04T10:01:01.384" v="9"/>
          <ac:spMkLst>
            <pc:docMk/>
            <pc:sldMk cId="113243154" sldId="263"/>
            <ac:spMk id="31" creationId="{04812C46-200A-4DEB-A05E-3ED6C68C2387}"/>
          </ac:spMkLst>
        </pc:spChg>
      </pc:sldChg>
      <pc:sldChg chg="delSp add setBg delDesignElem">
        <pc:chgData name="The Bag Broker - Mihai Toth" userId="df71232f-4c3a-4dd2-8d61-b40dc910d9ad" providerId="ADAL" clId="{8133526B-AFDD-4F54-A99A-715B21796874}" dt="2024-04-04T10:01:01.384" v="9"/>
        <pc:sldMkLst>
          <pc:docMk/>
          <pc:sldMk cId="123469487" sldId="264"/>
        </pc:sldMkLst>
        <pc:spChg chg="del">
          <ac:chgData name="The Bag Broker - Mihai Toth" userId="df71232f-4c3a-4dd2-8d61-b40dc910d9ad" providerId="ADAL" clId="{8133526B-AFDD-4F54-A99A-715B21796874}" dt="2024-04-04T10:01:01.384" v="9"/>
          <ac:spMkLst>
            <pc:docMk/>
            <pc:sldMk cId="123469487" sldId="264"/>
            <ac:spMk id="27" creationId="{04812C46-200A-4DEB-A05E-3ED6C68C2387}"/>
          </ac:spMkLst>
        </pc:spChg>
        <pc:spChg chg="del">
          <ac:chgData name="The Bag Broker - Mihai Toth" userId="df71232f-4c3a-4dd2-8d61-b40dc910d9ad" providerId="ADAL" clId="{8133526B-AFDD-4F54-A99A-715B21796874}" dt="2024-04-04T10:01:01.384" v="9"/>
          <ac:spMkLst>
            <pc:docMk/>
            <pc:sldMk cId="123469487" sldId="264"/>
            <ac:spMk id="29" creationId="{D1EA859B-E555-4109-94F3-6700E046E008}"/>
          </ac:spMkLst>
        </pc:spChg>
      </pc:sldChg>
      <pc:sldChg chg="delSp add setBg delDesignElem">
        <pc:chgData name="The Bag Broker - Mihai Toth" userId="df71232f-4c3a-4dd2-8d61-b40dc910d9ad" providerId="ADAL" clId="{8133526B-AFDD-4F54-A99A-715B21796874}" dt="2024-04-04T10:01:01.384" v="9"/>
        <pc:sldMkLst>
          <pc:docMk/>
          <pc:sldMk cId="1432921543" sldId="265"/>
        </pc:sldMkLst>
        <pc:spChg chg="del">
          <ac:chgData name="The Bag Broker - Mihai Toth" userId="df71232f-4c3a-4dd2-8d61-b40dc910d9ad" providerId="ADAL" clId="{8133526B-AFDD-4F54-A99A-715B21796874}" dt="2024-04-04T10:01:01.384" v="9"/>
          <ac:spMkLst>
            <pc:docMk/>
            <pc:sldMk cId="1432921543" sldId="265"/>
            <ac:spMk id="21" creationId="{04812C46-200A-4DEB-A05E-3ED6C68C2387}"/>
          </ac:spMkLst>
        </pc:spChg>
        <pc:spChg chg="del">
          <ac:chgData name="The Bag Broker - Mihai Toth" userId="df71232f-4c3a-4dd2-8d61-b40dc910d9ad" providerId="ADAL" clId="{8133526B-AFDD-4F54-A99A-715B21796874}" dt="2024-04-04T10:01:01.384" v="9"/>
          <ac:spMkLst>
            <pc:docMk/>
            <pc:sldMk cId="1432921543" sldId="265"/>
            <ac:spMk id="23" creationId="{D1EA859B-E555-4109-94F3-6700E046E008}"/>
          </ac:spMkLst>
        </pc:spChg>
      </pc:sldChg>
      <pc:sldChg chg="delSp add setBg delDesignElem">
        <pc:chgData name="The Bag Broker - Mihai Toth" userId="df71232f-4c3a-4dd2-8d61-b40dc910d9ad" providerId="ADAL" clId="{8133526B-AFDD-4F54-A99A-715B21796874}" dt="2024-04-04T10:01:01.384" v="9"/>
        <pc:sldMkLst>
          <pc:docMk/>
          <pc:sldMk cId="2805055225" sldId="266"/>
        </pc:sldMkLst>
        <pc:spChg chg="del">
          <ac:chgData name="The Bag Broker - Mihai Toth" userId="df71232f-4c3a-4dd2-8d61-b40dc910d9ad" providerId="ADAL" clId="{8133526B-AFDD-4F54-A99A-715B21796874}" dt="2024-04-04T10:01:01.384" v="9"/>
          <ac:spMkLst>
            <pc:docMk/>
            <pc:sldMk cId="2805055225" sldId="266"/>
            <ac:spMk id="8" creationId="{98DDA986-B6EE-4642-AC60-0490373E69D0}"/>
          </ac:spMkLst>
        </pc:spChg>
        <pc:spChg chg="del">
          <ac:chgData name="The Bag Broker - Mihai Toth" userId="df71232f-4c3a-4dd2-8d61-b40dc910d9ad" providerId="ADAL" clId="{8133526B-AFDD-4F54-A99A-715B21796874}" dt="2024-04-04T10:01:01.384" v="9"/>
          <ac:spMkLst>
            <pc:docMk/>
            <pc:sldMk cId="2805055225" sldId="266"/>
            <ac:spMk id="10" creationId="{80B62878-12EF-4E97-A284-47BAFC30DA2E}"/>
          </ac:spMkLst>
        </pc:spChg>
        <pc:spChg chg="del">
          <ac:chgData name="The Bag Broker - Mihai Toth" userId="df71232f-4c3a-4dd2-8d61-b40dc910d9ad" providerId="ADAL" clId="{8133526B-AFDD-4F54-A99A-715B21796874}" dt="2024-04-04T10:01:01.384" v="9"/>
          <ac:spMkLst>
            <pc:docMk/>
            <pc:sldMk cId="2805055225" sldId="266"/>
            <ac:spMk id="12" creationId="{6D79188D-1ED5-4705-B8C7-5D6FB7670A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035258-872B-4C33-A29A-D8C41C22AA95}" type="datetimeFigureOut">
              <a:rPr lang="en-GB" smtClean="0"/>
              <a:t>04/04/2024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05167A-4F1B-40E6-9D94-2B82CE7E3AEF}" type="slidenum">
              <a:rPr lang="en-GB" smtClean="0"/>
              <a:t>‹#›</a:t>
            </a:fld>
            <a:endParaRPr lang="en-GB"/>
          </a:p>
        </p:txBody>
      </p:sp>
    </p:spTree>
    <p:extLst>
      <p:ext uri="{BB962C8B-B14F-4D97-AF65-F5344CB8AC3E}">
        <p14:creationId xmlns:p14="http://schemas.microsoft.com/office/powerpoint/2010/main" val="3816914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Establishing a management office in Germany will allow Tesco more access into the EU market and leverage the country’s string economic position for further expansion into neighbouring countries. Germany is one of the largest economies in Europe and it serves as a gateway to the European Union (EU) market. Additionally, given the uncertainties surrounding Brexit and its impact on trade relations between the UK and the EU, establishing a management office in Germany can provide Tesco with a strategic foothold within the EU market. This diversifies its market exposure and mitigates potential disruptions resulting from Brexit-related trade  barriers. Germany is also strategically placed in the heart of Europe, making it an attractive choice for Tesco to maximize its supply chain. By optimizing its distribution networks, streamlining procurement processes and coordinating logistics, Tesco can minimize its operation costs, benefit from improved inventory management and ensure faster delivery times to consumer demands. This will increase sales and revenue for the company as well as improve its reputation and brand image among consumers.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presentation will assess the cultural differences between the UK and Germany to support the planning process prior to the establishment of a management office in Germany. We will also discuss the recommendations and business communication solutions based on the cultural challenges and differences to ensure successful opening of the new management office in Germany. </a:t>
            </a:r>
            <a:endParaRPr lang="en-KE" dirty="0"/>
          </a:p>
          <a:p>
            <a:endParaRPr lang="en-KE" dirty="0"/>
          </a:p>
        </p:txBody>
      </p:sp>
      <p:sp>
        <p:nvSpPr>
          <p:cNvPr id="4" name="Slide Number Placeholder 3"/>
          <p:cNvSpPr>
            <a:spLocks noGrp="1"/>
          </p:cNvSpPr>
          <p:nvPr>
            <p:ph type="sldNum" sz="quarter" idx="5"/>
          </p:nvPr>
        </p:nvSpPr>
        <p:spPr/>
        <p:txBody>
          <a:bodyPr/>
          <a:lstStyle/>
          <a:p>
            <a:fld id="{092BAFCB-BA31-4AA5-BAA7-ADCFD19FB86A}" type="slidenum">
              <a:rPr lang="en-KE" smtClean="0"/>
              <a:t>2</a:t>
            </a:fld>
            <a:endParaRPr lang="en-KE"/>
          </a:p>
        </p:txBody>
      </p:sp>
    </p:spTree>
    <p:extLst>
      <p:ext uri="{BB962C8B-B14F-4D97-AF65-F5344CB8AC3E}">
        <p14:creationId xmlns:p14="http://schemas.microsoft.com/office/powerpoint/2010/main" val="2024790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Hofstede’s framework of cultural dimensions, Germany has a higher power distance than the UK (</a:t>
            </a:r>
            <a:r>
              <a:rPr lang="lt-LT" dirty="0"/>
              <a:t>Andrijauskienė and Dumčiuvienė</a:t>
            </a:r>
            <a:r>
              <a:rPr lang="en-GB" dirty="0"/>
              <a:t>, 2017). This allows organizations in the country to appreciate authority and hierarchical structure compared to the UK. Tesco’s establishment of a management office in Germany might require shifting into a more centralized decision-making approach, compared to the UK’s relatively flat organizational hierarchy. </a:t>
            </a:r>
          </a:p>
          <a:p>
            <a:r>
              <a:rPr lang="en-GB" dirty="0"/>
              <a:t>Additionally, the UK is generally individualistic while Germany takes a more collectivist approach in decision making, emphasizing harmony and consensus building (Merkin and Merkin, 2018). This will affect office operations and decision making within Tesco’s German office. For example, while employees in the UK might prefer to focus on their individual tasks and responsibilities due to their value of personal success and autonomy, German employees are more likely to prioritize the needs of the group over individual interests, leading to a collaborative and cohesive team dynamic. </a:t>
            </a:r>
          </a:p>
          <a:p>
            <a:endParaRPr lang="en-KE" dirty="0"/>
          </a:p>
        </p:txBody>
      </p:sp>
      <p:sp>
        <p:nvSpPr>
          <p:cNvPr id="4" name="Slide Number Placeholder 3"/>
          <p:cNvSpPr>
            <a:spLocks noGrp="1"/>
          </p:cNvSpPr>
          <p:nvPr>
            <p:ph type="sldNum" sz="quarter" idx="5"/>
          </p:nvPr>
        </p:nvSpPr>
        <p:spPr/>
        <p:txBody>
          <a:bodyPr/>
          <a:lstStyle/>
          <a:p>
            <a:fld id="{092BAFCB-BA31-4AA5-BAA7-ADCFD19FB86A}" type="slidenum">
              <a:rPr lang="en-KE" smtClean="0"/>
              <a:t>3</a:t>
            </a:fld>
            <a:endParaRPr lang="en-KE"/>
          </a:p>
        </p:txBody>
      </p:sp>
    </p:spTree>
    <p:extLst>
      <p:ext uri="{BB962C8B-B14F-4D97-AF65-F5344CB8AC3E}">
        <p14:creationId xmlns:p14="http://schemas.microsoft.com/office/powerpoint/2010/main" val="903590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a:t>
            </a:r>
            <a:r>
              <a:rPr lang="en-GB" dirty="0" err="1"/>
              <a:t>Trompenaar’s</a:t>
            </a:r>
            <a:r>
              <a:rPr lang="en-GB" dirty="0"/>
              <a:t> cultural dimensions framework on factors regarding universalism vs particularism, the UK leans towards universalism while Germany is more particular. This means that the UK promotes adherence to rules, standardized practices and procedures while Germany prioritizes relationships and context in decision making. Tesco might need to put this into consideration in their decision-making structure within the German management office. For example, the company might need to adopt a more flexible approach in decision making in Germany that involves evaluating the unique context and circumstances surrounding a decision rather than strictly adhering to standards and procedures. Managers may need to exercise greater discretion and judgement, accounting for factors such as cultural norms, personal relationships and the stakeholders’ specific needs.  Furthermore, building trust and rapport with the company’s stakeholders can facilitate smoother decision-making systems and garner support for Tesco’s initiatives.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Regarding achievement Vs ascription, the UK emphasizes personal achievement and </a:t>
            </a:r>
            <a:r>
              <a:rPr lang="en-GB" dirty="0" err="1"/>
              <a:t>meristocracy</a:t>
            </a:r>
            <a:r>
              <a:rPr lang="en-GB" dirty="0"/>
              <a:t> while Germany age, experience and qualifications in attributing status and authority (Heuer et al., 2020). Tesco, therefore, may need to place stronger emphasis on recognizing and valuing experience and qualifications of employees within the German office. This could involve providing opportunities for professional development, training and mentorship for the different employees at different stages of their careers with a focus on nurturing and leveraging their expertise. The company might also need to respect the value of seniority and tenure in the German workplace culture. This could mean providing opportunities for long serving employees to take leadership toles or mentor junior employees based on their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KE" dirty="0"/>
          </a:p>
        </p:txBody>
      </p:sp>
      <p:sp>
        <p:nvSpPr>
          <p:cNvPr id="4" name="Slide Number Placeholder 3"/>
          <p:cNvSpPr>
            <a:spLocks noGrp="1"/>
          </p:cNvSpPr>
          <p:nvPr>
            <p:ph type="sldNum" sz="quarter" idx="5"/>
          </p:nvPr>
        </p:nvSpPr>
        <p:spPr/>
        <p:txBody>
          <a:bodyPr/>
          <a:lstStyle/>
          <a:p>
            <a:fld id="{092BAFCB-BA31-4AA5-BAA7-ADCFD19FB86A}" type="slidenum">
              <a:rPr lang="en-KE" smtClean="0"/>
              <a:t>4</a:t>
            </a:fld>
            <a:endParaRPr lang="en-KE"/>
          </a:p>
        </p:txBody>
      </p:sp>
    </p:spTree>
    <p:extLst>
      <p:ext uri="{BB962C8B-B14F-4D97-AF65-F5344CB8AC3E}">
        <p14:creationId xmlns:p14="http://schemas.microsoft.com/office/powerpoint/2010/main" val="3238509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Regarding language, German is the official language in Germany while both countries speak English (Grossman, 2023). Christianity is the predominant religious influence in Germany, with a significant protestant and catholic population. Respect for religious holidays and customs is mandatory. Germany has a more homogenous population in Germany compared to the UK which is more diverse (</a:t>
            </a:r>
            <a:r>
              <a:rPr lang="en-GB" dirty="0" err="1"/>
              <a:t>Norwicka</a:t>
            </a:r>
            <a:r>
              <a:rPr lang="en-GB" dirty="0"/>
              <a:t> and </a:t>
            </a:r>
            <a:r>
              <a:rPr lang="en-GB" dirty="0" err="1"/>
              <a:t>Krzyżowski</a:t>
            </a:r>
            <a:r>
              <a:rPr lang="en-GB" dirty="0"/>
              <a:t>, 2017). This means, therefore, that understanding cultural norms and values is crucial for successful integration into the German business environment. </a:t>
            </a:r>
            <a:endParaRPr lang="en-KE" dirty="0"/>
          </a:p>
        </p:txBody>
      </p:sp>
      <p:sp>
        <p:nvSpPr>
          <p:cNvPr id="4" name="Slide Number Placeholder 3"/>
          <p:cNvSpPr>
            <a:spLocks noGrp="1"/>
          </p:cNvSpPr>
          <p:nvPr>
            <p:ph type="sldNum" sz="quarter" idx="5"/>
          </p:nvPr>
        </p:nvSpPr>
        <p:spPr/>
        <p:txBody>
          <a:bodyPr/>
          <a:lstStyle/>
          <a:p>
            <a:fld id="{092BAFCB-BA31-4AA5-BAA7-ADCFD19FB86A}" type="slidenum">
              <a:rPr lang="en-KE" smtClean="0"/>
              <a:t>5</a:t>
            </a:fld>
            <a:endParaRPr lang="en-KE"/>
          </a:p>
        </p:txBody>
      </p:sp>
    </p:spTree>
    <p:extLst>
      <p:ext uri="{BB962C8B-B14F-4D97-AF65-F5344CB8AC3E}">
        <p14:creationId xmlns:p14="http://schemas.microsoft.com/office/powerpoint/2010/main" val="3052602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Regarding communication, Germans </a:t>
            </a:r>
            <a:r>
              <a:rPr lang="en-GB" dirty="0" err="1"/>
              <a:t>favor</a:t>
            </a:r>
            <a:r>
              <a:rPr lang="en-GB" dirty="0"/>
              <a:t> direct and clear communication while Britons often use cues and implications (</a:t>
            </a:r>
            <a:r>
              <a:rPr lang="en-GB" dirty="0" err="1"/>
              <a:t>Gjuzi</a:t>
            </a:r>
            <a:r>
              <a:rPr lang="en-GB" dirty="0"/>
              <a:t>-Bushi and Kristo, 2023). Tesco should therefore avoid ambiguous language or vague statements in its communications with the German workforce. German business culture also emphasizes formality and protocol while British interactions tend to be more casual (Pal, 2018). Tesco should therefore ensure adherence to the German business etiquette including proper meetings, business card exchange and dining etiquette. Addressing individuals with their titles and showing deference to seniority are expected norms within the German business landscape. Germans have a structured approach to meetings with clear agendas and timeframes while in the UK meetings might be more flexible. Tesco’s management office in Germany should ensure that meetings stay on track and remain focused on the agenda to maximize efficiency and productivity.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KE" dirty="0"/>
          </a:p>
        </p:txBody>
      </p:sp>
      <p:sp>
        <p:nvSpPr>
          <p:cNvPr id="4" name="Slide Number Placeholder 3"/>
          <p:cNvSpPr>
            <a:spLocks noGrp="1"/>
          </p:cNvSpPr>
          <p:nvPr>
            <p:ph type="sldNum" sz="quarter" idx="5"/>
          </p:nvPr>
        </p:nvSpPr>
        <p:spPr/>
        <p:txBody>
          <a:bodyPr/>
          <a:lstStyle/>
          <a:p>
            <a:fld id="{092BAFCB-BA31-4AA5-BAA7-ADCFD19FB86A}" type="slidenum">
              <a:rPr lang="en-KE" smtClean="0"/>
              <a:t>6</a:t>
            </a:fld>
            <a:endParaRPr lang="en-KE"/>
          </a:p>
        </p:txBody>
      </p:sp>
    </p:spTree>
    <p:extLst>
      <p:ext uri="{BB962C8B-B14F-4D97-AF65-F5344CB8AC3E}">
        <p14:creationId xmlns:p14="http://schemas.microsoft.com/office/powerpoint/2010/main" val="2389069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succeed in expanding into the German market, based on the above analysis of cultural differences between the UK and Germany, Tesco should provide cultural sensitivity training to its employees to increase awareness of German cultural norms, values and business practices. It should invest in language training programs to enhance employees’ proficiency in German, </a:t>
            </a:r>
            <a:r>
              <a:rPr lang="en-GB" dirty="0" err="1"/>
              <a:t>particulary</a:t>
            </a:r>
            <a:r>
              <a:rPr lang="en-GB" dirty="0"/>
              <a:t> for those in managerial positions. This demonstrates respect and commitment to the local market. The company should also adopt a participative leadership style to accommodate Germany’s preference for hierarchy while maintaining Tesco’s values of inclusivity and collaboration. It should further prioritize relationship building efforts with German stakeholders through networking events, social arrangements and business dinners. Furthermore, Tesco should remain flexible and open to adopting its operations and strategies to the German market’s preferences and expectations. It should also appoint a cultural liaison and establish a cross-cultural team to facilitate communication and bridge cultural gaps between the UK and German offices. </a:t>
            </a:r>
            <a:endParaRPr lang="en-KE" dirty="0"/>
          </a:p>
        </p:txBody>
      </p:sp>
      <p:sp>
        <p:nvSpPr>
          <p:cNvPr id="4" name="Slide Number Placeholder 3"/>
          <p:cNvSpPr>
            <a:spLocks noGrp="1"/>
          </p:cNvSpPr>
          <p:nvPr>
            <p:ph type="sldNum" sz="quarter" idx="5"/>
          </p:nvPr>
        </p:nvSpPr>
        <p:spPr/>
        <p:txBody>
          <a:bodyPr/>
          <a:lstStyle/>
          <a:p>
            <a:fld id="{092BAFCB-BA31-4AA5-BAA7-ADCFD19FB86A}" type="slidenum">
              <a:rPr lang="en-KE" smtClean="0"/>
              <a:t>8</a:t>
            </a:fld>
            <a:endParaRPr lang="en-KE"/>
          </a:p>
        </p:txBody>
      </p:sp>
    </p:spTree>
    <p:extLst>
      <p:ext uri="{BB962C8B-B14F-4D97-AF65-F5344CB8AC3E}">
        <p14:creationId xmlns:p14="http://schemas.microsoft.com/office/powerpoint/2010/main" val="1942627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EB83E-7625-A322-EBF5-D1A555E523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EF96A9-9092-A98A-95B6-382DA026A7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32B702-CA09-3F08-F0E3-D01D81827F14}"/>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5" name="Footer Placeholder 4">
            <a:extLst>
              <a:ext uri="{FF2B5EF4-FFF2-40B4-BE49-F238E27FC236}">
                <a16:creationId xmlns:a16="http://schemas.microsoft.com/office/drawing/2014/main" id="{1505B5DA-3A96-C27E-3ADE-CCBACB4CD6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304613-EE05-2732-2BA5-564E303842B9}"/>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1783658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44EE9-9C52-5E34-E082-EB0BC5E228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FAB992-628C-41BB-7A63-3913EC538D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0B483E-B568-A40F-3347-6D8779BB612B}"/>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5" name="Footer Placeholder 4">
            <a:extLst>
              <a:ext uri="{FF2B5EF4-FFF2-40B4-BE49-F238E27FC236}">
                <a16:creationId xmlns:a16="http://schemas.microsoft.com/office/drawing/2014/main" id="{9B4F7163-507A-2362-58DB-FD09553DC7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C08799-19D7-252F-AA83-34AE59E7AD1D}"/>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2108079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CAEF7-1D3A-15ED-565F-B6B23C7405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CE17DA-53E2-7500-3875-2248ECDF08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EBF400-5E62-6ECB-8A49-2D63EC792C6C}"/>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5" name="Footer Placeholder 4">
            <a:extLst>
              <a:ext uri="{FF2B5EF4-FFF2-40B4-BE49-F238E27FC236}">
                <a16:creationId xmlns:a16="http://schemas.microsoft.com/office/drawing/2014/main" id="{BC14C4E2-EFD0-0887-49ED-3AA11E0A5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7F814-A107-F0AD-2197-56375282ED96}"/>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1307117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46DB2-1494-31E8-EAA2-B5D47ED9FF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A4E7A1-9C56-DF4E-C001-CA5A99D84C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B3DEF0-3890-EE0B-BA4D-46A09E01B4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1C97B0-6BEA-8888-4E14-3378058D9D2F}"/>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6" name="Footer Placeholder 5">
            <a:extLst>
              <a:ext uri="{FF2B5EF4-FFF2-40B4-BE49-F238E27FC236}">
                <a16:creationId xmlns:a16="http://schemas.microsoft.com/office/drawing/2014/main" id="{6F2EB638-3465-6030-800B-B5F95CC5FC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BD2F04-F878-1E66-47C0-7519DEA449A3}"/>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1561165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D6CDF-312A-CADA-79FB-810FB187FD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F387DC-0D7B-2671-9D61-720786506D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1A3E24-1321-0BD4-708F-CC2EF02F13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2D6CE1-0CC9-E050-6213-277CCBF127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A1B970-8A23-CD20-1532-B926A5A068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B81CA1-736E-E659-8390-E4C1E2B3754C}"/>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8" name="Footer Placeholder 7">
            <a:extLst>
              <a:ext uri="{FF2B5EF4-FFF2-40B4-BE49-F238E27FC236}">
                <a16:creationId xmlns:a16="http://schemas.microsoft.com/office/drawing/2014/main" id="{D8AE8ADC-396A-7583-286B-4481109C1A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337E1A-71D6-9C92-854A-366CE78089F9}"/>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137422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1DF7F-5CA1-F524-A206-2D80DAB7A8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E15DCC-3EB2-2BE8-D99A-8BCD783F5853}"/>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4" name="Footer Placeholder 3">
            <a:extLst>
              <a:ext uri="{FF2B5EF4-FFF2-40B4-BE49-F238E27FC236}">
                <a16:creationId xmlns:a16="http://schemas.microsoft.com/office/drawing/2014/main" id="{7DCD4919-0CF7-7AFD-7846-6AA370481E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3F370A-60D3-BC93-1659-0EEB45EB6233}"/>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1007472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17A63F-6C8C-8CC2-0B6C-79DB77DE6E40}"/>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3" name="Footer Placeholder 2">
            <a:extLst>
              <a:ext uri="{FF2B5EF4-FFF2-40B4-BE49-F238E27FC236}">
                <a16:creationId xmlns:a16="http://schemas.microsoft.com/office/drawing/2014/main" id="{9D8E4240-6464-E2D3-EBB0-F22FA4C089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89254F-B552-8AB0-46EC-0AEFF22A5432}"/>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2087131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615AF-C655-5128-A39D-731F3FCE74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B35E8E-3F97-4074-A331-D6EA1E67EB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43E61B-68E1-12A2-4850-8B4A02027B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FB8EF0-4709-DF08-7BE8-7C7A2C73FD35}"/>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6" name="Footer Placeholder 5">
            <a:extLst>
              <a:ext uri="{FF2B5EF4-FFF2-40B4-BE49-F238E27FC236}">
                <a16:creationId xmlns:a16="http://schemas.microsoft.com/office/drawing/2014/main" id="{D2942613-19B2-A57D-AF1D-1F78A01D6B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9CCC25-265A-3EC0-DFA6-27F9EFB8F525}"/>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924609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E7501-2CEE-E811-75A7-BD79176456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3A6E9B-CEBB-5416-0E88-43C5F5D226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E963F4-2A95-38E8-F5B1-2C480545C6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8CAB51-047F-DF55-49F9-70E35A46C686}"/>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6" name="Footer Placeholder 5">
            <a:extLst>
              <a:ext uri="{FF2B5EF4-FFF2-40B4-BE49-F238E27FC236}">
                <a16:creationId xmlns:a16="http://schemas.microsoft.com/office/drawing/2014/main" id="{16AED00D-3E9A-EFC9-6C57-777780CB0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DB3BDD-4BAE-9D92-D72F-6647995CE2EF}"/>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3450814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8B5A1-EFAE-C73A-6891-443FB074DD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7ABFCE-F5C6-D243-F7C0-1014E256C9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C4D2C4-699D-83A8-FCAC-B6DD46E4307B}"/>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5" name="Footer Placeholder 4">
            <a:extLst>
              <a:ext uri="{FF2B5EF4-FFF2-40B4-BE49-F238E27FC236}">
                <a16:creationId xmlns:a16="http://schemas.microsoft.com/office/drawing/2014/main" id="{5DC38634-111F-45C4-D97B-AE57538FD4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833A-341D-834E-1C2E-D07829C608A4}"/>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3495102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8F8A08-6128-9D15-8035-E44EE14081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0557F3-02E2-82AC-9361-B1CD651A7A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2EBDF-903E-4B25-9FB4-9202F2AE3C96}"/>
              </a:ext>
            </a:extLst>
          </p:cNvPr>
          <p:cNvSpPr>
            <a:spLocks noGrp="1"/>
          </p:cNvSpPr>
          <p:nvPr>
            <p:ph type="dt" sz="half" idx="10"/>
          </p:nvPr>
        </p:nvSpPr>
        <p:spPr/>
        <p:txBody>
          <a:bodyPr/>
          <a:lstStyle/>
          <a:p>
            <a:fld id="{59A2D56F-194A-4FDF-870A-6067DF6F3989}" type="datetimeFigureOut">
              <a:rPr lang="en-GB" smtClean="0"/>
              <a:t>04/04/2024</a:t>
            </a:fld>
            <a:endParaRPr lang="en-GB"/>
          </a:p>
        </p:txBody>
      </p:sp>
      <p:sp>
        <p:nvSpPr>
          <p:cNvPr id="5" name="Footer Placeholder 4">
            <a:extLst>
              <a:ext uri="{FF2B5EF4-FFF2-40B4-BE49-F238E27FC236}">
                <a16:creationId xmlns:a16="http://schemas.microsoft.com/office/drawing/2014/main" id="{1A1A33C5-4D92-4409-814E-20CD966FCE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B155A-1C2D-8320-1793-6BF3D2C33D5E}"/>
              </a:ext>
            </a:extLst>
          </p:cNvPr>
          <p:cNvSpPr>
            <a:spLocks noGrp="1"/>
          </p:cNvSpPr>
          <p:nvPr>
            <p:ph type="sldNum" sz="quarter" idx="12"/>
          </p:nvPr>
        </p:nvSpPr>
        <p:spPr/>
        <p:txBody>
          <a:bodyPr/>
          <a:lstStyle/>
          <a:p>
            <a:fld id="{A533749E-358A-42CD-9704-8411623BD4DD}" type="slidenum">
              <a:rPr lang="en-GB" smtClean="0"/>
              <a:t>‹#›</a:t>
            </a:fld>
            <a:endParaRPr lang="en-GB"/>
          </a:p>
        </p:txBody>
      </p:sp>
    </p:spTree>
    <p:extLst>
      <p:ext uri="{BB962C8B-B14F-4D97-AF65-F5344CB8AC3E}">
        <p14:creationId xmlns:p14="http://schemas.microsoft.com/office/powerpoint/2010/main" val="567744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BB013A-43BD-F047-5122-59DDEFB71F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819C-0771-216F-9AB5-6A9504FEAD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40D530-B8C2-B8AE-8DA4-86E7F1808C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A2D56F-194A-4FDF-870A-6067DF6F3989}" type="datetimeFigureOut">
              <a:rPr lang="en-GB" smtClean="0"/>
              <a:t>04/04/2024</a:t>
            </a:fld>
            <a:endParaRPr lang="en-GB"/>
          </a:p>
        </p:txBody>
      </p:sp>
      <p:sp>
        <p:nvSpPr>
          <p:cNvPr id="5" name="Footer Placeholder 4">
            <a:extLst>
              <a:ext uri="{FF2B5EF4-FFF2-40B4-BE49-F238E27FC236}">
                <a16:creationId xmlns:a16="http://schemas.microsoft.com/office/drawing/2014/main" id="{A50FE2E1-93F5-0ED1-A5B0-E17AB1EB72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A6A1AC-F385-CB8C-0D4E-69615E11C5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533749E-358A-42CD-9704-8411623BD4DD}" type="slidenum">
              <a:rPr lang="en-GB" smtClean="0"/>
              <a:t>‹#›</a:t>
            </a:fld>
            <a:endParaRPr lang="en-GB"/>
          </a:p>
        </p:txBody>
      </p:sp>
    </p:spTree>
    <p:extLst>
      <p:ext uri="{BB962C8B-B14F-4D97-AF65-F5344CB8AC3E}">
        <p14:creationId xmlns:p14="http://schemas.microsoft.com/office/powerpoint/2010/main" val="3275939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BE800-E0CC-4AE2-880E-0B8308615AD3}"/>
              </a:ext>
            </a:extLst>
          </p:cNvPr>
          <p:cNvSpPr>
            <a:spLocks noGrp="1"/>
          </p:cNvSpPr>
          <p:nvPr>
            <p:ph type="ctrTitle"/>
          </p:nvPr>
        </p:nvSpPr>
        <p:spPr>
          <a:xfrm>
            <a:off x="1472608" y="1380564"/>
            <a:ext cx="4561369" cy="2346229"/>
          </a:xfrm>
        </p:spPr>
        <p:txBody>
          <a:bodyPr anchor="b">
            <a:normAutofit/>
          </a:bodyPr>
          <a:lstStyle/>
          <a:p>
            <a:r>
              <a:rPr lang="en-GB" sz="3200">
                <a:solidFill>
                  <a:srgbClr val="595959"/>
                </a:solidFill>
              </a:rPr>
              <a:t>Tesco’s Expansion into Germany</a:t>
            </a:r>
            <a:endParaRPr lang="en-KE" sz="3200">
              <a:solidFill>
                <a:srgbClr val="595959"/>
              </a:solidFill>
            </a:endParaRPr>
          </a:p>
        </p:txBody>
      </p:sp>
      <p:sp>
        <p:nvSpPr>
          <p:cNvPr id="3" name="Subtitle 2">
            <a:extLst>
              <a:ext uri="{FF2B5EF4-FFF2-40B4-BE49-F238E27FC236}">
                <a16:creationId xmlns:a16="http://schemas.microsoft.com/office/drawing/2014/main" id="{511AEAA0-362E-DF93-1C93-5EE4D194DB46}"/>
              </a:ext>
            </a:extLst>
          </p:cNvPr>
          <p:cNvSpPr>
            <a:spLocks noGrp="1"/>
          </p:cNvSpPr>
          <p:nvPr>
            <p:ph type="subTitle" idx="1"/>
          </p:nvPr>
        </p:nvSpPr>
        <p:spPr>
          <a:xfrm>
            <a:off x="1472608" y="4061345"/>
            <a:ext cx="4561369" cy="1416090"/>
          </a:xfrm>
        </p:spPr>
        <p:txBody>
          <a:bodyPr anchor="t">
            <a:normAutofit/>
          </a:bodyPr>
          <a:lstStyle/>
          <a:p>
            <a:r>
              <a:rPr lang="en-GB" sz="1400">
                <a:solidFill>
                  <a:srgbClr val="595959"/>
                </a:solidFill>
              </a:rPr>
              <a:t>By: 2122750</a:t>
            </a:r>
            <a:endParaRPr lang="en-KE" sz="1400" dirty="0">
              <a:solidFill>
                <a:srgbClr val="595959"/>
              </a:solidFill>
            </a:endParaRPr>
          </a:p>
        </p:txBody>
      </p:sp>
      <p:pic>
        <p:nvPicPr>
          <p:cNvPr id="1026" name="Picture 2" descr="Tesco Corporation Ltd (Nairobi, Kenya) - Contact Phone, Address">
            <a:extLst>
              <a:ext uri="{FF2B5EF4-FFF2-40B4-BE49-F238E27FC236}">
                <a16:creationId xmlns:a16="http://schemas.microsoft.com/office/drawing/2014/main" id="{F87D2C33-EFCE-4D95-AE34-4CB77B6974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10935" y="1419785"/>
            <a:ext cx="4018430" cy="4018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6075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17AC-6B94-44F5-963C-38DFACDD2814}"/>
              </a:ext>
            </a:extLst>
          </p:cNvPr>
          <p:cNvSpPr>
            <a:spLocks noGrp="1"/>
          </p:cNvSpPr>
          <p:nvPr>
            <p:ph type="title"/>
          </p:nvPr>
        </p:nvSpPr>
        <p:spPr>
          <a:xfrm>
            <a:off x="1616054" y="1261137"/>
            <a:ext cx="8959893" cy="888360"/>
          </a:xfrm>
        </p:spPr>
        <p:txBody>
          <a:bodyPr anchor="b">
            <a:normAutofit/>
          </a:bodyPr>
          <a:lstStyle/>
          <a:p>
            <a:pPr algn="ctr"/>
            <a:r>
              <a:rPr lang="en-GB" sz="3200">
                <a:solidFill>
                  <a:schemeClr val="tx1">
                    <a:lumMod val="65000"/>
                    <a:lumOff val="35000"/>
                  </a:schemeClr>
                </a:solidFill>
              </a:rPr>
              <a:t>Introduction: Expansion Benefits</a:t>
            </a:r>
            <a:endParaRPr lang="en-KE" sz="320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39E8D333-D1D2-F87B-B993-DDD396E6D289}"/>
              </a:ext>
            </a:extLst>
          </p:cNvPr>
          <p:cNvSpPr>
            <a:spLocks noGrp="1"/>
          </p:cNvSpPr>
          <p:nvPr>
            <p:ph idx="1"/>
          </p:nvPr>
        </p:nvSpPr>
        <p:spPr>
          <a:xfrm>
            <a:off x="1616054" y="2427383"/>
            <a:ext cx="8959892" cy="3169482"/>
          </a:xfrm>
        </p:spPr>
        <p:txBody>
          <a:bodyPr anchor="t">
            <a:normAutofit/>
          </a:bodyPr>
          <a:lstStyle/>
          <a:p>
            <a:r>
              <a:rPr lang="en-GB" sz="2000">
                <a:solidFill>
                  <a:schemeClr val="tx1">
                    <a:lumMod val="65000"/>
                    <a:lumOff val="35000"/>
                  </a:schemeClr>
                </a:solidFill>
              </a:rPr>
              <a:t>Market Expansion and access to the EU market</a:t>
            </a:r>
          </a:p>
          <a:p>
            <a:r>
              <a:rPr lang="en-GB" sz="2000">
                <a:solidFill>
                  <a:schemeClr val="tx1">
                    <a:lumMod val="65000"/>
                    <a:lumOff val="35000"/>
                  </a:schemeClr>
                </a:solidFill>
              </a:rPr>
              <a:t>Strategic positioning for Brexit</a:t>
            </a:r>
          </a:p>
          <a:p>
            <a:r>
              <a:rPr lang="en-GB" sz="2000">
                <a:solidFill>
                  <a:schemeClr val="tx1">
                    <a:lumMod val="65000"/>
                    <a:lumOff val="35000"/>
                  </a:schemeClr>
                </a:solidFill>
              </a:rPr>
              <a:t>Efficient Supply Chain Management</a:t>
            </a:r>
          </a:p>
          <a:p>
            <a:endParaRPr lang="en-KE" sz="2000">
              <a:solidFill>
                <a:schemeClr val="tx1">
                  <a:lumMod val="65000"/>
                  <a:lumOff val="35000"/>
                </a:schemeClr>
              </a:solidFill>
            </a:endParaRPr>
          </a:p>
        </p:txBody>
      </p:sp>
    </p:spTree>
    <p:extLst>
      <p:ext uri="{BB962C8B-B14F-4D97-AF65-F5344CB8AC3E}">
        <p14:creationId xmlns:p14="http://schemas.microsoft.com/office/powerpoint/2010/main" val="2906091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multi coloured wooden stick figures">
            <a:extLst>
              <a:ext uri="{FF2B5EF4-FFF2-40B4-BE49-F238E27FC236}">
                <a16:creationId xmlns:a16="http://schemas.microsoft.com/office/drawing/2014/main" id="{81D748C3-5557-4EE2-32EF-A3CA3F64FB36}"/>
              </a:ext>
            </a:extLst>
          </p:cNvPr>
          <p:cNvPicPr>
            <a:picLocks noChangeAspect="1"/>
          </p:cNvPicPr>
          <p:nvPr/>
        </p:nvPicPr>
        <p:blipFill rotWithShape="1">
          <a:blip r:embed="rId3"/>
          <a:srcRect r="2358"/>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FAB6263B-8B97-FE7A-638C-3420242180EB}"/>
              </a:ext>
            </a:extLst>
          </p:cNvPr>
          <p:cNvSpPr>
            <a:spLocks noGrp="1"/>
          </p:cNvSpPr>
          <p:nvPr>
            <p:ph type="title"/>
          </p:nvPr>
        </p:nvSpPr>
        <p:spPr>
          <a:xfrm>
            <a:off x="838200" y="365125"/>
            <a:ext cx="3822189" cy="1899912"/>
          </a:xfrm>
        </p:spPr>
        <p:txBody>
          <a:bodyPr>
            <a:normAutofit/>
          </a:bodyPr>
          <a:lstStyle/>
          <a:p>
            <a:r>
              <a:rPr lang="en-GB" sz="3400"/>
              <a:t>Cultural Differences: Hofstede’s Framework</a:t>
            </a:r>
            <a:endParaRPr lang="en-KE" sz="3400"/>
          </a:p>
        </p:txBody>
      </p:sp>
      <p:sp>
        <p:nvSpPr>
          <p:cNvPr id="3" name="Content Placeholder 2">
            <a:extLst>
              <a:ext uri="{FF2B5EF4-FFF2-40B4-BE49-F238E27FC236}">
                <a16:creationId xmlns:a16="http://schemas.microsoft.com/office/drawing/2014/main" id="{C52E0C36-F9A8-D2C7-8530-57CFEA8D1055}"/>
              </a:ext>
            </a:extLst>
          </p:cNvPr>
          <p:cNvSpPr>
            <a:spLocks noGrp="1"/>
          </p:cNvSpPr>
          <p:nvPr>
            <p:ph idx="1"/>
          </p:nvPr>
        </p:nvSpPr>
        <p:spPr>
          <a:xfrm>
            <a:off x="838200" y="2434201"/>
            <a:ext cx="3822189" cy="3742762"/>
          </a:xfrm>
        </p:spPr>
        <p:txBody>
          <a:bodyPr>
            <a:normAutofit/>
          </a:bodyPr>
          <a:lstStyle/>
          <a:p>
            <a:pPr marL="0" indent="0">
              <a:buNone/>
            </a:pPr>
            <a:r>
              <a:rPr lang="en-GB" sz="1400" b="1"/>
              <a:t>Power Distance :</a:t>
            </a:r>
          </a:p>
          <a:p>
            <a:r>
              <a:rPr lang="en-GB" sz="1400"/>
              <a:t>Germany has higher power distance than the UK</a:t>
            </a:r>
          </a:p>
          <a:p>
            <a:r>
              <a:rPr lang="en-GB" sz="1400"/>
              <a:t>Greater acceptance of authority and hierarchical structures</a:t>
            </a:r>
          </a:p>
          <a:p>
            <a:r>
              <a:rPr lang="en-GB" sz="1400"/>
              <a:t>Tesco- Centralized decision-making approach compared to the UK relatively flat organizational hierarchy</a:t>
            </a:r>
          </a:p>
          <a:p>
            <a:pPr marL="0" indent="0">
              <a:buNone/>
            </a:pPr>
            <a:r>
              <a:rPr lang="en-GB" sz="1400" b="1"/>
              <a:t>Individualism vs Collectivism:</a:t>
            </a:r>
          </a:p>
          <a:p>
            <a:r>
              <a:rPr lang="en-GB" sz="1400"/>
              <a:t>The UK more individualistic than Germany</a:t>
            </a:r>
          </a:p>
          <a:p>
            <a:r>
              <a:rPr lang="en-GB" sz="1400"/>
              <a:t>E.g, UK employees preference of individual tasks, personal success and autonomy, German employees preference of team work hence a more cohesive and collaborative team dynamic.</a:t>
            </a:r>
          </a:p>
          <a:p>
            <a:pPr marL="0" indent="0">
              <a:buNone/>
            </a:pPr>
            <a:endParaRPr lang="en-KE" sz="1400"/>
          </a:p>
        </p:txBody>
      </p:sp>
    </p:spTree>
    <p:extLst>
      <p:ext uri="{BB962C8B-B14F-4D97-AF65-F5344CB8AC3E}">
        <p14:creationId xmlns:p14="http://schemas.microsoft.com/office/powerpoint/2010/main" val="3072710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lourful carved figures of humans">
            <a:extLst>
              <a:ext uri="{FF2B5EF4-FFF2-40B4-BE49-F238E27FC236}">
                <a16:creationId xmlns:a16="http://schemas.microsoft.com/office/drawing/2014/main" id="{C38709E4-1DFE-84C7-62DE-3CF9BCF54C82}"/>
              </a:ext>
            </a:extLst>
          </p:cNvPr>
          <p:cNvPicPr>
            <a:picLocks noChangeAspect="1"/>
          </p:cNvPicPr>
          <p:nvPr/>
        </p:nvPicPr>
        <p:blipFill rotWithShape="1">
          <a:blip r:embed="rId3"/>
          <a:srcRect t="459"/>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F96DA52E-49CE-82DB-0340-0F932E7FEBE2}"/>
              </a:ext>
            </a:extLst>
          </p:cNvPr>
          <p:cNvSpPr>
            <a:spLocks noGrp="1"/>
          </p:cNvSpPr>
          <p:nvPr>
            <p:ph type="title"/>
          </p:nvPr>
        </p:nvSpPr>
        <p:spPr>
          <a:xfrm>
            <a:off x="838200" y="365125"/>
            <a:ext cx="3822189" cy="1899912"/>
          </a:xfrm>
        </p:spPr>
        <p:txBody>
          <a:bodyPr>
            <a:normAutofit/>
          </a:bodyPr>
          <a:lstStyle/>
          <a:p>
            <a:r>
              <a:rPr lang="en-GB" sz="3400"/>
              <a:t>Cultural Differences: Trompenaar’s Cultural Dimensions</a:t>
            </a:r>
            <a:endParaRPr lang="en-KE" sz="3400"/>
          </a:p>
        </p:txBody>
      </p:sp>
      <p:sp>
        <p:nvSpPr>
          <p:cNvPr id="3" name="Content Placeholder 2">
            <a:extLst>
              <a:ext uri="{FF2B5EF4-FFF2-40B4-BE49-F238E27FC236}">
                <a16:creationId xmlns:a16="http://schemas.microsoft.com/office/drawing/2014/main" id="{F41316A8-632F-EFEE-705A-5D1CC8ED313B}"/>
              </a:ext>
            </a:extLst>
          </p:cNvPr>
          <p:cNvSpPr>
            <a:spLocks noGrp="1"/>
          </p:cNvSpPr>
          <p:nvPr>
            <p:ph idx="1"/>
          </p:nvPr>
        </p:nvSpPr>
        <p:spPr>
          <a:xfrm>
            <a:off x="838200" y="2434201"/>
            <a:ext cx="3822189" cy="3742762"/>
          </a:xfrm>
        </p:spPr>
        <p:txBody>
          <a:bodyPr>
            <a:normAutofit/>
          </a:bodyPr>
          <a:lstStyle/>
          <a:p>
            <a:pPr marL="0" indent="0">
              <a:buNone/>
            </a:pPr>
            <a:r>
              <a:rPr lang="en-GB" sz="1700" b="1"/>
              <a:t>Universalism vs Particularism</a:t>
            </a:r>
          </a:p>
          <a:p>
            <a:r>
              <a:rPr lang="en-GB" sz="1700"/>
              <a:t>UK leans towards universalism while Germany is more particular</a:t>
            </a:r>
          </a:p>
          <a:p>
            <a:r>
              <a:rPr lang="en-GB" sz="1700"/>
              <a:t>I.e Uk promotes adherence to rules, standardized practices and procedures while Germany prioritizes relationships and context.</a:t>
            </a:r>
          </a:p>
          <a:p>
            <a:pPr marL="0" indent="0">
              <a:buNone/>
            </a:pPr>
            <a:r>
              <a:rPr lang="en-GB" sz="1700" b="1"/>
              <a:t>Achievement Vs Ascription</a:t>
            </a:r>
          </a:p>
          <a:p>
            <a:r>
              <a:rPr lang="en-GB" sz="1700"/>
              <a:t>UK emphasizes personal achievement and meritocracy while Germany age, experience and qualifications in attributing status and authority</a:t>
            </a:r>
          </a:p>
          <a:p>
            <a:endParaRPr lang="en-GB" sz="1700"/>
          </a:p>
          <a:p>
            <a:endParaRPr lang="en-KE" sz="1700"/>
          </a:p>
        </p:txBody>
      </p:sp>
    </p:spTree>
    <p:extLst>
      <p:ext uri="{BB962C8B-B14F-4D97-AF65-F5344CB8AC3E}">
        <p14:creationId xmlns:p14="http://schemas.microsoft.com/office/powerpoint/2010/main" val="2271509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tue on top of building">
            <a:extLst>
              <a:ext uri="{FF2B5EF4-FFF2-40B4-BE49-F238E27FC236}">
                <a16:creationId xmlns:a16="http://schemas.microsoft.com/office/drawing/2014/main" id="{BEB844C2-D565-47BB-935B-0054AD547958}"/>
              </a:ext>
            </a:extLst>
          </p:cNvPr>
          <p:cNvPicPr>
            <a:picLocks noChangeAspect="1"/>
          </p:cNvPicPr>
          <p:nvPr/>
        </p:nvPicPr>
        <p:blipFill rotWithShape="1">
          <a:blip r:embed="rId3"/>
          <a:srcRect l="2942" r="2941" b="-1"/>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62D8B0C5-08C1-7F00-C06C-936AC5EE0DAA}"/>
              </a:ext>
            </a:extLst>
          </p:cNvPr>
          <p:cNvSpPr>
            <a:spLocks noGrp="1"/>
          </p:cNvSpPr>
          <p:nvPr>
            <p:ph type="title"/>
          </p:nvPr>
        </p:nvSpPr>
        <p:spPr>
          <a:xfrm>
            <a:off x="838200" y="365125"/>
            <a:ext cx="3822189" cy="1899912"/>
          </a:xfrm>
        </p:spPr>
        <p:txBody>
          <a:bodyPr>
            <a:normAutofit/>
          </a:bodyPr>
          <a:lstStyle/>
          <a:p>
            <a:r>
              <a:rPr lang="en-GB" sz="3400"/>
              <a:t>Cultural Differences: Language, Religion and Ethnic Makeup</a:t>
            </a:r>
            <a:endParaRPr lang="en-KE" sz="3400"/>
          </a:p>
        </p:txBody>
      </p:sp>
      <p:sp>
        <p:nvSpPr>
          <p:cNvPr id="3" name="Content Placeholder 2">
            <a:extLst>
              <a:ext uri="{FF2B5EF4-FFF2-40B4-BE49-F238E27FC236}">
                <a16:creationId xmlns:a16="http://schemas.microsoft.com/office/drawing/2014/main" id="{7AA17767-7109-E265-B87C-2244D1E91D0C}"/>
              </a:ext>
            </a:extLst>
          </p:cNvPr>
          <p:cNvSpPr>
            <a:spLocks noGrp="1"/>
          </p:cNvSpPr>
          <p:nvPr>
            <p:ph idx="1"/>
          </p:nvPr>
        </p:nvSpPr>
        <p:spPr>
          <a:xfrm>
            <a:off x="838200" y="2434201"/>
            <a:ext cx="3822189" cy="3742762"/>
          </a:xfrm>
        </p:spPr>
        <p:txBody>
          <a:bodyPr>
            <a:normAutofit/>
          </a:bodyPr>
          <a:lstStyle/>
          <a:p>
            <a:r>
              <a:rPr lang="en-GB" sz="1700"/>
              <a:t>Language: German is the official language in Germany while both countries speak English</a:t>
            </a:r>
          </a:p>
          <a:p>
            <a:r>
              <a:rPr lang="en-GB" sz="1700"/>
              <a:t>Religion: Christianity is the predominant religious influence in Germany, with a significant protestant and catholic population. Respect for religious holidays and customs is mandatory</a:t>
            </a:r>
          </a:p>
          <a:p>
            <a:r>
              <a:rPr lang="en-GB" sz="1700"/>
              <a:t>Ethnic makeup: more homogenous population in Germany compared to the UK which is more diverse.</a:t>
            </a:r>
            <a:endParaRPr lang="en-KE" sz="1700"/>
          </a:p>
        </p:txBody>
      </p:sp>
    </p:spTree>
    <p:extLst>
      <p:ext uri="{BB962C8B-B14F-4D97-AF65-F5344CB8AC3E}">
        <p14:creationId xmlns:p14="http://schemas.microsoft.com/office/powerpoint/2010/main" val="123469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996676-258F-C916-3E66-9594EB79F6D9}"/>
              </a:ext>
            </a:extLst>
          </p:cNvPr>
          <p:cNvPicPr>
            <a:picLocks noChangeAspect="1"/>
          </p:cNvPicPr>
          <p:nvPr/>
        </p:nvPicPr>
        <p:blipFill rotWithShape="1">
          <a:blip r:embed="rId3"/>
          <a:srcRect r="20689"/>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4C1A0BB9-3F36-C0EE-887B-B3D2F14B8B26}"/>
              </a:ext>
            </a:extLst>
          </p:cNvPr>
          <p:cNvSpPr>
            <a:spLocks noGrp="1"/>
          </p:cNvSpPr>
          <p:nvPr>
            <p:ph type="title"/>
          </p:nvPr>
        </p:nvSpPr>
        <p:spPr>
          <a:xfrm>
            <a:off x="838200" y="365125"/>
            <a:ext cx="3822189" cy="1899912"/>
          </a:xfrm>
        </p:spPr>
        <p:txBody>
          <a:bodyPr>
            <a:normAutofit/>
          </a:bodyPr>
          <a:lstStyle/>
          <a:p>
            <a:r>
              <a:rPr lang="en-GB" sz="4000"/>
              <a:t>Cultural Differences: Communication</a:t>
            </a:r>
            <a:endParaRPr lang="en-KE" sz="4000"/>
          </a:p>
        </p:txBody>
      </p:sp>
      <p:sp>
        <p:nvSpPr>
          <p:cNvPr id="3" name="Content Placeholder 2">
            <a:extLst>
              <a:ext uri="{FF2B5EF4-FFF2-40B4-BE49-F238E27FC236}">
                <a16:creationId xmlns:a16="http://schemas.microsoft.com/office/drawing/2014/main" id="{F10BD87D-7FEC-54F5-6564-D4808CB4BA22}"/>
              </a:ext>
            </a:extLst>
          </p:cNvPr>
          <p:cNvSpPr>
            <a:spLocks noGrp="1"/>
          </p:cNvSpPr>
          <p:nvPr>
            <p:ph idx="1"/>
          </p:nvPr>
        </p:nvSpPr>
        <p:spPr>
          <a:xfrm>
            <a:off x="838200" y="2434201"/>
            <a:ext cx="3822189" cy="3742762"/>
          </a:xfrm>
        </p:spPr>
        <p:txBody>
          <a:bodyPr>
            <a:normAutofit/>
          </a:bodyPr>
          <a:lstStyle/>
          <a:p>
            <a:r>
              <a:rPr lang="en-GB" sz="1900"/>
              <a:t>Germans favor direct and clear communication while Britons often use cues and implications.</a:t>
            </a:r>
          </a:p>
          <a:p>
            <a:r>
              <a:rPr lang="en-GB" sz="1900"/>
              <a:t>German business culture emphasizes formality and protocol while British interactions tend to be more casual</a:t>
            </a:r>
          </a:p>
          <a:p>
            <a:r>
              <a:rPr lang="en-GB" sz="1900"/>
              <a:t>Germans have a structured approach to meetings with clear agendas and timeframes while in the UK meetings might be more flexible</a:t>
            </a:r>
          </a:p>
        </p:txBody>
      </p:sp>
    </p:spTree>
    <p:extLst>
      <p:ext uri="{BB962C8B-B14F-4D97-AF65-F5344CB8AC3E}">
        <p14:creationId xmlns:p14="http://schemas.microsoft.com/office/powerpoint/2010/main" val="1048226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Maze">
            <a:extLst>
              <a:ext uri="{FF2B5EF4-FFF2-40B4-BE49-F238E27FC236}">
                <a16:creationId xmlns:a16="http://schemas.microsoft.com/office/drawing/2014/main" id="{95B2B59A-A5B7-BDA1-B935-36EF86F790B0}"/>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25671108-BA4D-118E-F81B-8E28889E7D6B}"/>
              </a:ext>
            </a:extLst>
          </p:cNvPr>
          <p:cNvSpPr>
            <a:spLocks noGrp="1"/>
          </p:cNvSpPr>
          <p:nvPr>
            <p:ph type="title"/>
          </p:nvPr>
        </p:nvSpPr>
        <p:spPr>
          <a:xfrm>
            <a:off x="838200" y="365125"/>
            <a:ext cx="3822189" cy="1899912"/>
          </a:xfrm>
        </p:spPr>
        <p:txBody>
          <a:bodyPr>
            <a:normAutofit/>
          </a:bodyPr>
          <a:lstStyle/>
          <a:p>
            <a:r>
              <a:rPr lang="en-GB" sz="4000"/>
              <a:t>Challenges </a:t>
            </a:r>
            <a:endParaRPr lang="en-KE" sz="4000"/>
          </a:p>
        </p:txBody>
      </p:sp>
      <p:sp>
        <p:nvSpPr>
          <p:cNvPr id="3" name="Content Placeholder 2">
            <a:extLst>
              <a:ext uri="{FF2B5EF4-FFF2-40B4-BE49-F238E27FC236}">
                <a16:creationId xmlns:a16="http://schemas.microsoft.com/office/drawing/2014/main" id="{C75F2142-CCF4-217A-BE69-EBDB6469F4BC}"/>
              </a:ext>
            </a:extLst>
          </p:cNvPr>
          <p:cNvSpPr>
            <a:spLocks noGrp="1"/>
          </p:cNvSpPr>
          <p:nvPr>
            <p:ph idx="1"/>
          </p:nvPr>
        </p:nvSpPr>
        <p:spPr>
          <a:xfrm>
            <a:off x="838200" y="2434201"/>
            <a:ext cx="3822189" cy="3742762"/>
          </a:xfrm>
        </p:spPr>
        <p:txBody>
          <a:bodyPr>
            <a:normAutofit/>
          </a:bodyPr>
          <a:lstStyle/>
          <a:p>
            <a:r>
              <a:rPr lang="en-GB" sz="2000"/>
              <a:t>Language Barrier</a:t>
            </a:r>
          </a:p>
          <a:p>
            <a:r>
              <a:rPr lang="en-GB" sz="2000"/>
              <a:t>Resistance to change and unfamiliar practices.</a:t>
            </a:r>
          </a:p>
          <a:p>
            <a:r>
              <a:rPr lang="en-GB" sz="2000"/>
              <a:t>Misinterpretation of cultural norms and values</a:t>
            </a:r>
          </a:p>
          <a:p>
            <a:r>
              <a:rPr lang="en-GB" sz="2000"/>
              <a:t>Potential conflict arising form different approaches to decision making and problem solving.</a:t>
            </a:r>
            <a:endParaRPr lang="en-KE" sz="2000"/>
          </a:p>
        </p:txBody>
      </p:sp>
    </p:spTree>
    <p:extLst>
      <p:ext uri="{BB962C8B-B14F-4D97-AF65-F5344CB8AC3E}">
        <p14:creationId xmlns:p14="http://schemas.microsoft.com/office/powerpoint/2010/main" val="113243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aper ships being led by a yellow ship">
            <a:extLst>
              <a:ext uri="{FF2B5EF4-FFF2-40B4-BE49-F238E27FC236}">
                <a16:creationId xmlns:a16="http://schemas.microsoft.com/office/drawing/2014/main" id="{ADDC57A1-1F1E-5676-D4A3-BE7BC53F4392}"/>
              </a:ext>
            </a:extLst>
          </p:cNvPr>
          <p:cNvPicPr>
            <a:picLocks noChangeAspect="1"/>
          </p:cNvPicPr>
          <p:nvPr/>
        </p:nvPicPr>
        <p:blipFill rotWithShape="1">
          <a:blip r:embed="rId3"/>
          <a:srcRect l="5884" r="-1" b="-1"/>
          <a:stretch/>
        </p:blipFill>
        <p:spPr>
          <a:xfrm>
            <a:off x="2522356" y="10"/>
            <a:ext cx="9669642" cy="6857990"/>
          </a:xfrm>
          <a:prstGeom prst="rect">
            <a:avLst/>
          </a:prstGeom>
        </p:spPr>
      </p:pic>
      <p:sp>
        <p:nvSpPr>
          <p:cNvPr id="2" name="Title 1">
            <a:extLst>
              <a:ext uri="{FF2B5EF4-FFF2-40B4-BE49-F238E27FC236}">
                <a16:creationId xmlns:a16="http://schemas.microsoft.com/office/drawing/2014/main" id="{51BE8CCA-9CC9-4E74-BF8C-5FFCDFCEBC9E}"/>
              </a:ext>
            </a:extLst>
          </p:cNvPr>
          <p:cNvSpPr>
            <a:spLocks noGrp="1"/>
          </p:cNvSpPr>
          <p:nvPr>
            <p:ph type="title"/>
          </p:nvPr>
        </p:nvSpPr>
        <p:spPr>
          <a:xfrm>
            <a:off x="838200" y="365125"/>
            <a:ext cx="3822189" cy="1899912"/>
          </a:xfrm>
        </p:spPr>
        <p:txBody>
          <a:bodyPr>
            <a:normAutofit/>
          </a:bodyPr>
          <a:lstStyle/>
          <a:p>
            <a:r>
              <a:rPr lang="en-GB" sz="3700"/>
              <a:t>Recommendations </a:t>
            </a:r>
            <a:endParaRPr lang="en-KE" sz="3700"/>
          </a:p>
        </p:txBody>
      </p:sp>
      <p:sp>
        <p:nvSpPr>
          <p:cNvPr id="3" name="Content Placeholder 2">
            <a:extLst>
              <a:ext uri="{FF2B5EF4-FFF2-40B4-BE49-F238E27FC236}">
                <a16:creationId xmlns:a16="http://schemas.microsoft.com/office/drawing/2014/main" id="{A9DCC043-DAF0-04A6-CD89-ECA6C725195C}"/>
              </a:ext>
            </a:extLst>
          </p:cNvPr>
          <p:cNvSpPr>
            <a:spLocks noGrp="1"/>
          </p:cNvSpPr>
          <p:nvPr>
            <p:ph idx="1"/>
          </p:nvPr>
        </p:nvSpPr>
        <p:spPr>
          <a:xfrm>
            <a:off x="838200" y="2434201"/>
            <a:ext cx="3822189" cy="3742762"/>
          </a:xfrm>
        </p:spPr>
        <p:txBody>
          <a:bodyPr>
            <a:normAutofit/>
          </a:bodyPr>
          <a:lstStyle/>
          <a:p>
            <a:r>
              <a:rPr lang="en-GB" sz="2000"/>
              <a:t>Cultural Awareness Training</a:t>
            </a:r>
          </a:p>
          <a:p>
            <a:r>
              <a:rPr lang="en-GB" sz="2000"/>
              <a:t>Language proficiency through language training programs</a:t>
            </a:r>
          </a:p>
          <a:p>
            <a:r>
              <a:rPr lang="en-GB" sz="2000"/>
              <a:t>Management style adaptation</a:t>
            </a:r>
          </a:p>
          <a:p>
            <a:r>
              <a:rPr lang="en-GB" sz="2000"/>
              <a:t>Relationship building in Germany.</a:t>
            </a:r>
          </a:p>
          <a:p>
            <a:r>
              <a:rPr lang="en-GB" sz="2000"/>
              <a:t>Flexibility and Adaptability.</a:t>
            </a:r>
          </a:p>
          <a:p>
            <a:r>
              <a:rPr lang="en-GB" sz="2000"/>
              <a:t>Cultural Liaison Role </a:t>
            </a:r>
          </a:p>
        </p:txBody>
      </p:sp>
    </p:spTree>
    <p:extLst>
      <p:ext uri="{BB962C8B-B14F-4D97-AF65-F5344CB8AC3E}">
        <p14:creationId xmlns:p14="http://schemas.microsoft.com/office/powerpoint/2010/main" val="1432921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731FF-CEBC-D56F-21DE-136BAEF0A1C7}"/>
              </a:ext>
            </a:extLst>
          </p:cNvPr>
          <p:cNvSpPr>
            <a:spLocks noGrp="1"/>
          </p:cNvSpPr>
          <p:nvPr>
            <p:ph type="title"/>
          </p:nvPr>
        </p:nvSpPr>
        <p:spPr>
          <a:xfrm>
            <a:off x="1452281" y="685800"/>
            <a:ext cx="8959893" cy="888360"/>
          </a:xfrm>
        </p:spPr>
        <p:txBody>
          <a:bodyPr anchor="b">
            <a:normAutofit/>
          </a:bodyPr>
          <a:lstStyle/>
          <a:p>
            <a:pPr algn="ctr"/>
            <a:r>
              <a:rPr lang="en-GB" sz="3200" dirty="0">
                <a:solidFill>
                  <a:schemeClr val="tx1">
                    <a:lumMod val="65000"/>
                    <a:lumOff val="35000"/>
                  </a:schemeClr>
                </a:solidFill>
              </a:rPr>
              <a:t>References</a:t>
            </a:r>
            <a:endParaRPr lang="en-KE" sz="3200" dirty="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AB50F035-A7FC-BA6C-F7A3-BBC2748C0A9E}"/>
              </a:ext>
            </a:extLst>
          </p:cNvPr>
          <p:cNvSpPr>
            <a:spLocks noGrp="1"/>
          </p:cNvSpPr>
          <p:nvPr>
            <p:ph idx="1"/>
          </p:nvPr>
        </p:nvSpPr>
        <p:spPr>
          <a:xfrm>
            <a:off x="1442176" y="1784419"/>
            <a:ext cx="9307648" cy="4387781"/>
          </a:xfrm>
        </p:spPr>
        <p:txBody>
          <a:bodyPr anchor="t">
            <a:normAutofit fontScale="25000" lnSpcReduction="20000"/>
          </a:bodyPr>
          <a:lstStyle/>
          <a:p>
            <a:pPr marL="0" indent="0">
              <a:buNone/>
            </a:pPr>
            <a:r>
              <a:rPr lang="lt-LT" sz="5600" dirty="0">
                <a:solidFill>
                  <a:schemeClr val="tx1">
                    <a:lumMod val="65000"/>
                    <a:lumOff val="35000"/>
                  </a:schemeClr>
                </a:solidFill>
              </a:rPr>
              <a:t>Andrijauskienė, M. and Dumčiuvienė, D., 2017, October. Hofstede’s cultural dimensions and national innovation level. In DIEM: Dubrovnik International Economic Meeting (Vol. 3, No. 1, pp. 189-205). Sveučilište u Dubrovniku.</a:t>
            </a:r>
          </a:p>
          <a:p>
            <a:pPr marL="0" indent="0">
              <a:buNone/>
            </a:pPr>
            <a:endParaRPr lang="lt-LT" sz="5600" dirty="0">
              <a:solidFill>
                <a:schemeClr val="tx1">
                  <a:lumMod val="65000"/>
                  <a:lumOff val="35000"/>
                </a:schemeClr>
              </a:solidFill>
            </a:endParaRPr>
          </a:p>
          <a:p>
            <a:pPr marL="0" indent="0">
              <a:buNone/>
            </a:pPr>
            <a:r>
              <a:rPr lang="lt-LT" sz="5600" dirty="0">
                <a:solidFill>
                  <a:schemeClr val="tx1">
                    <a:lumMod val="65000"/>
                    <a:lumOff val="35000"/>
                  </a:schemeClr>
                </a:solidFill>
              </a:rPr>
              <a:t>Gjuzi-Bushi, J. and Kristo, E., 2023. Didactics of intercultural communication and business German language. Academic Journal of Business, Administration, Law and Social Sciences, 9(2), pp.21-28.</a:t>
            </a:r>
          </a:p>
          <a:p>
            <a:pPr marL="0" indent="0">
              <a:buNone/>
            </a:pPr>
            <a:endParaRPr lang="lt-LT" sz="5600" dirty="0">
              <a:solidFill>
                <a:schemeClr val="tx1">
                  <a:lumMod val="65000"/>
                  <a:lumOff val="35000"/>
                </a:schemeClr>
              </a:solidFill>
            </a:endParaRPr>
          </a:p>
          <a:p>
            <a:pPr marL="0" indent="0">
              <a:buNone/>
            </a:pPr>
            <a:r>
              <a:rPr lang="lt-LT" sz="5600" dirty="0">
                <a:solidFill>
                  <a:schemeClr val="tx1">
                    <a:lumMod val="65000"/>
                    <a:lumOff val="35000"/>
                  </a:schemeClr>
                </a:solidFill>
              </a:rPr>
              <a:t>Grossman, H., 2023. The Official Language. In Henryk Grossman Works, Volume 4 (pp. 481-485). Brill.</a:t>
            </a:r>
          </a:p>
          <a:p>
            <a:pPr marL="0" indent="0">
              <a:buNone/>
            </a:pPr>
            <a:endParaRPr lang="lt-LT" sz="5600" dirty="0">
              <a:solidFill>
                <a:schemeClr val="tx1">
                  <a:lumMod val="65000"/>
                  <a:lumOff val="35000"/>
                </a:schemeClr>
              </a:solidFill>
            </a:endParaRPr>
          </a:p>
          <a:p>
            <a:pPr marL="0" indent="0">
              <a:buNone/>
            </a:pPr>
            <a:r>
              <a:rPr lang="lt-LT" sz="5600" dirty="0">
                <a:solidFill>
                  <a:schemeClr val="tx1">
                    <a:lumMod val="65000"/>
                    <a:lumOff val="35000"/>
                  </a:schemeClr>
                </a:solidFill>
              </a:rPr>
              <a:t>Heuer, J.O., Lux, T., Mau, S. and Zimmermann, K., 2020. Legitimizing inequality: The moral repertoires of meritocracy in four countries. Comparative Sociology, 19(4-5), pp.542-584.</a:t>
            </a:r>
          </a:p>
          <a:p>
            <a:pPr marL="0" indent="0">
              <a:buNone/>
            </a:pPr>
            <a:endParaRPr lang="lt-LT" sz="5600" dirty="0">
              <a:solidFill>
                <a:schemeClr val="tx1">
                  <a:lumMod val="65000"/>
                  <a:lumOff val="35000"/>
                </a:schemeClr>
              </a:solidFill>
            </a:endParaRPr>
          </a:p>
          <a:p>
            <a:pPr marL="0" indent="0">
              <a:buNone/>
            </a:pPr>
            <a:r>
              <a:rPr lang="lt-LT" sz="5600" dirty="0">
                <a:solidFill>
                  <a:schemeClr val="tx1">
                    <a:lumMod val="65000"/>
                    <a:lumOff val="35000"/>
                  </a:schemeClr>
                </a:solidFill>
              </a:rPr>
              <a:t>Merkin, R.S. and Merkin, R.S., 2018. Individualism-collectivism and saving face. Saving Face in Business: Managing Cross-cultural Interactions, pp.81-117.</a:t>
            </a:r>
          </a:p>
          <a:p>
            <a:pPr marL="0" indent="0">
              <a:buNone/>
            </a:pPr>
            <a:endParaRPr lang="lt-LT" sz="5600" dirty="0">
              <a:solidFill>
                <a:schemeClr val="tx1">
                  <a:lumMod val="65000"/>
                  <a:lumOff val="35000"/>
                </a:schemeClr>
              </a:solidFill>
            </a:endParaRPr>
          </a:p>
          <a:p>
            <a:pPr marL="0" indent="0">
              <a:buNone/>
            </a:pPr>
            <a:r>
              <a:rPr lang="lt-LT" sz="5600" dirty="0">
                <a:solidFill>
                  <a:schemeClr val="tx1">
                    <a:lumMod val="65000"/>
                    <a:lumOff val="35000"/>
                  </a:schemeClr>
                </a:solidFill>
              </a:rPr>
              <a:t>Nowicka, M. and Krzyżowski, Ł., 2017. The social distance of Poles to other minorities: A study of four cities in Germany and Britain. Journal of Ethnic and Migration Studies, 43(3), pp.359-378.</a:t>
            </a:r>
          </a:p>
          <a:p>
            <a:pPr marL="0" indent="0">
              <a:buNone/>
            </a:pPr>
            <a:endParaRPr lang="lt-LT" sz="5600" dirty="0">
              <a:solidFill>
                <a:schemeClr val="tx1">
                  <a:lumMod val="65000"/>
                  <a:lumOff val="35000"/>
                </a:schemeClr>
              </a:solidFill>
            </a:endParaRPr>
          </a:p>
          <a:p>
            <a:pPr marL="0" indent="0">
              <a:buNone/>
            </a:pPr>
            <a:r>
              <a:rPr lang="lt-LT" sz="5600" dirty="0">
                <a:solidFill>
                  <a:schemeClr val="tx1">
                    <a:lumMod val="65000"/>
                    <a:lumOff val="35000"/>
                  </a:schemeClr>
                </a:solidFill>
              </a:rPr>
              <a:t>PAL, D., 2018. CROSS-CULTURAL TRAINING (Doctoral dissertation).</a:t>
            </a:r>
          </a:p>
          <a:p>
            <a:endParaRPr lang="lt-LT" sz="800" dirty="0">
              <a:solidFill>
                <a:schemeClr val="tx1">
                  <a:lumMod val="65000"/>
                  <a:lumOff val="35000"/>
                </a:schemeClr>
              </a:solidFill>
            </a:endParaRPr>
          </a:p>
          <a:p>
            <a:endParaRPr lang="lt-LT" sz="800" dirty="0">
              <a:solidFill>
                <a:schemeClr val="tx1">
                  <a:lumMod val="65000"/>
                  <a:lumOff val="35000"/>
                </a:schemeClr>
              </a:solidFill>
            </a:endParaRPr>
          </a:p>
          <a:p>
            <a:endParaRPr lang="en-KE" sz="800" dirty="0">
              <a:solidFill>
                <a:schemeClr val="tx1">
                  <a:lumMod val="65000"/>
                  <a:lumOff val="35000"/>
                </a:schemeClr>
              </a:solidFill>
            </a:endParaRPr>
          </a:p>
        </p:txBody>
      </p:sp>
    </p:spTree>
    <p:extLst>
      <p:ext uri="{BB962C8B-B14F-4D97-AF65-F5344CB8AC3E}">
        <p14:creationId xmlns:p14="http://schemas.microsoft.com/office/powerpoint/2010/main" val="28050552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1676</Words>
  <Application>Microsoft Office PowerPoint</Application>
  <PresentationFormat>Widescreen</PresentationFormat>
  <Paragraphs>70</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Tesco’s Expansion into Germany</vt:lpstr>
      <vt:lpstr>Introduction: Expansion Benefits</vt:lpstr>
      <vt:lpstr>Cultural Differences: Hofstede’s Framework</vt:lpstr>
      <vt:lpstr>Cultural Differences: Trompenaar’s Cultural Dimensions</vt:lpstr>
      <vt:lpstr>Cultural Differences: Language, Religion and Ethnic Makeup</vt:lpstr>
      <vt:lpstr>Cultural Differences: Communication</vt:lpstr>
      <vt:lpstr>Challenges </vt:lpstr>
      <vt:lpstr>Recommendations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Tesco’s Expansion into Germany</dc:title>
  <dc:creator>The Bag Broker - Mihai Toth</dc:creator>
  <cp:lastModifiedBy>The Bag Broker - Mihai Toth</cp:lastModifiedBy>
  <cp:revision>1</cp:revision>
  <dcterms:created xsi:type="dcterms:W3CDTF">2024-04-04T10:00:58Z</dcterms:created>
  <dcterms:modified xsi:type="dcterms:W3CDTF">2024-04-04T10:01:16Z</dcterms:modified>
</cp:coreProperties>
</file>