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711" r:id="rId1"/>
  </p:sldMasterIdLst>
  <p:notesMasterIdLst>
    <p:notesMasterId r:id="rId39"/>
  </p:notesMasterIdLst>
  <p:handoutMasterIdLst>
    <p:handoutMasterId r:id="rId40"/>
  </p:handoutMasterIdLst>
  <p:sldIdLst>
    <p:sldId id="321" r:id="rId2"/>
    <p:sldId id="257" r:id="rId3"/>
    <p:sldId id="259" r:id="rId4"/>
    <p:sldId id="260" r:id="rId5"/>
    <p:sldId id="262" r:id="rId6"/>
    <p:sldId id="263" r:id="rId7"/>
    <p:sldId id="264" r:id="rId8"/>
    <p:sldId id="261" r:id="rId9"/>
    <p:sldId id="266" r:id="rId10"/>
    <p:sldId id="268" r:id="rId11"/>
    <p:sldId id="269" r:id="rId12"/>
    <p:sldId id="270" r:id="rId13"/>
    <p:sldId id="271" r:id="rId14"/>
    <p:sldId id="273" r:id="rId15"/>
    <p:sldId id="275" r:id="rId16"/>
    <p:sldId id="276" r:id="rId17"/>
    <p:sldId id="277" r:id="rId18"/>
    <p:sldId id="302" r:id="rId19"/>
    <p:sldId id="282" r:id="rId20"/>
    <p:sldId id="279" r:id="rId21"/>
    <p:sldId id="278" r:id="rId22"/>
    <p:sldId id="281" r:id="rId23"/>
    <p:sldId id="315" r:id="rId24"/>
    <p:sldId id="316" r:id="rId25"/>
    <p:sldId id="286" r:id="rId26"/>
    <p:sldId id="288" r:id="rId27"/>
    <p:sldId id="289" r:id="rId28"/>
    <p:sldId id="317" r:id="rId29"/>
    <p:sldId id="307" r:id="rId30"/>
    <p:sldId id="290" r:id="rId31"/>
    <p:sldId id="294" r:id="rId32"/>
    <p:sldId id="295" r:id="rId33"/>
    <p:sldId id="318" r:id="rId34"/>
    <p:sldId id="296" r:id="rId35"/>
    <p:sldId id="319" r:id="rId36"/>
    <p:sldId id="320" r:id="rId37"/>
    <p:sldId id="312" r:id="rId3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67B88-25CD-4F75-9DBB-9CC263FBA30F}" v="18" dt="2023-01-31T15:56:12.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4" autoAdjust="0"/>
    <p:restoredTop sz="78528" autoAdjust="0"/>
  </p:normalViewPr>
  <p:slideViewPr>
    <p:cSldViewPr>
      <p:cViewPr>
        <p:scale>
          <a:sx n="90" d="100"/>
          <a:sy n="90" d="100"/>
        </p:scale>
        <p:origin x="221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697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dirty="0">
                <a:latin typeface="Arial" pitchFamily="-111" charset="0"/>
                <a:ea typeface="Arial" pitchFamily="-111" charset="0"/>
                <a:cs typeface="Arial" pitchFamily="-111" charset="0"/>
              </a:defRPr>
            </a:lvl1pPr>
          </a:lstStyle>
          <a:p>
            <a:pPr>
              <a:defRPr/>
            </a:pPr>
            <a:endParaRPr lang="en-US" dirty="0"/>
          </a:p>
        </p:txBody>
      </p:sp>
      <p:sp>
        <p:nvSpPr>
          <p:cNvPr id="12697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dirty="0">
                <a:latin typeface="Arial" pitchFamily="-111" charset="0"/>
                <a:ea typeface="Arial" pitchFamily="-111" charset="0"/>
                <a:cs typeface="Arial" pitchFamily="-111" charset="0"/>
              </a:defRPr>
            </a:lvl1pPr>
          </a:lstStyle>
          <a:p>
            <a:pPr>
              <a:defRPr/>
            </a:pPr>
            <a:endParaRPr lang="en-US" dirty="0"/>
          </a:p>
        </p:txBody>
      </p:sp>
      <p:sp>
        <p:nvSpPr>
          <p:cNvPr id="12698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dirty="0">
                <a:latin typeface="Arial" pitchFamily="-111" charset="0"/>
                <a:ea typeface="Arial" pitchFamily="-111" charset="0"/>
                <a:cs typeface="Arial" pitchFamily="-111" charset="0"/>
              </a:defRPr>
            </a:lvl1pPr>
          </a:lstStyle>
          <a:p>
            <a:pPr>
              <a:defRPr/>
            </a:pPr>
            <a:endParaRPr lang="en-US" dirty="0"/>
          </a:p>
        </p:txBody>
      </p:sp>
      <p:sp>
        <p:nvSpPr>
          <p:cNvPr id="12698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cs typeface="Arial" charset="0"/>
              </a:defRPr>
            </a:lvl1pPr>
          </a:lstStyle>
          <a:p>
            <a:pPr>
              <a:defRPr/>
            </a:pPr>
            <a:fld id="{EED78E4D-87CE-4956-99A9-4DF0A66BC14E}" type="slidenum">
              <a:rPr lang="en-US"/>
              <a:pPr>
                <a:defRPr/>
              </a:pPr>
              <a:t>‹#›</a:t>
            </a:fld>
            <a:endParaRPr lang="en-US" dirty="0"/>
          </a:p>
        </p:txBody>
      </p:sp>
    </p:spTree>
    <p:extLst>
      <p:ext uri="{BB962C8B-B14F-4D97-AF65-F5344CB8AC3E}">
        <p14:creationId xmlns:p14="http://schemas.microsoft.com/office/powerpoint/2010/main" val="181751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dirty="0">
                <a:latin typeface="Arial" pitchFamily="-111" charset="0"/>
                <a:ea typeface="Arial" pitchFamily="-111" charset="0"/>
                <a:cs typeface="Arial" pitchFamily="-111" charset="0"/>
              </a:defRPr>
            </a:lvl1pPr>
          </a:lstStyle>
          <a:p>
            <a:pPr>
              <a:defRPr/>
            </a:pPr>
            <a:endParaRPr lang="en-US" dirty="0"/>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dirty="0">
                <a:latin typeface="Arial" pitchFamily="-111" charset="0"/>
                <a:ea typeface="Arial" pitchFamily="-111" charset="0"/>
                <a:cs typeface="Arial" pitchFamily="-111" charset="0"/>
              </a:defRPr>
            </a:lvl1pPr>
          </a:lstStyle>
          <a:p>
            <a:pPr>
              <a:defRPr/>
            </a:pPr>
            <a:endParaRPr lang="en-US" dirty="0"/>
          </a:p>
        </p:txBody>
      </p:sp>
      <p:sp>
        <p:nvSpPr>
          <p:cNvPr id="430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dirty="0">
                <a:latin typeface="Arial" pitchFamily="-111" charset="0"/>
                <a:ea typeface="Arial" pitchFamily="-111" charset="0"/>
                <a:cs typeface="Arial" pitchFamily="-111" charset="0"/>
              </a:defRPr>
            </a:lvl1pPr>
          </a:lstStyle>
          <a:p>
            <a:pPr>
              <a:defRPr/>
            </a:pPr>
            <a:endParaRPr lang="en-US" dirty="0"/>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cs typeface="Arial" charset="0"/>
              </a:defRPr>
            </a:lvl1pPr>
          </a:lstStyle>
          <a:p>
            <a:pPr>
              <a:defRPr/>
            </a:pPr>
            <a:fld id="{08B501EB-76C7-4372-966F-3E449FDBB49F}" type="slidenum">
              <a:rPr lang="en-US"/>
              <a:pPr>
                <a:defRPr/>
              </a:pPr>
              <a:t>‹#›</a:t>
            </a:fld>
            <a:endParaRPr lang="en-US" dirty="0"/>
          </a:p>
        </p:txBody>
      </p:sp>
    </p:spTree>
    <p:extLst>
      <p:ext uri="{BB962C8B-B14F-4D97-AF65-F5344CB8AC3E}">
        <p14:creationId xmlns:p14="http://schemas.microsoft.com/office/powerpoint/2010/main" val="377722734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1" charset="0"/>
        <a:ea typeface="Arial" pitchFamily="-111" charset="0"/>
        <a:cs typeface="Arial" pitchFamily="-111" charset="0"/>
      </a:defRPr>
    </a:lvl1pPr>
    <a:lvl2pPr marL="457200" algn="l" rtl="0" eaLnBrk="0" fontAlgn="base" hangingPunct="0">
      <a:spcBef>
        <a:spcPct val="30000"/>
      </a:spcBef>
      <a:spcAft>
        <a:spcPct val="0"/>
      </a:spcAft>
      <a:defRPr sz="1200" kern="1200">
        <a:solidFill>
          <a:schemeClr val="tx1"/>
        </a:solidFill>
        <a:latin typeface="Arial" pitchFamily="-111" charset="0"/>
        <a:ea typeface="Arial" pitchFamily="-111" charset="0"/>
        <a:cs typeface="Arial" pitchFamily="-111" charset="0"/>
      </a:defRPr>
    </a:lvl2pPr>
    <a:lvl3pPr marL="914400" algn="l" rtl="0" eaLnBrk="0" fontAlgn="base" hangingPunct="0">
      <a:spcBef>
        <a:spcPct val="30000"/>
      </a:spcBef>
      <a:spcAft>
        <a:spcPct val="0"/>
      </a:spcAft>
      <a:defRPr sz="1200" kern="1200">
        <a:solidFill>
          <a:schemeClr val="tx1"/>
        </a:solidFill>
        <a:latin typeface="Arial" pitchFamily="-111" charset="0"/>
        <a:ea typeface="Arial" pitchFamily="-111" charset="0"/>
        <a:cs typeface="Arial" pitchFamily="-111" charset="0"/>
      </a:defRPr>
    </a:lvl3pPr>
    <a:lvl4pPr marL="1371600" algn="l" rtl="0" eaLnBrk="0" fontAlgn="base" hangingPunct="0">
      <a:spcBef>
        <a:spcPct val="30000"/>
      </a:spcBef>
      <a:spcAft>
        <a:spcPct val="0"/>
      </a:spcAft>
      <a:defRPr sz="1200" kern="1200">
        <a:solidFill>
          <a:schemeClr val="tx1"/>
        </a:solidFill>
        <a:latin typeface="Arial" pitchFamily="-111" charset="0"/>
        <a:ea typeface="Arial" pitchFamily="-111" charset="0"/>
        <a:cs typeface="Arial" pitchFamily="-111" charset="0"/>
      </a:defRPr>
    </a:lvl4pPr>
    <a:lvl5pPr marL="1828800" algn="l" rtl="0" eaLnBrk="0" fontAlgn="base" hangingPunct="0">
      <a:spcBef>
        <a:spcPct val="30000"/>
      </a:spcBef>
      <a:spcAft>
        <a:spcPct val="0"/>
      </a:spcAft>
      <a:defRPr sz="1200" kern="1200">
        <a:solidFill>
          <a:schemeClr val="tx1"/>
        </a:solidFill>
        <a:latin typeface="Arial" pitchFamily="-111" charset="0"/>
        <a:ea typeface="Arial" pitchFamily="-111" charset="0"/>
        <a:cs typeface="Arial" pitchFamily="-111"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Of all of the topics in psychology, let alone social psychology, the topic of the self is probably</a:t>
            </a:r>
            <a:r>
              <a:rPr lang="en-US" baseline="0" dirty="0"/>
              <a:t> the one that seems to be the most ‘pure’ and related to traditional psychology subject matter; after all, psychology is the scientific study of the mind and our concepts of ourselves reside in each of our individual minds. </a:t>
            </a:r>
          </a:p>
          <a:p>
            <a:pPr marL="171450" indent="-171450">
              <a:buFont typeface="Arial" panose="020B0604020202020204" pitchFamily="34" charset="0"/>
              <a:buChar char="•"/>
            </a:pPr>
            <a:r>
              <a:rPr lang="en-US" baseline="0" dirty="0"/>
              <a:t>But of course, this raises a number of questions about the concept of the self and how we could even begin to measure it scientifically? </a:t>
            </a:r>
          </a:p>
          <a:p>
            <a:pPr marL="171450" indent="-171450">
              <a:buFont typeface="Arial" panose="020B0604020202020204" pitchFamily="34" charset="0"/>
              <a:buChar char="•"/>
            </a:pPr>
            <a:r>
              <a:rPr lang="en-US" baseline="0" dirty="0"/>
              <a:t>After all, if the self is an individual entity and we all possess unique individual traits, how can we possibly study it in a quantitative, global way using statistics and theory? But there are also wider theoretical issues that we must consider when it comes to the self – one of the biggest of these is whether we can even know who our true selves are? </a:t>
            </a:r>
          </a:p>
          <a:p>
            <a:pPr marL="171450" indent="-171450">
              <a:buFont typeface="Arial" panose="020B0604020202020204" pitchFamily="34" charset="0"/>
              <a:buChar char="•"/>
            </a:pPr>
            <a:r>
              <a:rPr lang="en-US" baseline="0" dirty="0"/>
              <a:t>Yet another is whether we have a consistent self or whether our self changes to display different selves to other people and in different settings. Finally, we also need to consider whether our concept of the self is shaped by us, or by the people around us.  This has a bearing on the cultural nature of people.</a:t>
            </a:r>
          </a:p>
          <a:p>
            <a:pPr marL="171450" indent="-171450">
              <a:buFont typeface="Arial" panose="020B0604020202020204" pitchFamily="34" charset="0"/>
              <a:buChar char="•"/>
            </a:pPr>
            <a:r>
              <a:rPr lang="en-US" baseline="0" dirty="0"/>
              <a:t>In short, the topic of the self is a highly complex topic area that goes far beyond merely asking ‘who am I?’</a:t>
            </a:r>
            <a:endParaRPr lang="en-US" dirty="0"/>
          </a:p>
        </p:txBody>
      </p:sp>
      <p:sp>
        <p:nvSpPr>
          <p:cNvPr id="4" name="Slide Number Placeholder 3"/>
          <p:cNvSpPr>
            <a:spLocks noGrp="1"/>
          </p:cNvSpPr>
          <p:nvPr>
            <p:ph type="sldNum" sz="quarter" idx="10"/>
          </p:nvPr>
        </p:nvSpPr>
        <p:spPr/>
        <p:txBody>
          <a:bodyPr/>
          <a:lstStyle/>
          <a:p>
            <a:fld id="{6253399F-9018-4772-8420-8D22928486C0}" type="slidenum">
              <a:rPr lang="en-US" smtClean="0"/>
              <a:pPr/>
              <a:t>1</a:t>
            </a:fld>
            <a:endParaRPr lang="en-US" dirty="0"/>
          </a:p>
        </p:txBody>
      </p:sp>
    </p:spTree>
    <p:extLst>
      <p:ext uri="{BB962C8B-B14F-4D97-AF65-F5344CB8AC3E}">
        <p14:creationId xmlns:p14="http://schemas.microsoft.com/office/powerpoint/2010/main" val="27602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2879C27-7B75-4450-9B2B-E4FE87CA93EE}" type="slidenum">
              <a:rPr lang="en-US" smtClean="0"/>
              <a:pPr eaLnBrk="1" hangingPunct="1"/>
              <a:t>2</a:t>
            </a:fld>
            <a:endParaRPr lang="en-US" dirty="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cs typeface="Arial" charset="0"/>
              </a:rPr>
              <a:t>So, during this lecture we'll consider some of the key issues relating to the self. we'll start of by thinking about some of the complexities that appear to face humans as opposed to other organisms,</a:t>
            </a:r>
            <a:r>
              <a:rPr lang="en-US" baseline="0" dirty="0">
                <a:latin typeface="Arial" charset="0"/>
                <a:cs typeface="Arial" charset="0"/>
              </a:rPr>
              <a:t> and we'll continue this in our seminar session on Thursday when we consider this in a cross-cultural context.</a:t>
            </a:r>
          </a:p>
          <a:p>
            <a:pPr marL="171450" indent="-171450" eaLnBrk="1" hangingPunct="1">
              <a:buFont typeface="Arial" panose="020B0604020202020204" pitchFamily="34" charset="0"/>
              <a:buChar char="•"/>
            </a:pPr>
            <a:r>
              <a:rPr lang="en-US" baseline="0" dirty="0">
                <a:latin typeface="Arial" charset="0"/>
                <a:cs typeface="Arial" charset="0"/>
              </a:rPr>
              <a:t>We'll then think about how we derive information about ourselves and how we gain self-knowledge.</a:t>
            </a:r>
          </a:p>
          <a:p>
            <a:pPr marL="171450" indent="-171450" eaLnBrk="1" hangingPunct="1">
              <a:buFont typeface="Arial" panose="020B0604020202020204" pitchFamily="34" charset="0"/>
              <a:buChar char="•"/>
            </a:pPr>
            <a:r>
              <a:rPr lang="en-US" baseline="0" dirty="0">
                <a:latin typeface="Arial" charset="0"/>
                <a:cs typeface="Arial" charset="0"/>
              </a:rPr>
              <a:t>This will then lead on to looking at how we use these sources of self-knowledge to be able to put together what we call the self-concept, our understanding of ourselves.</a:t>
            </a:r>
          </a:p>
          <a:p>
            <a:pPr marL="171450" indent="-171450" eaLnBrk="1" hangingPunct="1">
              <a:buFont typeface="Arial" panose="020B0604020202020204" pitchFamily="34" charset="0"/>
              <a:buChar char="•"/>
            </a:pPr>
            <a:r>
              <a:rPr lang="en-US" baseline="0" dirty="0">
                <a:latin typeface="Arial" charset="0"/>
                <a:cs typeface="Arial" charset="0"/>
              </a:rPr>
              <a:t>We'll then go on to look at how our knowledge about ourselves can impact upon how we feel about ourselves, and the different ways in which we influence ourselves into feeling more or less positive about the self.</a:t>
            </a:r>
          </a:p>
          <a:p>
            <a:pPr marL="171450" indent="-171450" eaLnBrk="1" hangingPunct="1">
              <a:buFont typeface="Arial" panose="020B0604020202020204" pitchFamily="34" charset="0"/>
              <a:buChar char="•"/>
            </a:pPr>
            <a:r>
              <a:rPr lang="en-US" baseline="0" dirty="0">
                <a:latin typeface="Arial" charset="0"/>
                <a:cs typeface="Arial" charset="0"/>
              </a:rPr>
              <a:t>Finally, we'll consider how we present ourselves to the outside world, and whether these are true displays or acts that we put on to make ourselves look good.</a:t>
            </a:r>
            <a:endParaRPr lang="en-US" dirty="0">
              <a:latin typeface="Arial" charset="0"/>
              <a:cs typeface="Arial" charset="0"/>
            </a:endParaRPr>
          </a:p>
        </p:txBody>
      </p:sp>
    </p:spTree>
    <p:extLst>
      <p:ext uri="{BB962C8B-B14F-4D97-AF65-F5344CB8AC3E}">
        <p14:creationId xmlns:p14="http://schemas.microsoft.com/office/powerpoint/2010/main" val="1878388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2017522-6FD4-4592-8706-BEB1B86100AA}" type="slidenum">
              <a:rPr lang="en-US" smtClean="0"/>
              <a:pPr eaLnBrk="1" hangingPunct="1"/>
              <a:t>3</a:t>
            </a:fld>
            <a:endParaRPr lang="en-US" dirty="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cs typeface="Arial" charset="0"/>
              </a:rPr>
              <a:t>The opening of the chapter reading in the core text for this session describes a behavior</a:t>
            </a:r>
            <a:r>
              <a:rPr lang="en-US" baseline="0" dirty="0">
                <a:cs typeface="Arial" charset="0"/>
              </a:rPr>
              <a:t> that we can quite easily recognize – rather than doing something that promoted survival such as wearing </a:t>
            </a:r>
            <a:r>
              <a:rPr lang="en-US" baseline="0" dirty="0" err="1">
                <a:cs typeface="Arial" charset="0"/>
              </a:rPr>
              <a:t>armour</a:t>
            </a:r>
            <a:r>
              <a:rPr lang="en-US" baseline="0" dirty="0">
                <a:cs typeface="Arial" charset="0"/>
              </a:rPr>
              <a:t>, seeking to escape or at least survive, a natural instinct in most animals, Count </a:t>
            </a:r>
            <a:r>
              <a:rPr lang="en-US" baseline="0" dirty="0" err="1">
                <a:cs typeface="Arial" charset="0"/>
              </a:rPr>
              <a:t>Zrinyi</a:t>
            </a:r>
            <a:r>
              <a:rPr lang="en-US" baseline="0" dirty="0">
                <a:cs typeface="Arial" charset="0"/>
              </a:rPr>
              <a:t> decided to go out in a stylish blaze of glory, wearing fine clothes and loading his pockets with money to display his wealth to his enemies after his death.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cs typeface="Arial" charset="0"/>
              </a:rPr>
              <a:t>In life it would do nothing for him – but in death it would leave a legacy, a memory in the minds of others.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cs typeface="Arial" charset="0"/>
              </a:rPr>
              <a:t>But what purpose does this serve? It does nothing to preserve the physical self that exists in the here and now – an impulse that is a fundamental survival instinct on most organisms.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cs typeface="Arial" charset="0"/>
              </a:rPr>
              <a:t>It could be argued at a genetic level that achieving a heroic rather than ignoble death may benefit the count’s ancestors and that this would then propagate the genetic line, thus continuing an element of the self at a base level – to be seen as being from a hereditary line of a heroic family may make ancestors more of a reproductive ‘catch’ which benefits the self at a future genetic level;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cs typeface="Arial" charset="0"/>
              </a:rPr>
              <a:t>But what of people who spend money on plastic surgery after their death just to look good at their funeral? What is the benefit to their genetic line? Wouldn’t the money that this costs be better served on those who are still alive and could benefit from it? Or maybe the act of looking good in death does serve some purpose in having a subtle influence upon those who see the body and consider the genes of those surviving family members to be strong and capable of producing such a good-looking corpse?</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cs typeface="Arial" charset="0"/>
              </a:rPr>
              <a:t>All of this serves to show that the self is a complex entity – it is not simply a case of displaying who we are for the sake of ourselves alone. And to understand it we must consider what we even mean by ‘the self’.</a:t>
            </a:r>
            <a:endParaRPr lang="en-US" dirty="0">
              <a:cs typeface="Arial" charset="0"/>
            </a:endParaRPr>
          </a:p>
          <a:p>
            <a:pPr eaLnBrk="1" hangingPunct="1"/>
            <a:endParaRPr lang="en-US" b="1" dirty="0">
              <a:latin typeface="Arial" charset="0"/>
              <a:cs typeface="Arial" charset="0"/>
            </a:endParaRPr>
          </a:p>
        </p:txBody>
      </p:sp>
    </p:spTree>
    <p:extLst>
      <p:ext uri="{BB962C8B-B14F-4D97-AF65-F5344CB8AC3E}">
        <p14:creationId xmlns:p14="http://schemas.microsoft.com/office/powerpoint/2010/main" val="266159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57284AB-7725-4897-951F-7189D5B5B24F}" type="slidenum">
              <a:rPr lang="en-US" smtClean="0"/>
              <a:pPr eaLnBrk="1" hangingPunct="1"/>
              <a:t>4</a:t>
            </a:fld>
            <a:endParaRPr lang="en-US" dirty="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dirty="0">
                <a:latin typeface="Arial" charset="0"/>
                <a:cs typeface="Arial" charset="0"/>
              </a:rPr>
              <a:t>Self-knowledge,</a:t>
            </a:r>
            <a:r>
              <a:rPr lang="en-US" baseline="0" dirty="0">
                <a:latin typeface="Arial" charset="0"/>
                <a:cs typeface="Arial" charset="0"/>
              </a:rPr>
              <a:t> also known as the self-concept, appears to us to be the most important part of any information about the self.</a:t>
            </a:r>
          </a:p>
          <a:p>
            <a:pPr eaLnBrk="1" hangingPunct="1"/>
            <a:r>
              <a:rPr lang="en-US" baseline="0" dirty="0">
                <a:latin typeface="Arial" charset="0"/>
                <a:cs typeface="Arial" charset="0"/>
              </a:rPr>
              <a:t>It provides us with the information about who we are, in terms of our beliefs, our desires, our values. If we are asked who we are as a person, this is the information that we are likely to refer to. </a:t>
            </a:r>
          </a:p>
          <a:p>
            <a:pPr eaLnBrk="1" hangingPunct="1"/>
            <a:r>
              <a:rPr lang="en-US" baseline="0" dirty="0">
                <a:latin typeface="Arial" charset="0"/>
                <a:cs typeface="Arial" charset="0"/>
              </a:rPr>
              <a:t>If there is information that is stored about the self in our memory systems, it is this which provides the ability for us to access this information and reflect upon ourselves – the process of self-reflection. </a:t>
            </a:r>
          </a:p>
          <a:p>
            <a:pPr eaLnBrk="1" hangingPunct="1"/>
            <a:endParaRPr lang="en-US" baseline="0" dirty="0">
              <a:latin typeface="Arial" charset="0"/>
              <a:cs typeface="Arial" charset="0"/>
            </a:endParaRPr>
          </a:p>
          <a:p>
            <a:pPr eaLnBrk="1" hangingPunct="1"/>
            <a:r>
              <a:rPr lang="en-US" baseline="0" dirty="0">
                <a:latin typeface="Arial" charset="0"/>
                <a:cs typeface="Arial" charset="0"/>
              </a:rPr>
              <a:t>1. This element of </a:t>
            </a:r>
            <a:r>
              <a:rPr lang="en-US" b="1" i="0" baseline="0" dirty="0">
                <a:latin typeface="Arial" charset="0"/>
                <a:cs typeface="Arial" charset="0"/>
              </a:rPr>
              <a:t>self-knowledge</a:t>
            </a:r>
            <a:r>
              <a:rPr lang="en-US" baseline="0" dirty="0">
                <a:latin typeface="Arial" charset="0"/>
                <a:cs typeface="Arial" charset="0"/>
              </a:rPr>
              <a:t> also provides us with information about how we feel about ourselves, and how we are able to convince ourselves about the type of person that we are – self-esteem and self-deception – and we’ll discuss these in more detail later.</a:t>
            </a:r>
          </a:p>
          <a:p>
            <a:pPr eaLnBrk="1" hangingPunct="1"/>
            <a:endParaRPr lang="en-US" baseline="0" dirty="0">
              <a:latin typeface="Arial" charset="0"/>
              <a:cs typeface="Arial" charset="0"/>
            </a:endParaRPr>
          </a:p>
          <a:p>
            <a:pPr eaLnBrk="1" hangingPunct="1"/>
            <a:r>
              <a:rPr lang="en-US" baseline="0" dirty="0">
                <a:latin typeface="Arial" charset="0"/>
                <a:cs typeface="Arial" charset="0"/>
              </a:rPr>
              <a:t>2. However, as well as our self-knowledge we also have other constructs of the self that we have to consider – and part of the big debate is how much control of these we have, and how much overlap there is with our self-concept. We have an </a:t>
            </a:r>
            <a:r>
              <a:rPr lang="en-US" b="1" baseline="0" dirty="0">
                <a:latin typeface="Arial" charset="0"/>
                <a:cs typeface="Arial" charset="0"/>
              </a:rPr>
              <a:t>interpersonal, or public, self</a:t>
            </a:r>
            <a:r>
              <a:rPr lang="en-US" baseline="0" dirty="0">
                <a:latin typeface="Arial" charset="0"/>
                <a:cs typeface="Arial" charset="0"/>
              </a:rPr>
              <a:t>. This is the self-that we present to the world, how we like to be seen, our social roles, our public reputation. Of course, we’re not in full control of how we are seen by others though, and we’ll look at this further when we look at Moscovici’s social representations theory.</a:t>
            </a:r>
          </a:p>
          <a:p>
            <a:pPr eaLnBrk="1" hangingPunct="1"/>
            <a:endParaRPr lang="en-US" baseline="0" dirty="0">
              <a:latin typeface="Arial" charset="0"/>
              <a:cs typeface="Arial" charset="0"/>
            </a:endParaRPr>
          </a:p>
          <a:p>
            <a:pPr eaLnBrk="1" hangingPunct="1"/>
            <a:r>
              <a:rPr lang="en-US" baseline="0" dirty="0">
                <a:latin typeface="Arial" charset="0"/>
                <a:cs typeface="Arial" charset="0"/>
              </a:rPr>
              <a:t>3. Another important construct is the </a:t>
            </a:r>
            <a:r>
              <a:rPr lang="en-US" b="1" baseline="0" dirty="0">
                <a:latin typeface="Arial" charset="0"/>
                <a:cs typeface="Arial" charset="0"/>
              </a:rPr>
              <a:t>active or agentic self </a:t>
            </a:r>
            <a:r>
              <a:rPr lang="en-US" baseline="0" dirty="0">
                <a:latin typeface="Arial" charset="0"/>
                <a:cs typeface="Arial" charset="0"/>
              </a:rPr>
              <a:t>– how we use elements of the self in our actions; self control, how we respond in certain situations, and what those responses are.</a:t>
            </a:r>
          </a:p>
          <a:p>
            <a:pPr eaLnBrk="1" hangingPunct="1"/>
            <a:endParaRPr lang="en-US" baseline="0" dirty="0">
              <a:latin typeface="Arial" charset="0"/>
              <a:cs typeface="Arial" charset="0"/>
            </a:endParaRPr>
          </a:p>
          <a:p>
            <a:pPr eaLnBrk="1" hangingPunct="1"/>
            <a:r>
              <a:rPr lang="en-US" baseline="0" dirty="0">
                <a:latin typeface="Arial" charset="0"/>
                <a:cs typeface="Arial" charset="0"/>
              </a:rPr>
              <a:t>As you can see from the diagram on the slide, research suggests that these three constructs are related but separate constructs with limited overlap, and this means that we cannot consider the self as one singly entity – it is far more likely that it is made up of these separate constructs.</a:t>
            </a:r>
          </a:p>
          <a:p>
            <a:pPr eaLnBrk="1" hangingPunct="1"/>
            <a:endParaRPr lang="en-US" dirty="0">
              <a:latin typeface="Arial" charset="0"/>
              <a:cs typeface="Arial" charset="0"/>
            </a:endParaRPr>
          </a:p>
        </p:txBody>
      </p:sp>
    </p:spTree>
    <p:extLst>
      <p:ext uri="{BB962C8B-B14F-4D97-AF65-F5344CB8AC3E}">
        <p14:creationId xmlns:p14="http://schemas.microsoft.com/office/powerpoint/2010/main" val="186972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8FA5763-50B4-4A34-A720-E803A380399A}" type="slidenum">
              <a:rPr lang="en-US" smtClean="0"/>
              <a:pPr eaLnBrk="1" hangingPunct="1"/>
              <a:t>5</a:t>
            </a:fld>
            <a:endParaRPr lang="en-US" dirty="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cs typeface="Arial" charset="0"/>
              </a:rPr>
              <a:t>Think about the reason that you have a name – what is it for? </a:t>
            </a:r>
          </a:p>
          <a:p>
            <a:pPr marL="171450" indent="-171450" eaLnBrk="1" hangingPunct="1">
              <a:buFont typeface="Arial" panose="020B0604020202020204" pitchFamily="34" charset="0"/>
              <a:buChar char="•"/>
            </a:pPr>
            <a:r>
              <a:rPr lang="en-US" dirty="0">
                <a:latin typeface="Arial" charset="0"/>
                <a:cs typeface="Arial" charset="0"/>
              </a:rPr>
              <a:t>If there</a:t>
            </a:r>
            <a:r>
              <a:rPr lang="en-US" baseline="0" dirty="0">
                <a:latin typeface="Arial" charset="0"/>
                <a:cs typeface="Arial" charset="0"/>
              </a:rPr>
              <a:t> were an innate, powerful urge for the self to be important it is likely that, even if you existed from an early age in isolation with no form of contact with anything else, you would need to give yourself a name to make your sense of self complete – but that doesn’t sound very likely. </a:t>
            </a:r>
          </a:p>
          <a:p>
            <a:pPr marL="171450" indent="-171450" eaLnBrk="1" hangingPunct="1">
              <a:buFont typeface="Arial" panose="020B0604020202020204" pitchFamily="34" charset="0"/>
              <a:buChar char="•"/>
            </a:pPr>
            <a:r>
              <a:rPr lang="en-US" baseline="0" dirty="0">
                <a:latin typeface="Arial" charset="0"/>
                <a:cs typeface="Arial" charset="0"/>
              </a:rPr>
              <a:t>If we apply Occam’s razor, that the simplest explanation is the most plausible, it would be far better to think that the reason why we have a name is to allow us to be able to identify other people in their absence or, with the advent of language, for us to be able to introduce ourselves and interact with other people. Is that all that the self actually is then? Not a fundamental collection of data for ourselves on who we are, but instead merely a tool for us to carry out public interactions?</a:t>
            </a:r>
          </a:p>
          <a:p>
            <a:pPr marL="171450" indent="-171450" eaLnBrk="1" hangingPunct="1">
              <a:buFont typeface="Arial" panose="020B0604020202020204" pitchFamily="34" charset="0"/>
              <a:buChar char="•"/>
            </a:pPr>
            <a:r>
              <a:rPr lang="en-US" baseline="0" dirty="0">
                <a:latin typeface="Arial" charset="0"/>
                <a:cs typeface="Arial" charset="0"/>
              </a:rPr>
              <a:t>If that were the case then it would suggest that the self is actually a social and cultural construct, and not some innate biological process that exists naturally within us – we possess a concept of the self simply because it is socially beneficial for us to do so. That can be a difficult thing for people to come to terms with though – we like to feel that there is a ‘true’ self that exists within us, and that we have a choice about whether we display this to the world or not. However, there is actually very little evidence that this is the case. The majority of evidence suggests that not only are the ways that we display ourselves through our behavior fairly accurate, but that our </a:t>
            </a:r>
            <a:r>
              <a:rPr lang="en-US" baseline="0" dirty="0" err="1">
                <a:latin typeface="Arial" charset="0"/>
                <a:cs typeface="Arial" charset="0"/>
              </a:rPr>
              <a:t>behaviours</a:t>
            </a:r>
            <a:r>
              <a:rPr lang="en-US" baseline="0" dirty="0">
                <a:latin typeface="Arial" charset="0"/>
                <a:cs typeface="Arial" charset="0"/>
              </a:rPr>
              <a:t> may actually shape our sense of self – whilst we may like to think of ourselves as a generous person, surely that can only be supported by the action of being generous. To extend that, some research which has manipulated people’s charitable </a:t>
            </a:r>
            <a:r>
              <a:rPr lang="en-US" baseline="0" dirty="0" err="1">
                <a:latin typeface="Arial" charset="0"/>
                <a:cs typeface="Arial" charset="0"/>
              </a:rPr>
              <a:t>behaviour</a:t>
            </a:r>
            <a:r>
              <a:rPr lang="en-US" baseline="0" dirty="0">
                <a:latin typeface="Arial" charset="0"/>
                <a:cs typeface="Arial" charset="0"/>
              </a:rPr>
              <a:t> has found that people can then be made to think of themselves as charitable because of this behavior, and this then leads to them being more likely to donate money in the future. If our sense of self were true and we simply were charitable or not charitable then this type of manipulation should not work – we would be charitable or not charitable regardless of the manipulation – the fact that it does work suggests that our sense of self is therefore governed by how we behave; and we know that the ways that we behave are governed by many things in our society, such as social norms, social desirability of actions, and our perceptions of our ability to carry out those actions, called perceived </a:t>
            </a:r>
            <a:r>
              <a:rPr lang="en-US" baseline="0" dirty="0" err="1">
                <a:latin typeface="Arial" charset="0"/>
                <a:cs typeface="Arial" charset="0"/>
              </a:rPr>
              <a:t>behavioural</a:t>
            </a:r>
            <a:r>
              <a:rPr lang="en-US" baseline="0" dirty="0">
                <a:latin typeface="Arial" charset="0"/>
                <a:cs typeface="Arial" charset="0"/>
              </a:rPr>
              <a:t> control – this is the theory of reasoned action and theory of planned behavior which you will cover in other areas of your course.</a:t>
            </a:r>
            <a:endParaRPr lang="en-US" dirty="0">
              <a:latin typeface="Arial" charset="0"/>
              <a:cs typeface="Arial" charset="0"/>
            </a:endParaRPr>
          </a:p>
        </p:txBody>
      </p:sp>
    </p:spTree>
    <p:extLst>
      <p:ext uri="{BB962C8B-B14F-4D97-AF65-F5344CB8AC3E}">
        <p14:creationId xmlns:p14="http://schemas.microsoft.com/office/powerpoint/2010/main" val="277060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00B60EE-DECB-443B-8351-C8C3B74D78E9}" type="slidenum">
              <a:rPr lang="en-US" smtClean="0"/>
              <a:pPr eaLnBrk="1" hangingPunct="1"/>
              <a:t>6</a:t>
            </a:fld>
            <a:endParaRPr lang="en-US" dirty="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US" b="0" dirty="0">
                <a:latin typeface="Arial" charset="0"/>
                <a:cs typeface="Arial" charset="0"/>
              </a:rPr>
              <a:t>The concept of ‘roles’ becomes interesting for us here. If we consider a firefighter,</a:t>
            </a:r>
            <a:r>
              <a:rPr lang="en-US" b="0" baseline="0" dirty="0">
                <a:latin typeface="Arial" charset="0"/>
                <a:cs typeface="Arial" charset="0"/>
              </a:rPr>
              <a:t> for instance, who carries out heroic acts going into a burning building to rescue people whilst feeling absolutely petrified whilst doing it, can we say that person is ‘heroic’? </a:t>
            </a:r>
          </a:p>
          <a:p>
            <a:pPr marL="171450" indent="-171450">
              <a:buFont typeface="Arial" panose="020B0604020202020204" pitchFamily="34" charset="0"/>
              <a:buChar char="•"/>
            </a:pPr>
            <a:r>
              <a:rPr lang="en-US" b="0" baseline="0" dirty="0">
                <a:latin typeface="Arial" charset="0"/>
                <a:cs typeface="Arial" charset="0"/>
              </a:rPr>
              <a:t>We can certainly say that their actions were, but if I were to ask for a list of attributes that you would ascribe to a hero I doubt a single person would mention the word ‘petrified’ or ‘scared’. Similarly, could we just argue that they are doing the job that they are supposed to do, the role that is expected of them? If two people ran into a burning building with exactly the same equipment, one a firefighter and the other a civilian, would we think that one was more heroic than the other?</a:t>
            </a:r>
          </a:p>
          <a:p>
            <a:pPr marL="171450" indent="-171450">
              <a:buFont typeface="Arial" panose="020B0604020202020204" pitchFamily="34" charset="0"/>
              <a:buChar char="•"/>
            </a:pPr>
            <a:r>
              <a:rPr lang="en-US" b="0" baseline="0" dirty="0">
                <a:latin typeface="Arial" charset="0"/>
                <a:cs typeface="Arial" charset="0"/>
              </a:rPr>
              <a:t>What about the concept of marriage, of being a husband or wife?</a:t>
            </a:r>
          </a:p>
          <a:p>
            <a:pPr marL="171450" indent="-171450">
              <a:buFont typeface="Arial" panose="020B0604020202020204" pitchFamily="34" charset="0"/>
              <a:buChar char="•"/>
            </a:pPr>
            <a:r>
              <a:rPr lang="en-US" b="0" baseline="0" dirty="0">
                <a:latin typeface="Arial" charset="0"/>
                <a:cs typeface="Arial" charset="0"/>
              </a:rPr>
              <a:t>In many cultures the concept of marriage exists, but the rules regarding the roles that each play, and even what marriage means, are socially constructed; the social norm of fidelity exists within many societies relating to marriage and there are numerous evolutionary arguments for why it might exist – for the male to be sure that any offspring are his, for the female to ensure that the male stays and provides for the offspring after conception, but we treat this possibly innate biological programming as a social construct </a:t>
            </a:r>
          </a:p>
          <a:p>
            <a:pPr marL="171450" indent="-171450">
              <a:buFont typeface="Arial" panose="020B0604020202020204" pitchFamily="34" charset="0"/>
              <a:buChar char="•"/>
            </a:pPr>
            <a:r>
              <a:rPr lang="en-US" b="0" i="0" baseline="0" dirty="0">
                <a:latin typeface="Arial" charset="0"/>
                <a:cs typeface="Arial" charset="0"/>
              </a:rPr>
              <a:t>In</a:t>
            </a:r>
            <a:r>
              <a:rPr lang="en-US" b="0" baseline="0" dirty="0">
                <a:latin typeface="Arial" charset="0"/>
                <a:cs typeface="Arial" charset="0"/>
              </a:rPr>
              <a:t> some societies there are legal ramifications, including death, for betrayal of the marital bond, whilst in others no such social constraints exist. Yet we also use these rules in a societal sense to govern whether someone is a good or bad husband or wife, as social norms dictate what people in a marriage should do beyond this evolutionary code. The concept of ‘duty’, again a social construct, comes into play here and leads us to think about what we owe to the others around us.</a:t>
            </a:r>
          </a:p>
          <a:p>
            <a:pPr marL="171450" indent="-171450">
              <a:buFont typeface="Arial" panose="020B0604020202020204" pitchFamily="34" charset="0"/>
              <a:buChar char="•"/>
            </a:pPr>
            <a:r>
              <a:rPr lang="en-US" b="0" baseline="0" dirty="0">
                <a:latin typeface="Arial" charset="0"/>
                <a:cs typeface="Arial" charset="0"/>
              </a:rPr>
              <a:t>It is from this duty concept, very much a philosophical concept in the first instance, that we can start to develop the notion of self-construals – a term that has much overlap with the self-concept talked about previously but, importantly, one that is based upon our consideration of how the individual self relates to the other selves around us.</a:t>
            </a:r>
          </a:p>
          <a:p>
            <a:pPr marL="171450" indent="-171450">
              <a:buFont typeface="Arial" panose="020B0604020202020204" pitchFamily="34" charset="0"/>
              <a:buChar char="•"/>
            </a:pPr>
            <a:endParaRPr lang="en-US" b="0" baseline="0" dirty="0">
              <a:latin typeface="Arial" charset="0"/>
              <a:cs typeface="Arial" charset="0"/>
            </a:endParaRPr>
          </a:p>
          <a:p>
            <a:pPr marL="171450" indent="-171450">
              <a:buFont typeface="Arial" panose="020B0604020202020204" pitchFamily="34" charset="0"/>
              <a:buChar char="•"/>
            </a:pPr>
            <a:r>
              <a:rPr lang="en-US" b="0" dirty="0">
                <a:latin typeface="Arial" charset="0"/>
                <a:cs typeface="Arial" charset="0"/>
              </a:rPr>
              <a:t>In particular the notion of different types of self-construal</a:t>
            </a:r>
            <a:r>
              <a:rPr lang="en-US" b="0" baseline="0" dirty="0">
                <a:latin typeface="Arial" charset="0"/>
                <a:cs typeface="Arial" charset="0"/>
              </a:rPr>
              <a:t> is linked to the idea of differences between cultures, and the classic study in this research area </a:t>
            </a:r>
            <a:r>
              <a:rPr lang="en-US" b="0" baseline="0" dirty="0" err="1">
                <a:latin typeface="Arial" charset="0"/>
                <a:cs typeface="Arial" charset="0"/>
              </a:rPr>
              <a:t>ois</a:t>
            </a:r>
            <a:r>
              <a:rPr lang="en-US" b="0" baseline="0" dirty="0">
                <a:latin typeface="Arial" charset="0"/>
                <a:cs typeface="Arial" charset="0"/>
              </a:rPr>
              <a:t> that of </a:t>
            </a:r>
            <a:r>
              <a:rPr lang="en-US" b="0" baseline="0" dirty="0" err="1">
                <a:latin typeface="Arial" charset="0"/>
                <a:cs typeface="Arial" charset="0"/>
              </a:rPr>
              <a:t>Karkus</a:t>
            </a:r>
            <a:r>
              <a:rPr lang="en-US" b="0" baseline="0" dirty="0">
                <a:latin typeface="Arial" charset="0"/>
                <a:cs typeface="Arial" charset="0"/>
              </a:rPr>
              <a:t> and </a:t>
            </a:r>
            <a:r>
              <a:rPr lang="en-US" b="0" baseline="0" dirty="0" err="1">
                <a:latin typeface="Arial" charset="0"/>
                <a:cs typeface="Arial" charset="0"/>
              </a:rPr>
              <a:t>Kitayama</a:t>
            </a:r>
            <a:r>
              <a:rPr lang="en-US" b="0" baseline="0" dirty="0">
                <a:latin typeface="Arial" charset="0"/>
                <a:cs typeface="Arial" charset="0"/>
              </a:rPr>
              <a:t> in 1991. </a:t>
            </a:r>
          </a:p>
          <a:p>
            <a:pPr marL="171450" indent="-171450">
              <a:buFont typeface="Arial" panose="020B0604020202020204" pitchFamily="34" charset="0"/>
              <a:buChar char="•"/>
            </a:pPr>
            <a:r>
              <a:rPr lang="en-US" b="0" baseline="0" dirty="0">
                <a:latin typeface="Arial" charset="0"/>
                <a:cs typeface="Arial" charset="0"/>
              </a:rPr>
              <a:t>They argued that styles of self differed on a dimension of independence, particularly relating to Eastern and Western culture. They argued that Europeans tend to have more of an independent self-construal, setting the self apart from other individuals, whilst Asians would show a more interdependent self-construal that emphasized the individuals connections with those around them. </a:t>
            </a:r>
          </a:p>
          <a:p>
            <a:pPr marL="171450" indent="-171450">
              <a:buFont typeface="Arial" panose="020B0604020202020204" pitchFamily="34" charset="0"/>
              <a:buChar char="•"/>
            </a:pPr>
            <a:r>
              <a:rPr lang="en-US" b="0" baseline="0" dirty="0">
                <a:latin typeface="Arial" charset="0"/>
                <a:cs typeface="Arial" charset="0"/>
              </a:rPr>
              <a:t>Whilst this bears a resemblance to the concept of individualism and collectivism they are different, although related, psychological constructs.</a:t>
            </a:r>
          </a:p>
          <a:p>
            <a:pPr marL="171450" indent="-171450">
              <a:buFont typeface="Arial" panose="020B0604020202020204" pitchFamily="34" charset="0"/>
              <a:buChar char="•"/>
            </a:pPr>
            <a:r>
              <a:rPr lang="en-US" b="0" baseline="0" dirty="0">
                <a:latin typeface="Arial" charset="0"/>
                <a:cs typeface="Arial" charset="0"/>
              </a:rPr>
              <a:t>What we would tend to see then in these different cultures is different responses to questions such as ‘who or what am I?’ </a:t>
            </a:r>
          </a:p>
          <a:p>
            <a:pPr marL="171450" indent="-171450">
              <a:buFont typeface="Arial" panose="020B0604020202020204" pitchFamily="34" charset="0"/>
              <a:buChar char="•"/>
            </a:pPr>
            <a:r>
              <a:rPr lang="en-US" b="0" baseline="0" dirty="0">
                <a:latin typeface="Arial" charset="0"/>
                <a:cs typeface="Arial" charset="0"/>
              </a:rPr>
              <a:t>Western cultures are more likely to highlight the aspects of the self make them unique and whilst Asian cultures are more likely to respond by talking about what makes them part of the networks around them </a:t>
            </a:r>
          </a:p>
          <a:p>
            <a:pPr marL="171450" indent="-171450">
              <a:buFont typeface="Arial" panose="020B0604020202020204" pitchFamily="34" charset="0"/>
              <a:buChar char="•"/>
            </a:pPr>
            <a:r>
              <a:rPr lang="en-US" b="0" baseline="0" dirty="0">
                <a:latin typeface="Arial" charset="0"/>
                <a:cs typeface="Arial" charset="0"/>
              </a:rPr>
              <a:t>But, as we considered at level four, there are always individuals who don’t fit the cultural norm.</a:t>
            </a:r>
            <a:endParaRPr lang="en-US" b="0" dirty="0">
              <a:latin typeface="Arial" charset="0"/>
              <a:cs typeface="Arial" charset="0"/>
            </a:endParaRPr>
          </a:p>
        </p:txBody>
      </p:sp>
    </p:spTree>
    <p:extLst>
      <p:ext uri="{BB962C8B-B14F-4D97-AF65-F5344CB8AC3E}">
        <p14:creationId xmlns:p14="http://schemas.microsoft.com/office/powerpoint/2010/main" val="2900452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D219608-4363-48E5-A5DE-DE23D3F4EBA6}" type="slidenum">
              <a:rPr lang="en-US" smtClean="0"/>
              <a:pPr eaLnBrk="1" hangingPunct="1"/>
              <a:t>7</a:t>
            </a:fld>
            <a:endParaRPr lang="en-US" dirty="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In consideration</a:t>
            </a:r>
            <a:r>
              <a:rPr lang="en-US" b="0" baseline="0" dirty="0">
                <a:latin typeface="Arial" charset="0"/>
                <a:cs typeface="Arial" charset="0"/>
              </a:rPr>
              <a:t> of the self-concept we mentioned self-awareness, and this appears to concern attention that we direct at ourselves. </a:t>
            </a:r>
          </a:p>
          <a:p>
            <a:pPr marL="171450" indent="-171450" eaLnBrk="1" hangingPunct="1">
              <a:buFont typeface="Arial" panose="020B0604020202020204" pitchFamily="34" charset="0"/>
              <a:buChar char="•"/>
            </a:pPr>
            <a:r>
              <a:rPr lang="en-US" b="0" baseline="0" dirty="0">
                <a:latin typeface="Arial" charset="0"/>
                <a:cs typeface="Arial" charset="0"/>
              </a:rPr>
              <a:t>However, even this appears to require sub-division into our own private self-awareness, how we look at ourselves in terms of our innermost feelings and thoughts, whilst public self-awareness appears to be more concerned with how we'll appear to others. </a:t>
            </a:r>
          </a:p>
          <a:p>
            <a:pPr marL="171450" indent="-171450" eaLnBrk="1" hangingPunct="1">
              <a:buFont typeface="Arial" panose="020B0604020202020204" pitchFamily="34" charset="0"/>
              <a:buChar char="•"/>
            </a:pPr>
            <a:r>
              <a:rPr lang="en-US" b="0" baseline="0" dirty="0">
                <a:latin typeface="Arial" charset="0"/>
                <a:cs typeface="Arial" charset="0"/>
              </a:rPr>
              <a:t>One of the big questions, though, is what are we evaluating when we direct our attention towards ourselves? </a:t>
            </a:r>
          </a:p>
          <a:p>
            <a:pPr marL="171450" indent="-171450" eaLnBrk="1" hangingPunct="1">
              <a:buFont typeface="Arial" panose="020B0604020202020204" pitchFamily="34" charset="0"/>
              <a:buChar char="•"/>
            </a:pPr>
            <a:r>
              <a:rPr lang="en-US" b="0" baseline="0" dirty="0">
                <a:latin typeface="Arial" charset="0"/>
                <a:cs typeface="Arial" charset="0"/>
              </a:rPr>
              <a:t>To evaluate rather than just look at ourselves we need something to act as a measure – we can then consider whether we are doing better, the same, or worse than that example. </a:t>
            </a:r>
          </a:p>
          <a:p>
            <a:pPr marL="171450" indent="-171450" eaLnBrk="1" hangingPunct="1">
              <a:buFont typeface="Arial" panose="020B0604020202020204" pitchFamily="34" charset="0"/>
              <a:buChar char="•"/>
            </a:pPr>
            <a:r>
              <a:rPr lang="en-US" b="0" baseline="0" dirty="0">
                <a:latin typeface="Arial" charset="0"/>
                <a:cs typeface="Arial" charset="0"/>
              </a:rPr>
              <a:t>If we consider how we look for instance – is this against a standard that is set by society? Is it against how we looked yesterday? Do we judge our mood against how we felt previously, or against how we think most people around us feel?</a:t>
            </a:r>
          </a:p>
          <a:p>
            <a:pPr marL="171450" indent="-171450" eaLnBrk="1" hangingPunct="1">
              <a:buFont typeface="Arial" panose="020B0604020202020204" pitchFamily="34" charset="0"/>
              <a:buChar char="•"/>
            </a:pPr>
            <a:r>
              <a:rPr lang="en-US" b="0" baseline="0" dirty="0">
                <a:latin typeface="Arial" charset="0"/>
                <a:cs typeface="Arial" charset="0"/>
              </a:rPr>
              <a:t>The answer to this is actually quite complex, because it can involve considering not only societal standards and our past, but also our future and potential alternatives – what we may think of as our alternate selves and our ideal selves.</a:t>
            </a:r>
            <a:endParaRPr lang="en-US" b="0" dirty="0">
              <a:latin typeface="Arial" charset="0"/>
              <a:cs typeface="Arial" charset="0"/>
            </a:endParaRPr>
          </a:p>
        </p:txBody>
      </p:sp>
    </p:spTree>
    <p:extLst>
      <p:ext uri="{BB962C8B-B14F-4D97-AF65-F5344CB8AC3E}">
        <p14:creationId xmlns:p14="http://schemas.microsoft.com/office/powerpoint/2010/main" val="3448205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C98056A-4270-43DD-A266-EF9B3A1ABC0B}" type="slidenum">
              <a:rPr lang="en-US" smtClean="0"/>
              <a:pPr eaLnBrk="1" hangingPunct="1"/>
              <a:t>8</a:t>
            </a:fld>
            <a:endParaRPr lang="en-US" dirty="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US" b="0" dirty="0">
                <a:latin typeface="Arial" charset="0"/>
                <a:cs typeface="Arial" charset="0"/>
              </a:rPr>
              <a:t>Self-awareness theory suggests</a:t>
            </a:r>
            <a:r>
              <a:rPr lang="en-US" b="0" baseline="0" dirty="0">
                <a:latin typeface="Arial" charset="0"/>
                <a:cs typeface="Arial" charset="0"/>
              </a:rPr>
              <a:t> that certain situations are more likely to make us think about ourselves and evaluate, such as looking in a mirror – we don’t just see a reflection, we </a:t>
            </a:r>
            <a:r>
              <a:rPr lang="en-US" b="1" baseline="0" dirty="0">
                <a:latin typeface="Arial" charset="0"/>
                <a:cs typeface="Arial" charset="0"/>
              </a:rPr>
              <a:t>use</a:t>
            </a:r>
            <a:r>
              <a:rPr lang="en-US" b="0" baseline="0" dirty="0">
                <a:latin typeface="Arial" charset="0"/>
                <a:cs typeface="Arial" charset="0"/>
              </a:rPr>
              <a:t> a mirror to judge how we look against certain standards. </a:t>
            </a:r>
          </a:p>
          <a:p>
            <a:pPr marL="171450" indent="-171450">
              <a:buFont typeface="Arial" panose="020B0604020202020204" pitchFamily="34" charset="0"/>
              <a:buChar char="•"/>
            </a:pPr>
            <a:r>
              <a:rPr lang="en-US" b="0" baseline="0" dirty="0">
                <a:latin typeface="Arial" charset="0"/>
                <a:cs typeface="Arial" charset="0"/>
              </a:rPr>
              <a:t>We may think that we look good against that standard, in which case we'll feel good about ourselves – or we may feel that we do not meet up to that standard. </a:t>
            </a:r>
          </a:p>
          <a:p>
            <a:pPr marL="171450" indent="-171450">
              <a:buFont typeface="Arial" panose="020B0604020202020204" pitchFamily="34" charset="0"/>
              <a:buChar char="•"/>
            </a:pPr>
            <a:r>
              <a:rPr lang="en-US" b="0" baseline="0" dirty="0">
                <a:latin typeface="Arial" charset="0"/>
                <a:cs typeface="Arial" charset="0"/>
              </a:rPr>
              <a:t>Quite often that can make us feel bad about ourselves but then we can consider what we are going to do about it – are we going to try to improve how we look? </a:t>
            </a:r>
          </a:p>
          <a:p>
            <a:pPr marL="171450" indent="-171450">
              <a:buFont typeface="Arial" panose="020B0604020202020204" pitchFamily="34" charset="0"/>
              <a:buChar char="•"/>
            </a:pPr>
            <a:r>
              <a:rPr lang="en-US" b="0" baseline="0" dirty="0">
                <a:latin typeface="Arial" charset="0"/>
                <a:cs typeface="Arial" charset="0"/>
              </a:rPr>
              <a:t>Tell ourselves that the standard we are holding ourselves to is unrealistic? </a:t>
            </a:r>
          </a:p>
          <a:p>
            <a:pPr marL="171450" indent="-171450">
              <a:buFont typeface="Arial" panose="020B0604020202020204" pitchFamily="34" charset="0"/>
              <a:buChar char="•"/>
            </a:pPr>
            <a:r>
              <a:rPr lang="en-US" b="0" baseline="0" dirty="0">
                <a:latin typeface="Arial" charset="0"/>
                <a:cs typeface="Arial" charset="0"/>
              </a:rPr>
              <a:t>Or feel like a failure for not meeting those standards? The ways that we come out of this situation can have a profound effect upon us.</a:t>
            </a:r>
            <a:endParaRPr lang="en-US" b="0" dirty="0">
              <a:latin typeface="Arial" charset="0"/>
              <a:cs typeface="Arial" charset="0"/>
            </a:endParaRPr>
          </a:p>
        </p:txBody>
      </p:sp>
    </p:spTree>
    <p:extLst>
      <p:ext uri="{BB962C8B-B14F-4D97-AF65-F5344CB8AC3E}">
        <p14:creationId xmlns:p14="http://schemas.microsoft.com/office/powerpoint/2010/main" val="1372033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BFEE63D-2B78-4768-A6DF-B62A0943221C}" type="slidenum">
              <a:rPr lang="en-US" smtClean="0"/>
              <a:pPr eaLnBrk="1" hangingPunct="1"/>
              <a:t>9</a:t>
            </a:fld>
            <a:endParaRPr lang="en-US" dirty="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cs typeface="Arial" charset="0"/>
              </a:rPr>
              <a:t>Escaping from self-awareness and not considering it may seem like quite a good idea – who wants to feel bad by</a:t>
            </a:r>
            <a:r>
              <a:rPr lang="en-US" baseline="0" dirty="0">
                <a:latin typeface="Arial" charset="0"/>
                <a:cs typeface="Arial" charset="0"/>
              </a:rPr>
              <a:t> not meeting standards? </a:t>
            </a:r>
          </a:p>
          <a:p>
            <a:pPr marL="171450" indent="-171450" eaLnBrk="1" hangingPunct="1">
              <a:buFont typeface="Arial" panose="020B0604020202020204" pitchFamily="34" charset="0"/>
              <a:buChar char="•"/>
            </a:pPr>
            <a:r>
              <a:rPr lang="en-US" baseline="0" dirty="0">
                <a:latin typeface="Arial" charset="0"/>
                <a:cs typeface="Arial" charset="0"/>
              </a:rPr>
              <a:t>Well, the fact is that in many things we do want to meet those standards and society wants us to as well. </a:t>
            </a:r>
          </a:p>
          <a:p>
            <a:pPr marL="171450" indent="-171450" eaLnBrk="1" hangingPunct="1">
              <a:buFont typeface="Arial" panose="020B0604020202020204" pitchFamily="34" charset="0"/>
              <a:buChar char="•"/>
            </a:pPr>
            <a:r>
              <a:rPr lang="en-US" baseline="0" dirty="0">
                <a:latin typeface="Arial" charset="0"/>
                <a:cs typeface="Arial" charset="0"/>
              </a:rPr>
              <a:t>Because self-awareness isn’t just about looking into a mirror and seeing how we look physically – it also involves holding up a metaphorical mirror to some of the most fundamental behaviours in society – our moral and ethical principles for example </a:t>
            </a:r>
          </a:p>
          <a:p>
            <a:pPr marL="171450" indent="-171450" eaLnBrk="1" hangingPunct="1">
              <a:buFont typeface="Arial" panose="020B0604020202020204" pitchFamily="34" charset="0"/>
              <a:buChar char="•"/>
            </a:pPr>
            <a:r>
              <a:rPr lang="en-US" baseline="0" dirty="0">
                <a:latin typeface="Arial" charset="0"/>
                <a:cs typeface="Arial" charset="0"/>
              </a:rPr>
              <a:t>If standards exist in our society of what constitutes a good or a bad person then we like to not only feel that we are good people, but we expect it from others as well. </a:t>
            </a:r>
          </a:p>
          <a:p>
            <a:pPr marL="171450" indent="-171450" eaLnBrk="1" hangingPunct="1">
              <a:buFont typeface="Arial" panose="020B0604020202020204" pitchFamily="34" charset="0"/>
              <a:buChar char="•"/>
            </a:pPr>
            <a:r>
              <a:rPr lang="en-US" baseline="0" dirty="0">
                <a:latin typeface="Arial" charset="0"/>
                <a:cs typeface="Arial" charset="0"/>
              </a:rPr>
              <a:t>After all, who wants to love in an amoral or immoral world? But we recognize that if we expect moral </a:t>
            </a:r>
            <a:r>
              <a:rPr lang="en-US" baseline="0" dirty="0" err="1">
                <a:latin typeface="Arial" charset="0"/>
                <a:cs typeface="Arial" charset="0"/>
              </a:rPr>
              <a:t>behavour</a:t>
            </a:r>
            <a:r>
              <a:rPr lang="en-US" baseline="0" dirty="0">
                <a:latin typeface="Arial" charset="0"/>
                <a:cs typeface="Arial" charset="0"/>
              </a:rPr>
              <a:t> from others this also has to apply to ourselves, and so we aim to meet these standards.</a:t>
            </a:r>
          </a:p>
          <a:p>
            <a:pPr marL="171450" indent="-171450" eaLnBrk="1" hangingPunct="1">
              <a:buFont typeface="Arial" panose="020B0604020202020204" pitchFamily="34" charset="0"/>
              <a:buChar char="•"/>
            </a:pPr>
            <a:r>
              <a:rPr lang="en-US" baseline="0" dirty="0">
                <a:latin typeface="Arial" charset="0"/>
                <a:cs typeface="Arial" charset="0"/>
              </a:rPr>
              <a:t>When we don’t we may take steps to avoid focusing upon them – that is, escaping from the self-awareness – this has been linked to drink and drug use in particular due to their effects upon our ability to attend and process information – including information about the self.</a:t>
            </a:r>
          </a:p>
          <a:p>
            <a:pPr eaLnBrk="1" hangingPunct="1"/>
            <a:endParaRPr lang="en-US" baseline="0" dirty="0">
              <a:latin typeface="Arial" charset="0"/>
              <a:cs typeface="Arial" charset="0"/>
            </a:endParaRPr>
          </a:p>
          <a:p>
            <a:pPr eaLnBrk="1" hangingPunct="1"/>
            <a:endParaRPr lang="en-US" dirty="0">
              <a:latin typeface="Arial" charset="0"/>
              <a:cs typeface="Arial" charset="0"/>
            </a:endParaRPr>
          </a:p>
        </p:txBody>
      </p:sp>
    </p:spTree>
    <p:extLst>
      <p:ext uri="{BB962C8B-B14F-4D97-AF65-F5344CB8AC3E}">
        <p14:creationId xmlns:p14="http://schemas.microsoft.com/office/powerpoint/2010/main" val="2466105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6AF81C4-94AC-401F-BC71-0981AC23A586}" type="slidenum">
              <a:rPr lang="en-US" smtClean="0"/>
              <a:pPr eaLnBrk="1" hangingPunct="1"/>
              <a:t>10</a:t>
            </a:fld>
            <a:endParaRPr lang="en-US"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There have been a number of theories created that consider how we obtain information about ourselves, with one of the most famous being Cooley’s Looking glass self. </a:t>
            </a:r>
          </a:p>
          <a:p>
            <a:pPr marL="171450" indent="-171450" eaLnBrk="1" hangingPunct="1">
              <a:buFont typeface="Arial" panose="020B0604020202020204" pitchFamily="34" charset="0"/>
              <a:buChar char="•"/>
            </a:pPr>
            <a:r>
              <a:rPr lang="en-US" b="0" dirty="0">
                <a:latin typeface="Arial" charset="0"/>
                <a:cs typeface="Arial" charset="0"/>
              </a:rPr>
              <a:t>According to this theory we receive information from our interactions with others about what</a:t>
            </a:r>
            <a:r>
              <a:rPr lang="en-US" b="0" baseline="0" dirty="0">
                <a:latin typeface="Arial" charset="0"/>
                <a:cs typeface="Arial" charset="0"/>
              </a:rPr>
              <a:t> we are like, what we are good or bad at, and so on. </a:t>
            </a:r>
          </a:p>
          <a:p>
            <a:pPr marL="171450" indent="-171450" eaLnBrk="1" hangingPunct="1">
              <a:buFont typeface="Arial" panose="020B0604020202020204" pitchFamily="34" charset="0"/>
              <a:buChar char="•"/>
            </a:pPr>
            <a:r>
              <a:rPr lang="en-US" b="0" baseline="0" dirty="0">
                <a:latin typeface="Arial" charset="0"/>
                <a:cs typeface="Arial" charset="0"/>
              </a:rPr>
              <a:t>For example, if you are constantly told that you are a kind person then it would make sense for you to consider yourself a kind person; if you are consistently told that you are a good singer then you will are likely to judge that you are a good singer – after all, how else are you able to make these comparisons? </a:t>
            </a:r>
          </a:p>
          <a:p>
            <a:pPr marL="171450" indent="-171450" eaLnBrk="1" hangingPunct="1">
              <a:buFont typeface="Arial" panose="020B0604020202020204" pitchFamily="34" charset="0"/>
              <a:buChar char="•"/>
            </a:pPr>
            <a:r>
              <a:rPr lang="en-US" b="0" baseline="0" dirty="0">
                <a:latin typeface="Arial" charset="0"/>
                <a:cs typeface="Arial" charset="0"/>
              </a:rPr>
              <a:t>Yes, you could record yourself and then forensically analyse how you sound compared to other singers – creating a standard for yourself – but how many people actually do this? </a:t>
            </a:r>
          </a:p>
          <a:p>
            <a:pPr marL="171450" indent="-171450" eaLnBrk="1" hangingPunct="1">
              <a:buFont typeface="Arial" panose="020B0604020202020204" pitchFamily="34" charset="0"/>
              <a:buChar char="•"/>
            </a:pPr>
            <a:r>
              <a:rPr lang="en-US" b="0" baseline="0" dirty="0">
                <a:latin typeface="Arial" charset="0"/>
                <a:cs typeface="Arial" charset="0"/>
              </a:rPr>
              <a:t>The majority will simply go with what they are told by other people. </a:t>
            </a:r>
          </a:p>
          <a:p>
            <a:pPr marL="171450" indent="-171450" eaLnBrk="1" hangingPunct="1">
              <a:buFont typeface="Arial" panose="020B0604020202020204" pitchFamily="34" charset="0"/>
              <a:buChar char="•"/>
            </a:pPr>
            <a:r>
              <a:rPr lang="en-US" b="0" baseline="0" dirty="0">
                <a:latin typeface="Arial" charset="0"/>
                <a:cs typeface="Arial" charset="0"/>
              </a:rPr>
              <a:t>This then means that people do not learn about themselves from themselves, but actually learn about themselves from how they appear to other people – hence the looking-glass self. </a:t>
            </a:r>
          </a:p>
          <a:p>
            <a:pPr marL="171450" indent="-171450" eaLnBrk="1" hangingPunct="1">
              <a:buFont typeface="Arial" panose="020B0604020202020204" pitchFamily="34" charset="0"/>
              <a:buChar char="•"/>
            </a:pPr>
            <a:r>
              <a:rPr lang="en-US" b="0" baseline="0" dirty="0">
                <a:latin typeface="Arial" charset="0"/>
                <a:cs typeface="Arial" charset="0"/>
              </a:rPr>
              <a:t>Cooley and proponents of the looking glass self have argued that if you were living on a desert island with no-one else around you would not know yourself as well as you do in a society because you would not get this feedback from other people. </a:t>
            </a:r>
          </a:p>
          <a:p>
            <a:pPr marL="171450" indent="-171450" eaLnBrk="1" hangingPunct="1">
              <a:buFont typeface="Arial" panose="020B0604020202020204" pitchFamily="34" charset="0"/>
              <a:buChar char="•"/>
            </a:pPr>
            <a:r>
              <a:rPr lang="en-US" b="0" baseline="0" dirty="0">
                <a:latin typeface="Arial" charset="0"/>
                <a:cs typeface="Arial" charset="0"/>
              </a:rPr>
              <a:t>Mead in particular has argued that other people tell us who we are – a long way from being able to know ourselves.</a:t>
            </a:r>
            <a:endParaRPr lang="en-US" b="0" dirty="0">
              <a:latin typeface="Arial" charset="0"/>
              <a:cs typeface="Arial" charset="0"/>
            </a:endParaRPr>
          </a:p>
        </p:txBody>
      </p:sp>
    </p:spTree>
    <p:extLst>
      <p:ext uri="{BB962C8B-B14F-4D97-AF65-F5344CB8AC3E}">
        <p14:creationId xmlns:p14="http://schemas.microsoft.com/office/powerpoint/2010/main" val="862058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3CC0751-DB44-4E3A-9218-38E123BBE099}" type="slidenum">
              <a:rPr lang="en-US" smtClean="0"/>
              <a:pPr eaLnBrk="1" hangingPunct="1"/>
              <a:t>11</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However, the looking-glass self theory cannot explain everything about the self – in research studies it is often found that views of the self and views of the person by individuals do differ, when they should not if the looking glass self were purely responsible for our knowledge of the self.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This does leave room, then, for us having knowledge about</a:t>
            </a:r>
            <a:r>
              <a:rPr lang="en-US" baseline="0" dirty="0"/>
              <a:t> the self which is only available to us. But how do we gain this knowledge?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One of the ways in which this may occur is through introspection – the ability to look inside our own mind and examine the content of our mental states. </a:t>
            </a:r>
            <a:endParaRPr lang="en-US" dirty="0"/>
          </a:p>
          <a:p>
            <a:pPr eaLnBrk="1" hangingPunct="1"/>
            <a:endParaRPr lang="en-US" b="1" dirty="0">
              <a:latin typeface="Arial" charset="0"/>
              <a:cs typeface="Arial" charset="0"/>
            </a:endParaRPr>
          </a:p>
        </p:txBody>
      </p:sp>
    </p:spTree>
    <p:extLst>
      <p:ext uri="{BB962C8B-B14F-4D97-AF65-F5344CB8AC3E}">
        <p14:creationId xmlns:p14="http://schemas.microsoft.com/office/powerpoint/2010/main" val="2381260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964CC9A-6F6F-4BB0-B42D-61965B76ACE3}" type="slidenum">
              <a:rPr lang="en-US" smtClean="0"/>
              <a:pPr eaLnBrk="1" hangingPunct="1"/>
              <a:t>12</a:t>
            </a:fld>
            <a:endParaRPr lang="en-US"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latin typeface="Arial" charset="0"/>
                <a:cs typeface="Arial" charset="0"/>
              </a:rPr>
              <a:t>This concept of having privileged access to information not available to others </a:t>
            </a:r>
            <a:r>
              <a:rPr lang="en-US" dirty="0">
                <a:latin typeface="Arial" charset="0"/>
                <a:cs typeface="Arial" charset="0"/>
              </a:rPr>
              <a:t>seems to be intuitively correct – after all, who could know my innermost thoughts and feelings better then myself?</a:t>
            </a:r>
            <a:r>
              <a:rPr lang="en-US" baseline="0" dirty="0">
                <a:latin typeface="Arial" charset="0"/>
                <a:cs typeface="Arial" charset="0"/>
              </a:rPr>
              <a:t> Unfortunately for introspection, however, the answer appears to be that we do not particularly have access to this information either. </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latin typeface="Arial" charset="0"/>
                <a:cs typeface="Arial" charset="0"/>
              </a:rPr>
              <a:t>People are notoriously bad at accessing their own inner mental states accurately, as much research has shown over a number of years. </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latin typeface="Arial" charset="0"/>
                <a:cs typeface="Arial" charset="0"/>
              </a:rPr>
              <a:t>Therefore, whilst introspection may seem intuitive it does not appear to give us as much information about ourselves as we may first think.</a:t>
            </a:r>
            <a:endParaRPr lang="en-US" dirty="0">
              <a:latin typeface="Arial" charset="0"/>
              <a:cs typeface="Arial" charset="0"/>
            </a:endParaRPr>
          </a:p>
        </p:txBody>
      </p:sp>
    </p:spTree>
    <p:extLst>
      <p:ext uri="{BB962C8B-B14F-4D97-AF65-F5344CB8AC3E}">
        <p14:creationId xmlns:p14="http://schemas.microsoft.com/office/powerpoint/2010/main" val="3746580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61F749B-6219-43AA-BD8B-8FAD9974281A}" type="slidenum">
              <a:rPr lang="en-US" smtClean="0"/>
              <a:pPr eaLnBrk="1" hangingPunct="1"/>
              <a:t>13</a:t>
            </a:fld>
            <a:endParaRPr lang="en-US"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One of the most powerful ways of us gaining knowledge about ourselves appears not to come from others, but nevertheless is provided by others – that is the case of social comparison. </a:t>
            </a:r>
          </a:p>
          <a:p>
            <a:pPr marL="171450" indent="-171450" eaLnBrk="1" hangingPunct="1">
              <a:buFont typeface="Arial" panose="020B0604020202020204" pitchFamily="34" charset="0"/>
              <a:buChar char="•"/>
            </a:pPr>
            <a:r>
              <a:rPr lang="en-US" b="0" dirty="0">
                <a:latin typeface="Arial" charset="0"/>
                <a:cs typeface="Arial" charset="0"/>
              </a:rPr>
              <a:t>Whilst we may perform an action we'll never know how good or bad we are at that action until we compare ourselves</a:t>
            </a:r>
            <a:r>
              <a:rPr lang="en-US" b="0" baseline="0" dirty="0">
                <a:latin typeface="Arial" charset="0"/>
                <a:cs typeface="Arial" charset="0"/>
              </a:rPr>
              <a:t> to how others perform on the same action – we are back to using standards again. </a:t>
            </a:r>
          </a:p>
          <a:p>
            <a:pPr marL="171450" indent="-171450" eaLnBrk="1" hangingPunct="1">
              <a:buFont typeface="Arial" panose="020B0604020202020204" pitchFamily="34" charset="0"/>
              <a:buChar char="•"/>
            </a:pPr>
            <a:r>
              <a:rPr lang="en-US" b="0" baseline="0" dirty="0">
                <a:latin typeface="Arial" charset="0"/>
                <a:cs typeface="Arial" charset="0"/>
              </a:rPr>
              <a:t>However, the social comparison research literature does allow us to directly manipulate information about others that enables us to measure its influence on individuals, making it a powerful research theory.</a:t>
            </a:r>
            <a:endParaRPr lang="en-US" b="0" dirty="0">
              <a:latin typeface="Arial" charset="0"/>
              <a:cs typeface="Arial" charset="0"/>
            </a:endParaRPr>
          </a:p>
        </p:txBody>
      </p:sp>
    </p:spTree>
    <p:extLst>
      <p:ext uri="{BB962C8B-B14F-4D97-AF65-F5344CB8AC3E}">
        <p14:creationId xmlns:p14="http://schemas.microsoft.com/office/powerpoint/2010/main" val="1511934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7EA291E-5157-40BE-A440-2049A7B4C8B6}" type="slidenum">
              <a:rPr lang="en-US" smtClean="0"/>
              <a:pPr eaLnBrk="1" hangingPunct="1"/>
              <a:t>14</a:t>
            </a:fld>
            <a:endParaRPr lang="en-US"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cs typeface="Arial" charset="0"/>
              </a:rPr>
              <a:t>Other theories of self-knowledge have suggested that we may learn about ourselves in the same way that we learn about others – by simply observing behavior and then drawing our conclusions based upon those observations. </a:t>
            </a:r>
          </a:p>
          <a:p>
            <a:pPr marL="171450" indent="-171450" eaLnBrk="1" hangingPunct="1">
              <a:buFont typeface="Arial" panose="020B0604020202020204" pitchFamily="34" charset="0"/>
              <a:buChar char="•"/>
            </a:pPr>
            <a:r>
              <a:rPr lang="en-US" dirty="0">
                <a:latin typeface="Arial" charset="0"/>
                <a:cs typeface="Arial" charset="0"/>
              </a:rPr>
              <a:t>In this respect it does not particularly require a detailed knowledge of our own behaviours through introspection, but is simply an accumulation of knowledge</a:t>
            </a:r>
            <a:r>
              <a:rPr lang="en-US" baseline="0" dirty="0">
                <a:latin typeface="Arial" charset="0"/>
                <a:cs typeface="Arial" charset="0"/>
              </a:rPr>
              <a:t> which we receive because we are always there to view our own actions.</a:t>
            </a:r>
          </a:p>
          <a:p>
            <a:pPr marL="171450" indent="-171450" eaLnBrk="1" hangingPunct="1">
              <a:buFont typeface="Arial" panose="020B0604020202020204" pitchFamily="34" charset="0"/>
              <a:buChar char="•"/>
            </a:pPr>
            <a:r>
              <a:rPr lang="en-US" baseline="0" dirty="0">
                <a:latin typeface="Arial" charset="0"/>
                <a:cs typeface="Arial" charset="0"/>
              </a:rPr>
              <a:t>Some good evidence for self-perception theory comes from the over-justification effect, which looks at how people tend to use extrinsic motivation to justify behaviours over former intrinsic motivations when both can be potentially used as an explanation for a behavior.</a:t>
            </a:r>
            <a:endParaRPr lang="en-US" dirty="0">
              <a:latin typeface="Arial" charset="0"/>
              <a:cs typeface="Arial" charset="0"/>
            </a:endParaRPr>
          </a:p>
        </p:txBody>
      </p:sp>
    </p:spTree>
    <p:extLst>
      <p:ext uri="{BB962C8B-B14F-4D97-AF65-F5344CB8AC3E}">
        <p14:creationId xmlns:p14="http://schemas.microsoft.com/office/powerpoint/2010/main" val="3036027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C530DA3-46C9-4C31-9F0A-24BEEE08E371}" type="slidenum">
              <a:rPr lang="en-US" smtClean="0"/>
              <a:pPr eaLnBrk="1" hangingPunct="1"/>
              <a:t>15</a:t>
            </a:fld>
            <a:endParaRPr lang="en-US"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2" indent="0" algn="l" defTabSz="914400" rtl="0" eaLnBrk="1" fontAlgn="base" latinLnBrk="0" hangingPunct="1">
              <a:lnSpc>
                <a:spcPct val="100000"/>
              </a:lnSpc>
              <a:spcBef>
                <a:spcPct val="30000"/>
              </a:spcBef>
              <a:spcAft>
                <a:spcPct val="0"/>
              </a:spcAft>
              <a:buClrTx/>
              <a:buSzTx/>
              <a:buFontTx/>
              <a:buNone/>
              <a:tabLst/>
              <a:defRPr/>
            </a:pPr>
            <a:endParaRPr lang="en-US" dirty="0"/>
          </a:p>
          <a:p>
            <a:pPr marL="171450" indent="-171450" eaLnBrk="1" hangingPunct="1">
              <a:buFont typeface="Arial" panose="020B0604020202020204" pitchFamily="34" charset="0"/>
              <a:buChar char="•"/>
            </a:pPr>
            <a:r>
              <a:rPr lang="en-US" dirty="0">
                <a:latin typeface="Arial" charset="0"/>
                <a:cs typeface="Arial" charset="0"/>
              </a:rPr>
              <a:t>Finally, the phenomenon of</a:t>
            </a:r>
            <a:r>
              <a:rPr lang="en-US" baseline="0" dirty="0">
                <a:latin typeface="Arial" charset="0"/>
                <a:cs typeface="Arial" charset="0"/>
              </a:rPr>
              <a:t> self-concept suggests that we do not hold a particularly deep-seated sense of the self but are more likely to conform to an image of the self that exists at the time. </a:t>
            </a:r>
          </a:p>
          <a:p>
            <a:pPr marL="171450" indent="-171450" eaLnBrk="1" hangingPunct="1">
              <a:buFont typeface="Arial" panose="020B0604020202020204" pitchFamily="34" charset="0"/>
              <a:buChar char="•"/>
            </a:pPr>
            <a:r>
              <a:rPr lang="en-US" baseline="0" dirty="0">
                <a:latin typeface="Arial" charset="0"/>
                <a:cs typeface="Arial" charset="0"/>
              </a:rPr>
              <a:t>In much the same way that working memory draws upon information from memory, the phenomenal self suggests that we only have awareness of the aspects of the self that are drawn attention to at any given time, with other aspects of the self stored away beyond our comprehension. </a:t>
            </a:r>
          </a:p>
          <a:p>
            <a:pPr marL="171450" indent="-171450" eaLnBrk="1" hangingPunct="1">
              <a:buFont typeface="Arial" panose="020B0604020202020204" pitchFamily="34" charset="0"/>
              <a:buChar char="•"/>
            </a:pPr>
            <a:r>
              <a:rPr lang="en-US" baseline="0" dirty="0">
                <a:latin typeface="Arial" charset="0"/>
                <a:cs typeface="Arial" charset="0"/>
              </a:rPr>
              <a:t>This may be why people are more likely to produce context salient information about the self in certain situations (e.g., considering the status of the self as a student more strongly when engaging in discussion in a class or around university friends than when in other contexts).</a:t>
            </a:r>
            <a:endParaRPr lang="en-US" dirty="0">
              <a:latin typeface="Arial" charset="0"/>
              <a:cs typeface="Arial" charset="0"/>
            </a:endParaRPr>
          </a:p>
        </p:txBody>
      </p:sp>
    </p:spTree>
    <p:extLst>
      <p:ext uri="{BB962C8B-B14F-4D97-AF65-F5344CB8AC3E}">
        <p14:creationId xmlns:p14="http://schemas.microsoft.com/office/powerpoint/2010/main" val="20187419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9C98297-9680-4C12-898E-FC70463AA2F2}" type="slidenum">
              <a:rPr lang="en-US" smtClean="0"/>
              <a:pPr eaLnBrk="1" hangingPunct="1"/>
              <a:t>16</a:t>
            </a:fld>
            <a:endParaRPr lang="en-US" dirty="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Although it may seem as if this should</a:t>
            </a:r>
            <a:r>
              <a:rPr lang="en-US" b="0" baseline="0" dirty="0">
                <a:latin typeface="Arial" charset="0"/>
                <a:cs typeface="Arial" charset="0"/>
              </a:rPr>
              <a:t> be the starting point of this lecture, we have to consider some aspects of the self that we have covered before we reach a point where we can ask what is quite a key question. </a:t>
            </a:r>
          </a:p>
          <a:p>
            <a:pPr marL="171450" indent="-171450" eaLnBrk="1" hangingPunct="1">
              <a:buFont typeface="Arial" panose="020B0604020202020204" pitchFamily="34" charset="0"/>
              <a:buChar char="•"/>
            </a:pPr>
            <a:r>
              <a:rPr lang="en-US" b="0" baseline="0" dirty="0">
                <a:latin typeface="Arial" charset="0"/>
                <a:cs typeface="Arial" charset="0"/>
              </a:rPr>
              <a:t>Why should anyone care? Would it really matter if we did not have a self-concept? </a:t>
            </a:r>
          </a:p>
          <a:p>
            <a:pPr marL="171450" indent="-171450" eaLnBrk="1" hangingPunct="1">
              <a:buFont typeface="Arial" panose="020B0604020202020204" pitchFamily="34" charset="0"/>
              <a:buChar char="•"/>
            </a:pPr>
            <a:r>
              <a:rPr lang="en-US" b="0" baseline="0" dirty="0">
                <a:latin typeface="Arial" charset="0"/>
                <a:cs typeface="Arial" charset="0"/>
              </a:rPr>
              <a:t>Considering that what we have discussed so far suggests that we are not very good at self-knowledge, and that even if we possess it </a:t>
            </a:r>
            <a:r>
              <a:rPr lang="en-US" b="0" baseline="0" dirty="0" err="1">
                <a:latin typeface="Arial" charset="0"/>
                <a:cs typeface="Arial" charset="0"/>
              </a:rPr>
              <a:t>it</a:t>
            </a:r>
            <a:r>
              <a:rPr lang="en-US" b="0" baseline="0" dirty="0">
                <a:latin typeface="Arial" charset="0"/>
                <a:cs typeface="Arial" charset="0"/>
              </a:rPr>
              <a:t> appears to differ across different cultures, with the potential for clashes to occur as people do things in different cultures, we could be forgiven for thinking that we may be better off without a sense of self.</a:t>
            </a:r>
          </a:p>
          <a:p>
            <a:pPr marL="171450" indent="-171450" eaLnBrk="1" hangingPunct="1">
              <a:buFont typeface="Arial" panose="020B0604020202020204" pitchFamily="34" charset="0"/>
              <a:buChar char="•"/>
            </a:pPr>
            <a:r>
              <a:rPr lang="en-US" b="0" baseline="0" dirty="0">
                <a:latin typeface="Arial" charset="0"/>
                <a:cs typeface="Arial" charset="0"/>
              </a:rPr>
              <a:t>However, a sense of self does appear to be a key driver of human behavior and human knowledge. </a:t>
            </a:r>
          </a:p>
          <a:p>
            <a:pPr marL="171450" indent="-171450" eaLnBrk="1" hangingPunct="1">
              <a:buFont typeface="Arial" panose="020B0604020202020204" pitchFamily="34" charset="0"/>
              <a:buChar char="•"/>
            </a:pPr>
            <a:r>
              <a:rPr lang="en-US" b="0" baseline="0" dirty="0">
                <a:latin typeface="Arial" charset="0"/>
                <a:cs typeface="Arial" charset="0"/>
              </a:rPr>
              <a:t>The number of self help and self improvement books that exist and are consumed attest to this. </a:t>
            </a:r>
          </a:p>
          <a:p>
            <a:pPr marL="171450" indent="-171450" eaLnBrk="1" hangingPunct="1">
              <a:buFont typeface="Arial" panose="020B0604020202020204" pitchFamily="34" charset="0"/>
              <a:buChar char="•"/>
            </a:pPr>
            <a:r>
              <a:rPr lang="en-US" b="0" baseline="0" dirty="0">
                <a:latin typeface="Arial" charset="0"/>
                <a:cs typeface="Arial" charset="0"/>
              </a:rPr>
              <a:t>The idea that we can gain a knowledge and truth about ourselves, and that we can somehow improve who we are, is a strong drive in many people. </a:t>
            </a:r>
          </a:p>
          <a:p>
            <a:pPr marL="171450" indent="-171450" eaLnBrk="1" hangingPunct="1">
              <a:buFont typeface="Arial" panose="020B0604020202020204" pitchFamily="34" charset="0"/>
              <a:buChar char="•"/>
            </a:pPr>
            <a:r>
              <a:rPr lang="en-US" b="0" baseline="0" dirty="0">
                <a:latin typeface="Arial" charset="0"/>
                <a:cs typeface="Arial" charset="0"/>
              </a:rPr>
              <a:t>We also like to maintain consistency on our behaviours and to be seen in a positive light by other people. </a:t>
            </a:r>
          </a:p>
          <a:p>
            <a:pPr marL="171450" indent="-171450" eaLnBrk="1" hangingPunct="1">
              <a:buFont typeface="Arial" panose="020B0604020202020204" pitchFamily="34" charset="0"/>
              <a:buChar char="•"/>
            </a:pPr>
            <a:r>
              <a:rPr lang="en-US" b="0" baseline="0" dirty="0">
                <a:latin typeface="Arial" charset="0"/>
                <a:cs typeface="Arial" charset="0"/>
              </a:rPr>
              <a:t>Therefore, there are a number of reasons for wanting to attain self-knowledge, even if it is not as easy as it may first appear.</a:t>
            </a:r>
            <a:endParaRPr lang="en-US" b="0" dirty="0">
              <a:latin typeface="Arial" charset="0"/>
              <a:cs typeface="Arial" charset="0"/>
            </a:endParaRPr>
          </a:p>
        </p:txBody>
      </p:sp>
    </p:spTree>
    <p:extLst>
      <p:ext uri="{BB962C8B-B14F-4D97-AF65-F5344CB8AC3E}">
        <p14:creationId xmlns:p14="http://schemas.microsoft.com/office/powerpoint/2010/main" val="3563607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E3F9166-C04F-444B-927C-6DC40564F586}" type="slidenum">
              <a:rPr lang="en-US" smtClean="0"/>
              <a:pPr eaLnBrk="1" hangingPunct="1"/>
              <a:t>17</a:t>
            </a:fld>
            <a:endParaRPr lang="en-US"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The desire to learn about oneself, the appraisal motive, does appear to matter to</a:t>
            </a:r>
            <a:r>
              <a:rPr lang="en-US" b="0" baseline="0" dirty="0">
                <a:latin typeface="Arial" charset="0"/>
                <a:cs typeface="Arial" charset="0"/>
              </a:rPr>
              <a:t> some people – although it is not the primary driver for many. </a:t>
            </a:r>
          </a:p>
          <a:p>
            <a:pPr marL="171450" indent="-171450" eaLnBrk="1" hangingPunct="1">
              <a:buFont typeface="Arial" panose="020B0604020202020204" pitchFamily="34" charset="0"/>
              <a:buChar char="•"/>
            </a:pPr>
            <a:r>
              <a:rPr lang="en-US" b="0" baseline="0" dirty="0">
                <a:latin typeface="Arial" charset="0"/>
                <a:cs typeface="Arial" charset="0"/>
              </a:rPr>
              <a:t>Instead it appears that the self-enhancement motive, the desire to learn </a:t>
            </a:r>
            <a:r>
              <a:rPr lang="en-US" b="0" baseline="0" dirty="0" err="1">
                <a:latin typeface="Arial" charset="0"/>
                <a:cs typeface="Arial" charset="0"/>
              </a:rPr>
              <a:t>favourable</a:t>
            </a:r>
            <a:r>
              <a:rPr lang="en-US" b="0" baseline="0" dirty="0">
                <a:latin typeface="Arial" charset="0"/>
                <a:cs typeface="Arial" charset="0"/>
              </a:rPr>
              <a:t> things about ourselves, does seem to be the strongest reason for learning about ourselves. </a:t>
            </a:r>
          </a:p>
          <a:p>
            <a:pPr marL="171450" indent="-171450" eaLnBrk="1" hangingPunct="1">
              <a:buFont typeface="Arial" panose="020B0604020202020204" pitchFamily="34" charset="0"/>
              <a:buChar char="•"/>
            </a:pPr>
            <a:r>
              <a:rPr lang="en-US" b="0" baseline="0" dirty="0">
                <a:latin typeface="Arial" charset="0"/>
                <a:cs typeface="Arial" charset="0"/>
              </a:rPr>
              <a:t>Falling between these two appears to be the consistency motive, the desire for our behaviours to provide us with information that is consistent with our self-belief.</a:t>
            </a:r>
            <a:endParaRPr lang="en-US" b="0" dirty="0">
              <a:latin typeface="Arial" charset="0"/>
              <a:cs typeface="Arial" charset="0"/>
            </a:endParaRPr>
          </a:p>
        </p:txBody>
      </p:sp>
    </p:spTree>
    <p:extLst>
      <p:ext uri="{BB962C8B-B14F-4D97-AF65-F5344CB8AC3E}">
        <p14:creationId xmlns:p14="http://schemas.microsoft.com/office/powerpoint/2010/main" val="1150586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FAC2B11-13DB-4BE0-8C8A-8CEC64D0531A}" type="slidenum">
              <a:rPr lang="en-US" smtClean="0"/>
              <a:pPr eaLnBrk="1" hangingPunct="1"/>
              <a:t>18</a:t>
            </a:fld>
            <a:endParaRPr lang="en-US" dirty="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Now we might think that our desire for information would be processed in a</a:t>
            </a:r>
            <a:r>
              <a:rPr lang="en-US" b="0" baseline="0" dirty="0">
                <a:latin typeface="Arial" charset="0"/>
                <a:cs typeface="Arial" charset="0"/>
              </a:rPr>
              <a:t> logical, unbiased way for us to gain as much truthful information as possible – but as we have mentioned before, humans are not computers and can fall prey to biases. This does not just apply to how we gain information about ourselves either – this also applies to how e use that information and some of the adaptations that we sometimes make to our behaviours in order to protect our self-esteem. </a:t>
            </a:r>
          </a:p>
          <a:p>
            <a:pPr marL="171450" indent="-171450" eaLnBrk="1" hangingPunct="1">
              <a:buFont typeface="Arial" panose="020B0604020202020204" pitchFamily="34" charset="0"/>
              <a:buChar char="•"/>
            </a:pPr>
            <a:r>
              <a:rPr lang="en-US" b="0" baseline="0" dirty="0">
                <a:latin typeface="Arial" charset="0"/>
                <a:cs typeface="Arial" charset="0"/>
              </a:rPr>
              <a:t>Let us take the theory of self-handicapping </a:t>
            </a:r>
          </a:p>
          <a:p>
            <a:pPr marL="171450" indent="-171450" eaLnBrk="1" hangingPunct="1">
              <a:buFont typeface="Arial" panose="020B0604020202020204" pitchFamily="34" charset="0"/>
              <a:buChar char="•"/>
            </a:pPr>
            <a:r>
              <a:rPr lang="en-US" b="0" baseline="0" dirty="0">
                <a:latin typeface="Arial" charset="0"/>
                <a:cs typeface="Arial" charset="0"/>
              </a:rPr>
              <a:t>For example – if we fear that we may perform an action that will harm our self-esteem such as performing badly on a test in a subject that is really important to our identity, we may perform an action that we can blame for that failure, such as not revising for an exam or getting drunk and being hungover when taking it – then it wasn’t my lack of ability that made me fail the test, it was the fact that I was hungover or my lack of revision time that is to blame. </a:t>
            </a:r>
          </a:p>
          <a:p>
            <a:pPr marL="171450" indent="-171450" eaLnBrk="1" hangingPunct="1">
              <a:buFont typeface="Arial" panose="020B0604020202020204" pitchFamily="34" charset="0"/>
              <a:buChar char="•"/>
            </a:pPr>
            <a:r>
              <a:rPr lang="en-US" b="0" baseline="0" dirty="0">
                <a:latin typeface="Arial" charset="0"/>
                <a:cs typeface="Arial" charset="0"/>
              </a:rPr>
              <a:t>Remember this one the next time you tell yourself that the reason you got a bad mark on an assignment because you only sat down to write it the night before it was due in!</a:t>
            </a:r>
            <a:endParaRPr lang="en-US" b="0" dirty="0">
              <a:latin typeface="Arial" charset="0"/>
              <a:cs typeface="Arial" charset="0"/>
            </a:endParaRPr>
          </a:p>
        </p:txBody>
      </p:sp>
    </p:spTree>
    <p:extLst>
      <p:ext uri="{BB962C8B-B14F-4D97-AF65-F5344CB8AC3E}">
        <p14:creationId xmlns:p14="http://schemas.microsoft.com/office/powerpoint/2010/main" val="18518225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C373EE4-A9F8-45C5-8B59-A2D6114CCB9D}" type="slidenum">
              <a:rPr lang="en-US" smtClean="0"/>
              <a:pPr eaLnBrk="1" hangingPunct="1"/>
              <a:t>19</a:t>
            </a:fld>
            <a:endParaRPr lang="en-US"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There are a number of studies that have examined how people will self-handicap, including this really nice one that is described in detail in your core text. </a:t>
            </a:r>
          </a:p>
          <a:p>
            <a:pPr marL="171450" indent="-171450" eaLnBrk="1" hangingPunct="1">
              <a:buFont typeface="Arial" panose="020B0604020202020204" pitchFamily="34" charset="0"/>
              <a:buChar char="•"/>
            </a:pPr>
            <a:r>
              <a:rPr lang="en-US" b="0" dirty="0">
                <a:latin typeface="Arial" charset="0"/>
                <a:cs typeface="Arial" charset="0"/>
              </a:rPr>
              <a:t>We can see from the findings that participants who thought that they could not perform as well in the second study were far more likely to choose</a:t>
            </a:r>
            <a:r>
              <a:rPr lang="en-US" b="0" baseline="0" dirty="0">
                <a:latin typeface="Arial" charset="0"/>
                <a:cs typeface="Arial" charset="0"/>
              </a:rPr>
              <a:t> to take a drug mimicking an attention-suppressant drug which could then be used as a reason for their poorer performance in the second part of the study, this protecting their self-esteem.</a:t>
            </a:r>
            <a:endParaRPr lang="en-US" b="0" dirty="0">
              <a:latin typeface="Arial" charset="0"/>
              <a:cs typeface="Arial" charset="0"/>
            </a:endParaRPr>
          </a:p>
        </p:txBody>
      </p:sp>
    </p:spTree>
    <p:extLst>
      <p:ext uri="{BB962C8B-B14F-4D97-AF65-F5344CB8AC3E}">
        <p14:creationId xmlns:p14="http://schemas.microsoft.com/office/powerpoint/2010/main" val="42690139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6D64AC9-19D8-4449-92C6-E010C1A1D823}" type="slidenum">
              <a:rPr lang="en-US" smtClean="0"/>
              <a:pPr eaLnBrk="1" hangingPunct="1"/>
              <a:t>20</a:t>
            </a:fld>
            <a:endParaRPr lang="en-US" dirty="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We also need to consider the role of our automatic systems in our understanding of the self – not everything that happens within our mind occurs within the realm of conscious awareness – often our automatic processes play a role in our thoughts and actions and this is no different when it comes to the self</a:t>
            </a:r>
          </a:p>
          <a:p>
            <a:pPr marL="171450" indent="-171450" eaLnBrk="1" hangingPunct="1">
              <a:buFont typeface="Arial" panose="020B0604020202020204" pitchFamily="34" charset="0"/>
              <a:buChar char="•"/>
            </a:pPr>
            <a:r>
              <a:rPr lang="en-US" b="0" dirty="0">
                <a:latin typeface="Arial" charset="0"/>
                <a:cs typeface="Arial" charset="0"/>
              </a:rPr>
              <a:t>. We have talked about how evaluating the self is a process that requires</a:t>
            </a:r>
            <a:r>
              <a:rPr lang="en-US" b="0" baseline="0" dirty="0">
                <a:latin typeface="Arial" charset="0"/>
                <a:cs typeface="Arial" charset="0"/>
              </a:rPr>
              <a:t> cognitive resources, which is why people may have low levels of self-awareness when distracted or under the influence of alcohol – but this would also suggest that our automatic processes, which require little to no cognitive effort on our part, may play a role in a certain type of way.</a:t>
            </a:r>
          </a:p>
          <a:p>
            <a:pPr marL="171450" indent="-171450" eaLnBrk="1" hangingPunct="1">
              <a:buFont typeface="Arial" panose="020B0604020202020204" pitchFamily="34" charset="0"/>
              <a:buChar char="•"/>
            </a:pPr>
            <a:r>
              <a:rPr lang="en-US" b="0" baseline="0" dirty="0">
                <a:latin typeface="Arial" charset="0"/>
                <a:cs typeface="Arial" charset="0"/>
              </a:rPr>
              <a:t>Research suggests that this automatic reaction responds to what is known as automatic egotism – a self </a:t>
            </a:r>
            <a:r>
              <a:rPr lang="en-US" b="0" baseline="0" dirty="0" err="1">
                <a:latin typeface="Arial" charset="0"/>
                <a:cs typeface="Arial" charset="0"/>
              </a:rPr>
              <a:t>defence</a:t>
            </a:r>
            <a:r>
              <a:rPr lang="en-US" b="0" baseline="0" dirty="0">
                <a:latin typeface="Arial" charset="0"/>
                <a:cs typeface="Arial" charset="0"/>
              </a:rPr>
              <a:t> heuristic that protects the self by seeing the positives as being to do with the self whilst negatives are caused external to the self – this links somewhat to the concept of attribution theory which you have covered at level four and which we'll discuss again in the coming weeks.</a:t>
            </a:r>
            <a:endParaRPr lang="en-US" b="0" dirty="0">
              <a:latin typeface="Arial" charset="0"/>
              <a:cs typeface="Arial" charset="0"/>
            </a:endParaRPr>
          </a:p>
        </p:txBody>
      </p:sp>
    </p:spTree>
    <p:extLst>
      <p:ext uri="{BB962C8B-B14F-4D97-AF65-F5344CB8AC3E}">
        <p14:creationId xmlns:p14="http://schemas.microsoft.com/office/powerpoint/2010/main" val="161527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F4627D3-1962-43C9-AA99-9EB5899749CE}" type="slidenum">
              <a:rPr lang="en-US" smtClean="0"/>
              <a:pPr eaLnBrk="1" hangingPunct="1"/>
              <a:t>21</a:t>
            </a:fld>
            <a:endParaRPr lang="en-US" dirty="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Therefore it appears that, if we process things consciously and unconsciously in a similar way to most information that we process, we should and do pay more attention to information that is directly relevant to us – what is called the self-reference effect. </a:t>
            </a:r>
          </a:p>
          <a:p>
            <a:pPr marL="171450" indent="-171450" eaLnBrk="1" hangingPunct="1">
              <a:buFont typeface="Arial" panose="020B0604020202020204" pitchFamily="34" charset="0"/>
              <a:buChar char="•"/>
            </a:pPr>
            <a:r>
              <a:rPr lang="en-US" b="0" dirty="0">
                <a:latin typeface="Arial" charset="0"/>
                <a:cs typeface="Arial" charset="0"/>
              </a:rPr>
              <a:t>We see similar patterns of behavior across a number of theories relating to information relating</a:t>
            </a:r>
            <a:r>
              <a:rPr lang="en-US" b="0" baseline="0" dirty="0">
                <a:latin typeface="Arial" charset="0"/>
                <a:cs typeface="Arial" charset="0"/>
              </a:rPr>
              <a:t> to the self, such as the endowment effect, and when taken together this evidence provides a good level </a:t>
            </a:r>
            <a:r>
              <a:rPr lang="en-US" b="0" baseline="0" dirty="0" err="1">
                <a:latin typeface="Arial" charset="0"/>
                <a:cs typeface="Arial" charset="0"/>
              </a:rPr>
              <a:t>fo</a:t>
            </a:r>
            <a:r>
              <a:rPr lang="en-US" b="0" baseline="0" dirty="0">
                <a:latin typeface="Arial" charset="0"/>
                <a:cs typeface="Arial" charset="0"/>
              </a:rPr>
              <a:t> support for us giving an additional weight of processing of information to anything that directly relates to the self.</a:t>
            </a:r>
            <a:endParaRPr lang="en-US" b="0" dirty="0">
              <a:latin typeface="Arial" charset="0"/>
              <a:cs typeface="Arial" charset="0"/>
            </a:endParaRPr>
          </a:p>
        </p:txBody>
      </p:sp>
    </p:spTree>
    <p:extLst>
      <p:ext uri="{BB962C8B-B14F-4D97-AF65-F5344CB8AC3E}">
        <p14:creationId xmlns:p14="http://schemas.microsoft.com/office/powerpoint/2010/main" val="31524721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F65748A-BAF0-47F3-A575-AB17D9C6A7E9}" type="slidenum">
              <a:rPr lang="en-US" smtClean="0"/>
              <a:pPr eaLnBrk="1" hangingPunct="1"/>
              <a:t>22</a:t>
            </a:fld>
            <a:endParaRPr lang="en-US" dirty="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US" b="0" dirty="0">
                <a:latin typeface="Arial" charset="0"/>
                <a:cs typeface="Arial" charset="0"/>
              </a:rPr>
              <a:t>For example, we are far more likely to remember words that have been framed in such a way as to make us consider whether they relate to us than we are simply for word</a:t>
            </a:r>
            <a:r>
              <a:rPr lang="en-US" b="0" baseline="0" dirty="0">
                <a:latin typeface="Arial" charset="0"/>
                <a:cs typeface="Arial" charset="0"/>
              </a:rPr>
              <a:t> length or meaning – it seems that having to consider ourselves against the word, even if the answer is no, leads to deeper processing of the word in our memory systems.</a:t>
            </a:r>
            <a:endParaRPr lang="en-US" b="0" dirty="0">
              <a:latin typeface="Arial" charset="0"/>
              <a:cs typeface="Arial" charset="0"/>
            </a:endParaRPr>
          </a:p>
        </p:txBody>
      </p:sp>
    </p:spTree>
    <p:extLst>
      <p:ext uri="{BB962C8B-B14F-4D97-AF65-F5344CB8AC3E}">
        <p14:creationId xmlns:p14="http://schemas.microsoft.com/office/powerpoint/2010/main" val="1705662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 final thing that we must consider is the stability of the self – how does the self develop</a:t>
            </a:r>
            <a:r>
              <a:rPr lang="en-US" baseline="0" dirty="0"/>
              <a:t> and, once developed, is it fixed or can and does it change over time?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The answer to this final question appears to be yes it does change, but slowly and not dramatically.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For development in children this change is much faster because their general skill and knowledge development is changing at a much faster rate.</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However, if this change is slow, how do we know that we are changing and, crucially for our self-concept, how much does it need to change before we have to change our self-concept?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Or is it so incremental that we do not notice this change in self-concept either?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It is difficult to say, not just because </a:t>
            </a:r>
            <a:r>
              <a:rPr lang="en-US" baseline="0" dirty="0" err="1"/>
              <a:t>fo</a:t>
            </a:r>
            <a:r>
              <a:rPr lang="en-US" baseline="0" dirty="0"/>
              <a:t> the internal processes involved, but also because of the external sources of self-knowledge; people expect us to stay the same and not have large changes in our self and so even if such a change were to occur others are either unlikely to notice or to attribute these changes to alternative sources – again we are back to linking attribution to aspects of the self.</a:t>
            </a:r>
            <a:endParaRPr lang="en-US" dirty="0"/>
          </a:p>
          <a:p>
            <a:pPr eaLnBrk="1" hangingPunct="1"/>
            <a:endParaRPr lang="en-US" b="1" dirty="0">
              <a:latin typeface="Arial" charset="0"/>
              <a:cs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08B501EB-76C7-4372-966F-3E449FDBB49F}" type="slidenum">
              <a:rPr lang="en-US" smtClean="0"/>
              <a:pPr>
                <a:defRPr/>
              </a:pPr>
              <a:t>23</a:t>
            </a:fld>
            <a:endParaRPr lang="en-US" dirty="0"/>
          </a:p>
        </p:txBody>
      </p:sp>
    </p:spTree>
    <p:extLst>
      <p:ext uri="{BB962C8B-B14F-4D97-AF65-F5344CB8AC3E}">
        <p14:creationId xmlns:p14="http://schemas.microsoft.com/office/powerpoint/2010/main" val="774333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a:p>
          <a:p>
            <a:pPr marL="171450" indent="-171450">
              <a:buFont typeface="Arial" panose="020B0604020202020204" pitchFamily="34" charset="0"/>
              <a:buChar char="•"/>
            </a:pPr>
            <a:r>
              <a:rPr lang="en-US" dirty="0"/>
              <a:t>One way that this change could occur would be if we were to enter a new environment with people who did not know our old selves – they would then form impressions based upon the current version of our selves and, in accordance with looking glass theory, they would provide us with new</a:t>
            </a:r>
            <a:r>
              <a:rPr lang="en-US" baseline="0" dirty="0"/>
              <a:t> information that may influence how we see ourselves, allowing for a more dramatic shift in the self-concept.</a:t>
            </a:r>
            <a:endParaRPr lang="en-US" dirty="0"/>
          </a:p>
        </p:txBody>
      </p:sp>
      <p:sp>
        <p:nvSpPr>
          <p:cNvPr id="4" name="Slide Number Placeholder 3"/>
          <p:cNvSpPr>
            <a:spLocks noGrp="1"/>
          </p:cNvSpPr>
          <p:nvPr>
            <p:ph type="sldNum" sz="quarter" idx="10"/>
          </p:nvPr>
        </p:nvSpPr>
        <p:spPr/>
        <p:txBody>
          <a:bodyPr/>
          <a:lstStyle/>
          <a:p>
            <a:pPr>
              <a:defRPr/>
            </a:pPr>
            <a:fld id="{08B501EB-76C7-4372-966F-3E449FDBB49F}" type="slidenum">
              <a:rPr lang="en-US" smtClean="0"/>
              <a:pPr>
                <a:defRPr/>
              </a:pPr>
              <a:t>24</a:t>
            </a:fld>
            <a:endParaRPr lang="en-US" dirty="0"/>
          </a:p>
        </p:txBody>
      </p:sp>
    </p:spTree>
    <p:extLst>
      <p:ext uri="{BB962C8B-B14F-4D97-AF65-F5344CB8AC3E}">
        <p14:creationId xmlns:p14="http://schemas.microsoft.com/office/powerpoint/2010/main" val="4065440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ECDCCF4-F2CF-48F8-A0DB-229965E1396C}" type="slidenum">
              <a:rPr lang="en-US" smtClean="0"/>
              <a:pPr eaLnBrk="1" hangingPunct="1"/>
              <a:t>25</a:t>
            </a:fld>
            <a:endParaRPr lang="en-US"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cs typeface="Arial" charset="0"/>
              </a:rPr>
              <a:t>Before we finish with our discussion of the self we should address an issue that we'll discuss in more detail at a later stage – that of self-esteem – how favourably we evaluate ourselves. </a:t>
            </a:r>
          </a:p>
          <a:p>
            <a:pPr marL="171450" indent="-171450" eaLnBrk="1" hangingPunct="1">
              <a:buFont typeface="Arial" panose="020B0604020202020204" pitchFamily="34" charset="0"/>
              <a:buChar char="•"/>
            </a:pPr>
            <a:r>
              <a:rPr lang="en-US" dirty="0">
                <a:latin typeface="Arial" charset="0"/>
                <a:cs typeface="Arial" charset="0"/>
              </a:rPr>
              <a:t>Again, this is the subject of many self-help books but how do we understand it from the psychological science perspective?</a:t>
            </a:r>
          </a:p>
          <a:p>
            <a:pPr marL="171450" indent="-171450" eaLnBrk="1" hangingPunct="1">
              <a:buFont typeface="Arial" panose="020B0604020202020204" pitchFamily="34" charset="0"/>
              <a:buChar char="•"/>
            </a:pPr>
            <a:r>
              <a:rPr lang="en-US" dirty="0">
                <a:latin typeface="Arial" charset="0"/>
                <a:cs typeface="Arial" charset="0"/>
              </a:rPr>
              <a:t>A number of self-esteem</a:t>
            </a:r>
            <a:r>
              <a:rPr lang="en-US" baseline="0" dirty="0">
                <a:latin typeface="Arial" charset="0"/>
                <a:cs typeface="Arial" charset="0"/>
              </a:rPr>
              <a:t> scales exist and their use in research suggests that people do score differently on constructs of self-esteem. </a:t>
            </a:r>
          </a:p>
          <a:p>
            <a:pPr marL="171450" indent="-171450" eaLnBrk="1" hangingPunct="1">
              <a:buFont typeface="Arial" panose="020B0604020202020204" pitchFamily="34" charset="0"/>
              <a:buChar char="•"/>
            </a:pPr>
            <a:r>
              <a:rPr lang="en-US" baseline="0" dirty="0">
                <a:latin typeface="Arial" charset="0"/>
                <a:cs typeface="Arial" charset="0"/>
              </a:rPr>
              <a:t>Some people have high self-esteem and appear to consider themselves to have good traits and behaviours. Importantly, they also appear to have belief in their abilities. </a:t>
            </a:r>
          </a:p>
          <a:p>
            <a:pPr marL="171450" indent="-171450" eaLnBrk="1" hangingPunct="1">
              <a:buFont typeface="Arial" panose="020B0604020202020204" pitchFamily="34" charset="0"/>
              <a:buChar char="•"/>
            </a:pPr>
            <a:r>
              <a:rPr lang="en-US" baseline="0" dirty="0">
                <a:latin typeface="Arial" charset="0"/>
                <a:cs typeface="Arial" charset="0"/>
              </a:rPr>
              <a:t>For those with low self-esteem it does not appear to necessarily be the case that they simply have bad traits and behaviours – quite often these can be the same as those with high self-esteem, particularly when it comes to the desire to achieve goals using those traits and behaviours. </a:t>
            </a:r>
          </a:p>
          <a:p>
            <a:pPr marL="171450" indent="-171450" eaLnBrk="1" hangingPunct="1">
              <a:buFont typeface="Arial" panose="020B0604020202020204" pitchFamily="34" charset="0"/>
              <a:buChar char="•"/>
            </a:pPr>
            <a:r>
              <a:rPr lang="en-US" baseline="0" dirty="0">
                <a:latin typeface="Arial" charset="0"/>
                <a:cs typeface="Arial" charset="0"/>
              </a:rPr>
              <a:t>However, they do appear to lack the confidence of their ability to use these traits and behaviours. They are more likely to use handicapping when given the opportunity, </a:t>
            </a:r>
            <a:endParaRPr lang="en-US" dirty="0">
              <a:latin typeface="Arial" charset="0"/>
              <a:cs typeface="Arial" charset="0"/>
            </a:endParaRPr>
          </a:p>
        </p:txBody>
      </p:sp>
    </p:spTree>
    <p:extLst>
      <p:ext uri="{BB962C8B-B14F-4D97-AF65-F5344CB8AC3E}">
        <p14:creationId xmlns:p14="http://schemas.microsoft.com/office/powerpoint/2010/main" val="19394780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1325F81-FD05-48E3-AB6B-4B7427BDB3E7}" type="slidenum">
              <a:rPr lang="en-US" smtClean="0"/>
              <a:pPr eaLnBrk="1" hangingPunct="1"/>
              <a:t>26</a:t>
            </a:fld>
            <a:endParaRPr lang="en-US"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This is not to say that positive self-esteem is the panacea</a:t>
            </a:r>
            <a:r>
              <a:rPr lang="en-US" baseline="0" dirty="0"/>
              <a:t> that many of the self-help books would have us believe though – whilst self-esteem can bring issues with it that may need addressing, there can also be too much self-esteem, and so it is not simply the case of trying to raise absolutely everybody’s self-esteem.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An interesting finding from the depression literature puts this into context – whilst there is a link between low self-esteem and depression it is not necessarily the case that those who are low in self-esteem view events more negatively than they are – if anything they view events more accurately than those who are high in self esteem.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This seems to suggest that high self-esteem inoculates us from a reality that is actually quite depressing – a sad commentary on the human condition in the world maybe, but one that the research evidence suggests is actually quite accurate.</a:t>
            </a:r>
            <a:endParaRPr lang="en-US" dirty="0"/>
          </a:p>
        </p:txBody>
      </p:sp>
    </p:spTree>
    <p:extLst>
      <p:ext uri="{BB962C8B-B14F-4D97-AF65-F5344CB8AC3E}">
        <p14:creationId xmlns:p14="http://schemas.microsoft.com/office/powerpoint/2010/main" val="27347632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C827960-E532-4FDA-8205-CF2875510C22}" type="slidenum">
              <a:rPr lang="en-US" smtClean="0"/>
              <a:pPr eaLnBrk="1" hangingPunct="1"/>
              <a:t>27</a:t>
            </a:fld>
            <a:endParaRPr lang="en-US"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If we are fooling ourselves into being more positive about things than we actually should be how do we maintain this for so long though? </a:t>
            </a:r>
          </a:p>
          <a:p>
            <a:pPr marL="171450" indent="-171450" eaLnBrk="1" hangingPunct="1">
              <a:buFont typeface="Arial" panose="020B0604020202020204" pitchFamily="34" charset="0"/>
              <a:buChar char="•"/>
            </a:pPr>
            <a:r>
              <a:rPr lang="en-US" b="0" dirty="0">
                <a:latin typeface="Arial" charset="0"/>
                <a:cs typeface="Arial" charset="0"/>
              </a:rPr>
              <a:t>It appears that humans have developed a number of cognitive</a:t>
            </a:r>
            <a:r>
              <a:rPr lang="en-US" b="0" baseline="0" dirty="0">
                <a:latin typeface="Arial" charset="0"/>
                <a:cs typeface="Arial" charset="0"/>
              </a:rPr>
              <a:t> tricks in order for us to be able to maintain this over a long period of time, including claiming credit for our successes whilst denying blame for negative outcomes, otherwise known as the self-serving bias. </a:t>
            </a:r>
          </a:p>
          <a:p>
            <a:pPr marL="171450" indent="-171450" eaLnBrk="1" hangingPunct="1">
              <a:buFont typeface="Arial" panose="020B0604020202020204" pitchFamily="34" charset="0"/>
              <a:buChar char="•"/>
            </a:pPr>
            <a:r>
              <a:rPr lang="en-US" b="0" baseline="0" dirty="0">
                <a:latin typeface="Arial" charset="0"/>
                <a:cs typeface="Arial" charset="0"/>
              </a:rPr>
              <a:t>We are also far less likely to listen critically to negative feedback about ourselves, and we tend to remember the positive things that people  say about us far more than the negative. </a:t>
            </a:r>
          </a:p>
          <a:p>
            <a:pPr marL="171450" indent="-171450" eaLnBrk="1" hangingPunct="1">
              <a:buFont typeface="Arial" panose="020B0604020202020204" pitchFamily="34" charset="0"/>
              <a:buChar char="•"/>
            </a:pPr>
            <a:r>
              <a:rPr lang="en-US" b="0" baseline="0" dirty="0">
                <a:latin typeface="Arial" charset="0"/>
                <a:cs typeface="Arial" charset="0"/>
              </a:rPr>
              <a:t>Quite often we'll engage in what is called downward comparison where we'll compare ourselves to those who are in a lower position to ourselves as a standard in order to make it feel as if we are achieving more. </a:t>
            </a:r>
          </a:p>
          <a:p>
            <a:pPr marL="171450" indent="-171450" eaLnBrk="1" hangingPunct="1">
              <a:buFont typeface="Arial" panose="020B0604020202020204" pitchFamily="34" charset="0"/>
              <a:buChar char="•"/>
            </a:pPr>
            <a:r>
              <a:rPr lang="en-US" b="0" baseline="0" dirty="0">
                <a:latin typeface="Arial" charset="0"/>
                <a:cs typeface="Arial" charset="0"/>
              </a:rPr>
              <a:t>we'll also tend to promote our positive traits to others whilst attempting to hide our negative traits. </a:t>
            </a:r>
          </a:p>
          <a:p>
            <a:pPr marL="171450" indent="-171450" eaLnBrk="1" hangingPunct="1">
              <a:buFont typeface="Arial" panose="020B0604020202020204" pitchFamily="34" charset="0"/>
              <a:buChar char="•"/>
            </a:pPr>
            <a:r>
              <a:rPr lang="en-US" b="0" baseline="0" dirty="0">
                <a:latin typeface="Arial" charset="0"/>
                <a:cs typeface="Arial" charset="0"/>
              </a:rPr>
              <a:t>In short, whilst we may talk about the self as being an accurate reflection of who we are, we often do not want people to see everything about our true selves – often we do not even want to know these things ourselves.</a:t>
            </a:r>
            <a:endParaRPr lang="en-US" b="0" dirty="0">
              <a:latin typeface="Arial" charset="0"/>
              <a:cs typeface="Arial" charset="0"/>
            </a:endParaRPr>
          </a:p>
        </p:txBody>
      </p:sp>
    </p:spTree>
    <p:extLst>
      <p:ext uri="{BB962C8B-B14F-4D97-AF65-F5344CB8AC3E}">
        <p14:creationId xmlns:p14="http://schemas.microsoft.com/office/powerpoint/2010/main" val="14393728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7AA9258-91FA-4CC9-8A40-9C0B5C3D6D4E}" type="slidenum">
              <a:rPr lang="en-US" smtClean="0"/>
              <a:pPr eaLnBrk="1" hangingPunct="1"/>
              <a:t>28</a:t>
            </a:fld>
            <a:endParaRPr lang="en-US"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High self-esteem then does not appear to provide any tangible</a:t>
            </a:r>
            <a:r>
              <a:rPr lang="en-US" b="0" baseline="0" dirty="0">
                <a:latin typeface="Arial" charset="0"/>
                <a:cs typeface="Arial" charset="0"/>
              </a:rPr>
              <a:t> benefits such as increased intelligence – but it does appear to provide an increase in confidence which allows those with high self-</a:t>
            </a:r>
            <a:r>
              <a:rPr lang="en-US" b="0" baseline="0" dirty="0" err="1">
                <a:latin typeface="Arial" charset="0"/>
                <a:cs typeface="Arial" charset="0"/>
              </a:rPr>
              <a:t>esttem</a:t>
            </a:r>
            <a:r>
              <a:rPr lang="en-US" b="0" baseline="0" dirty="0">
                <a:latin typeface="Arial" charset="0"/>
                <a:cs typeface="Arial" charset="0"/>
              </a:rPr>
              <a:t> to do some things that those with low self-esteem will not, such as engaging more in group discussion where they will be noticed more for example, which can lead to more positives later on. </a:t>
            </a:r>
          </a:p>
          <a:p>
            <a:pPr marL="171450" indent="-171450" eaLnBrk="1" hangingPunct="1">
              <a:buFont typeface="Arial" panose="020B0604020202020204" pitchFamily="34" charset="0"/>
              <a:buChar char="•"/>
            </a:pPr>
            <a:r>
              <a:rPr lang="en-US" b="0" baseline="0" dirty="0">
                <a:latin typeface="Arial" charset="0"/>
                <a:cs typeface="Arial" charset="0"/>
              </a:rPr>
              <a:t>In addition they are less likely to fall prey to the self-handicapping and other assorted inhibitory strategies that we have seen.</a:t>
            </a:r>
            <a:endParaRPr lang="en-US" b="0" dirty="0">
              <a:latin typeface="Arial" charset="0"/>
              <a:cs typeface="Arial" charset="0"/>
            </a:endParaRPr>
          </a:p>
        </p:txBody>
      </p:sp>
    </p:spTree>
    <p:extLst>
      <p:ext uri="{BB962C8B-B14F-4D97-AF65-F5344CB8AC3E}">
        <p14:creationId xmlns:p14="http://schemas.microsoft.com/office/powerpoint/2010/main" val="1820214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A7AA9258-91FA-4CC9-8A40-9C0B5C3D6D4E}" type="slidenum">
              <a:rPr lang="en-US" smtClean="0"/>
              <a:pPr eaLnBrk="1" hangingPunct="1"/>
              <a:t>29</a:t>
            </a:fld>
            <a:endParaRPr lang="en-US"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An interesting theory which looks at self-esteem in a slightly different way from other theories is the sociometer theory – this suggests that our level of self-esteem acts</a:t>
            </a:r>
            <a:r>
              <a:rPr lang="en-US" b="0" baseline="0" dirty="0">
                <a:latin typeface="Arial" charset="0"/>
                <a:cs typeface="Arial" charset="0"/>
              </a:rPr>
              <a:t> as a gauge for how well we are doing in society, how well we are liked – basically your level of social acceptance. </a:t>
            </a:r>
          </a:p>
          <a:p>
            <a:pPr marL="171450" indent="-171450" eaLnBrk="1" hangingPunct="1">
              <a:buFont typeface="Arial" panose="020B0604020202020204" pitchFamily="34" charset="0"/>
              <a:buChar char="•"/>
            </a:pPr>
            <a:r>
              <a:rPr lang="en-US" b="0" baseline="0" dirty="0">
                <a:latin typeface="Arial" charset="0"/>
                <a:cs typeface="Arial" charset="0"/>
              </a:rPr>
              <a:t>If this starts to fall then we take steps to replenish the meter through actions that will boost it, such as engaging with people and receiving positive feedback.</a:t>
            </a:r>
          </a:p>
          <a:p>
            <a:pPr marL="171450" indent="-171450" eaLnBrk="1" hangingPunct="1">
              <a:buFont typeface="Arial" panose="020B0604020202020204" pitchFamily="34" charset="0"/>
              <a:buChar char="•"/>
            </a:pPr>
            <a:r>
              <a:rPr lang="en-US" b="0" baseline="0" dirty="0">
                <a:latin typeface="Arial" charset="0"/>
                <a:cs typeface="Arial" charset="0"/>
              </a:rPr>
              <a:t>Terror management theory has also been posited as a potential explanation for self-esteem.  I’ll leave you to read about this in the core text for now, as we'll be covering terror management theory in more detail later on.</a:t>
            </a:r>
            <a:endParaRPr lang="en-US" b="0" dirty="0">
              <a:latin typeface="Arial" charset="0"/>
              <a:cs typeface="Arial" charset="0"/>
            </a:endParaRPr>
          </a:p>
        </p:txBody>
      </p:sp>
    </p:spTree>
    <p:extLst>
      <p:ext uri="{BB962C8B-B14F-4D97-AF65-F5344CB8AC3E}">
        <p14:creationId xmlns:p14="http://schemas.microsoft.com/office/powerpoint/2010/main" val="17732806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00E9508-1320-4F67-880C-800EECFCDC18}" type="slidenum">
              <a:rPr lang="en-US" smtClean="0"/>
              <a:pPr eaLnBrk="1" hangingPunct="1"/>
              <a:t>30</a:t>
            </a:fld>
            <a:endParaRPr lang="en-US" dirty="0"/>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It is important to note that high self-esteem and narcissism are not completely one and the same, although they are related. Narcissists tend to have excessive levels of self-esteem but it is not simply this that creates narcissistic personality disorder for instance. </a:t>
            </a:r>
          </a:p>
          <a:p>
            <a:pPr marL="171450" indent="-171450" eaLnBrk="1" hangingPunct="1">
              <a:buFont typeface="Arial" panose="020B0604020202020204" pitchFamily="34" charset="0"/>
              <a:buChar char="•"/>
            </a:pPr>
            <a:r>
              <a:rPr lang="en-US" b="0" dirty="0">
                <a:latin typeface="Arial" charset="0"/>
                <a:cs typeface="Arial" charset="0"/>
              </a:rPr>
              <a:t>Narcissism also involves antisocial</a:t>
            </a:r>
            <a:r>
              <a:rPr lang="en-US" b="0" baseline="0" dirty="0">
                <a:latin typeface="Arial" charset="0"/>
                <a:cs typeface="Arial" charset="0"/>
              </a:rPr>
              <a:t> actions and higher levels of aggression, show higher levels of infidelity, and will tend to continue with something even when failure is guaranteed – we don’t necessarily see these traits in all people with high self-esteem as they would be damaging to the vast majority of people and would lead to a lowering of self-esteem for them.</a:t>
            </a:r>
            <a:endParaRPr lang="en-US" b="0" dirty="0">
              <a:latin typeface="Arial" charset="0"/>
              <a:cs typeface="Arial" charset="0"/>
            </a:endParaRPr>
          </a:p>
        </p:txBody>
      </p:sp>
    </p:spTree>
    <p:extLst>
      <p:ext uri="{BB962C8B-B14F-4D97-AF65-F5344CB8AC3E}">
        <p14:creationId xmlns:p14="http://schemas.microsoft.com/office/powerpoint/2010/main" val="20354558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7141733-2498-4296-93B1-6D352F21ADE7}" type="slidenum">
              <a:rPr lang="en-US" smtClean="0"/>
              <a:pPr eaLnBrk="1" hangingPunct="1"/>
              <a:t>31</a:t>
            </a:fld>
            <a:endParaRPr lang="en-US"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So we can see that certain, fairly high levels of self-esteem can be beneficial, even protective – and so surely this is something that people should try to achieve? </a:t>
            </a:r>
          </a:p>
          <a:p>
            <a:pPr marL="171450" indent="-171450" eaLnBrk="1" hangingPunct="1">
              <a:buFont typeface="Arial" panose="020B0604020202020204" pitchFamily="34" charset="0"/>
              <a:buChar char="•"/>
            </a:pPr>
            <a:r>
              <a:rPr lang="en-US" b="0" dirty="0">
                <a:latin typeface="Arial" charset="0"/>
                <a:cs typeface="Arial" charset="0"/>
              </a:rPr>
              <a:t>Whilst this may be the case, the way that people go about this is important – attempting to achieve high self-esteem as a means to an end can often lead to negative consequences. </a:t>
            </a:r>
          </a:p>
          <a:p>
            <a:pPr marL="171450" indent="-171450" eaLnBrk="1" hangingPunct="1">
              <a:buFont typeface="Arial" panose="020B0604020202020204" pitchFamily="34" charset="0"/>
              <a:buChar char="•"/>
            </a:pPr>
            <a:r>
              <a:rPr lang="en-US" b="0" dirty="0">
                <a:latin typeface="Arial" charset="0"/>
                <a:cs typeface="Arial" charset="0"/>
              </a:rPr>
              <a:t>The best route to the</a:t>
            </a:r>
            <a:r>
              <a:rPr lang="en-US" b="0" baseline="0" dirty="0">
                <a:latin typeface="Arial" charset="0"/>
                <a:cs typeface="Arial" charset="0"/>
              </a:rPr>
              <a:t> right levels of self-esteem appears to be through mastery of traits and actions that bring with them natural positive feelings for the self (intrinsic motivation) and positive feedback from others that is not deliberately sought out (extrinsic motivation). </a:t>
            </a:r>
          </a:p>
          <a:p>
            <a:pPr marL="171450" indent="-171450" eaLnBrk="1" hangingPunct="1">
              <a:buFont typeface="Arial" panose="020B0604020202020204" pitchFamily="34" charset="0"/>
              <a:buChar char="•"/>
            </a:pPr>
            <a:r>
              <a:rPr lang="en-US" b="0" baseline="0" dirty="0">
                <a:latin typeface="Arial" charset="0"/>
                <a:cs typeface="Arial" charset="0"/>
              </a:rPr>
              <a:t>To attempt to force positive feedback from others, or to ingratiate yourself to others in order to receive that positive feedback, appears to lead to negative consequences where the negatives far outweigh the positives that the self-esteem validation may bring.</a:t>
            </a:r>
            <a:endParaRPr lang="en-US" b="0" dirty="0">
              <a:latin typeface="Arial" charset="0"/>
              <a:cs typeface="Arial" charset="0"/>
            </a:endParaRPr>
          </a:p>
        </p:txBody>
      </p:sp>
    </p:spTree>
    <p:extLst>
      <p:ext uri="{BB962C8B-B14F-4D97-AF65-F5344CB8AC3E}">
        <p14:creationId xmlns:p14="http://schemas.microsoft.com/office/powerpoint/2010/main" val="26040972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D9BF8E6-D68C-49B9-A71A-282200D1B621}" type="slidenum">
              <a:rPr lang="en-US" smtClean="0"/>
              <a:pPr eaLnBrk="1" hangingPunct="1"/>
              <a:t>32</a:t>
            </a:fld>
            <a:endParaRPr lang="en-US"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base" latinLnBrk="0" hangingPunct="1">
              <a:lnSpc>
                <a:spcPct val="100000"/>
              </a:lnSpc>
              <a:spcBef>
                <a:spcPct val="30000"/>
              </a:spcBef>
              <a:spcAft>
                <a:spcPct val="0"/>
              </a:spcAft>
              <a:buClrTx/>
              <a:buSzTx/>
              <a:buFontTx/>
              <a:buNone/>
              <a:tabLst/>
              <a:defRPr/>
            </a:pPr>
            <a:endParaRPr lang="en-US" dirty="0"/>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As we go through the rest of this module we'll see behaviors</a:t>
            </a:r>
            <a:r>
              <a:rPr lang="en-US" baseline="0" dirty="0"/>
              <a:t> and actions that link back to this notion of self-presentation and so I'll not </a:t>
            </a:r>
            <a:r>
              <a:rPr lang="en-US" baseline="0" dirty="0" err="1"/>
              <a:t>labour</a:t>
            </a:r>
            <a:r>
              <a:rPr lang="en-US" baseline="0" dirty="0"/>
              <a:t> the point in this lecture – however, we can all recognize that there are a number of actions that we can take as individuals that leave an </a:t>
            </a:r>
            <a:r>
              <a:rPr lang="en-US" baseline="0" dirty="0" err="1"/>
              <a:t>imporession</a:t>
            </a:r>
            <a:r>
              <a:rPr lang="en-US" baseline="0" dirty="0"/>
              <a:t> on others - much of the time this may be one of the only reasons for carrying them out.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For example, if cars were purely for transporting people from A to B then we would all purchase the most effective or economical car available.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Instead some will spend large amounts of money on fast cars that are capable of incredible speeds that they cannot possibly use on our roads due to the speed restrictions and traffic flows; they may purchase something for greater amounts of money because it has a brand – these are statements about the self, not necessarily meant for practical use.</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In other cases we control our displays of emotions because we want to portray a certain persona and that emotion would not be associated with the persona we want to display to others.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Our self-presentation is a hugely important part of who we are, and brings me back to one </a:t>
            </a:r>
            <a:r>
              <a:rPr lang="en-US" baseline="0" dirty="0" err="1"/>
              <a:t>fo</a:t>
            </a:r>
            <a:r>
              <a:rPr lang="en-US" baseline="0" dirty="0"/>
              <a:t> the main points that I made earlier – why would we want people to see our true selves?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In some way we all cover this up to a certain extent and attempt to show ourselves in the way that we want to be seen.</a:t>
            </a:r>
            <a:endParaRPr lang="en-US" dirty="0"/>
          </a:p>
          <a:p>
            <a:pPr eaLnBrk="1" hangingPunct="1"/>
            <a:endParaRPr lang="en-US" b="1" dirty="0">
              <a:latin typeface="Arial" charset="0"/>
              <a:cs typeface="Arial" charset="0"/>
            </a:endParaRPr>
          </a:p>
        </p:txBody>
      </p:sp>
    </p:spTree>
    <p:extLst>
      <p:ext uri="{BB962C8B-B14F-4D97-AF65-F5344CB8AC3E}">
        <p14:creationId xmlns:p14="http://schemas.microsoft.com/office/powerpoint/2010/main" val="19660564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D9BF8E6-D68C-49B9-A71A-282200D1B621}" type="slidenum">
              <a:rPr lang="en-US" smtClean="0"/>
              <a:pPr eaLnBrk="1" hangingPunct="1"/>
              <a:t>33</a:t>
            </a:fld>
            <a:endParaRPr lang="en-US"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0" dirty="0">
                <a:latin typeface="Arial" charset="0"/>
                <a:cs typeface="Arial" charset="0"/>
              </a:rPr>
              <a:t>Some people will behave in the same way regardless of whether anyone else is watching – others will adapt their behavior depending upon whether they have an audience, and who that audience is – this relates to</a:t>
            </a:r>
            <a:r>
              <a:rPr lang="en-US" b="0" baseline="0" dirty="0">
                <a:latin typeface="Arial" charset="0"/>
                <a:cs typeface="Arial" charset="0"/>
              </a:rPr>
              <a:t> the concept of self-monitoring.</a:t>
            </a:r>
            <a:endParaRPr lang="en-US" b="0" dirty="0">
              <a:latin typeface="Arial" charset="0"/>
              <a:cs typeface="Arial" charset="0"/>
            </a:endParaRPr>
          </a:p>
        </p:txBody>
      </p:sp>
    </p:spTree>
    <p:extLst>
      <p:ext uri="{BB962C8B-B14F-4D97-AF65-F5344CB8AC3E}">
        <p14:creationId xmlns:p14="http://schemas.microsoft.com/office/powerpoint/2010/main" val="23172641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D044970-4FF8-4AA5-ADAF-2A9F9B6D69BA}" type="slidenum">
              <a:rPr lang="en-US" smtClean="0"/>
              <a:pPr eaLnBrk="1" hangingPunct="1"/>
              <a:t>34</a:t>
            </a:fld>
            <a:endParaRPr lang="en-US"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we'll discuss the concept of identity</a:t>
            </a:r>
            <a:r>
              <a:rPr lang="en-US" b="0" baseline="0" dirty="0">
                <a:latin typeface="Arial" charset="0"/>
                <a:cs typeface="Arial" charset="0"/>
              </a:rPr>
              <a:t> much more in future sessions, but what we </a:t>
            </a:r>
            <a:r>
              <a:rPr lang="en-US" b="1" baseline="0" dirty="0">
                <a:latin typeface="Arial" charset="0"/>
                <a:cs typeface="Arial" charset="0"/>
              </a:rPr>
              <a:t>can</a:t>
            </a:r>
            <a:r>
              <a:rPr lang="en-US" b="0" baseline="0" dirty="0">
                <a:latin typeface="Arial" charset="0"/>
                <a:cs typeface="Arial" charset="0"/>
              </a:rPr>
              <a:t> say at this point is that identity is important to us – we use many things in our attempts to identify who we are, what we are like, and how we would like others to see us. </a:t>
            </a:r>
          </a:p>
          <a:p>
            <a:pPr marL="171450" indent="-171450" eaLnBrk="1" hangingPunct="1">
              <a:buFont typeface="Arial" panose="020B0604020202020204" pitchFamily="34" charset="0"/>
              <a:buChar char="•"/>
            </a:pPr>
            <a:r>
              <a:rPr lang="en-US" b="0" baseline="0" dirty="0">
                <a:latin typeface="Arial" charset="0"/>
                <a:cs typeface="Arial" charset="0"/>
              </a:rPr>
              <a:t>We use or social roles, we use our occupations, but we also downplay those identities that may be seen more negatively. Identity is one of the most important concepts that there is in psychology.</a:t>
            </a:r>
            <a:endParaRPr lang="en-US" b="0" dirty="0">
              <a:latin typeface="Arial" charset="0"/>
              <a:cs typeface="Arial" charset="0"/>
            </a:endParaRPr>
          </a:p>
        </p:txBody>
      </p:sp>
    </p:spTree>
    <p:extLst>
      <p:ext uri="{BB962C8B-B14F-4D97-AF65-F5344CB8AC3E}">
        <p14:creationId xmlns:p14="http://schemas.microsoft.com/office/powerpoint/2010/main" val="41825680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D044970-4FF8-4AA5-ADAF-2A9F9B6D69BA}" type="slidenum">
              <a:rPr lang="en-US" smtClean="0"/>
              <a:pPr eaLnBrk="1" hangingPunct="1"/>
              <a:t>35</a:t>
            </a:fld>
            <a:endParaRPr lang="en-US"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However, we are also always aware – or at least most of us are – that there is only so much you can do to show yourself in a positive light – whilst there are some who will outright</a:t>
            </a:r>
            <a:r>
              <a:rPr lang="en-US" b="0" baseline="0" dirty="0">
                <a:latin typeface="Arial" charset="0"/>
                <a:cs typeface="Arial" charset="0"/>
              </a:rPr>
              <a:t> lie about who they are to create a good impression, the majority of people recognize that there are boundaries beyond which things become implausible. </a:t>
            </a:r>
          </a:p>
          <a:p>
            <a:pPr marL="171450" indent="-171450" eaLnBrk="1" hangingPunct="1">
              <a:buFont typeface="Arial" panose="020B0604020202020204" pitchFamily="34" charset="0"/>
              <a:buChar char="•"/>
            </a:pPr>
            <a:r>
              <a:rPr lang="en-US" b="0" baseline="0" dirty="0">
                <a:latin typeface="Arial" charset="0"/>
                <a:cs typeface="Arial" charset="0"/>
              </a:rPr>
              <a:t>Whilst we may make efforts to make ourselves look good we tend to be quite good at knowing where those limits are and remaining within the boundaries. </a:t>
            </a:r>
          </a:p>
          <a:p>
            <a:pPr marL="171450" indent="-171450" eaLnBrk="1" hangingPunct="1">
              <a:buFont typeface="Arial" panose="020B0604020202020204" pitchFamily="34" charset="0"/>
              <a:buChar char="•"/>
            </a:pPr>
            <a:r>
              <a:rPr lang="en-US" b="0" baseline="0" dirty="0">
                <a:latin typeface="Arial" charset="0"/>
                <a:cs typeface="Arial" charset="0"/>
              </a:rPr>
              <a:t>As we become closer to people we tend to be less concerned with displaying our less positive traits, although we till rarely display outright negative traits to anyone outside of a very small circle of people, if at all.</a:t>
            </a:r>
            <a:endParaRPr lang="en-US" b="0" dirty="0">
              <a:latin typeface="Arial" charset="0"/>
              <a:cs typeface="Arial" charset="0"/>
            </a:endParaRPr>
          </a:p>
          <a:p>
            <a:pPr eaLnBrk="1" hangingPunct="1"/>
            <a:endParaRPr lang="en-US" b="1" dirty="0">
              <a:latin typeface="Arial" charset="0"/>
              <a:cs typeface="Arial" charset="0"/>
            </a:endParaRPr>
          </a:p>
        </p:txBody>
      </p:sp>
    </p:spTree>
    <p:extLst>
      <p:ext uri="{BB962C8B-B14F-4D97-AF65-F5344CB8AC3E}">
        <p14:creationId xmlns:p14="http://schemas.microsoft.com/office/powerpoint/2010/main" val="2545775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US" dirty="0"/>
              <a:t>The majority of the time we'll also put our own self-preservation before our self-presentation</a:t>
            </a:r>
            <a:r>
              <a:rPr lang="en-US" baseline="0" dirty="0"/>
              <a:t> – but there are some who will do stupid things, risking their lives, careers, or other things that they hold precious, in order for them to appear more positive</a:t>
            </a:r>
          </a:p>
          <a:p>
            <a:pPr marL="171450" indent="-171450">
              <a:buFont typeface="Arial" panose="020B0604020202020204" pitchFamily="34" charset="0"/>
              <a:buChar char="•"/>
            </a:pPr>
            <a:r>
              <a:rPr lang="en-US" baseline="0" dirty="0"/>
              <a:t>This can show the power that this can have over us, that some people will literally risk their lives in order to look good and seek the approval of their social group. </a:t>
            </a:r>
          </a:p>
          <a:p>
            <a:pPr marL="171450" indent="-171450">
              <a:buFont typeface="Arial" panose="020B0604020202020204" pitchFamily="34" charset="0"/>
              <a:buChar char="•"/>
            </a:pPr>
            <a:r>
              <a:rPr lang="en-US" baseline="0" dirty="0"/>
              <a:t>For example, social influencers and social self-presentation media stars suffering fatal accidents whilst trying to achieve the perfect picture in exotic locations to boost their popularity. It may sound stupid but these are the lengths that people are prepared to go to in order to promote their positive self-image.</a:t>
            </a:r>
            <a:endParaRPr lang="en-US" dirty="0"/>
          </a:p>
        </p:txBody>
      </p:sp>
      <p:sp>
        <p:nvSpPr>
          <p:cNvPr id="4" name="Slide Number Placeholder 3"/>
          <p:cNvSpPr>
            <a:spLocks noGrp="1"/>
          </p:cNvSpPr>
          <p:nvPr>
            <p:ph type="sldNum" sz="quarter" idx="10"/>
          </p:nvPr>
        </p:nvSpPr>
        <p:spPr/>
        <p:txBody>
          <a:bodyPr/>
          <a:lstStyle/>
          <a:p>
            <a:pPr>
              <a:defRPr/>
            </a:pPr>
            <a:fld id="{08B501EB-76C7-4372-966F-3E449FDBB49F}" type="slidenum">
              <a:rPr lang="en-US" smtClean="0"/>
              <a:pPr>
                <a:defRPr/>
              </a:pPr>
              <a:t>36</a:t>
            </a:fld>
            <a:endParaRPr lang="en-US" dirty="0"/>
          </a:p>
        </p:txBody>
      </p:sp>
    </p:spTree>
    <p:extLst>
      <p:ext uri="{BB962C8B-B14F-4D97-AF65-F5344CB8AC3E}">
        <p14:creationId xmlns:p14="http://schemas.microsoft.com/office/powerpoint/2010/main" val="77730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DB67D5F-78A6-4077-A6FA-39FED78521BA}" type="slidenum">
              <a:rPr lang="en-US" smtClean="0"/>
              <a:pPr eaLnBrk="1" hangingPunct="1"/>
              <a:t>37</a:t>
            </a:fld>
            <a:endParaRPr lang="en-US"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cs typeface="Arial" charset="0"/>
              </a:rPr>
              <a:t>In summary then, one could be forgiven for thinking that the self is a fiction – an act put on by everybody in order to fool everybody</a:t>
            </a:r>
            <a:r>
              <a:rPr lang="en-US" b="0" baseline="0" dirty="0">
                <a:latin typeface="Arial" charset="0"/>
                <a:cs typeface="Arial" charset="0"/>
              </a:rPr>
              <a:t> else. </a:t>
            </a:r>
          </a:p>
          <a:p>
            <a:pPr marL="171450" indent="-171450" eaLnBrk="1" hangingPunct="1">
              <a:buFont typeface="Arial" panose="020B0604020202020204" pitchFamily="34" charset="0"/>
              <a:buChar char="•"/>
            </a:pPr>
            <a:r>
              <a:rPr lang="en-US" b="0" baseline="0" dirty="0">
                <a:latin typeface="Arial" charset="0"/>
                <a:cs typeface="Arial" charset="0"/>
              </a:rPr>
              <a:t>However, if it is an act then it is one that we seem barely able to control or have insight into. </a:t>
            </a:r>
          </a:p>
          <a:p>
            <a:pPr marL="171450" indent="-171450" eaLnBrk="1" hangingPunct="1">
              <a:buFont typeface="Arial" panose="020B0604020202020204" pitchFamily="34" charset="0"/>
              <a:buChar char="•"/>
            </a:pPr>
            <a:r>
              <a:rPr lang="en-US" b="0" baseline="0" dirty="0">
                <a:latin typeface="Arial" charset="0"/>
                <a:cs typeface="Arial" charset="0"/>
              </a:rPr>
              <a:t>It is more likely that we are simply trying to make do with the limited understanding ourselves that we have available to us, and that we take the information about ourselves from whatever source we can get it from – from others, from our own thoughts about our behaviours, and from our comparisons with others. </a:t>
            </a:r>
          </a:p>
          <a:p>
            <a:pPr marL="171450" indent="-171450" eaLnBrk="1" hangingPunct="1">
              <a:buFont typeface="Arial" panose="020B0604020202020204" pitchFamily="34" charset="0"/>
              <a:buChar char="•"/>
            </a:pPr>
            <a:r>
              <a:rPr lang="en-US" b="0" baseline="0" dirty="0">
                <a:latin typeface="Arial" charset="0"/>
                <a:cs typeface="Arial" charset="0"/>
              </a:rPr>
              <a:t>We make mistakes, we are biased, we use information incorrectly to protect ourselves – just the same as we do with many other aspects of our lives. And so it appears that the concept of the self is not necessarily special or unique – but it is very important to us.</a:t>
            </a:r>
            <a:endParaRPr lang="en-US" b="0" dirty="0">
              <a:latin typeface="Arial" charset="0"/>
              <a:cs typeface="Arial" charset="0"/>
            </a:endParaRPr>
          </a:p>
        </p:txBody>
      </p:sp>
    </p:spTree>
    <p:extLst>
      <p:ext uri="{BB962C8B-B14F-4D97-AF65-F5344CB8AC3E}">
        <p14:creationId xmlns:p14="http://schemas.microsoft.com/office/powerpoint/2010/main" val="21105760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2Title Slide">
    <p:bg>
      <p:bgPr>
        <a:gradFill flip="none" rotWithShape="1">
          <a:gsLst>
            <a:gs pos="0">
              <a:srgbClr val="257191"/>
            </a:gs>
            <a:gs pos="89000">
              <a:srgbClr val="E7F0EB"/>
            </a:gs>
            <a:gs pos="43000">
              <a:srgbClr val="A0C5CD"/>
            </a:gs>
            <a:gs pos="100000">
              <a:srgbClr val="F8F2E2"/>
            </a:gs>
          </a:gsLst>
          <a:lin ang="5400000" scaled="1"/>
          <a:tileRect/>
        </a:gradFill>
        <a:effectLst/>
      </p:bgPr>
    </p:bg>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6096000" y="1371599"/>
            <a:ext cx="1600200" cy="1472184"/>
          </a:xfrm>
        </p:spPr>
        <p:txBody>
          <a:bodyPr anchor="ctr" anchorCtr="0">
            <a:noAutofit/>
          </a:bodyPr>
          <a:lstStyle>
            <a:lvl1pPr marL="0" indent="0" algn="ctr">
              <a:buNone/>
              <a:defRPr sz="8000" baseline="0">
                <a:solidFill>
                  <a:srgbClr val="FFC000"/>
                </a:solidFill>
                <a:effectLst>
                  <a:outerShdw blurRad="50800" dist="25400" dir="2700000" algn="tl" rotWithShape="0">
                    <a:schemeClr val="tx1">
                      <a:alpha val="80000"/>
                    </a:schemeClr>
                  </a:outerShdw>
                </a:effectLst>
                <a:latin typeface="Times New Roman" panose="02020603050405020304" pitchFamily="18" charset="0"/>
                <a:cs typeface="Times New Roman" panose="02020603050405020304"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a:t>
            </a:r>
          </a:p>
        </p:txBody>
      </p:sp>
      <p:sp>
        <p:nvSpPr>
          <p:cNvPr id="2" name="Title 1"/>
          <p:cNvSpPr>
            <a:spLocks noGrp="1"/>
          </p:cNvSpPr>
          <p:nvPr>
            <p:ph type="ctrTitle"/>
          </p:nvPr>
        </p:nvSpPr>
        <p:spPr>
          <a:xfrm>
            <a:off x="4953000" y="2971800"/>
            <a:ext cx="3886200" cy="2710827"/>
          </a:xfrm>
          <a:prstGeom prst="rect">
            <a:avLst/>
          </a:prstGeom>
          <a:noFill/>
        </p:spPr>
        <p:txBody>
          <a:bodyPr anchor="t">
            <a:noAutofit/>
          </a:bodyPr>
          <a:lstStyle>
            <a:lvl1pPr algn="ctr">
              <a:defRPr sz="3600" b="0">
                <a:solidFill>
                  <a:schemeClr val="tx1"/>
                </a:solidFill>
                <a:effectLst/>
                <a:latin typeface="Arial" panose="020B0604020202020204" pitchFamily="34" charset="0"/>
                <a:cs typeface="Arial" panose="020B0604020202020204" pitchFamily="34" charset="0"/>
              </a:defRPr>
            </a:lvl1pPr>
          </a:lstStyle>
          <a:p>
            <a:r>
              <a:rPr lang="en-US" dirty="0"/>
              <a:t>Click to edit Master title style</a:t>
            </a:r>
          </a:p>
        </p:txBody>
      </p:sp>
      <p:sp>
        <p:nvSpPr>
          <p:cNvPr id="5" name="Slide Number Placeholder 4"/>
          <p:cNvSpPr>
            <a:spLocks noGrp="1"/>
          </p:cNvSpPr>
          <p:nvPr>
            <p:ph type="sldNum" sz="quarter" idx="10"/>
          </p:nvPr>
        </p:nvSpPr>
        <p:spPr/>
        <p:txBody>
          <a:bodyPr/>
          <a:lstStyle/>
          <a:p>
            <a:fld id="{4825263F-CFBD-4D4E-A762-BCD1710B4A93}" type="slidenum">
              <a:rPr lang="en-US" smtClean="0"/>
              <a:pPr/>
              <a:t>‹#›</a:t>
            </a:fld>
            <a:endParaRPr lang="en-US" dirty="0"/>
          </a:p>
        </p:txBody>
      </p:sp>
      <p:sp>
        <p:nvSpPr>
          <p:cNvPr id="7" name="Footer Placeholder 6"/>
          <p:cNvSpPr>
            <a:spLocks noGrp="1"/>
          </p:cNvSpPr>
          <p:nvPr>
            <p:ph type="ftr" sz="quarter" idx="11"/>
          </p:nvPr>
        </p:nvSpPr>
        <p:spPr>
          <a:xfrm>
            <a:off x="152400" y="6416675"/>
            <a:ext cx="4419600" cy="365125"/>
          </a:xfrm>
        </p:spPr>
        <p:txBody>
          <a:bodyPr/>
          <a:lstStyle/>
          <a:p>
            <a:r>
              <a:rPr lang="en-US" dirty="0"/>
              <a:t>Copyright © 2017 Cengage Learning. All Rights Reserved.</a:t>
            </a:r>
          </a:p>
        </p:txBody>
      </p:sp>
      <p:pic>
        <p:nvPicPr>
          <p:cNvPr id="8" name="Picture 7"/>
          <p:cNvPicPr>
            <a:picLocks noChangeAspect="1"/>
          </p:cNvPicPr>
          <p:nvPr userDrawn="1"/>
        </p:nvPicPr>
        <p:blipFill>
          <a:blip r:embed="rId2"/>
          <a:stretch>
            <a:fillRect/>
          </a:stretch>
        </p:blipFill>
        <p:spPr>
          <a:xfrm>
            <a:off x="533400" y="990600"/>
            <a:ext cx="3865918" cy="47548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12848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solidFill>
            <a:srgbClr val="2A81A6">
              <a:alpha val="32000"/>
            </a:srgbClr>
          </a:solidFill>
        </p:spPr>
        <p:txBody>
          <a:bodyPr/>
          <a:lstStyle/>
          <a:p>
            <a:r>
              <a:rPr lang="en-US" dirty="0"/>
              <a:t>Click to edit Master title style</a:t>
            </a:r>
          </a:p>
        </p:txBody>
      </p:sp>
      <p:sp>
        <p:nvSpPr>
          <p:cNvPr id="4" name="Footer Placeholder 3"/>
          <p:cNvSpPr>
            <a:spLocks noGrp="1"/>
          </p:cNvSpPr>
          <p:nvPr>
            <p:ph type="ftr" sz="quarter" idx="10"/>
          </p:nvPr>
        </p:nvSpPr>
        <p:spPr/>
        <p:txBody>
          <a:bodyPr/>
          <a:lstStyle/>
          <a:p>
            <a:r>
              <a:rPr lang="en-US" dirty="0"/>
              <a:t>Copyright © 2017 Cengage Learning. All Rights Reserved.</a:t>
            </a:r>
          </a:p>
        </p:txBody>
      </p:sp>
      <p:sp>
        <p:nvSpPr>
          <p:cNvPr id="7" name="Slide Number Placeholder 6"/>
          <p:cNvSpPr>
            <a:spLocks noGrp="1"/>
          </p:cNvSpPr>
          <p:nvPr>
            <p:ph type="sldNum" sz="quarter" idx="11"/>
          </p:nvPr>
        </p:nvSpPr>
        <p:spPr/>
        <p:txBody>
          <a:bodyPr/>
          <a:lstStyle/>
          <a:p>
            <a:fld id="{4825263F-CFBD-4D4E-A762-BCD1710B4A93}" type="slidenum">
              <a:rPr lang="en-US" smtClean="0"/>
              <a:pPr/>
              <a:t>‹#›</a:t>
            </a:fld>
            <a:endParaRPr lang="en-US" dirty="0"/>
          </a:p>
        </p:txBody>
      </p:sp>
      <p:cxnSp>
        <p:nvCxnSpPr>
          <p:cNvPr id="6" name="Straight Connector 5"/>
          <p:cNvCxnSpPr/>
          <p:nvPr userDrawn="1"/>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userDrawn="1"/>
        </p:nvCxnSpPr>
        <p:spPr>
          <a:xfrm>
            <a:off x="0" y="1143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344492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A81A6">
              <a:alpha val="32000"/>
            </a:srgbClr>
          </a:solidFill>
        </p:spPr>
        <p:txBody>
          <a:bodyPr/>
          <a:lstStyle/>
          <a:p>
            <a:r>
              <a:rPr lang="en-US" dirty="0"/>
              <a:t>Click to edit Master title style</a:t>
            </a:r>
          </a:p>
        </p:txBody>
      </p:sp>
      <p:sp>
        <p:nvSpPr>
          <p:cNvPr id="4" name="Footer Placeholder 3"/>
          <p:cNvSpPr>
            <a:spLocks noGrp="1"/>
          </p:cNvSpPr>
          <p:nvPr>
            <p:ph type="ftr" sz="quarter" idx="10"/>
          </p:nvPr>
        </p:nvSpPr>
        <p:spPr/>
        <p:txBody>
          <a:bodyPr/>
          <a:lstStyle/>
          <a:p>
            <a:r>
              <a:rPr lang="en-US" dirty="0"/>
              <a:t>Copyright © 2017 Cengage Learning. All Rights Reserved.</a:t>
            </a:r>
          </a:p>
        </p:txBody>
      </p:sp>
      <p:sp>
        <p:nvSpPr>
          <p:cNvPr id="7" name="Slide Number Placeholder 6"/>
          <p:cNvSpPr>
            <a:spLocks noGrp="1"/>
          </p:cNvSpPr>
          <p:nvPr>
            <p:ph type="sldNum" sz="quarter" idx="11"/>
          </p:nvPr>
        </p:nvSpPr>
        <p:spPr/>
        <p:txBody>
          <a:bodyPr/>
          <a:lstStyle/>
          <a:p>
            <a:fld id="{4825263F-CFBD-4D4E-A762-BCD1710B4A93}" type="slidenum">
              <a:rPr lang="en-US" smtClean="0"/>
              <a:pPr/>
              <a:t>‹#›</a:t>
            </a:fld>
            <a:endParaRPr lang="en-US" dirty="0"/>
          </a:p>
        </p:txBody>
      </p:sp>
      <p:cxnSp>
        <p:nvCxnSpPr>
          <p:cNvPr id="6" name="Straight Connector 5"/>
          <p:cNvCxnSpPr/>
          <p:nvPr userDrawn="1"/>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userDrawn="1"/>
        </p:nvCxnSpPr>
        <p:spPr>
          <a:xfrm>
            <a:off x="0" y="1143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431003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4825263F-CFBD-4D4E-A762-BCD1710B4A93}" type="slidenum">
              <a:rPr lang="en-US" smtClean="0"/>
              <a:t>‹#›</a:t>
            </a:fld>
            <a:endParaRPr lang="en-US" dirty="0"/>
          </a:p>
        </p:txBody>
      </p:sp>
      <p:sp>
        <p:nvSpPr>
          <p:cNvPr id="2" name="Footer Placeholder 1"/>
          <p:cNvSpPr>
            <a:spLocks noGrp="1"/>
          </p:cNvSpPr>
          <p:nvPr>
            <p:ph type="ftr" sz="quarter" idx="13"/>
          </p:nvPr>
        </p:nvSpPr>
        <p:spPr/>
        <p:txBody>
          <a:bodyPr/>
          <a:lstStyle/>
          <a:p>
            <a:r>
              <a:rPr lang="en-US" dirty="0"/>
              <a:t>Copyright © 2017 Cengage Learning. All Rights Reserved.</a:t>
            </a:r>
          </a:p>
        </p:txBody>
      </p:sp>
    </p:spTree>
    <p:extLst>
      <p:ext uri="{BB962C8B-B14F-4D97-AF65-F5344CB8AC3E}">
        <p14:creationId xmlns:p14="http://schemas.microsoft.com/office/powerpoint/2010/main" val="284895168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rgbClr val="0071BB"/>
            </a:gs>
            <a:gs pos="0">
              <a:schemeClr val="accent1">
                <a:lumMod val="45000"/>
                <a:lumOff val="55000"/>
              </a:schemeClr>
            </a:gs>
            <a:gs pos="0">
              <a:schemeClr val="accent1">
                <a:alpha val="0"/>
                <a:lumMod val="0"/>
                <a:lumOff val="100000"/>
              </a:schemeClr>
            </a:gs>
            <a:gs pos="100000">
              <a:srgbClr val="DDDDDF"/>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65237"/>
            <a:ext cx="8229600" cy="49831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5"/>
          <p:cNvSpPr>
            <a:spLocks noGrp="1"/>
          </p:cNvSpPr>
          <p:nvPr>
            <p:ph type="sldNum" sz="quarter" idx="4"/>
          </p:nvPr>
        </p:nvSpPr>
        <p:spPr>
          <a:xfrm>
            <a:off x="6553200" y="6356350"/>
            <a:ext cx="2133600" cy="365125"/>
          </a:xfrm>
          <a:prstGeom prst="rect">
            <a:avLst/>
          </a:prstGeom>
        </p:spPr>
        <p:txBody>
          <a:bodyPr/>
          <a:lstStyle>
            <a:lvl1pPr algn="r">
              <a:defRPr sz="1600">
                <a:solidFill>
                  <a:srgbClr val="0071BB"/>
                </a:solidFill>
              </a:defRPr>
            </a:lvl1pPr>
          </a:lstStyle>
          <a:p>
            <a:fld id="{4825263F-CFBD-4D4E-A762-BCD1710B4A93}" type="slidenum">
              <a:rPr lang="en-US" smtClean="0"/>
              <a:pPr/>
              <a:t>‹#›</a:t>
            </a:fld>
            <a:endParaRPr lang="en-US" dirty="0"/>
          </a:p>
        </p:txBody>
      </p:sp>
      <p:sp>
        <p:nvSpPr>
          <p:cNvPr id="2" name="Title Placeholder 1"/>
          <p:cNvSpPr>
            <a:spLocks noGrp="1"/>
          </p:cNvSpPr>
          <p:nvPr>
            <p:ph type="title"/>
          </p:nvPr>
        </p:nvSpPr>
        <p:spPr>
          <a:xfrm>
            <a:off x="0" y="0"/>
            <a:ext cx="9144000" cy="1143000"/>
          </a:xfrm>
          <a:prstGeom prst="rect">
            <a:avLst/>
          </a:prstGeom>
          <a:gradFill>
            <a:gsLst>
              <a:gs pos="0">
                <a:srgbClr val="257191">
                  <a:lumMod val="92000"/>
                  <a:lumOff val="8000"/>
                </a:srgbClr>
              </a:gs>
              <a:gs pos="93000">
                <a:srgbClr val="E7F0EB"/>
              </a:gs>
            </a:gsLst>
            <a:lin ang="5400000" scaled="1"/>
          </a:gradFill>
        </p:spPr>
        <p:txBody>
          <a:bodyPr vert="horz" lIns="91440" tIns="45720" rIns="91440" bIns="45720" rtlCol="0" anchor="ctr">
            <a:normAutofit/>
          </a:bodyPr>
          <a:lstStyle/>
          <a:p>
            <a:r>
              <a:rPr lang="en-US" dirty="0"/>
              <a:t>Click to edit Master title style</a:t>
            </a:r>
          </a:p>
        </p:txBody>
      </p:sp>
      <p:cxnSp>
        <p:nvCxnSpPr>
          <p:cNvPr id="7" name="Straight Connector 6"/>
          <p:cNvCxnSpPr/>
          <p:nvPr/>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
        <p:nvSpPr>
          <p:cNvPr id="4" name="Footer Placeholder 3"/>
          <p:cNvSpPr>
            <a:spLocks noGrp="1"/>
          </p:cNvSpPr>
          <p:nvPr>
            <p:ph type="ftr" sz="quarter" idx="3"/>
          </p:nvPr>
        </p:nvSpPr>
        <p:spPr>
          <a:xfrm>
            <a:off x="152400" y="6416675"/>
            <a:ext cx="4419600" cy="365125"/>
          </a:xfrm>
          <a:prstGeom prst="rect">
            <a:avLst/>
          </a:prstGeom>
        </p:spPr>
        <p:txBody>
          <a:bodyPr vert="horz" lIns="91440" tIns="45720" rIns="91440" bIns="45720" rtlCol="0" anchor="ctr"/>
          <a:lstStyle>
            <a:lvl1pPr algn="l">
              <a:defRPr sz="1200">
                <a:solidFill>
                  <a:schemeClr val="tx1"/>
                </a:solidFill>
              </a:defRPr>
            </a:lvl1pPr>
          </a:lstStyle>
          <a:p>
            <a:r>
              <a:rPr lang="en-US" dirty="0"/>
              <a:t>Copyright © 2017 Cengage Learning. All Rights Reserved.</a:t>
            </a:r>
          </a:p>
        </p:txBody>
      </p:sp>
    </p:spTree>
    <p:extLst>
      <p:ext uri="{BB962C8B-B14F-4D97-AF65-F5344CB8AC3E}">
        <p14:creationId xmlns:p14="http://schemas.microsoft.com/office/powerpoint/2010/main" val="202281807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Lst>
  <p:hf sldNum="0" hd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ts val="9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ts val="9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ts val="9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ts val="9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ts val="9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www.uncg.edu/~p_silvia/tools/osatools.ht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depts.washington.edu/methods/readings/Nisbett_1977.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scientificamerican.com/article.cfm?id=exploding-the-self-estee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www.salon.com/2000/06/02/black_self_esteem/"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6172200"/>
            <a:ext cx="8382000" cy="2863227"/>
          </a:xfrm>
        </p:spPr>
        <p:txBody>
          <a:bodyPr/>
          <a:lstStyle/>
          <a:p>
            <a:pPr algn="l"/>
            <a:r>
              <a:rPr lang="en-US" sz="2000" dirty="0"/>
              <a:t>Social Psychology: Global Perspectives</a:t>
            </a:r>
            <a:br>
              <a:rPr lang="en-US" dirty="0"/>
            </a:br>
            <a:br>
              <a:rPr lang="en-US" dirty="0"/>
            </a:br>
            <a:endParaRPr lang="en-US" dirty="0"/>
          </a:p>
        </p:txBody>
      </p:sp>
      <p:sp>
        <p:nvSpPr>
          <p:cNvPr id="4" name="TextBox 3"/>
          <p:cNvSpPr txBox="1"/>
          <p:nvPr/>
        </p:nvSpPr>
        <p:spPr>
          <a:xfrm>
            <a:off x="4953000" y="839615"/>
            <a:ext cx="3429000" cy="584775"/>
          </a:xfrm>
          <a:prstGeom prst="rect">
            <a:avLst/>
          </a:prstGeom>
          <a:noFill/>
        </p:spPr>
        <p:txBody>
          <a:bodyPr wrap="square" rtlCol="0">
            <a:spAutoFit/>
          </a:bodyPr>
          <a:lstStyle/>
          <a:p>
            <a:pPr algn="ctr"/>
            <a:r>
              <a:rPr lang="en-US" sz="3200" dirty="0"/>
              <a:t>The Self</a:t>
            </a:r>
            <a:endParaRPr lang="en-GB" sz="3200" dirty="0"/>
          </a:p>
        </p:txBody>
      </p:sp>
      <p:pic>
        <p:nvPicPr>
          <p:cNvPr id="7" name="Picture 6">
            <a:extLst>
              <a:ext uri="{FF2B5EF4-FFF2-40B4-BE49-F238E27FC236}">
                <a16:creationId xmlns:a16="http://schemas.microsoft.com/office/drawing/2014/main" id="{086B9E77-53B3-259F-6BEE-550634B778C9}"/>
              </a:ext>
            </a:extLst>
          </p:cNvPr>
          <p:cNvPicPr>
            <a:picLocks noChangeAspect="1"/>
          </p:cNvPicPr>
          <p:nvPr/>
        </p:nvPicPr>
        <p:blipFill>
          <a:blip r:embed="rId3"/>
          <a:stretch>
            <a:fillRect/>
          </a:stretch>
        </p:blipFill>
        <p:spPr>
          <a:xfrm>
            <a:off x="4686300" y="1603875"/>
            <a:ext cx="4152900" cy="4152900"/>
          </a:xfrm>
          <a:prstGeom prst="rect">
            <a:avLst/>
          </a:prstGeom>
        </p:spPr>
      </p:pic>
    </p:spTree>
    <p:extLst>
      <p:ext uri="{BB962C8B-B14F-4D97-AF65-F5344CB8AC3E}">
        <p14:creationId xmlns:p14="http://schemas.microsoft.com/office/powerpoint/2010/main" val="2327090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p:txBody>
          <a:bodyPr>
            <a:normAutofit/>
          </a:bodyPr>
          <a:lstStyle/>
          <a:p>
            <a:endParaRPr lang="en-US" sz="2000" dirty="0"/>
          </a:p>
          <a:p>
            <a:r>
              <a:rPr lang="en-US" sz="2000" dirty="0"/>
              <a:t>Explain the importance of a complex self in a cultural animal</a:t>
            </a:r>
          </a:p>
          <a:p>
            <a:endParaRPr lang="en-US" sz="2000" dirty="0"/>
          </a:p>
          <a:p>
            <a:r>
              <a:rPr lang="en-US" sz="2000" dirty="0" err="1"/>
              <a:t>Summarise</a:t>
            </a:r>
            <a:r>
              <a:rPr lang="en-US" sz="2000" dirty="0"/>
              <a:t> the different sources and motives of self-knowledge</a:t>
            </a:r>
          </a:p>
          <a:p>
            <a:endParaRPr lang="en-US" sz="2000" dirty="0"/>
          </a:p>
          <a:p>
            <a:r>
              <a:rPr lang="en-US" sz="2000" dirty="0"/>
              <a:t>Describe how the how the sources of self-knowledge lead to self-concept</a:t>
            </a:r>
          </a:p>
          <a:p>
            <a:endParaRPr lang="en-US" sz="2000" dirty="0"/>
          </a:p>
          <a:p>
            <a:r>
              <a:rPr lang="en-US" sz="2000" dirty="0"/>
              <a:t>Analyse the benefits and drawbacks of high self-esteem and positive illusions</a:t>
            </a:r>
          </a:p>
          <a:p>
            <a:endParaRPr lang="en-US" sz="2000" dirty="0"/>
          </a:p>
          <a:p>
            <a:r>
              <a:rPr lang="en-US" sz="2000" dirty="0"/>
              <a:t>Evaluate the different functions of self-presentation</a:t>
            </a:r>
          </a:p>
        </p:txBody>
      </p:sp>
      <p:sp>
        <p:nvSpPr>
          <p:cNvPr id="4098" name="Rectangle 2"/>
          <p:cNvSpPr>
            <a:spLocks noGrp="1" noChangeArrowheads="1"/>
          </p:cNvSpPr>
          <p:nvPr>
            <p:ph type="title"/>
          </p:nvPr>
        </p:nvSpPr>
        <p:spPr/>
        <p:txBody>
          <a:bodyPr/>
          <a:lstStyle/>
          <a:p>
            <a:r>
              <a:rPr lang="en-US" dirty="0"/>
              <a:t>Learning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endParaRPr lang="en-US" sz="2000" dirty="0"/>
          </a:p>
          <a:p>
            <a:r>
              <a:rPr lang="en-US" sz="2000" dirty="0"/>
              <a:t>People have strong concern with how they are perceived by others</a:t>
            </a:r>
          </a:p>
          <a:p>
            <a:endParaRPr lang="en-US" sz="2000" dirty="0"/>
          </a:p>
          <a:p>
            <a:pPr lvl="1"/>
            <a:r>
              <a:rPr lang="en-US" sz="2000" dirty="0">
                <a:cs typeface="Arial" charset="0"/>
              </a:rPr>
              <a:t>Serves survival and reproduction goals </a:t>
            </a:r>
          </a:p>
          <a:p>
            <a:pPr lvl="1"/>
            <a:endParaRPr lang="en-US" sz="2000" dirty="0">
              <a:cs typeface="Arial" charset="0"/>
            </a:endParaRPr>
          </a:p>
          <a:p>
            <a:r>
              <a:rPr lang="en-US" sz="2000" dirty="0"/>
              <a:t>Concern with making a good impression after death </a:t>
            </a:r>
          </a:p>
          <a:p>
            <a:endParaRPr lang="en-US" sz="2000" dirty="0"/>
          </a:p>
          <a:p>
            <a:pPr lvl="1"/>
            <a:r>
              <a:rPr lang="en-US" sz="2000" dirty="0">
                <a:cs typeface="Arial" charset="0"/>
              </a:rPr>
              <a:t>More and more people are requesting plastic surgery after death, to help them look their best for their funeral</a:t>
            </a:r>
          </a:p>
          <a:p>
            <a:endParaRPr lang="en-US" dirty="0"/>
          </a:p>
        </p:txBody>
      </p:sp>
      <p:sp>
        <p:nvSpPr>
          <p:cNvPr id="5122" name="Rectangle 2"/>
          <p:cNvSpPr>
            <a:spLocks noGrp="1" noChangeArrowheads="1"/>
          </p:cNvSpPr>
          <p:nvPr>
            <p:ph type="title"/>
          </p:nvPr>
        </p:nvSpPr>
        <p:spPr/>
        <p:txBody>
          <a:bodyPr/>
          <a:lstStyle/>
          <a:p>
            <a:r>
              <a:rPr lang="en-US" dirty="0"/>
              <a:t>Introduction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371600"/>
            <a:ext cx="5779500" cy="5120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a:t>Three Parts of the Self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457200" y="1265237"/>
            <a:ext cx="8229600" cy="5364163"/>
          </a:xfrm>
        </p:spPr>
        <p:txBody>
          <a:bodyPr>
            <a:normAutofit fontScale="92500" lnSpcReduction="10000"/>
          </a:bodyPr>
          <a:lstStyle/>
          <a:p>
            <a:r>
              <a:rPr lang="en-US" sz="2200" dirty="0"/>
              <a:t>The self: interface between inner biological processes and a sociocultural network</a:t>
            </a:r>
          </a:p>
          <a:p>
            <a:endParaRPr lang="en-US" sz="2200" dirty="0"/>
          </a:p>
          <a:p>
            <a:pPr lvl="1">
              <a:buFont typeface="Arial" panose="020B0604020202020204" pitchFamily="34" charset="0"/>
              <a:buChar char="•"/>
            </a:pPr>
            <a:r>
              <a:rPr lang="en-US" sz="2200" dirty="0"/>
              <a:t>A true or real self?</a:t>
            </a:r>
          </a:p>
          <a:p>
            <a:pPr lvl="1">
              <a:buFont typeface="Arial" panose="020B0604020202020204" pitchFamily="34" charset="0"/>
              <a:buChar char="•"/>
            </a:pPr>
            <a:endParaRPr lang="en-US" sz="2200" dirty="0"/>
          </a:p>
          <a:p>
            <a:pPr lvl="2"/>
            <a:r>
              <a:rPr lang="en-US" sz="2200" dirty="0"/>
              <a:t>Public actions and inner feelings </a:t>
            </a:r>
          </a:p>
          <a:p>
            <a:pPr lvl="2"/>
            <a:endParaRPr lang="en-US" sz="2200" dirty="0"/>
          </a:p>
          <a:p>
            <a:pPr lvl="1">
              <a:buFont typeface="Arial" panose="020B0604020202020204" pitchFamily="34" charset="0"/>
              <a:buChar char="•"/>
            </a:pPr>
            <a:r>
              <a:rPr lang="en-US" sz="2200" dirty="0"/>
              <a:t>Culture and interdependence</a:t>
            </a:r>
          </a:p>
          <a:p>
            <a:pPr lvl="2"/>
            <a:r>
              <a:rPr lang="en-US" sz="2200" dirty="0"/>
              <a:t>Selves differ across cultures </a:t>
            </a:r>
          </a:p>
          <a:p>
            <a:pPr lvl="2"/>
            <a:endParaRPr lang="en-US" sz="2200" dirty="0"/>
          </a:p>
          <a:p>
            <a:pPr lvl="1">
              <a:buFont typeface="Arial" panose="020B0604020202020204" pitchFamily="34" charset="0"/>
              <a:buChar char="•"/>
            </a:pPr>
            <a:r>
              <a:rPr lang="en-US" sz="2200" dirty="0"/>
              <a:t>Social roles</a:t>
            </a:r>
          </a:p>
          <a:p>
            <a:pPr lvl="1">
              <a:buFont typeface="Arial" panose="020B0604020202020204" pitchFamily="34" charset="0"/>
              <a:buChar char="•"/>
            </a:pPr>
            <a:endParaRPr lang="en-US" sz="2200" dirty="0"/>
          </a:p>
          <a:p>
            <a:pPr lvl="2"/>
            <a:r>
              <a:rPr lang="en-US" sz="2200" dirty="0"/>
              <a:t>Social systems create and define roles</a:t>
            </a:r>
          </a:p>
          <a:p>
            <a:pPr lvl="2"/>
            <a:r>
              <a:rPr lang="en-US" sz="2200" dirty="0"/>
              <a:t>Individuals seek and adopt them</a:t>
            </a:r>
          </a:p>
          <a:p>
            <a:endParaRPr lang="en-US" dirty="0"/>
          </a:p>
        </p:txBody>
      </p:sp>
      <p:sp>
        <p:nvSpPr>
          <p:cNvPr id="8194" name="Rectangle 2"/>
          <p:cNvSpPr>
            <a:spLocks noGrp="1" noChangeArrowheads="1"/>
          </p:cNvSpPr>
          <p:nvPr>
            <p:ph type="title"/>
          </p:nvPr>
        </p:nvSpPr>
        <p:spPr/>
        <p:txBody>
          <a:bodyPr>
            <a:noAutofit/>
          </a:bodyPr>
          <a:lstStyle/>
          <a:p>
            <a:r>
              <a:rPr lang="en-US" sz="2800" dirty="0"/>
              <a:t>Who/What Makes the Self: The Individual or Society?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Self-Construals</a:t>
            </a:r>
          </a:p>
        </p:txBody>
      </p:sp>
      <p:sp>
        <p:nvSpPr>
          <p:cNvPr id="4" name="Footer Placeholder 3"/>
          <p:cNvSpPr>
            <a:spLocks noGrp="1"/>
          </p:cNvSpPr>
          <p:nvPr>
            <p:ph type="ftr" sz="quarter" idx="10"/>
          </p:nvPr>
        </p:nvSpPr>
        <p:spPr>
          <a:xfrm>
            <a:off x="0" y="6455442"/>
            <a:ext cx="4419600" cy="365125"/>
          </a:xfrm>
        </p:spPr>
        <p:txBody>
          <a:bodyPr/>
          <a:lstStyle/>
          <a:p>
            <a:pPr>
              <a:defRPr/>
            </a:pPr>
            <a:r>
              <a:rPr lang="en-US" sz="1600" dirty="0">
                <a:latin typeface="Arial" pitchFamily="-111" charset="0"/>
                <a:ea typeface="Arial" pitchFamily="-111" charset="0"/>
                <a:cs typeface="Arial" pitchFamily="-111" charset="0"/>
              </a:rPr>
              <a:t>Markus and </a:t>
            </a:r>
            <a:r>
              <a:rPr lang="en-US" sz="1600" dirty="0" err="1">
                <a:latin typeface="Arial" pitchFamily="-111" charset="0"/>
                <a:ea typeface="Arial" pitchFamily="-111" charset="0"/>
                <a:cs typeface="Arial" pitchFamily="-111" charset="0"/>
              </a:rPr>
              <a:t>Kitayama</a:t>
            </a:r>
            <a:r>
              <a:rPr lang="en-US" sz="1600" dirty="0">
                <a:latin typeface="Arial" pitchFamily="-111" charset="0"/>
                <a:ea typeface="Arial" pitchFamily="-111" charset="0"/>
                <a:cs typeface="Arial" pitchFamily="-111" charset="0"/>
              </a:rPr>
              <a:t> (1991).</a:t>
            </a:r>
            <a:endParaRPr lang="en-US" sz="1600" b="1" dirty="0"/>
          </a:p>
        </p:txBody>
      </p:sp>
      <p:pic>
        <p:nvPicPr>
          <p:cNvPr id="3" name="Picture 2"/>
          <p:cNvPicPr>
            <a:picLocks noChangeAspect="1"/>
          </p:cNvPicPr>
          <p:nvPr/>
        </p:nvPicPr>
        <p:blipFill>
          <a:blip r:embed="rId3"/>
          <a:stretch>
            <a:fillRect/>
          </a:stretch>
        </p:blipFill>
        <p:spPr>
          <a:xfrm>
            <a:off x="-27878" y="1383495"/>
            <a:ext cx="5094269" cy="4846320"/>
          </a:xfrm>
          <a:prstGeom prst="rect">
            <a:avLst/>
          </a:prstGeom>
        </p:spPr>
      </p:pic>
      <p:sp>
        <p:nvSpPr>
          <p:cNvPr id="7" name="Rectangle 6">
            <a:extLst>
              <a:ext uri="{FF2B5EF4-FFF2-40B4-BE49-F238E27FC236}">
                <a16:creationId xmlns:a16="http://schemas.microsoft.com/office/drawing/2014/main" id="{1FBC01C3-AA0F-9E93-0907-AA4007B53E50}"/>
              </a:ext>
            </a:extLst>
          </p:cNvPr>
          <p:cNvSpPr/>
          <p:nvPr/>
        </p:nvSpPr>
        <p:spPr>
          <a:xfrm>
            <a:off x="5638800" y="1917620"/>
            <a:ext cx="3048000" cy="377806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chemeClr val="tx1"/>
                </a:solidFill>
                <a:effectLst/>
                <a:uLnTx/>
                <a:uFillTx/>
                <a:latin typeface="Arial" charset="0"/>
                <a:ea typeface="+mn-ea"/>
                <a:cs typeface="Arial" charset="0"/>
              </a:rPr>
              <a:t>Critique of independent and collectivistic societies research</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sz="2000" dirty="0">
              <a:solidFill>
                <a:schemeClr val="tx1"/>
              </a:solidFill>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chemeClr val="tx1"/>
                </a:solidFill>
                <a:effectLst/>
                <a:uLnTx/>
                <a:uFillTx/>
                <a:latin typeface="Arial" charset="0"/>
                <a:ea typeface="+mn-ea"/>
                <a:cs typeface="Arial" charset="0"/>
              </a:rPr>
              <a:t>Includes…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Arial" charset="0"/>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Morris, M. W., Chiu, C. Y., &amp; Liu, Z. (2015). </a:t>
            </a:r>
            <a:r>
              <a:rPr kumimoji="0" lang="en-GB" sz="16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charset="0"/>
              </a:rPr>
              <a:t>Polycultural</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 psychology.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Annual review of psychology</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 </a:t>
            </a:r>
            <a:r>
              <a:rPr kumimoji="0" lang="en-GB" sz="1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66</a:t>
            </a:r>
            <a:r>
              <a:rPr kumimoji="0" lang="en-GB" sz="1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charset="0"/>
              </a:rPr>
              <a:t>, 631-659.</a:t>
            </a:r>
            <a:endParaRPr kumimoji="0" lang="en-GB" sz="1600" b="0" i="0" u="none" strike="noStrike" kern="1200" cap="none" spc="0" normalizeH="0" baseline="0" noProof="0" dirty="0">
              <a:ln>
                <a:noFill/>
              </a:ln>
              <a:solidFill>
                <a:schemeClr val="tx1"/>
              </a:solidFill>
              <a:effectLst/>
              <a:uLnTx/>
              <a:uFillTx/>
              <a:latin typeface="Arial" charset="0"/>
              <a:ea typeface="+mn-ea"/>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normAutofit lnSpcReduction="10000"/>
          </a:bodyPr>
          <a:lstStyle/>
          <a:p>
            <a:pPr>
              <a:defRPr/>
            </a:pPr>
            <a:endParaRPr lang="en-US" sz="2000" dirty="0"/>
          </a:p>
          <a:p>
            <a:pPr>
              <a:defRPr/>
            </a:pPr>
            <a:r>
              <a:rPr lang="en-US" sz="2000" dirty="0"/>
              <a:t>What is self-awareness?</a:t>
            </a:r>
          </a:p>
          <a:p>
            <a:pPr>
              <a:defRPr/>
            </a:pPr>
            <a:endParaRPr lang="en-US" sz="2000" dirty="0"/>
          </a:p>
          <a:p>
            <a:pPr lvl="1">
              <a:buFont typeface="Arial" panose="020B0604020202020204" pitchFamily="34" charset="0"/>
              <a:buChar char="•"/>
              <a:defRPr/>
            </a:pPr>
            <a:r>
              <a:rPr lang="en-US" sz="2000" dirty="0"/>
              <a:t>Attention directed at the self</a:t>
            </a:r>
          </a:p>
          <a:p>
            <a:pPr lvl="1">
              <a:buFont typeface="Arial" panose="020B0604020202020204" pitchFamily="34" charset="0"/>
              <a:buChar char="•"/>
              <a:defRPr/>
            </a:pPr>
            <a:endParaRPr lang="en-US" sz="2000" dirty="0"/>
          </a:p>
          <a:p>
            <a:pPr>
              <a:defRPr/>
            </a:pPr>
            <a:r>
              <a:rPr lang="en-US" sz="2000" dirty="0"/>
              <a:t>Private self-awareness</a:t>
            </a:r>
          </a:p>
          <a:p>
            <a:pPr>
              <a:defRPr/>
            </a:pPr>
            <a:endParaRPr lang="en-US" sz="2000" dirty="0"/>
          </a:p>
          <a:p>
            <a:pPr lvl="1">
              <a:buFont typeface="Arial" panose="020B0604020202020204" pitchFamily="34" charset="0"/>
              <a:buChar char="•"/>
              <a:defRPr/>
            </a:pPr>
            <a:r>
              <a:rPr lang="en-US" sz="2000" dirty="0"/>
              <a:t>Looking inward at private aspects of the self </a:t>
            </a:r>
          </a:p>
          <a:p>
            <a:pPr lvl="1">
              <a:buFont typeface="Arial" panose="020B0604020202020204" pitchFamily="34" charset="0"/>
              <a:buChar char="•"/>
              <a:defRPr/>
            </a:pPr>
            <a:endParaRPr lang="en-US" sz="2000" dirty="0"/>
          </a:p>
          <a:p>
            <a:pPr marL="342900" lvl="1" indent="-342900">
              <a:buFont typeface="Arial" panose="020B0604020202020204" pitchFamily="34" charset="0"/>
              <a:buChar char="•"/>
              <a:defRPr/>
            </a:pPr>
            <a:r>
              <a:rPr lang="en-US" sz="2000" dirty="0"/>
              <a:t>Public self-awareness</a:t>
            </a:r>
          </a:p>
          <a:p>
            <a:pPr marL="342900" lvl="1" indent="-342900">
              <a:buFont typeface="Arial" panose="020B0604020202020204" pitchFamily="34" charset="0"/>
              <a:buChar char="•"/>
              <a:defRPr/>
            </a:pPr>
            <a:endParaRPr lang="en-US" sz="2000" dirty="0"/>
          </a:p>
          <a:p>
            <a:pPr lvl="1">
              <a:buFont typeface="Arial" panose="020B0604020202020204" pitchFamily="34" charset="0"/>
              <a:buChar char="•"/>
              <a:defRPr/>
            </a:pPr>
            <a:r>
              <a:rPr lang="en-US" sz="2000" dirty="0"/>
              <a:t>Looking outward at public aspects of the self </a:t>
            </a:r>
          </a:p>
          <a:p>
            <a:pPr>
              <a:defRPr/>
            </a:pPr>
            <a:endParaRPr lang="en-US" dirty="0"/>
          </a:p>
        </p:txBody>
      </p:sp>
      <p:sp>
        <p:nvSpPr>
          <p:cNvPr id="10242" name="Rectangle 2"/>
          <p:cNvSpPr>
            <a:spLocks noGrp="1" noChangeArrowheads="1"/>
          </p:cNvSpPr>
          <p:nvPr>
            <p:ph type="title"/>
          </p:nvPr>
        </p:nvSpPr>
        <p:spPr/>
        <p:txBody>
          <a:bodyPr/>
          <a:lstStyle/>
          <a:p>
            <a:r>
              <a:rPr lang="en-US" dirty="0"/>
              <a:t>Self-Awareness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23" y="2133600"/>
            <a:ext cx="9121477"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a:t>Self Awareness Theory</a:t>
            </a:r>
          </a:p>
        </p:txBody>
      </p:sp>
      <p:sp>
        <p:nvSpPr>
          <p:cNvPr id="3" name="Footer Placeholder 2"/>
          <p:cNvSpPr>
            <a:spLocks noGrp="1"/>
          </p:cNvSpPr>
          <p:nvPr>
            <p:ph type="ftr" sz="quarter" idx="10"/>
          </p:nvPr>
        </p:nvSpPr>
        <p:spPr>
          <a:xfrm>
            <a:off x="152400" y="5105401"/>
            <a:ext cx="8991600" cy="1676400"/>
          </a:xfrm>
        </p:spPr>
        <p:txBody>
          <a:bodyPr/>
          <a:lstStyle/>
          <a:p>
            <a:pPr>
              <a:defRPr/>
            </a:pPr>
            <a:r>
              <a:rPr lang="en-US" sz="1600" dirty="0"/>
              <a:t>Self awareness theory suggests that some situations, such as looking in a mirror, lead to self-awareness. Self-aware people feel badly when they notice any discrepancies between who they are and some standard. They can either “change” by matching the </a:t>
            </a:r>
            <a:r>
              <a:rPr lang="en-US" sz="1600" dirty="0" err="1"/>
              <a:t>behaviour</a:t>
            </a:r>
            <a:r>
              <a:rPr lang="en-US" sz="1600" dirty="0"/>
              <a:t> to the standard, or “escape” by trying to escape the self-aware state (</a:t>
            </a:r>
            <a:r>
              <a:rPr lang="en-US" sz="1600" dirty="0">
                <a:latin typeface="Arial" pitchFamily="-111" charset="0"/>
                <a:ea typeface="Arial" pitchFamily="-111" charset="0"/>
                <a:cs typeface="Arial" pitchFamily="-111" charset="0"/>
              </a:rPr>
              <a:t>Duval &amp; </a:t>
            </a:r>
            <a:r>
              <a:rPr lang="en-US" sz="1600" dirty="0" err="1">
                <a:latin typeface="Arial" pitchFamily="-111" charset="0"/>
                <a:ea typeface="Arial" pitchFamily="-111" charset="0"/>
                <a:cs typeface="Arial" pitchFamily="-111" charset="0"/>
              </a:rPr>
              <a:t>Wicklund</a:t>
            </a:r>
            <a:r>
              <a:rPr lang="en-US" sz="1600" dirty="0">
                <a:latin typeface="Arial" pitchFamily="-111" charset="0"/>
                <a:ea typeface="Arial" pitchFamily="-111" charset="0"/>
                <a:cs typeface="Arial" pitchFamily="-111" charset="0"/>
              </a:rPr>
              <a:t>, 1972)</a:t>
            </a:r>
            <a:r>
              <a:rPr lang="en-US" sz="1600" dirty="0"/>
              <a:t>.</a:t>
            </a:r>
            <a:endParaRPr lang="en-US" sz="16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457200" y="1265237"/>
            <a:ext cx="8229600" cy="5516563"/>
          </a:xfrm>
        </p:spPr>
        <p:txBody>
          <a:bodyPr>
            <a:normAutofit/>
          </a:bodyPr>
          <a:lstStyle/>
          <a:p>
            <a:endParaRPr lang="en-US" sz="2000" dirty="0"/>
          </a:p>
          <a:p>
            <a:r>
              <a:rPr lang="en-US" sz="2000" dirty="0"/>
              <a:t>Self-awareness and behaviour</a:t>
            </a:r>
          </a:p>
          <a:p>
            <a:pPr lvl="1">
              <a:buFont typeface="Arial" panose="020B0604020202020204" pitchFamily="34" charset="0"/>
              <a:buChar char="•"/>
            </a:pPr>
            <a:r>
              <a:rPr lang="en-US" sz="2000" dirty="0"/>
              <a:t>Can make people behave better </a:t>
            </a:r>
          </a:p>
          <a:p>
            <a:pPr lvl="2"/>
            <a:r>
              <a:rPr lang="en-US" sz="2000" dirty="0"/>
              <a:t>Compare themselves to moral standards or ideals</a:t>
            </a:r>
          </a:p>
          <a:p>
            <a:pPr lvl="2"/>
            <a:endParaRPr lang="en-US" sz="2000" dirty="0"/>
          </a:p>
          <a:p>
            <a:r>
              <a:rPr lang="en-US" sz="2000" dirty="0"/>
              <a:t>Escaping self-awareness</a:t>
            </a:r>
          </a:p>
          <a:p>
            <a:pPr lvl="1">
              <a:buFont typeface="Arial" panose="020B0604020202020204" pitchFamily="34" charset="0"/>
              <a:buChar char="•"/>
            </a:pPr>
            <a:r>
              <a:rPr lang="en-US" sz="2000" dirty="0"/>
              <a:t>People seek to escape from self-awareness when it feels bad</a:t>
            </a:r>
          </a:p>
          <a:p>
            <a:pPr lvl="1">
              <a:buFont typeface="Arial" panose="020B0604020202020204" pitchFamily="34" charset="0"/>
              <a:buChar char="•"/>
            </a:pPr>
            <a:endParaRPr lang="en-US" sz="2000" dirty="0"/>
          </a:p>
          <a:p>
            <a:r>
              <a:rPr lang="en-US" sz="2000" dirty="0"/>
              <a:t>Why do we have self-awareness?</a:t>
            </a:r>
          </a:p>
          <a:p>
            <a:pPr lvl="1">
              <a:buFont typeface="Arial" panose="020B0604020202020204" pitchFamily="34" charset="0"/>
              <a:buChar char="•"/>
            </a:pPr>
            <a:r>
              <a:rPr lang="en-US" sz="2000" dirty="0"/>
              <a:t>Self-regulation, social acceptance, perspective taking, and goal</a:t>
            </a:r>
          </a:p>
          <a:p>
            <a:pPr lvl="1">
              <a:buFont typeface="Arial" panose="020B0604020202020204" pitchFamily="34" charset="0"/>
              <a:buChar char="•"/>
            </a:pPr>
            <a:r>
              <a:rPr lang="en-US" sz="2000" dirty="0"/>
              <a:t> reaching</a:t>
            </a:r>
          </a:p>
          <a:p>
            <a:pPr marL="457200" lvl="1" indent="0">
              <a:buNone/>
            </a:pPr>
            <a:r>
              <a:rPr lang="en-US" sz="1800" dirty="0"/>
              <a:t>     </a:t>
            </a:r>
            <a:r>
              <a:rPr lang="en-US" sz="1800" dirty="0">
                <a:latin typeface="Arial" charset="0"/>
                <a:cs typeface="Arial" charset="0"/>
                <a:hlinkClick r:id="rId3"/>
              </a:rPr>
              <a:t>http://www.uncg.edu/~p_silvia/tools/osatools.htm</a:t>
            </a:r>
            <a:r>
              <a:rPr lang="en-US" sz="1800" dirty="0"/>
              <a:t> </a:t>
            </a:r>
          </a:p>
          <a:p>
            <a:pPr marL="457200" lvl="1" indent="0">
              <a:buNone/>
            </a:pPr>
            <a:endParaRPr lang="en-US" sz="2000" dirty="0"/>
          </a:p>
        </p:txBody>
      </p:sp>
      <p:sp>
        <p:nvSpPr>
          <p:cNvPr id="12290" name="Rectangle 2"/>
          <p:cNvSpPr>
            <a:spLocks noGrp="1" noChangeArrowheads="1"/>
          </p:cNvSpPr>
          <p:nvPr>
            <p:ph type="title"/>
          </p:nvPr>
        </p:nvSpPr>
        <p:spPr/>
        <p:txBody>
          <a:bodyPr/>
          <a:lstStyle/>
          <a:p>
            <a:r>
              <a:rPr lang="en-US" dirty="0"/>
              <a:t>Self-Awareness (cont’d.)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p:txBody>
          <a:bodyPr>
            <a:normAutofit lnSpcReduction="10000"/>
          </a:bodyPr>
          <a:lstStyle/>
          <a:p>
            <a:endParaRPr lang="en-US" sz="2000" dirty="0"/>
          </a:p>
          <a:p>
            <a:r>
              <a:rPr lang="en-US" sz="2000" dirty="0"/>
              <a:t>The looking-glass self </a:t>
            </a:r>
          </a:p>
          <a:p>
            <a:endParaRPr lang="en-US" sz="2000" dirty="0"/>
          </a:p>
          <a:p>
            <a:pPr lvl="1">
              <a:buFont typeface="Arial" panose="020B0604020202020204" pitchFamily="34" charset="0"/>
              <a:buChar char="•"/>
            </a:pPr>
            <a:r>
              <a:rPr lang="en-US" sz="2000" dirty="0"/>
              <a:t>Imagine how you appear to others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Imagine how others will judge you</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Develop an emotional response as a result of imagining how others will judge you</a:t>
            </a:r>
          </a:p>
          <a:p>
            <a:pPr lvl="1">
              <a:buFont typeface="Arial" panose="020B0604020202020204" pitchFamily="34" charset="0"/>
              <a:buChar char="•"/>
            </a:pPr>
            <a:endParaRPr lang="en-US" sz="2000" dirty="0"/>
          </a:p>
          <a:p>
            <a:r>
              <a:rPr lang="en-US" sz="2000" dirty="0"/>
              <a:t>The generalized other </a:t>
            </a:r>
          </a:p>
          <a:p>
            <a:endParaRPr lang="en-US" sz="2000" dirty="0"/>
          </a:p>
          <a:p>
            <a:pPr lvl="1">
              <a:buFont typeface="Arial" panose="020B0604020202020204" pitchFamily="34" charset="0"/>
              <a:buChar char="•"/>
            </a:pPr>
            <a:r>
              <a:rPr lang="en-US" sz="2000" dirty="0"/>
              <a:t>Combination of others’ views informs us</a:t>
            </a:r>
          </a:p>
        </p:txBody>
      </p:sp>
      <p:sp>
        <p:nvSpPr>
          <p:cNvPr id="15362" name="Rectangle 2"/>
          <p:cNvSpPr>
            <a:spLocks noGrp="1" noChangeArrowheads="1"/>
          </p:cNvSpPr>
          <p:nvPr>
            <p:ph type="title"/>
          </p:nvPr>
        </p:nvSpPr>
        <p:spPr/>
        <p:txBody>
          <a:bodyPr/>
          <a:lstStyle/>
          <a:p>
            <a:r>
              <a:rPr lang="en-US" dirty="0"/>
              <a:t>Looking Outside: The Looking-Glass Self</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endParaRPr lang="en-US" dirty="0"/>
          </a:p>
          <a:p>
            <a:r>
              <a:rPr lang="en-US" sz="2000" dirty="0"/>
              <a:t>People respond to feedback from others</a:t>
            </a:r>
          </a:p>
          <a:p>
            <a:endParaRPr lang="en-US" sz="2000" dirty="0"/>
          </a:p>
          <a:p>
            <a:pPr lvl="1">
              <a:buFont typeface="Arial" panose="020B0604020202020204" pitchFamily="34" charset="0"/>
              <a:buChar char="•"/>
            </a:pPr>
            <a:r>
              <a:rPr lang="en-US" sz="2000" dirty="0"/>
              <a:t>Discrepancies exist between the view of self and others’ views</a:t>
            </a:r>
          </a:p>
          <a:p>
            <a:pPr lvl="1">
              <a:buFont typeface="Arial" panose="020B0604020202020204" pitchFamily="34" charset="0"/>
              <a:buChar char="•"/>
            </a:pPr>
            <a:endParaRPr lang="en-US" sz="2000" dirty="0"/>
          </a:p>
          <a:p>
            <a:pPr lvl="2"/>
            <a:r>
              <a:rPr lang="en-US" sz="2000" dirty="0"/>
              <a:t>People are very selective in how they process incoming information about themselves</a:t>
            </a:r>
          </a:p>
        </p:txBody>
      </p:sp>
      <p:sp>
        <p:nvSpPr>
          <p:cNvPr id="5" name="Rectangle 2"/>
          <p:cNvSpPr>
            <a:spLocks noGrp="1" noChangeArrowheads="1"/>
          </p:cNvSpPr>
          <p:nvPr>
            <p:ph type="title"/>
          </p:nvPr>
        </p:nvSpPr>
        <p:spPr/>
        <p:txBody>
          <a:bodyPr>
            <a:noAutofit/>
          </a:bodyPr>
          <a:lstStyle/>
          <a:p>
            <a:r>
              <a:rPr lang="en-US" dirty="0"/>
              <a:t>Looking Outside: The Looking-Glass Self</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normAutofit/>
          </a:bodyPr>
          <a:lstStyle/>
          <a:p>
            <a:endParaRPr lang="en-US" sz="2000" dirty="0"/>
          </a:p>
          <a:p>
            <a:r>
              <a:rPr lang="en-US" sz="2000" dirty="0"/>
              <a:t>Introspection: examining your thoughts and feelings</a:t>
            </a:r>
          </a:p>
          <a:p>
            <a:endParaRPr lang="en-US" sz="2000" dirty="0"/>
          </a:p>
          <a:p>
            <a:pPr lvl="1">
              <a:buFont typeface="Arial" panose="020B0604020202020204" pitchFamily="34" charset="0"/>
              <a:buChar char="•"/>
            </a:pPr>
            <a:r>
              <a:rPr lang="en-US" sz="2000" dirty="0"/>
              <a:t>Privileged access to our inner processes</a:t>
            </a:r>
          </a:p>
          <a:p>
            <a:pPr lvl="1">
              <a:buFont typeface="Arial" panose="020B0604020202020204" pitchFamily="34" charset="0"/>
              <a:buChar char="•"/>
            </a:pPr>
            <a:endParaRPr lang="en-US" sz="2000" dirty="0"/>
          </a:p>
          <a:p>
            <a:r>
              <a:rPr lang="en-US" sz="2000" dirty="0"/>
              <a:t>Limitations of introspection</a:t>
            </a:r>
          </a:p>
          <a:p>
            <a:endParaRPr lang="en-US" sz="2000" dirty="0"/>
          </a:p>
          <a:p>
            <a:pPr lvl="1">
              <a:buFont typeface="Arial" panose="020B0604020202020204" pitchFamily="34" charset="0"/>
              <a:buChar char="•"/>
            </a:pPr>
            <a:r>
              <a:rPr lang="en-US" sz="2000" dirty="0"/>
              <a:t>Development and children’s views of themselves</a:t>
            </a:r>
          </a:p>
          <a:p>
            <a:pPr lvl="1">
              <a:buFont typeface="Arial" panose="020B0604020202020204" pitchFamily="34" charset="0"/>
              <a:buChar char="•"/>
            </a:pPr>
            <a:r>
              <a:rPr lang="en-US" sz="2000" dirty="0"/>
              <a:t>People often don’t realize how their minds work </a:t>
            </a:r>
          </a:p>
          <a:p>
            <a:pPr lvl="2"/>
            <a:r>
              <a:rPr lang="en-US" sz="1800" dirty="0">
                <a:latin typeface="Arial" charset="0"/>
                <a:cs typeface="Arial" charset="0"/>
                <a:hlinkClick r:id="rId3"/>
              </a:rPr>
              <a:t>http://depts.washington.edu/methods/readings/Nisbett_1977.pdf</a:t>
            </a:r>
            <a:endParaRPr lang="en-US" sz="1800" dirty="0"/>
          </a:p>
        </p:txBody>
      </p:sp>
      <p:sp>
        <p:nvSpPr>
          <p:cNvPr id="17410" name="Rectangle 2"/>
          <p:cNvSpPr>
            <a:spLocks noGrp="1" noChangeArrowheads="1"/>
          </p:cNvSpPr>
          <p:nvPr>
            <p:ph type="title"/>
          </p:nvPr>
        </p:nvSpPr>
        <p:spPr/>
        <p:txBody>
          <a:bodyPr/>
          <a:lstStyle/>
          <a:p>
            <a:r>
              <a:rPr lang="en-US" dirty="0"/>
              <a:t>Looking Inside: Introspection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p:txBody>
          <a:bodyPr>
            <a:normAutofit/>
          </a:bodyPr>
          <a:lstStyle/>
          <a:p>
            <a:endParaRPr lang="en-US" sz="2000" dirty="0"/>
          </a:p>
          <a:p>
            <a:r>
              <a:rPr lang="en-US" sz="2000" dirty="0"/>
              <a:t>Theory of social comparison: examining the difference between oneself and another person</a:t>
            </a:r>
          </a:p>
          <a:p>
            <a:endParaRPr lang="en-US" sz="2000" dirty="0"/>
          </a:p>
          <a:p>
            <a:pPr lvl="1">
              <a:buFont typeface="Arial" panose="020B0604020202020204" pitchFamily="34" charset="0"/>
              <a:buChar char="•"/>
            </a:pPr>
            <a:r>
              <a:rPr lang="en-US" sz="2000" dirty="0"/>
              <a:t>Learning what the facts mean in the context of what other people are like</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Most useful comparisons involve people in the same general category</a:t>
            </a:r>
          </a:p>
        </p:txBody>
      </p:sp>
      <p:sp>
        <p:nvSpPr>
          <p:cNvPr id="18434" name="Rectangle 2"/>
          <p:cNvSpPr>
            <a:spLocks noGrp="1" noChangeArrowheads="1"/>
          </p:cNvSpPr>
          <p:nvPr>
            <p:ph type="title"/>
          </p:nvPr>
        </p:nvSpPr>
        <p:spPr/>
        <p:txBody>
          <a:bodyPr/>
          <a:lstStyle/>
          <a:p>
            <a:r>
              <a:rPr lang="en-US" dirty="0"/>
              <a:t>Looking at Others: Social Comparison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p:txBody>
          <a:bodyPr>
            <a:normAutofit/>
          </a:bodyPr>
          <a:lstStyle/>
          <a:p>
            <a:endParaRPr lang="en-US" sz="2000" dirty="0"/>
          </a:p>
          <a:p>
            <a:r>
              <a:rPr lang="en-US" sz="2000" dirty="0"/>
              <a:t>Self-perception theory</a:t>
            </a:r>
          </a:p>
          <a:p>
            <a:endParaRPr lang="en-US" sz="2000" dirty="0"/>
          </a:p>
          <a:p>
            <a:pPr lvl="1">
              <a:buFont typeface="Arial" panose="020B0604020202020204" pitchFamily="34" charset="0"/>
              <a:buChar char="•"/>
            </a:pPr>
            <a:r>
              <a:rPr lang="en-US" sz="2000" dirty="0"/>
              <a:t>People observe their own behaviour to infer what they are thinking and how they are feeling</a:t>
            </a:r>
          </a:p>
          <a:p>
            <a:pPr lvl="1">
              <a:buFont typeface="Arial" panose="020B0604020202020204" pitchFamily="34" charset="0"/>
              <a:buChar char="•"/>
            </a:pPr>
            <a:endParaRPr lang="en-US" sz="2000" dirty="0"/>
          </a:p>
          <a:p>
            <a:r>
              <a:rPr lang="en-US" sz="2000" dirty="0"/>
              <a:t>The over-justification effect</a:t>
            </a:r>
          </a:p>
          <a:p>
            <a:endParaRPr lang="en-US" sz="2000" dirty="0"/>
          </a:p>
          <a:p>
            <a:pPr lvl="1">
              <a:buFont typeface="Arial" panose="020B0604020202020204" pitchFamily="34" charset="0"/>
              <a:buChar char="•"/>
            </a:pPr>
            <a:r>
              <a:rPr lang="en-US" sz="2000" dirty="0"/>
              <a:t>Tendency for intrinsic motivation to diminish for activities that have become associated with rewards</a:t>
            </a:r>
          </a:p>
        </p:txBody>
      </p:sp>
      <p:sp>
        <p:nvSpPr>
          <p:cNvPr id="19458" name="Rectangle 2"/>
          <p:cNvSpPr>
            <a:spLocks noGrp="1" noChangeArrowheads="1"/>
          </p:cNvSpPr>
          <p:nvPr>
            <p:ph type="title"/>
          </p:nvPr>
        </p:nvSpPr>
        <p:spPr/>
        <p:txBody>
          <a:bodyPr/>
          <a:lstStyle/>
          <a:p>
            <a:r>
              <a:rPr lang="en-US" dirty="0"/>
              <a:t>Self-Perception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endParaRPr lang="en-US" dirty="0"/>
          </a:p>
          <a:p>
            <a:r>
              <a:rPr lang="en-US" sz="2000" dirty="0"/>
              <a:t>Phenomenal self (working self-concept)</a:t>
            </a:r>
          </a:p>
          <a:p>
            <a:endParaRPr lang="en-US" sz="2000" dirty="0"/>
          </a:p>
          <a:p>
            <a:pPr lvl="1">
              <a:buFont typeface="Arial" panose="020B0604020202020204" pitchFamily="34" charset="0"/>
              <a:buChar char="•"/>
            </a:pPr>
            <a:r>
              <a:rPr lang="en-US" sz="2000" dirty="0"/>
              <a:t>Image of self that are currently active</a:t>
            </a:r>
          </a:p>
          <a:p>
            <a:pPr lvl="1">
              <a:buFont typeface="Arial" panose="020B0604020202020204" pitchFamily="34" charset="0"/>
              <a:buChar char="•"/>
            </a:pPr>
            <a:endParaRPr lang="en-US" sz="2000" dirty="0"/>
          </a:p>
          <a:p>
            <a:r>
              <a:rPr lang="en-US" sz="2000" dirty="0"/>
              <a:t>Different situations call up different parts of self-knowledge into the phenomenal self</a:t>
            </a:r>
          </a:p>
          <a:p>
            <a:endParaRPr lang="en-US" sz="2000" dirty="0"/>
          </a:p>
          <a:p>
            <a:pPr lvl="1">
              <a:buFont typeface="Arial" panose="020B0604020202020204" pitchFamily="34" charset="0"/>
              <a:buChar char="•"/>
            </a:pPr>
            <a:r>
              <a:rPr lang="en-US" sz="2000" dirty="0"/>
              <a:t>Heightened awareness of aspects of yourself are associated with differences in the group around you</a:t>
            </a:r>
          </a:p>
          <a:p>
            <a:endParaRPr lang="en-US" dirty="0"/>
          </a:p>
        </p:txBody>
      </p:sp>
      <p:sp>
        <p:nvSpPr>
          <p:cNvPr id="20482" name="Rectangle 2"/>
          <p:cNvSpPr>
            <a:spLocks noGrp="1" noChangeArrowheads="1"/>
          </p:cNvSpPr>
          <p:nvPr>
            <p:ph type="title"/>
          </p:nvPr>
        </p:nvSpPr>
        <p:spPr/>
        <p:txBody>
          <a:bodyPr/>
          <a:lstStyle/>
          <a:p>
            <a:r>
              <a:rPr lang="en-US" dirty="0"/>
              <a:t>Fluctuating Image(s) of Self</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457200" y="1265237"/>
            <a:ext cx="8229600" cy="5440363"/>
          </a:xfrm>
        </p:spPr>
        <p:txBody>
          <a:bodyPr>
            <a:normAutofit fontScale="70000" lnSpcReduction="20000"/>
          </a:bodyPr>
          <a:lstStyle/>
          <a:p>
            <a:endParaRPr lang="en-US" dirty="0"/>
          </a:p>
          <a:p>
            <a:r>
              <a:rPr lang="en-US" sz="2600" dirty="0"/>
              <a:t>Thirst for self-knowledge</a:t>
            </a:r>
          </a:p>
          <a:p>
            <a:endParaRPr lang="en-US" sz="2600" dirty="0"/>
          </a:p>
          <a:p>
            <a:pPr lvl="1"/>
            <a:r>
              <a:rPr lang="en-US" sz="2600" dirty="0"/>
              <a:t>Evolutionary origins </a:t>
            </a:r>
          </a:p>
          <a:p>
            <a:pPr lvl="1"/>
            <a:endParaRPr lang="en-US" sz="2600" dirty="0"/>
          </a:p>
          <a:p>
            <a:r>
              <a:rPr lang="en-US" sz="2600" dirty="0"/>
              <a:t>Appraisal motive</a:t>
            </a:r>
          </a:p>
          <a:p>
            <a:endParaRPr lang="en-US" sz="2600" dirty="0"/>
          </a:p>
          <a:p>
            <a:pPr lvl="1"/>
            <a:r>
              <a:rPr lang="en-US" sz="2600" dirty="0"/>
              <a:t>Looking for the truth about oneself</a:t>
            </a:r>
          </a:p>
          <a:p>
            <a:pPr lvl="1"/>
            <a:endParaRPr lang="en-US" sz="2600" dirty="0"/>
          </a:p>
          <a:p>
            <a:r>
              <a:rPr lang="en-US" sz="2600" dirty="0"/>
              <a:t>Self-enhancement motive</a:t>
            </a:r>
          </a:p>
          <a:p>
            <a:endParaRPr lang="en-US" sz="2600" dirty="0"/>
          </a:p>
          <a:p>
            <a:pPr lvl="1"/>
            <a:r>
              <a:rPr lang="en-US" sz="2600" dirty="0"/>
              <a:t>Looking for flattering aspects of oneself</a:t>
            </a:r>
          </a:p>
          <a:p>
            <a:pPr lvl="1"/>
            <a:endParaRPr lang="en-US" sz="2600" dirty="0"/>
          </a:p>
          <a:p>
            <a:r>
              <a:rPr lang="en-US" sz="2600" dirty="0"/>
              <a:t>Consistency motive</a:t>
            </a:r>
          </a:p>
          <a:p>
            <a:endParaRPr lang="en-US" sz="2600" dirty="0"/>
          </a:p>
          <a:p>
            <a:pPr lvl="1"/>
            <a:r>
              <a:rPr lang="en-US" sz="2600" dirty="0"/>
              <a:t>Looking for confirmation about current beliefs about oneself</a:t>
            </a:r>
          </a:p>
        </p:txBody>
      </p:sp>
      <p:sp>
        <p:nvSpPr>
          <p:cNvPr id="21506" name="Rectangle 2"/>
          <p:cNvSpPr>
            <a:spLocks noGrp="1" noChangeArrowheads="1"/>
          </p:cNvSpPr>
          <p:nvPr>
            <p:ph type="title"/>
          </p:nvPr>
        </p:nvSpPr>
        <p:spPr/>
        <p:txBody>
          <a:bodyPr/>
          <a:lstStyle/>
          <a:p>
            <a:r>
              <a:rPr lang="en-US" dirty="0"/>
              <a:t>Why People Seek Self-Knowledge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457200" y="1265237"/>
            <a:ext cx="8229600" cy="5516563"/>
          </a:xfrm>
        </p:spPr>
        <p:txBody>
          <a:bodyPr>
            <a:normAutofit fontScale="92500" lnSpcReduction="20000"/>
          </a:bodyPr>
          <a:lstStyle/>
          <a:p>
            <a:endParaRPr lang="en-US" dirty="0"/>
          </a:p>
          <a:p>
            <a:r>
              <a:rPr lang="en-US" sz="2200" dirty="0"/>
              <a:t>Appraisal motive</a:t>
            </a:r>
          </a:p>
          <a:p>
            <a:endParaRPr lang="en-US" sz="2200" dirty="0"/>
          </a:p>
          <a:p>
            <a:pPr lvl="1"/>
            <a:r>
              <a:rPr lang="en-US" sz="2200" dirty="0"/>
              <a:t>Weakest motive</a:t>
            </a:r>
          </a:p>
          <a:p>
            <a:pPr lvl="1"/>
            <a:endParaRPr lang="en-US" sz="2200" dirty="0"/>
          </a:p>
          <a:p>
            <a:r>
              <a:rPr lang="en-US" sz="2200" dirty="0"/>
              <a:t>Self-enhancement motive</a:t>
            </a:r>
          </a:p>
          <a:p>
            <a:endParaRPr lang="en-US" sz="2200" dirty="0"/>
          </a:p>
          <a:p>
            <a:pPr lvl="1"/>
            <a:r>
              <a:rPr lang="en-US" sz="2200" dirty="0"/>
              <a:t>Strongest motive </a:t>
            </a:r>
          </a:p>
          <a:p>
            <a:pPr lvl="1"/>
            <a:endParaRPr lang="en-US" sz="2200" dirty="0"/>
          </a:p>
          <a:p>
            <a:r>
              <a:rPr lang="en-US" sz="2200" dirty="0"/>
              <a:t>Consistency motive</a:t>
            </a:r>
          </a:p>
          <a:p>
            <a:endParaRPr lang="en-US" sz="2200" dirty="0"/>
          </a:p>
          <a:p>
            <a:pPr lvl="1"/>
            <a:r>
              <a:rPr lang="en-US" sz="2200" dirty="0"/>
              <a:t>Second preference </a:t>
            </a:r>
          </a:p>
          <a:p>
            <a:pPr lvl="1"/>
            <a:endParaRPr lang="en-US" sz="2200" dirty="0"/>
          </a:p>
          <a:p>
            <a:r>
              <a:rPr lang="en-US" sz="2200" dirty="0"/>
              <a:t>Why wouldn’t people want to know the truth?</a:t>
            </a:r>
          </a:p>
          <a:p>
            <a:pPr marL="914400" lvl="2" indent="0">
              <a:buNone/>
            </a:pPr>
            <a:endParaRPr lang="en-US" dirty="0"/>
          </a:p>
        </p:txBody>
      </p:sp>
      <p:sp>
        <p:nvSpPr>
          <p:cNvPr id="22530" name="Rectangle 2"/>
          <p:cNvSpPr>
            <a:spLocks noGrp="1" noChangeArrowheads="1"/>
          </p:cNvSpPr>
          <p:nvPr>
            <p:ph type="title"/>
          </p:nvPr>
        </p:nvSpPr>
        <p:spPr/>
        <p:txBody>
          <a:bodyPr/>
          <a:lstStyle/>
          <a:p>
            <a:r>
              <a:rPr lang="en-US" dirty="0"/>
              <a:t>When Motives Compete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a:lstStyle/>
          <a:p>
            <a:endParaRPr lang="en-US" dirty="0"/>
          </a:p>
          <a:p>
            <a:r>
              <a:rPr lang="en-US" sz="2000" dirty="0"/>
              <a:t>Self-handicapping: drinking or doing some other activity that will inhibit performance</a:t>
            </a:r>
          </a:p>
          <a:p>
            <a:endParaRPr lang="en-US" sz="2000" dirty="0"/>
          </a:p>
          <a:p>
            <a:pPr lvl="1"/>
            <a:r>
              <a:rPr lang="en-US" sz="2000" dirty="0"/>
              <a:t>Failure can be blamed on the obstacle</a:t>
            </a:r>
          </a:p>
          <a:p>
            <a:pPr lvl="1"/>
            <a:endParaRPr lang="en-US" sz="2000" dirty="0"/>
          </a:p>
          <a:p>
            <a:pPr lvl="2"/>
            <a:r>
              <a:rPr lang="en-US" sz="2000" dirty="0"/>
              <a:t>Example: drunk people do not perform as well as sober ones</a:t>
            </a:r>
          </a:p>
          <a:p>
            <a:pPr lvl="2"/>
            <a:endParaRPr lang="en-US" sz="2000" dirty="0"/>
          </a:p>
          <a:p>
            <a:pPr lvl="1"/>
            <a:r>
              <a:rPr lang="en-US" sz="2000" dirty="0"/>
              <a:t>Success assumes higher competence</a:t>
            </a:r>
          </a:p>
          <a:p>
            <a:pPr lvl="1"/>
            <a:endParaRPr lang="en-US" sz="2000" dirty="0"/>
          </a:p>
          <a:p>
            <a:pPr lvl="2"/>
            <a:r>
              <a:rPr lang="en-US" sz="2000" dirty="0"/>
              <a:t>Extra credit for success </a:t>
            </a:r>
          </a:p>
          <a:p>
            <a:pPr lvl="2"/>
            <a:endParaRPr lang="en-US" dirty="0"/>
          </a:p>
        </p:txBody>
      </p:sp>
      <p:sp>
        <p:nvSpPr>
          <p:cNvPr id="23554" name="Rectangle 2"/>
          <p:cNvSpPr>
            <a:spLocks noGrp="1" noChangeArrowheads="1"/>
          </p:cNvSpPr>
          <p:nvPr>
            <p:ph type="title"/>
          </p:nvPr>
        </p:nvSpPr>
        <p:spPr/>
        <p:txBody>
          <a:bodyPr/>
          <a:lstStyle/>
          <a:p>
            <a:r>
              <a:rPr lang="en-US" dirty="0"/>
              <a:t>Tradeoffs: Self-Handicapping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5197" y="1600200"/>
            <a:ext cx="4633605"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a:t>Self-Handicapping</a:t>
            </a:r>
          </a:p>
        </p:txBody>
      </p:sp>
      <p:sp>
        <p:nvSpPr>
          <p:cNvPr id="3" name="Footer Placeholder 2"/>
          <p:cNvSpPr>
            <a:spLocks noGrp="1"/>
          </p:cNvSpPr>
          <p:nvPr>
            <p:ph type="ftr" sz="quarter" idx="10"/>
          </p:nvPr>
        </p:nvSpPr>
        <p:spPr>
          <a:xfrm>
            <a:off x="152399" y="6248400"/>
            <a:ext cx="8839200" cy="457200"/>
          </a:xfrm>
        </p:spPr>
        <p:txBody>
          <a:bodyPr/>
          <a:lstStyle/>
          <a:p>
            <a:pPr>
              <a:defRPr/>
            </a:pPr>
            <a:r>
              <a:rPr lang="en-US" sz="1800" dirty="0"/>
              <a:t>Percent of participants in the </a:t>
            </a:r>
            <a:r>
              <a:rPr lang="en-US" sz="1800" dirty="0" err="1"/>
              <a:t>noncontingent</a:t>
            </a:r>
            <a:r>
              <a:rPr lang="en-US" sz="1800" dirty="0"/>
              <a:t> and contingent success groups choosing the alcohol-like drug </a:t>
            </a:r>
            <a:r>
              <a:rPr lang="en-US" sz="1800" dirty="0" err="1"/>
              <a:t>Pandocrin</a:t>
            </a:r>
            <a:r>
              <a:rPr lang="en-US" sz="1800" dirty="0"/>
              <a:t> that supposedly decreased intellectual performance.</a:t>
            </a:r>
            <a:endParaRPr lang="en-US" sz="1800"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p:txBody>
          <a:bodyPr/>
          <a:lstStyle/>
          <a:p>
            <a:endParaRPr lang="en-US" dirty="0"/>
          </a:p>
          <a:p>
            <a:r>
              <a:rPr lang="en-US" sz="2000" dirty="0"/>
              <a:t>Automatic egotism: response by automatic system</a:t>
            </a:r>
          </a:p>
          <a:p>
            <a:endParaRPr lang="en-US" sz="2000" dirty="0"/>
          </a:p>
          <a:p>
            <a:pPr lvl="1"/>
            <a:r>
              <a:rPr lang="en-US" sz="2000" dirty="0"/>
              <a:t>Everything good is me; everything bad is not me</a:t>
            </a:r>
          </a:p>
          <a:p>
            <a:pPr lvl="1"/>
            <a:endParaRPr lang="en-US" sz="2000" dirty="0"/>
          </a:p>
          <a:p>
            <a:r>
              <a:rPr lang="en-US" sz="2000" dirty="0"/>
              <a:t>Modesty: conscious override of automatic egotism</a:t>
            </a:r>
          </a:p>
          <a:p>
            <a:endParaRPr lang="en-US" sz="2000" dirty="0"/>
          </a:p>
          <a:p>
            <a:pPr lvl="1"/>
            <a:r>
              <a:rPr lang="en-US" sz="2000" dirty="0"/>
              <a:t>Overcome impulse to offer a more humble account </a:t>
            </a:r>
          </a:p>
          <a:p>
            <a:pPr lvl="1"/>
            <a:endParaRPr lang="en-US" dirty="0"/>
          </a:p>
        </p:txBody>
      </p:sp>
      <p:sp>
        <p:nvSpPr>
          <p:cNvPr id="25602" name="Rectangle 2"/>
          <p:cNvSpPr>
            <a:spLocks noGrp="1" noChangeArrowheads="1"/>
          </p:cNvSpPr>
          <p:nvPr>
            <p:ph type="title"/>
          </p:nvPr>
        </p:nvSpPr>
        <p:spPr/>
        <p:txBody>
          <a:bodyPr/>
          <a:lstStyle/>
          <a:p>
            <a:r>
              <a:rPr lang="en-US" dirty="0"/>
              <a:t>Self-Knowledge and the Duplex Mind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457200" y="1265237"/>
            <a:ext cx="8229600" cy="5364163"/>
          </a:xfrm>
        </p:spPr>
        <p:txBody>
          <a:bodyPr>
            <a:normAutofit lnSpcReduction="10000"/>
          </a:bodyPr>
          <a:lstStyle/>
          <a:p>
            <a:endParaRPr lang="en-US" dirty="0"/>
          </a:p>
          <a:p>
            <a:r>
              <a:rPr lang="en-US" sz="2000" dirty="0"/>
              <a:t>Anything that touches the self…</a:t>
            </a:r>
          </a:p>
          <a:p>
            <a:endParaRPr lang="en-US" sz="2000" dirty="0"/>
          </a:p>
          <a:p>
            <a:pPr lvl="1"/>
            <a:r>
              <a:rPr lang="en-US" sz="2000" dirty="0"/>
              <a:t>More important than things that do not touch it </a:t>
            </a:r>
          </a:p>
          <a:p>
            <a:pPr lvl="1"/>
            <a:endParaRPr lang="en-US" sz="2000" dirty="0"/>
          </a:p>
          <a:p>
            <a:r>
              <a:rPr lang="en-US" sz="2000" dirty="0"/>
              <a:t>Self-reference effect</a:t>
            </a:r>
          </a:p>
          <a:p>
            <a:endParaRPr lang="en-US" sz="2000" dirty="0"/>
          </a:p>
          <a:p>
            <a:pPr lvl="1"/>
            <a:r>
              <a:rPr lang="en-US" sz="2000" dirty="0"/>
              <a:t>Information relating to self is processed more deeply and remembered better</a:t>
            </a:r>
          </a:p>
          <a:p>
            <a:pPr lvl="1"/>
            <a:endParaRPr lang="en-US" sz="2000" dirty="0"/>
          </a:p>
          <a:p>
            <a:r>
              <a:rPr lang="en-US" sz="2000" dirty="0"/>
              <a:t>Endowment effect</a:t>
            </a:r>
          </a:p>
          <a:p>
            <a:endParaRPr lang="en-US" sz="2000" dirty="0"/>
          </a:p>
          <a:p>
            <a:pPr lvl="1"/>
            <a:r>
              <a:rPr lang="en-US" sz="2000" dirty="0"/>
              <a:t>Items gain in value to person who owns them</a:t>
            </a:r>
          </a:p>
        </p:txBody>
      </p:sp>
      <p:sp>
        <p:nvSpPr>
          <p:cNvPr id="26626" name="Rectangle 2"/>
          <p:cNvSpPr>
            <a:spLocks noGrp="1" noChangeArrowheads="1"/>
          </p:cNvSpPr>
          <p:nvPr>
            <p:ph type="title"/>
          </p:nvPr>
        </p:nvSpPr>
        <p:spPr/>
        <p:txBody>
          <a:bodyPr/>
          <a:lstStyle/>
          <a:p>
            <a:r>
              <a:rPr lang="en-US" dirty="0"/>
              <a:t>Self and Information Processing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1447800"/>
            <a:ext cx="4386138" cy="4635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a:t>The Self-Reference Effect</a:t>
            </a:r>
          </a:p>
        </p:txBody>
      </p:sp>
      <p:sp>
        <p:nvSpPr>
          <p:cNvPr id="4" name="Footer Placeholder 3"/>
          <p:cNvSpPr>
            <a:spLocks noGrp="1"/>
          </p:cNvSpPr>
          <p:nvPr>
            <p:ph type="ftr" sz="quarter" idx="10"/>
          </p:nvPr>
        </p:nvSpPr>
        <p:spPr>
          <a:xfrm>
            <a:off x="152400" y="6228207"/>
            <a:ext cx="8915400" cy="561214"/>
          </a:xfrm>
        </p:spPr>
        <p:txBody>
          <a:bodyPr/>
          <a:lstStyle/>
          <a:p>
            <a:r>
              <a:rPr lang="en-US" sz="1800" dirty="0">
                <a:latin typeface="Arial" pitchFamily="-111" charset="0"/>
                <a:ea typeface="Arial" pitchFamily="-111" charset="0"/>
                <a:cs typeface="Arial" pitchFamily="-111" charset="0"/>
              </a:rPr>
              <a:t>Information related to the self (e.g., Does it describe you?) is more memorable than information related to something besides the self (e.g., Is it a long word?).</a:t>
            </a:r>
            <a:endParaRPr lang="en-US" sz="1800"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US" dirty="0"/>
          </a:p>
          <a:p>
            <a:r>
              <a:rPr lang="en-US" sz="2000" dirty="0"/>
              <a:t>Identity slowly changes over time</a:t>
            </a:r>
          </a:p>
          <a:p>
            <a:endParaRPr lang="en-US" sz="2000" dirty="0"/>
          </a:p>
          <a:p>
            <a:pPr lvl="1">
              <a:buFont typeface="Arial" panose="020B0604020202020204" pitchFamily="34" charset="0"/>
              <a:buChar char="•"/>
            </a:pPr>
            <a:r>
              <a:rPr lang="en-US" sz="2000" dirty="0"/>
              <a:t>Children add new knowledge and skills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Adults take up new hobbies or break bad habits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Our body changes throughout our life </a:t>
            </a:r>
          </a:p>
          <a:p>
            <a:pPr lvl="1">
              <a:buFont typeface="Arial" panose="020B0604020202020204" pitchFamily="34" charset="0"/>
              <a:buChar char="•"/>
            </a:pPr>
            <a:endParaRPr lang="en-US" sz="2000" dirty="0"/>
          </a:p>
          <a:p>
            <a:r>
              <a:rPr lang="en-US" sz="2000" dirty="0"/>
              <a:t>Revising self-knowledge</a:t>
            </a:r>
          </a:p>
          <a:p>
            <a:endParaRPr lang="en-US" sz="2000" dirty="0"/>
          </a:p>
          <a:p>
            <a:pPr lvl="1">
              <a:buFont typeface="Arial" panose="020B0604020202020204" pitchFamily="34" charset="0"/>
              <a:buChar char="•"/>
            </a:pPr>
            <a:r>
              <a:rPr lang="en-US" sz="2000" dirty="0"/>
              <a:t>Change how you think of yourself or change your </a:t>
            </a:r>
            <a:r>
              <a:rPr lang="en-US" sz="2000" dirty="0" err="1"/>
              <a:t>behaviour</a:t>
            </a:r>
            <a:r>
              <a:rPr lang="en-US" sz="2000" dirty="0"/>
              <a:t> and a change in self-concept will follow </a:t>
            </a:r>
          </a:p>
        </p:txBody>
      </p:sp>
      <p:sp>
        <p:nvSpPr>
          <p:cNvPr id="2" name="Title 1"/>
          <p:cNvSpPr>
            <a:spLocks noGrp="1"/>
          </p:cNvSpPr>
          <p:nvPr>
            <p:ph type="title"/>
          </p:nvPr>
        </p:nvSpPr>
        <p:spPr/>
        <p:txBody>
          <a:bodyPr/>
          <a:lstStyle/>
          <a:p>
            <a:r>
              <a:rPr lang="en-US" dirty="0"/>
              <a:t>Can the Self-Concept Change?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5237"/>
            <a:ext cx="8229600" cy="5364163"/>
          </a:xfrm>
        </p:spPr>
        <p:txBody>
          <a:bodyPr>
            <a:normAutofit fontScale="92500" lnSpcReduction="10000"/>
          </a:bodyPr>
          <a:lstStyle/>
          <a:p>
            <a:endParaRPr lang="en-US" sz="2000" dirty="0"/>
          </a:p>
          <a:p>
            <a:r>
              <a:rPr lang="en-US" sz="2200" dirty="0"/>
              <a:t>Changing the looking glass</a:t>
            </a:r>
          </a:p>
          <a:p>
            <a:endParaRPr lang="en-US" sz="2200" dirty="0"/>
          </a:p>
          <a:p>
            <a:pPr lvl="1"/>
            <a:r>
              <a:rPr lang="en-US" sz="2200" dirty="0"/>
              <a:t>What goes on inside the person is mainly there to serve interpersonal processes</a:t>
            </a:r>
          </a:p>
          <a:p>
            <a:pPr lvl="1"/>
            <a:endParaRPr lang="en-US" sz="2200" dirty="0"/>
          </a:p>
          <a:p>
            <a:r>
              <a:rPr lang="en-US" sz="2200" dirty="0"/>
              <a:t>Promoting change</a:t>
            </a:r>
          </a:p>
          <a:p>
            <a:endParaRPr lang="en-US" sz="2200" dirty="0"/>
          </a:p>
          <a:p>
            <a:pPr lvl="1"/>
            <a:r>
              <a:rPr lang="en-US" sz="2200" dirty="0"/>
              <a:t>Best to enlist support </a:t>
            </a:r>
          </a:p>
          <a:p>
            <a:pPr lvl="1"/>
            <a:endParaRPr lang="en-US" sz="2200" dirty="0"/>
          </a:p>
          <a:p>
            <a:r>
              <a:rPr lang="en-US" sz="2200" dirty="0"/>
              <a:t>New self, new story</a:t>
            </a:r>
          </a:p>
          <a:p>
            <a:endParaRPr lang="en-US" sz="2200" dirty="0"/>
          </a:p>
          <a:p>
            <a:pPr lvl="1"/>
            <a:r>
              <a:rPr lang="en-US" sz="2200" dirty="0"/>
              <a:t>People tend to revise their stories once the self-concept has changed </a:t>
            </a:r>
          </a:p>
        </p:txBody>
      </p:sp>
      <p:sp>
        <p:nvSpPr>
          <p:cNvPr id="2" name="Title 1"/>
          <p:cNvSpPr>
            <a:spLocks noGrp="1"/>
          </p:cNvSpPr>
          <p:nvPr>
            <p:ph type="title"/>
          </p:nvPr>
        </p:nvSpPr>
        <p:spPr/>
        <p:txBody>
          <a:bodyPr/>
          <a:lstStyle/>
          <a:p>
            <a:r>
              <a:rPr lang="en-US" dirty="0"/>
              <a:t>Can the Self-Concept Change? (cont’d.)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p:txBody>
          <a:bodyPr>
            <a:normAutofit/>
          </a:bodyPr>
          <a:lstStyle/>
          <a:p>
            <a:endParaRPr lang="en-US" sz="2000" dirty="0"/>
          </a:p>
          <a:p>
            <a:r>
              <a:rPr lang="en-US" sz="2000" dirty="0"/>
              <a:t>How favourably someone evaluates himself or herself</a:t>
            </a:r>
          </a:p>
          <a:p>
            <a:endParaRPr lang="en-US" sz="2000" dirty="0"/>
          </a:p>
          <a:p>
            <a:pPr lvl="1">
              <a:buFont typeface="Arial" panose="020B0604020202020204" pitchFamily="34" charset="0"/>
              <a:buChar char="•"/>
            </a:pPr>
            <a:r>
              <a:rPr lang="en-US" sz="2000" dirty="0"/>
              <a:t>High self-esteem: competent, likable, attractive, and morally good</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Low self-esteem: incompetent, ugly, unlikable, and morally wicked</a:t>
            </a:r>
          </a:p>
          <a:p>
            <a:pPr lvl="1"/>
            <a:endParaRPr lang="en-US" sz="2000" dirty="0"/>
          </a:p>
          <a:p>
            <a:pPr marL="857250" lvl="2" indent="0">
              <a:buNone/>
            </a:pPr>
            <a:r>
              <a:rPr lang="en-US" sz="1800" dirty="0">
                <a:latin typeface="Arial" charset="0"/>
                <a:cs typeface="Arial" charset="0"/>
                <a:hlinkClick r:id="rId3"/>
              </a:rPr>
              <a:t>http://www.scientificamerican.com/article.cfm?id=exploding-the-self-esteem</a:t>
            </a:r>
            <a:endParaRPr lang="en-US" sz="1800" dirty="0">
              <a:latin typeface="Arial" charset="0"/>
              <a:cs typeface="Arial" charset="0"/>
            </a:endParaRPr>
          </a:p>
          <a:p>
            <a:pPr marL="857250" lvl="2" indent="0">
              <a:buNone/>
            </a:pPr>
            <a:r>
              <a:rPr lang="en-US" sz="1800" dirty="0">
                <a:latin typeface="Arial" charset="0"/>
                <a:cs typeface="Arial" charset="0"/>
                <a:hlinkClick r:id="rId4"/>
              </a:rPr>
              <a:t>http://www.salon.com/2000/06/02/black_self_esteem/</a:t>
            </a:r>
            <a:endParaRPr lang="en-US" sz="1800" dirty="0"/>
          </a:p>
        </p:txBody>
      </p:sp>
      <p:sp>
        <p:nvSpPr>
          <p:cNvPr id="29698" name="Rectangle 2"/>
          <p:cNvSpPr>
            <a:spLocks noGrp="1" noChangeArrowheads="1"/>
          </p:cNvSpPr>
          <p:nvPr>
            <p:ph type="title"/>
          </p:nvPr>
        </p:nvSpPr>
        <p:spPr/>
        <p:txBody>
          <a:bodyPr/>
          <a:lstStyle/>
          <a:p>
            <a:r>
              <a:rPr lang="en-US" dirty="0"/>
              <a:t>Self-Esteem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p:txBody>
          <a:bodyPr/>
          <a:lstStyle/>
          <a:p>
            <a:endParaRPr lang="en-US" dirty="0"/>
          </a:p>
          <a:p>
            <a:r>
              <a:rPr lang="en-US" sz="2000" dirty="0"/>
              <a:t>“Positive illusions” of normal people</a:t>
            </a:r>
          </a:p>
          <a:p>
            <a:pPr marL="0" indent="0">
              <a:buNone/>
            </a:pPr>
            <a:endParaRPr lang="en-US" sz="2000" dirty="0"/>
          </a:p>
          <a:p>
            <a:pPr lvl="2" indent="-285750"/>
            <a:r>
              <a:rPr lang="en-US" sz="2000" dirty="0"/>
              <a:t>Overestimating good qualities</a:t>
            </a:r>
          </a:p>
          <a:p>
            <a:pPr lvl="2" indent="-285750"/>
            <a:endParaRPr lang="en-US" sz="2000" dirty="0"/>
          </a:p>
          <a:p>
            <a:pPr lvl="2" indent="-285750"/>
            <a:r>
              <a:rPr lang="en-US" sz="2000" dirty="0"/>
              <a:t>Overestimating one’s control over events</a:t>
            </a:r>
          </a:p>
          <a:p>
            <a:pPr lvl="2" indent="-285750"/>
            <a:endParaRPr lang="en-US" sz="2000" dirty="0"/>
          </a:p>
          <a:p>
            <a:pPr lvl="2" indent="-285750"/>
            <a:r>
              <a:rPr lang="en-US" sz="2000" dirty="0"/>
              <a:t>Being unrealistically optimistic</a:t>
            </a:r>
          </a:p>
          <a:p>
            <a:pPr lvl="1"/>
            <a:endParaRPr lang="en-US" dirty="0"/>
          </a:p>
        </p:txBody>
      </p:sp>
      <p:sp>
        <p:nvSpPr>
          <p:cNvPr id="30722" name="Rectangle 2"/>
          <p:cNvSpPr>
            <a:spLocks noGrp="1" noChangeArrowheads="1"/>
          </p:cNvSpPr>
          <p:nvPr>
            <p:ph type="title"/>
          </p:nvPr>
        </p:nvSpPr>
        <p:spPr/>
        <p:txBody>
          <a:bodyPr/>
          <a:lstStyle/>
          <a:p>
            <a:r>
              <a:rPr lang="en-US" dirty="0"/>
              <a:t>Reality and Illusion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457200" y="1143001"/>
            <a:ext cx="8229600" cy="5562600"/>
          </a:xfrm>
        </p:spPr>
        <p:txBody>
          <a:bodyPr>
            <a:normAutofit fontScale="92500" lnSpcReduction="20000"/>
          </a:bodyPr>
          <a:lstStyle/>
          <a:p>
            <a:endParaRPr lang="en-US" dirty="0"/>
          </a:p>
          <a:p>
            <a:r>
              <a:rPr lang="en-US" sz="2200" dirty="0"/>
              <a:t>People use self-deception strategies to maintain a positive outlook</a:t>
            </a:r>
          </a:p>
          <a:p>
            <a:endParaRPr lang="en-US" sz="2200" dirty="0"/>
          </a:p>
          <a:p>
            <a:pPr lvl="1">
              <a:buFont typeface="Arial" panose="020B0604020202020204" pitchFamily="34" charset="0"/>
              <a:buChar char="•"/>
            </a:pPr>
            <a:r>
              <a:rPr lang="en-US" sz="2200" dirty="0"/>
              <a:t>Using self-serving bias</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Being more skeptical of bad feedback</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Remembering good things more</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Making comparisons with those slightly worse</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Skewing impressions of others to highlight own good traits as unusual</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Choosing definitions wisely</a:t>
            </a:r>
          </a:p>
        </p:txBody>
      </p:sp>
      <p:sp>
        <p:nvSpPr>
          <p:cNvPr id="31746" name="Rectangle 2"/>
          <p:cNvSpPr>
            <a:spLocks noGrp="1" noChangeArrowheads="1"/>
          </p:cNvSpPr>
          <p:nvPr>
            <p:ph type="title"/>
          </p:nvPr>
        </p:nvSpPr>
        <p:spPr/>
        <p:txBody>
          <a:bodyPr/>
          <a:lstStyle/>
          <a:p>
            <a:r>
              <a:rPr lang="en-US" dirty="0"/>
              <a:t>How People Fool Themselves</a:t>
            </a:r>
          </a:p>
        </p:txBody>
      </p:sp>
      <p:pic>
        <p:nvPicPr>
          <p:cNvPr id="2" name="Picture 1">
            <a:extLst>
              <a:ext uri="{FF2B5EF4-FFF2-40B4-BE49-F238E27FC236}">
                <a16:creationId xmlns:a16="http://schemas.microsoft.com/office/drawing/2014/main" id="{D4C7BA50-4479-6C20-89D4-35BD8436B41E}"/>
              </a:ext>
            </a:extLst>
          </p:cNvPr>
          <p:cNvPicPr>
            <a:picLocks noChangeAspect="1"/>
          </p:cNvPicPr>
          <p:nvPr/>
        </p:nvPicPr>
        <p:blipFill>
          <a:blip r:embed="rId3"/>
          <a:stretch>
            <a:fillRect/>
          </a:stretch>
        </p:blipFill>
        <p:spPr>
          <a:xfrm>
            <a:off x="6285552" y="2170213"/>
            <a:ext cx="2629848" cy="175408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p:txBody>
          <a:bodyPr/>
          <a:lstStyle/>
          <a:p>
            <a:endParaRPr lang="en-US" dirty="0"/>
          </a:p>
          <a:p>
            <a:r>
              <a:rPr lang="en-US" sz="2000" dirty="0"/>
              <a:t>High self-esteem often amounts to nothing more than a false belief that one is superior </a:t>
            </a:r>
          </a:p>
          <a:p>
            <a:endParaRPr lang="en-US" sz="2000" dirty="0"/>
          </a:p>
          <a:p>
            <a:pPr lvl="1">
              <a:buFont typeface="Arial" panose="020B0604020202020204" pitchFamily="34" charset="0"/>
              <a:buChar char="•"/>
            </a:pPr>
            <a:r>
              <a:rPr lang="en-US" sz="2000" dirty="0"/>
              <a:t>Students with high self-esteem do have slightly higher grades, but high self-esteem does not lead to good grades</a:t>
            </a:r>
          </a:p>
          <a:p>
            <a:pPr lvl="1">
              <a:buFont typeface="Arial" panose="020B0604020202020204" pitchFamily="34" charset="0"/>
              <a:buChar char="•"/>
            </a:pPr>
            <a:endParaRPr lang="en-US" sz="2000" dirty="0"/>
          </a:p>
          <a:p>
            <a:r>
              <a:rPr lang="en-US" sz="2000" dirty="0"/>
              <a:t>Two main benefits of high self-esteem </a:t>
            </a:r>
          </a:p>
          <a:p>
            <a:endParaRPr lang="en-US" sz="2000" dirty="0"/>
          </a:p>
          <a:p>
            <a:pPr lvl="1">
              <a:buFont typeface="Arial" panose="020B0604020202020204" pitchFamily="34" charset="0"/>
              <a:buChar char="•"/>
            </a:pPr>
            <a:r>
              <a:rPr lang="en-US" sz="2000" dirty="0"/>
              <a:t>Having initiative and feeling good </a:t>
            </a:r>
          </a:p>
        </p:txBody>
      </p:sp>
      <p:sp>
        <p:nvSpPr>
          <p:cNvPr id="33794" name="Rectangle 2"/>
          <p:cNvSpPr>
            <a:spLocks noGrp="1" noChangeArrowheads="1"/>
          </p:cNvSpPr>
          <p:nvPr>
            <p:ph type="title"/>
          </p:nvPr>
        </p:nvSpPr>
        <p:spPr/>
        <p:txBody>
          <a:bodyPr/>
          <a:lstStyle/>
          <a:p>
            <a:r>
              <a:rPr lang="en-US" dirty="0"/>
              <a:t>Benefits of Self-Esteem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457200" y="1265237"/>
            <a:ext cx="8229600" cy="5364163"/>
          </a:xfrm>
        </p:spPr>
        <p:txBody>
          <a:bodyPr>
            <a:normAutofit lnSpcReduction="10000"/>
          </a:bodyPr>
          <a:lstStyle/>
          <a:p>
            <a:endParaRPr lang="en-US" dirty="0"/>
          </a:p>
          <a:p>
            <a:r>
              <a:rPr lang="en-US" sz="2000" dirty="0"/>
              <a:t>Sociometer theory </a:t>
            </a:r>
          </a:p>
          <a:p>
            <a:endParaRPr lang="en-US" sz="2000" dirty="0"/>
          </a:p>
          <a:p>
            <a:pPr lvl="1">
              <a:buFont typeface="Arial" panose="020B0604020202020204" pitchFamily="34" charset="0"/>
              <a:buChar char="•"/>
            </a:pPr>
            <a:r>
              <a:rPr lang="en-US" sz="2000" dirty="0"/>
              <a:t>View of self-esteem as linked to social acceptance</a:t>
            </a:r>
          </a:p>
          <a:p>
            <a:pPr lvl="2"/>
            <a:r>
              <a:rPr lang="en-US" sz="2000" dirty="0"/>
              <a:t>Sociometer: measure of how desirable one would be to other people</a:t>
            </a:r>
          </a:p>
          <a:p>
            <a:pPr lvl="2"/>
            <a:endParaRPr lang="en-US" sz="2000" dirty="0"/>
          </a:p>
          <a:p>
            <a:r>
              <a:rPr lang="en-US" sz="2000" dirty="0"/>
              <a:t>Terror management theory </a:t>
            </a:r>
          </a:p>
          <a:p>
            <a:endParaRPr lang="en-US" sz="2000" dirty="0"/>
          </a:p>
          <a:p>
            <a:pPr lvl="1">
              <a:buFont typeface="Arial" panose="020B0604020202020204" pitchFamily="34" charset="0"/>
              <a:buChar char="•"/>
            </a:pPr>
            <a:r>
              <a:rPr lang="en-US" sz="2000" dirty="0"/>
              <a:t>Having high self-esteem helps shield people from fear of death</a:t>
            </a:r>
          </a:p>
          <a:p>
            <a:pPr lvl="1">
              <a:buFont typeface="Arial" panose="020B0604020202020204" pitchFamily="34" charset="0"/>
              <a:buChar char="•"/>
            </a:pPr>
            <a:endParaRPr lang="en-US" sz="2000" dirty="0"/>
          </a:p>
          <a:p>
            <a:pPr lvl="2"/>
            <a:r>
              <a:rPr lang="en-US" sz="2000" dirty="0"/>
              <a:t>People seek out self-esteem as a way of avoiding a recognition that they are going to die</a:t>
            </a:r>
          </a:p>
          <a:p>
            <a:endParaRPr lang="en-US" dirty="0"/>
          </a:p>
          <a:p>
            <a:pPr lvl="1"/>
            <a:endParaRPr lang="en-US" dirty="0"/>
          </a:p>
        </p:txBody>
      </p:sp>
      <p:sp>
        <p:nvSpPr>
          <p:cNvPr id="33794" name="Rectangle 2"/>
          <p:cNvSpPr>
            <a:spLocks noGrp="1" noChangeArrowheads="1"/>
          </p:cNvSpPr>
          <p:nvPr>
            <p:ph type="title"/>
          </p:nvPr>
        </p:nvSpPr>
        <p:spPr/>
        <p:txBody>
          <a:bodyPr/>
          <a:lstStyle/>
          <a:p>
            <a:r>
              <a:rPr lang="en-US" dirty="0"/>
              <a:t>Why Do We Care About Self-Esteem?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p:txBody>
          <a:bodyPr/>
          <a:lstStyle/>
          <a:p>
            <a:endParaRPr lang="en-US" sz="2000" dirty="0"/>
          </a:p>
          <a:p>
            <a:r>
              <a:rPr lang="en-US" sz="2000" dirty="0"/>
              <a:t>Negative aspects of high self-esteem</a:t>
            </a:r>
          </a:p>
          <a:p>
            <a:endParaRPr lang="en-US" sz="2000" dirty="0"/>
          </a:p>
          <a:p>
            <a:pPr lvl="1">
              <a:buFont typeface="Arial" panose="020B0604020202020204" pitchFamily="34" charset="0"/>
              <a:buChar char="•"/>
            </a:pPr>
            <a:r>
              <a:rPr lang="en-US" sz="2000" dirty="0"/>
              <a:t>Narcissism: excessive self-love and a selfish orientation</a:t>
            </a:r>
          </a:p>
          <a:p>
            <a:pPr lvl="1">
              <a:buFont typeface="Arial" panose="020B0604020202020204" pitchFamily="34" charset="0"/>
              <a:buChar char="•"/>
            </a:pPr>
            <a:endParaRPr lang="en-US" sz="2000" dirty="0"/>
          </a:p>
          <a:p>
            <a:pPr lvl="2"/>
            <a:r>
              <a:rPr lang="en-US" sz="2000" dirty="0"/>
              <a:t>Not the same as high self-esteem, but related </a:t>
            </a:r>
          </a:p>
          <a:p>
            <a:pPr lvl="2"/>
            <a:endParaRPr lang="en-US" sz="2000" dirty="0"/>
          </a:p>
          <a:p>
            <a:pPr lvl="1">
              <a:buFont typeface="Arial" panose="020B0604020202020204" pitchFamily="34" charset="0"/>
              <a:buChar char="•"/>
            </a:pPr>
            <a:r>
              <a:rPr lang="en-US" sz="2000" dirty="0"/>
              <a:t>Higher prejudice </a:t>
            </a:r>
          </a:p>
          <a:p>
            <a:pPr lvl="1">
              <a:buFont typeface="Arial" panose="020B0604020202020204" pitchFamily="34" charset="0"/>
              <a:buChar char="•"/>
            </a:pPr>
            <a:r>
              <a:rPr lang="en-US" sz="2000" dirty="0"/>
              <a:t>Poorer relationship partners </a:t>
            </a:r>
          </a:p>
          <a:p>
            <a:pPr lvl="1">
              <a:buFont typeface="Arial" panose="020B0604020202020204" pitchFamily="34" charset="0"/>
              <a:buChar char="•"/>
            </a:pPr>
            <a:r>
              <a:rPr lang="en-US" sz="2000" dirty="0"/>
              <a:t>Antisocial actions </a:t>
            </a:r>
          </a:p>
          <a:p>
            <a:pPr lvl="1">
              <a:buFont typeface="Arial" panose="020B0604020202020204" pitchFamily="34" charset="0"/>
              <a:buChar char="•"/>
            </a:pPr>
            <a:r>
              <a:rPr lang="en-US" sz="2000" dirty="0"/>
              <a:t>Persistence in the face of failure </a:t>
            </a:r>
          </a:p>
          <a:p>
            <a:pPr lvl="1"/>
            <a:endParaRPr lang="en-US" dirty="0"/>
          </a:p>
        </p:txBody>
      </p:sp>
      <p:sp>
        <p:nvSpPr>
          <p:cNvPr id="34818" name="Rectangle 2"/>
          <p:cNvSpPr>
            <a:spLocks noGrp="1" noChangeArrowheads="1"/>
          </p:cNvSpPr>
          <p:nvPr>
            <p:ph type="title"/>
          </p:nvPr>
        </p:nvSpPr>
        <p:spPr/>
        <p:txBody>
          <a:bodyPr/>
          <a:lstStyle/>
          <a:p>
            <a:r>
              <a:rPr lang="en-US" dirty="0"/>
              <a:t>Is High Self-Esteem Always Good?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p:txBody>
          <a:bodyPr>
            <a:normAutofit/>
          </a:bodyPr>
          <a:lstStyle/>
          <a:p>
            <a:endParaRPr lang="en-US" dirty="0"/>
          </a:p>
          <a:p>
            <a:r>
              <a:rPr lang="en-US" sz="2000" dirty="0"/>
              <a:t>Harmful consequences of pursuing self-esteem </a:t>
            </a:r>
          </a:p>
          <a:p>
            <a:endParaRPr lang="en-US" sz="2000" dirty="0"/>
          </a:p>
          <a:p>
            <a:pPr lvl="1">
              <a:buFont typeface="Arial" panose="020B0604020202020204" pitchFamily="34" charset="0"/>
              <a:buChar char="•"/>
            </a:pPr>
            <a:r>
              <a:rPr lang="en-US" sz="2000" dirty="0"/>
              <a:t>Taking the easy road to ensure success</a:t>
            </a:r>
          </a:p>
          <a:p>
            <a:pPr lvl="1">
              <a:buFont typeface="Arial" panose="020B0604020202020204" pitchFamily="34" charset="0"/>
              <a:buChar char="•"/>
            </a:pPr>
            <a:r>
              <a:rPr lang="en-US" sz="2000" dirty="0"/>
              <a:t>Impairing autonomy</a:t>
            </a:r>
          </a:p>
          <a:p>
            <a:pPr lvl="1">
              <a:buFont typeface="Arial" panose="020B0604020202020204" pitchFamily="34" charset="0"/>
              <a:buChar char="•"/>
            </a:pPr>
            <a:r>
              <a:rPr lang="en-US" sz="2000" dirty="0"/>
              <a:t>Needing to meet expectations of others</a:t>
            </a:r>
          </a:p>
          <a:p>
            <a:pPr lvl="1">
              <a:buFont typeface="Arial" panose="020B0604020202020204" pitchFamily="34" charset="0"/>
              <a:buChar char="•"/>
            </a:pPr>
            <a:r>
              <a:rPr lang="en-US" sz="2000" dirty="0"/>
              <a:t>Weakening individual intrinsic motivation</a:t>
            </a:r>
          </a:p>
          <a:p>
            <a:pPr lvl="1">
              <a:buFont typeface="Arial" panose="020B0604020202020204" pitchFamily="34" charset="0"/>
              <a:buChar char="•"/>
            </a:pPr>
            <a:r>
              <a:rPr lang="en-US" sz="2000" dirty="0"/>
              <a:t>Impairing learning</a:t>
            </a:r>
          </a:p>
          <a:p>
            <a:pPr lvl="1">
              <a:buFont typeface="Arial" panose="020B0604020202020204" pitchFamily="34" charset="0"/>
              <a:buChar char="•"/>
            </a:pPr>
            <a:r>
              <a:rPr lang="en-US" sz="2000" dirty="0"/>
              <a:t>Damaging relationships</a:t>
            </a:r>
          </a:p>
          <a:p>
            <a:pPr lvl="1">
              <a:buFont typeface="Arial" panose="020B0604020202020204" pitchFamily="34" charset="0"/>
              <a:buChar char="•"/>
            </a:pPr>
            <a:r>
              <a:rPr lang="en-US" sz="2000" dirty="0"/>
              <a:t>Potentially harmful to health</a:t>
            </a:r>
          </a:p>
        </p:txBody>
      </p:sp>
      <p:sp>
        <p:nvSpPr>
          <p:cNvPr id="35842" name="Rectangle 2"/>
          <p:cNvSpPr>
            <a:spLocks noGrp="1" noChangeArrowheads="1"/>
          </p:cNvSpPr>
          <p:nvPr>
            <p:ph type="title"/>
          </p:nvPr>
        </p:nvSpPr>
        <p:spPr/>
        <p:txBody>
          <a:bodyPr/>
          <a:lstStyle/>
          <a:p>
            <a:r>
              <a:rPr lang="en-US" dirty="0"/>
              <a:t>Pursuing Self-Esteem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457200" y="1265237"/>
            <a:ext cx="8534400" cy="5211763"/>
          </a:xfrm>
        </p:spPr>
        <p:txBody>
          <a:bodyPr>
            <a:normAutofit lnSpcReduction="10000"/>
          </a:bodyPr>
          <a:lstStyle/>
          <a:p>
            <a:endParaRPr lang="en-US" sz="2000" dirty="0"/>
          </a:p>
          <a:p>
            <a:r>
              <a:rPr lang="en-US" sz="2000" dirty="0"/>
              <a:t>Behaviours that convey an image to others</a:t>
            </a:r>
          </a:p>
          <a:p>
            <a:endParaRPr lang="en-US" sz="2000" dirty="0"/>
          </a:p>
          <a:p>
            <a:r>
              <a:rPr lang="en-US" sz="2000" dirty="0"/>
              <a:t>Include a wide range of actions</a:t>
            </a:r>
          </a:p>
          <a:p>
            <a:endParaRPr lang="en-US" sz="2000" dirty="0"/>
          </a:p>
          <a:p>
            <a:pPr lvl="1">
              <a:buFont typeface="Arial" panose="020B0604020202020204" pitchFamily="34" charset="0"/>
              <a:buChar char="•"/>
            </a:pPr>
            <a:r>
              <a:rPr lang="en-US" sz="2000" dirty="0"/>
              <a:t>Explicit statements about the self (e.g., “I forgive but I don’t forget”)</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How you dress or what car you drive</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Making excuses or threats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Trying to hide your fear or anger so others think you are cool, calm, and collected</a:t>
            </a:r>
          </a:p>
        </p:txBody>
      </p:sp>
      <p:sp>
        <p:nvSpPr>
          <p:cNvPr id="36866" name="Rectangle 2"/>
          <p:cNvSpPr>
            <a:spLocks noGrp="1" noChangeArrowheads="1"/>
          </p:cNvSpPr>
          <p:nvPr>
            <p:ph type="title"/>
          </p:nvPr>
        </p:nvSpPr>
        <p:spPr/>
        <p:txBody>
          <a:bodyPr/>
          <a:lstStyle/>
          <a:p>
            <a:r>
              <a:rPr lang="en-US" dirty="0"/>
              <a:t>Self-Presentation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457200" y="1295400"/>
            <a:ext cx="8229600" cy="4983163"/>
          </a:xfrm>
        </p:spPr>
        <p:txBody>
          <a:bodyPr>
            <a:normAutofit/>
          </a:bodyPr>
          <a:lstStyle/>
          <a:p>
            <a:endParaRPr lang="en-US" sz="2000" dirty="0"/>
          </a:p>
          <a:p>
            <a:r>
              <a:rPr lang="en-US" sz="2000" dirty="0"/>
              <a:t>Focus on self-esteem</a:t>
            </a:r>
          </a:p>
          <a:p>
            <a:endParaRPr lang="en-US" sz="2000" dirty="0"/>
          </a:p>
          <a:p>
            <a:pPr lvl="1">
              <a:buFont typeface="Arial" panose="020B0604020202020204" pitchFamily="34" charset="0"/>
              <a:buChar char="•"/>
            </a:pPr>
            <a:r>
              <a:rPr lang="en-US" sz="2000" dirty="0"/>
              <a:t>Behaviour remains the same when someone else is watching </a:t>
            </a:r>
          </a:p>
          <a:p>
            <a:pPr lvl="1">
              <a:buFont typeface="Arial" panose="020B0604020202020204" pitchFamily="34" charset="0"/>
              <a:buChar char="•"/>
            </a:pPr>
            <a:endParaRPr lang="en-US" sz="2000" dirty="0"/>
          </a:p>
          <a:p>
            <a:r>
              <a:rPr lang="en-US" sz="2000" dirty="0"/>
              <a:t>Focus on what others think</a:t>
            </a:r>
          </a:p>
          <a:p>
            <a:endParaRPr lang="en-US" sz="2000" dirty="0"/>
          </a:p>
          <a:p>
            <a:pPr lvl="1">
              <a:buFont typeface="Arial" panose="020B0604020202020204" pitchFamily="34" charset="0"/>
              <a:buChar char="•"/>
            </a:pPr>
            <a:r>
              <a:rPr lang="en-US" sz="2000" dirty="0" err="1"/>
              <a:t>Behaviour</a:t>
            </a:r>
            <a:r>
              <a:rPr lang="en-US" sz="2000" dirty="0"/>
              <a:t> changes when someone else is watching </a:t>
            </a:r>
          </a:p>
        </p:txBody>
      </p:sp>
      <p:sp>
        <p:nvSpPr>
          <p:cNvPr id="36866" name="Rectangle 2"/>
          <p:cNvSpPr>
            <a:spLocks noGrp="1" noChangeArrowheads="1"/>
          </p:cNvSpPr>
          <p:nvPr>
            <p:ph type="title"/>
          </p:nvPr>
        </p:nvSpPr>
        <p:spPr/>
        <p:txBody>
          <a:bodyPr/>
          <a:lstStyle/>
          <a:p>
            <a:r>
              <a:rPr lang="en-US" dirty="0"/>
              <a:t>Who’s Looking?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p:txBody>
          <a:bodyPr/>
          <a:lstStyle/>
          <a:p>
            <a:endParaRPr lang="en-US" dirty="0"/>
          </a:p>
          <a:p>
            <a:r>
              <a:rPr lang="en-US" sz="2000" dirty="0"/>
              <a:t>Claiming identity</a:t>
            </a:r>
          </a:p>
          <a:p>
            <a:endParaRPr lang="en-US" sz="2000" dirty="0"/>
          </a:p>
          <a:p>
            <a:pPr lvl="1">
              <a:buFont typeface="Arial" panose="020B0604020202020204" pitchFamily="34" charset="0"/>
              <a:buChar char="•"/>
            </a:pPr>
            <a:r>
              <a:rPr lang="en-US" sz="2000" dirty="0"/>
              <a:t>People aspire to many identities</a:t>
            </a:r>
          </a:p>
          <a:p>
            <a:pPr lvl="1">
              <a:buFont typeface="Arial" panose="020B0604020202020204" pitchFamily="34" charset="0"/>
              <a:buChar char="•"/>
            </a:pPr>
            <a:endParaRPr lang="en-US" sz="2000" dirty="0"/>
          </a:p>
          <a:p>
            <a:pPr lvl="2"/>
            <a:r>
              <a:rPr lang="en-US" sz="2000" dirty="0"/>
              <a:t>Claims require social validation</a:t>
            </a:r>
          </a:p>
          <a:p>
            <a:pPr lvl="2"/>
            <a:endParaRPr lang="en-US" sz="2000" dirty="0"/>
          </a:p>
          <a:p>
            <a:pPr lvl="1">
              <a:buFont typeface="Arial" panose="020B0604020202020204" pitchFamily="34" charset="0"/>
              <a:buChar char="•"/>
            </a:pPr>
            <a:r>
              <a:rPr lang="en-US" sz="2000" dirty="0"/>
              <a:t>People use self-presentation to advance their claims to identity</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People will change their </a:t>
            </a:r>
            <a:r>
              <a:rPr lang="en-US" sz="2000" dirty="0" err="1"/>
              <a:t>behaviour</a:t>
            </a:r>
            <a:r>
              <a:rPr lang="en-US" sz="2000" dirty="0"/>
              <a:t> to claim an identity</a:t>
            </a:r>
          </a:p>
          <a:p>
            <a:pPr lvl="1"/>
            <a:endParaRPr lang="en-US" dirty="0"/>
          </a:p>
        </p:txBody>
      </p:sp>
      <p:sp>
        <p:nvSpPr>
          <p:cNvPr id="37890" name="Rectangle 2"/>
          <p:cNvSpPr>
            <a:spLocks noGrp="1" noChangeArrowheads="1"/>
          </p:cNvSpPr>
          <p:nvPr>
            <p:ph type="title"/>
          </p:nvPr>
        </p:nvSpPr>
        <p:spPr/>
        <p:txBody>
          <a:bodyPr/>
          <a:lstStyle/>
          <a:p>
            <a:r>
              <a:rPr lang="en-US" dirty="0"/>
              <a:t>Making an Impression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a:xfrm>
            <a:off x="457200" y="1265237"/>
            <a:ext cx="8229600" cy="5592763"/>
          </a:xfrm>
        </p:spPr>
        <p:txBody>
          <a:bodyPr>
            <a:noAutofit/>
          </a:bodyPr>
          <a:lstStyle/>
          <a:p>
            <a:endParaRPr lang="en-US" sz="2000" dirty="0"/>
          </a:p>
          <a:p>
            <a:r>
              <a:rPr lang="en-US" sz="2000" dirty="0"/>
              <a:t>Tradeoff: </a:t>
            </a:r>
            <a:r>
              <a:rPr lang="en-US" sz="2000" dirty="0" err="1"/>
              <a:t>favourability</a:t>
            </a:r>
            <a:r>
              <a:rPr lang="en-US" sz="2000" dirty="0"/>
              <a:t> versus plausibility</a:t>
            </a:r>
          </a:p>
          <a:p>
            <a:endParaRPr lang="en-US" sz="2000" dirty="0"/>
          </a:p>
          <a:p>
            <a:pPr lvl="1">
              <a:buFont typeface="Arial" panose="020B0604020202020204" pitchFamily="34" charset="0"/>
              <a:buChar char="•"/>
            </a:pPr>
            <a:r>
              <a:rPr lang="en-US" sz="2000" dirty="0"/>
              <a:t>People present themselves in the best possible light</a:t>
            </a:r>
          </a:p>
          <a:p>
            <a:pPr lvl="2"/>
            <a:r>
              <a:rPr lang="en-US" sz="2000" dirty="0"/>
              <a:t>Within plausible range </a:t>
            </a:r>
          </a:p>
          <a:p>
            <a:pPr lvl="2"/>
            <a:endParaRPr lang="en-US" sz="2000" dirty="0"/>
          </a:p>
          <a:p>
            <a:r>
              <a:rPr lang="en-US" sz="2000" dirty="0"/>
              <a:t>What about modesty?</a:t>
            </a:r>
          </a:p>
          <a:p>
            <a:endParaRPr lang="en-US" sz="2000" dirty="0"/>
          </a:p>
          <a:p>
            <a:pPr lvl="1">
              <a:buFont typeface="Arial" panose="020B0604020202020204" pitchFamily="34" charset="0"/>
              <a:buChar char="•"/>
            </a:pPr>
            <a:r>
              <a:rPr lang="en-US" sz="2000" dirty="0"/>
              <a:t>More natural and common among friends</a:t>
            </a:r>
          </a:p>
          <a:p>
            <a:pPr lvl="1">
              <a:buFont typeface="Arial" panose="020B0604020202020204" pitchFamily="34" charset="0"/>
              <a:buChar char="•"/>
            </a:pPr>
            <a:endParaRPr lang="en-US" sz="2000" dirty="0"/>
          </a:p>
          <a:p>
            <a:pPr lvl="2"/>
            <a:r>
              <a:rPr lang="en-US" sz="2000" dirty="0"/>
              <a:t>Helps people get along better</a:t>
            </a:r>
          </a:p>
          <a:p>
            <a:pPr lvl="2"/>
            <a:endParaRPr lang="en-US" sz="2000" dirty="0"/>
          </a:p>
          <a:p>
            <a:pPr lvl="1">
              <a:buFont typeface="Arial" panose="020B0604020202020204" pitchFamily="34" charset="0"/>
              <a:buChar char="•"/>
            </a:pPr>
            <a:r>
              <a:rPr lang="en-US" sz="2000" dirty="0"/>
              <a:t>May be the default or automatic response</a:t>
            </a:r>
          </a:p>
          <a:p>
            <a:pPr lvl="1">
              <a:buFont typeface="Arial" panose="020B0604020202020204" pitchFamily="34" charset="0"/>
              <a:buChar char="•"/>
            </a:pPr>
            <a:endParaRPr lang="en-US" sz="2000" dirty="0"/>
          </a:p>
          <a:p>
            <a:pPr lvl="2"/>
            <a:r>
              <a:rPr lang="en-US" sz="2000" dirty="0"/>
              <a:t>Friends are familiar with faults and failures </a:t>
            </a:r>
          </a:p>
        </p:txBody>
      </p:sp>
      <p:sp>
        <p:nvSpPr>
          <p:cNvPr id="37890" name="Rectangle 2"/>
          <p:cNvSpPr>
            <a:spLocks noGrp="1" noChangeArrowheads="1"/>
          </p:cNvSpPr>
          <p:nvPr>
            <p:ph type="title"/>
          </p:nvPr>
        </p:nvSpPr>
        <p:spPr/>
        <p:txBody>
          <a:bodyPr/>
          <a:lstStyle/>
          <a:p>
            <a:r>
              <a:rPr lang="en-US" dirty="0"/>
              <a:t>Making an Impression (cont’d.)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5237"/>
            <a:ext cx="8229600" cy="5592763"/>
          </a:xfrm>
        </p:spPr>
        <p:txBody>
          <a:bodyPr>
            <a:normAutofit/>
          </a:bodyPr>
          <a:lstStyle/>
          <a:p>
            <a:endParaRPr lang="en-US" sz="2000" dirty="0"/>
          </a:p>
          <a:p>
            <a:r>
              <a:rPr lang="en-US" sz="2000" dirty="0"/>
              <a:t>Self-presentation is very important </a:t>
            </a:r>
          </a:p>
          <a:p>
            <a:endParaRPr lang="en-US" sz="2000" dirty="0"/>
          </a:p>
          <a:p>
            <a:pPr lvl="1">
              <a:buFont typeface="Arial" panose="020B0604020202020204" pitchFamily="34" charset="0"/>
              <a:buChar char="•"/>
            </a:pPr>
            <a:r>
              <a:rPr lang="en-US" sz="2000" dirty="0"/>
              <a:t>Sometimes people risk illness, injury, or even death in order to make a good impression</a:t>
            </a:r>
          </a:p>
          <a:p>
            <a:pPr lvl="1">
              <a:buFont typeface="Arial" panose="020B0604020202020204" pitchFamily="34" charset="0"/>
              <a:buChar char="•"/>
            </a:pPr>
            <a:endParaRPr lang="en-US" sz="2000" dirty="0"/>
          </a:p>
          <a:p>
            <a:pPr lvl="2"/>
            <a:r>
              <a:rPr lang="en-US" sz="2000" dirty="0"/>
              <a:t>Gaining social acceptance is felt as an even stronger and more urgent motive than the motivation to stay alive and healthy</a:t>
            </a:r>
          </a:p>
          <a:p>
            <a:pPr lvl="2"/>
            <a:endParaRPr lang="en-US" sz="2000" dirty="0"/>
          </a:p>
          <a:p>
            <a:pPr lvl="1">
              <a:buFont typeface="Arial" panose="020B0604020202020204" pitchFamily="34" charset="0"/>
              <a:buChar char="•"/>
            </a:pPr>
            <a:r>
              <a:rPr lang="en-US" sz="2000" dirty="0"/>
              <a:t>Self-presentation can be stronger than self-preservation</a:t>
            </a:r>
          </a:p>
          <a:p>
            <a:pPr lvl="1">
              <a:buFont typeface="Arial" panose="020B0604020202020204" pitchFamily="34" charset="0"/>
              <a:buChar char="•"/>
            </a:pPr>
            <a:endParaRPr lang="en-US" sz="2000" dirty="0"/>
          </a:p>
          <a:p>
            <a:pPr lvl="2"/>
            <a:r>
              <a:rPr lang="en-US" sz="2000" dirty="0"/>
              <a:t>Another sign that the human psyche is designed to gain and keep a place in a social group</a:t>
            </a:r>
          </a:p>
        </p:txBody>
      </p:sp>
      <p:sp>
        <p:nvSpPr>
          <p:cNvPr id="2" name="Title 1"/>
          <p:cNvSpPr>
            <a:spLocks noGrp="1"/>
          </p:cNvSpPr>
          <p:nvPr>
            <p:ph type="title"/>
          </p:nvPr>
        </p:nvSpPr>
        <p:spPr/>
        <p:txBody>
          <a:bodyPr/>
          <a:lstStyle/>
          <a:p>
            <a:r>
              <a:rPr lang="en-US" dirty="0"/>
              <a:t>Self-Presentation and Risky </a:t>
            </a:r>
            <a:r>
              <a:rPr lang="en-US" dirty="0" err="1"/>
              <a:t>Behaviour</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p:txBody>
          <a:bodyPr/>
          <a:lstStyle/>
          <a:p>
            <a:pPr>
              <a:defRPr/>
            </a:pPr>
            <a:endParaRPr lang="en-US" sz="2000" dirty="0"/>
          </a:p>
          <a:p>
            <a:pPr>
              <a:defRPr/>
            </a:pPr>
            <a:r>
              <a:rPr lang="en-US" sz="2000" dirty="0"/>
              <a:t>Humans have self-concept that distinguishes them from others</a:t>
            </a:r>
          </a:p>
          <a:p>
            <a:pPr>
              <a:defRPr/>
            </a:pPr>
            <a:endParaRPr lang="en-US" sz="2000" dirty="0"/>
          </a:p>
          <a:p>
            <a:pPr lvl="1">
              <a:buFont typeface="Arial" panose="020B0604020202020204" pitchFamily="34" charset="0"/>
              <a:buChar char="•"/>
              <a:defRPr/>
            </a:pPr>
            <a:r>
              <a:rPr lang="en-US" sz="2000" dirty="0"/>
              <a:t>Humans also crave social acceptance</a:t>
            </a:r>
          </a:p>
          <a:p>
            <a:pPr lvl="1">
              <a:buFont typeface="Arial" panose="020B0604020202020204" pitchFamily="34" charset="0"/>
              <a:buChar char="•"/>
              <a:defRPr/>
            </a:pPr>
            <a:endParaRPr lang="en-US" sz="2000" dirty="0"/>
          </a:p>
          <a:p>
            <a:pPr>
              <a:defRPr/>
            </a:pPr>
            <a:r>
              <a:rPr lang="en-US" sz="2000" dirty="0"/>
              <a:t>Self-esteem and self-presentation play an important role in establishing and preserving the self</a:t>
            </a:r>
          </a:p>
          <a:p>
            <a:pPr>
              <a:defRPr/>
            </a:pPr>
            <a:endParaRPr lang="en-US" sz="2000" dirty="0"/>
          </a:p>
          <a:p>
            <a:pPr lvl="1">
              <a:buFont typeface="Arial" panose="020B0604020202020204" pitchFamily="34" charset="0"/>
              <a:buChar char="•"/>
              <a:defRPr/>
            </a:pPr>
            <a:r>
              <a:rPr lang="en-US" sz="2000" dirty="0"/>
              <a:t>High self-esteem is not always good </a:t>
            </a:r>
          </a:p>
          <a:p>
            <a:pPr>
              <a:defRPr/>
            </a:pPr>
            <a:endParaRPr lang="en-US" dirty="0"/>
          </a:p>
          <a:p>
            <a:pPr marL="0" indent="0">
              <a:buFontTx/>
              <a:buNone/>
              <a:defRPr/>
            </a:pPr>
            <a:endParaRPr lang="en-US" dirty="0"/>
          </a:p>
        </p:txBody>
      </p:sp>
      <p:sp>
        <p:nvSpPr>
          <p:cNvPr id="41986" name="Rectangle 2"/>
          <p:cNvSpPr>
            <a:spLocks noGrp="1" noChangeArrowheads="1"/>
          </p:cNvSpPr>
          <p:nvPr>
            <p:ph type="title"/>
          </p:nvPr>
        </p:nvSpPr>
        <p:spPr/>
        <p:txBody>
          <a:bodyPr/>
          <a:lstStyle/>
          <a:p>
            <a:r>
              <a:rPr lang="en-US" dirty="0"/>
              <a:t>Summary</a:t>
            </a:r>
          </a:p>
        </p:txBody>
      </p:sp>
    </p:spTree>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1F497D"/>
      </a:dk2>
      <a:lt2>
        <a:srgbClr val="EEECE1"/>
      </a:lt2>
      <a:accent1>
        <a:srgbClr val="257191"/>
      </a:accent1>
      <a:accent2>
        <a:srgbClr val="C4BD97"/>
      </a:accent2>
      <a:accent3>
        <a:srgbClr val="F2F7DF"/>
      </a:accent3>
      <a:accent4>
        <a:srgbClr val="8064A2"/>
      </a:accent4>
      <a:accent5>
        <a:srgbClr val="4BACC6"/>
      </a:accent5>
      <a:accent6>
        <a:srgbClr val="F7941E"/>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8524</Words>
  <Application>Microsoft Office PowerPoint</Application>
  <PresentationFormat>On-screen Show (4:3)</PresentationFormat>
  <Paragraphs>570</Paragraphs>
  <Slides>37</Slides>
  <Notes>37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Times New Roman</vt:lpstr>
      <vt:lpstr>1_Office Theme</vt:lpstr>
      <vt:lpstr>Social Psychology: Global Perspectives  </vt:lpstr>
      <vt:lpstr>Learning Objectives</vt:lpstr>
      <vt:lpstr>Introduction </vt:lpstr>
      <vt:lpstr>Three Parts of the Self</vt:lpstr>
      <vt:lpstr>Who/What Makes the Self: The Individual or Society?</vt:lpstr>
      <vt:lpstr>Self-Construals</vt:lpstr>
      <vt:lpstr>Self-Awareness</vt:lpstr>
      <vt:lpstr>Self Awareness Theory</vt:lpstr>
      <vt:lpstr>Self-Awareness (cont’d.)</vt:lpstr>
      <vt:lpstr>Looking Outside: The Looking-Glass Self</vt:lpstr>
      <vt:lpstr>Looking Outside: The Looking-Glass Self</vt:lpstr>
      <vt:lpstr>Looking Inside: Introspection</vt:lpstr>
      <vt:lpstr>Looking at Others: Social Comparison</vt:lpstr>
      <vt:lpstr>Self-Perception</vt:lpstr>
      <vt:lpstr>Fluctuating Image(s) of Self</vt:lpstr>
      <vt:lpstr>Why People Seek Self-Knowledge</vt:lpstr>
      <vt:lpstr>When Motives Compete</vt:lpstr>
      <vt:lpstr>Tradeoffs: Self-Handicapping</vt:lpstr>
      <vt:lpstr>Self-Handicapping</vt:lpstr>
      <vt:lpstr>Self-Knowledge and the Duplex Mind</vt:lpstr>
      <vt:lpstr>Self and Information Processing</vt:lpstr>
      <vt:lpstr>The Self-Reference Effect</vt:lpstr>
      <vt:lpstr>Can the Self-Concept Change?</vt:lpstr>
      <vt:lpstr>Can the Self-Concept Change? (cont’d.)</vt:lpstr>
      <vt:lpstr>Self-Esteem</vt:lpstr>
      <vt:lpstr>Reality and Illusion</vt:lpstr>
      <vt:lpstr>How People Fool Themselves</vt:lpstr>
      <vt:lpstr>Benefits of Self-Esteem</vt:lpstr>
      <vt:lpstr>Why Do We Care About Self-Esteem?</vt:lpstr>
      <vt:lpstr>Is High Self-Esteem Always Good?</vt:lpstr>
      <vt:lpstr>Pursuing Self-Esteem</vt:lpstr>
      <vt:lpstr>Self-Presentation</vt:lpstr>
      <vt:lpstr>Who’s Looking? </vt:lpstr>
      <vt:lpstr>Making an Impression</vt:lpstr>
      <vt:lpstr>Making an Impression (cont’d.)</vt:lpstr>
      <vt:lpstr>Self-Presentation and Risky Behaviour</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dc:title>
  <dc:creator>Paul Hutchings</dc:creator>
  <cp:lastModifiedBy>Judith Marshall</cp:lastModifiedBy>
  <cp:revision>160</cp:revision>
  <dcterms:created xsi:type="dcterms:W3CDTF">2006-11-12T02:45:29Z</dcterms:created>
  <dcterms:modified xsi:type="dcterms:W3CDTF">2023-01-31T16:00:57Z</dcterms:modified>
</cp:coreProperties>
</file>