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8"/>
  </p:notesMasterIdLst>
  <p:sldIdLst>
    <p:sldId id="256" r:id="rId16"/>
    <p:sldId id="259" r:id="rId17"/>
    <p:sldId id="260" r:id="rId18"/>
    <p:sldId id="290" r:id="rId19"/>
    <p:sldId id="303" r:id="rId20"/>
    <p:sldId id="304" r:id="rId21"/>
    <p:sldId id="291" r:id="rId22"/>
    <p:sldId id="292" r:id="rId23"/>
    <p:sldId id="293" r:id="rId24"/>
    <p:sldId id="294" r:id="rId25"/>
    <p:sldId id="295" r:id="rId26"/>
    <p:sldId id="302" r:id="rId27"/>
    <p:sldId id="289" r:id="rId28"/>
    <p:sldId id="296" r:id="rId29"/>
    <p:sldId id="297" r:id="rId30"/>
    <p:sldId id="305" r:id="rId31"/>
    <p:sldId id="299" r:id="rId32"/>
    <p:sldId id="301" r:id="rId33"/>
    <p:sldId id="298" r:id="rId34"/>
    <p:sldId id="288" r:id="rId35"/>
    <p:sldId id="278" r:id="rId36"/>
    <p:sldId id="258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22" autoAdjust="0"/>
    <p:restoredTop sz="85150" autoAdjust="0"/>
  </p:normalViewPr>
  <p:slideViewPr>
    <p:cSldViewPr snapToGrid="0" snapToObjects="1">
      <p:cViewPr varScale="1">
        <p:scale>
          <a:sx n="57" d="100"/>
          <a:sy n="57" d="100"/>
        </p:scale>
        <p:origin x="53" y="10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7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presProps" Target="presProps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578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482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start of Infer stats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784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851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776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637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3492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9140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4333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7764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5262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4005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552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youtube.com/watch?v=eyknGvncKLw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4 	15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June 2026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5090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              BMDP7009/BMPF7102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4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bg1"/>
                </a:solidFill>
              </a:rPr>
              <a:t>Analysing Data: introduction to inferential statistics, and the use of key statistical tests in Excel </a:t>
            </a:r>
            <a:endParaRPr lang="en-GB" sz="3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38461"/>
          </a:xfrm>
        </p:spPr>
        <p:txBody>
          <a:bodyPr/>
          <a:lstStyle/>
          <a:p>
            <a:pPr algn="ctr"/>
            <a:r>
              <a:rPr lang="en-GB" sz="4000" dirty="0"/>
              <a:t>Aims of Session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10BE3A-C9BB-4142-9557-F817E9744A04}"/>
              </a:ext>
            </a:extLst>
          </p:cNvPr>
          <p:cNvSpPr txBox="1"/>
          <p:nvPr/>
        </p:nvSpPr>
        <p:spPr>
          <a:xfrm>
            <a:off x="796159" y="2690336"/>
            <a:ext cx="771919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Introduction to inferential statistics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Understanding some key statistical tests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Using Excel for inferential statistics </a:t>
            </a:r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5AE0EF3-C562-4E36-9D07-3131011C83BB}"/>
              </a:ext>
            </a:extLst>
          </p:cNvPr>
          <p:cNvSpPr txBox="1"/>
          <p:nvPr/>
        </p:nvSpPr>
        <p:spPr>
          <a:xfrm>
            <a:off x="1489841" y="1887419"/>
            <a:ext cx="616431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The normal distribution, and how it leads to ‘p values’ </a:t>
            </a:r>
          </a:p>
        </p:txBody>
      </p:sp>
    </p:spTree>
    <p:extLst>
      <p:ext uri="{BB962C8B-B14F-4D97-AF65-F5344CB8AC3E}">
        <p14:creationId xmlns:p14="http://schemas.microsoft.com/office/powerpoint/2010/main" val="1755203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B87F2-DFE5-4542-9ADB-4A232DBAC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512476"/>
            <a:ext cx="3811271" cy="1325563"/>
          </a:xfrm>
        </p:spPr>
        <p:txBody>
          <a:bodyPr/>
          <a:lstStyle/>
          <a:p>
            <a:r>
              <a:rPr lang="en-GB" dirty="0"/>
              <a:t>What are inferential statistics about?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4A1A9E-6591-4B15-BC73-D53C0C1C5D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587909" y="719929"/>
            <a:ext cx="5770881" cy="4635819"/>
          </a:xfrm>
        </p:spPr>
        <p:txBody>
          <a:bodyPr/>
          <a:lstStyle/>
          <a:p>
            <a:r>
              <a:rPr lang="en-GB" dirty="0"/>
              <a:t>We’re usually trying to see if two or more groups (samples) are similar or different </a:t>
            </a:r>
          </a:p>
          <a:p>
            <a:r>
              <a:rPr lang="en-GB" dirty="0"/>
              <a:t> We carry out a statistical test that basically compares sample values (usually means) with a typical distribution (or population)</a:t>
            </a:r>
          </a:p>
          <a:p>
            <a:r>
              <a:rPr lang="en-GB" dirty="0"/>
              <a:t> The test produces a </a:t>
            </a:r>
            <a:r>
              <a:rPr lang="en-GB" b="1" dirty="0"/>
              <a:t>probability value (p value</a:t>
            </a:r>
            <a:r>
              <a:rPr lang="en-GB" dirty="0"/>
              <a:t>). This indicates how probable it is that two groups are similar or </a:t>
            </a:r>
            <a:r>
              <a:rPr lang="en-GB" i="1" dirty="0"/>
              <a:t>significantly</a:t>
            </a:r>
            <a:r>
              <a:rPr lang="en-GB" dirty="0"/>
              <a:t> different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0AE245-421B-445D-9679-938C8EF931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158" y="3151103"/>
            <a:ext cx="1959611" cy="2358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463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6ECB2-8FA3-4A06-B973-3AEC8E701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470293-90C5-4B6F-B8DD-C1C0E326B9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806666" y="572294"/>
            <a:ext cx="5259388" cy="5049520"/>
          </a:xfrm>
        </p:spPr>
        <p:txBody>
          <a:bodyPr/>
          <a:lstStyle/>
          <a:p>
            <a:r>
              <a:rPr lang="en-GB" dirty="0"/>
              <a:t>We want to know if the mean heights of two Year 6 classes are similar or different</a:t>
            </a:r>
          </a:p>
          <a:p>
            <a:r>
              <a:rPr lang="en-GB" dirty="0"/>
              <a:t>We choose an appropriate statistical test</a:t>
            </a:r>
          </a:p>
          <a:p>
            <a:r>
              <a:rPr lang="en-GB" dirty="0"/>
              <a:t>This compares mean heights with a distribution (typical population of all year 6 children) </a:t>
            </a:r>
          </a:p>
          <a:p>
            <a:r>
              <a:rPr lang="en-GB" dirty="0"/>
              <a:t>A</a:t>
            </a:r>
            <a:r>
              <a:rPr lang="en-GB" b="1" dirty="0"/>
              <a:t> p value </a:t>
            </a:r>
            <a:r>
              <a:rPr lang="en-GB" dirty="0"/>
              <a:t>is produced</a:t>
            </a:r>
          </a:p>
          <a:p>
            <a:r>
              <a:rPr lang="en-GB" dirty="0"/>
              <a:t>Based on the value of p, we decide if the two groups are similar, or significantly different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57649E-7876-436B-9D7D-822217E2D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198" y="2094463"/>
            <a:ext cx="1959611" cy="23587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A949BE-E29A-47B0-98D5-638443FDA557}"/>
              </a:ext>
            </a:extLst>
          </p:cNvPr>
          <p:cNvSpPr txBox="1"/>
          <p:nvPr/>
        </p:nvSpPr>
        <p:spPr>
          <a:xfrm>
            <a:off x="2011680" y="1690688"/>
            <a:ext cx="83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FE5B62-CA5E-411E-99B9-E99047A34037}"/>
              </a:ext>
            </a:extLst>
          </p:cNvPr>
          <p:cNvSpPr txBox="1"/>
          <p:nvPr/>
        </p:nvSpPr>
        <p:spPr>
          <a:xfrm>
            <a:off x="2076449" y="4495397"/>
            <a:ext cx="83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2</a:t>
            </a:r>
          </a:p>
        </p:txBody>
      </p:sp>
    </p:spTree>
    <p:extLst>
      <p:ext uri="{BB962C8B-B14F-4D97-AF65-F5344CB8AC3E}">
        <p14:creationId xmlns:p14="http://schemas.microsoft.com/office/powerpoint/2010/main" val="1630884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1B1AE-0830-4CC1-A2E8-A99EB1BE3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089" y="70945"/>
            <a:ext cx="7685690" cy="922283"/>
          </a:xfrm>
        </p:spPr>
        <p:txBody>
          <a:bodyPr/>
          <a:lstStyle/>
          <a:p>
            <a:r>
              <a:rPr lang="en-GB" sz="4000" dirty="0">
                <a:latin typeface="+mn-lt"/>
              </a:rPr>
              <a:t>The Normal Distribution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468DE2-56DC-4F6E-B1AB-C145A7CBC3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3773" y="1110820"/>
            <a:ext cx="3626070" cy="480913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/>
              <a:t>This ‘ bell-shaped’ curve shows the population relating to a particular variable, </a:t>
            </a:r>
            <a:r>
              <a:rPr lang="en-GB" sz="2500" dirty="0" err="1"/>
              <a:t>eg.</a:t>
            </a:r>
            <a:r>
              <a:rPr lang="en-GB" sz="2500" dirty="0"/>
              <a:t> height of children in a school; weight of patients in a hospital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/>
              <a:t>Most values of the variable are clustered around the central value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/>
              <a:t>The central value is the population mean, µ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A00AB2-D0E2-4F2C-888E-E0A7EEB493A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21550" y="1804504"/>
            <a:ext cx="4405630" cy="312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303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3EEE6-D7E3-41F8-A8CD-21E2FC49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Distribution &amp; Standard Deviation (</a:t>
            </a:r>
            <a:r>
              <a:rPr lang="en-GB" dirty="0" err="1"/>
              <a:t>sd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1AE06-7EBB-42A9-B927-86DD02D0C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289649"/>
            <a:ext cx="3028950" cy="1941157"/>
          </a:xfrm>
        </p:spPr>
        <p:txBody>
          <a:bodyPr/>
          <a:lstStyle/>
          <a:p>
            <a:r>
              <a:rPr lang="en-GB" dirty="0"/>
              <a:t>95% of all values are found within </a:t>
            </a:r>
            <a:r>
              <a:rPr lang="en-GB" dirty="0" err="1"/>
              <a:t>approx</a:t>
            </a:r>
            <a:r>
              <a:rPr lang="en-GB" dirty="0"/>
              <a:t> ± 2σ (actually, 1.96 σ)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693674-B687-4425-8E90-B4AF4CA7C58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82560" y="2727486"/>
            <a:ext cx="5003165" cy="2303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965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324D2-1854-4398-AE13-D609414A2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978" y="267733"/>
            <a:ext cx="3745457" cy="772791"/>
          </a:xfrm>
        </p:spPr>
        <p:txBody>
          <a:bodyPr/>
          <a:lstStyle/>
          <a:p>
            <a:pPr algn="ctr"/>
            <a:r>
              <a:rPr lang="en-GB" sz="4000" dirty="0">
                <a:latin typeface="+mn-lt"/>
              </a:rPr>
              <a:t>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84B88B-23B1-4C51-9E00-7CAA048BCF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307" y="1929137"/>
            <a:ext cx="4368800" cy="24472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C06989-64DA-4BF3-B694-B2FC5665D0CD}"/>
              </a:ext>
            </a:extLst>
          </p:cNvPr>
          <p:cNvSpPr txBox="1"/>
          <p:nvPr/>
        </p:nvSpPr>
        <p:spPr>
          <a:xfrm>
            <a:off x="4374107" y="267733"/>
            <a:ext cx="45720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This represents a population with a normal distribution (</a:t>
            </a:r>
            <a:r>
              <a:rPr lang="en-GB" sz="2000" dirty="0" err="1"/>
              <a:t>eg.</a:t>
            </a:r>
            <a:r>
              <a:rPr lang="en-GB" sz="2000" dirty="0"/>
              <a:t> height of children aged 6-10 in mm in a particular town)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The population mean, µ = 1010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Most heights are clustered around the mean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If we took many random samples of children’s heights, we would find </a:t>
            </a:r>
            <a:r>
              <a:rPr lang="en-GB" sz="2000" dirty="0">
                <a:solidFill>
                  <a:srgbClr val="0070C0"/>
                </a:solidFill>
              </a:rPr>
              <a:t>95% of sample means between 970 and 1050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 probability of a very low value (</a:t>
            </a:r>
            <a:r>
              <a:rPr lang="en-GB" sz="2000" dirty="0" err="1"/>
              <a:t>eg.</a:t>
            </a:r>
            <a:r>
              <a:rPr lang="en-GB" sz="2000" dirty="0"/>
              <a:t> 950) belonging to this population is low: it is less than 5%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We might conclude that a child with height 950mm (or sample with this mean) is significantly different from this population </a:t>
            </a:r>
          </a:p>
        </p:txBody>
      </p:sp>
    </p:spTree>
    <p:extLst>
      <p:ext uri="{BB962C8B-B14F-4D97-AF65-F5344CB8AC3E}">
        <p14:creationId xmlns:p14="http://schemas.microsoft.com/office/powerpoint/2010/main" val="1308389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23E86-579A-4F75-8F49-25786813E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935" y="81346"/>
            <a:ext cx="8434552" cy="1692275"/>
          </a:xfrm>
        </p:spPr>
        <p:txBody>
          <a:bodyPr/>
          <a:lstStyle/>
          <a:p>
            <a:r>
              <a:rPr lang="en-GB" sz="3600" dirty="0">
                <a:latin typeface="+mn-lt"/>
              </a:rPr>
              <a:t>We can use this idea to infer whether samples are likely to come from particular populations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2FCAE-56E4-447F-BB8C-489DE93F6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2015" y="1359775"/>
            <a:ext cx="4479378" cy="4552294"/>
          </a:xfrm>
        </p:spPr>
        <p:txBody>
          <a:bodyPr/>
          <a:lstStyle/>
          <a:p>
            <a:r>
              <a:rPr lang="en-GB" dirty="0"/>
              <a:t>You have bought a pack of </a:t>
            </a:r>
            <a:r>
              <a:rPr lang="en-GB" dirty="0" err="1"/>
              <a:t>Welshcakes</a:t>
            </a:r>
            <a:r>
              <a:rPr lang="en-GB" dirty="0"/>
              <a:t> (a type of currant cake) that looks extremely ‘spotty’, </a:t>
            </a:r>
            <a:r>
              <a:rPr lang="en-GB" dirty="0" err="1"/>
              <a:t>ie</a:t>
            </a:r>
            <a:r>
              <a:rPr lang="en-GB" dirty="0"/>
              <a:t>. with a high raisin content ☺!! </a:t>
            </a:r>
          </a:p>
          <a:p>
            <a:r>
              <a:rPr lang="en-GB" dirty="0"/>
              <a:t>You form a hypothesis that it has a significantly higher raisin content compared to a typical pack</a:t>
            </a:r>
          </a:p>
          <a:p>
            <a:r>
              <a:rPr lang="en-GB" dirty="0"/>
              <a:t>How do you prove or disprove your hypothesis?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10B1CA-F38C-4C69-B2DE-E3F79D2286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88935" y="2831355"/>
            <a:ext cx="3442335" cy="2141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991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A03A9-2422-4049-9868-A9B1C91E2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2772918" cy="1325563"/>
          </a:xfrm>
        </p:spPr>
        <p:txBody>
          <a:bodyPr/>
          <a:lstStyle/>
          <a:p>
            <a:r>
              <a:rPr lang="en-GB" dirty="0"/>
              <a:t>Example Described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A11AC-DC64-4EEF-821B-0985DF4D7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0926" y="503349"/>
            <a:ext cx="4462272" cy="4834196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You find the mean raisin content of your Welsh -cakes (total number divided by no. of cakes)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You compare your mean with a typical raisin distribution (if you can find one!!)</a:t>
            </a:r>
          </a:p>
          <a:p>
            <a:pPr marL="0" indent="0">
              <a:buNone/>
            </a:pPr>
            <a:r>
              <a:rPr lang="en-GB" sz="2400" dirty="0"/>
              <a:t>If it falls within the ‘extreme’ ends (</a:t>
            </a:r>
            <a:r>
              <a:rPr lang="en-GB" sz="2400" dirty="0" err="1"/>
              <a:t>ie</a:t>
            </a:r>
            <a:r>
              <a:rPr lang="en-GB" sz="2400" dirty="0"/>
              <a:t>. 5% at the edges), we would say that the probability of belonging to this population is &lt;0.05 (</a:t>
            </a:r>
            <a:r>
              <a:rPr lang="en-GB" sz="2400" dirty="0" err="1"/>
              <a:t>ie</a:t>
            </a:r>
            <a:r>
              <a:rPr lang="en-GB" sz="2400" dirty="0"/>
              <a:t>. Probability, </a:t>
            </a:r>
            <a:r>
              <a:rPr lang="en-GB" sz="2400" dirty="0">
                <a:solidFill>
                  <a:srgbClr val="FF0000"/>
                </a:solidFill>
              </a:rPr>
              <a:t>p&lt;0.05</a:t>
            </a:r>
            <a:r>
              <a:rPr lang="en-GB" sz="2400" dirty="0"/>
              <a:t>)</a:t>
            </a:r>
          </a:p>
          <a:p>
            <a:pPr marL="0" indent="0">
              <a:buNone/>
            </a:pPr>
            <a:r>
              <a:rPr lang="en-GB" sz="2400" dirty="0"/>
              <a:t>This means that </a:t>
            </a:r>
            <a:r>
              <a:rPr lang="en-GB" sz="2400" dirty="0">
                <a:solidFill>
                  <a:srgbClr val="0070C0"/>
                </a:solidFill>
              </a:rPr>
              <a:t>it is significantly  different: in this case, the raisin content is significantly higher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D0F37C-2A54-4E46-B0E0-47EA6B9364E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-264414" y="2313622"/>
            <a:ext cx="4625340" cy="223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73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9B444-39CF-4FAE-88EF-A21EC8FE5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930" y="1166562"/>
            <a:ext cx="7886700" cy="4351338"/>
          </a:xfrm>
        </p:spPr>
        <p:txBody>
          <a:bodyPr/>
          <a:lstStyle/>
          <a:p>
            <a:r>
              <a:rPr lang="en-GB" sz="3200" dirty="0"/>
              <a:t>In quantitative, deductive research, it is often the case that we approach research with a pre-determined idea or ‘</a:t>
            </a:r>
            <a:r>
              <a:rPr lang="en-GB" sz="3200" dirty="0">
                <a:solidFill>
                  <a:srgbClr val="FF0000"/>
                </a:solidFill>
              </a:rPr>
              <a:t>hypothesis</a:t>
            </a:r>
            <a:r>
              <a:rPr lang="en-GB" sz="3200" dirty="0"/>
              <a:t>’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E.g. Cars, you may have decided that the lifespan of a particular car seemed to be rather short!  Start the test setting out the hypothesis</a:t>
            </a:r>
          </a:p>
        </p:txBody>
      </p:sp>
    </p:spTree>
    <p:extLst>
      <p:ext uri="{BB962C8B-B14F-4D97-AF65-F5344CB8AC3E}">
        <p14:creationId xmlns:p14="http://schemas.microsoft.com/office/powerpoint/2010/main" val="37235412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89504-CF02-45E1-A7EE-AB61CBE42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280" y="280065"/>
            <a:ext cx="7886700" cy="804456"/>
          </a:xfrm>
        </p:spPr>
        <p:txBody>
          <a:bodyPr/>
          <a:lstStyle/>
          <a:p>
            <a:pPr algn="ctr"/>
            <a:r>
              <a:rPr lang="en-GB" dirty="0"/>
              <a:t>Setting out Hypotheses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2E5D3C-5BA1-4DE8-8A0F-356A3E3620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56859" y="-526200"/>
            <a:ext cx="3646968" cy="8123274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Typically, we use the following convention: </a:t>
            </a:r>
          </a:p>
          <a:p>
            <a:r>
              <a:rPr lang="en-GB" sz="3000" dirty="0">
                <a:solidFill>
                  <a:srgbClr val="0070C0"/>
                </a:solidFill>
              </a:rPr>
              <a:t>Null hypothesis (H0): </a:t>
            </a:r>
            <a:r>
              <a:rPr lang="en-GB" sz="3000" dirty="0"/>
              <a:t>there is no significant difference between individuals/ groups, and any observed difference is due to chance</a:t>
            </a:r>
          </a:p>
          <a:p>
            <a:r>
              <a:rPr lang="en-GB" sz="3000" dirty="0">
                <a:solidFill>
                  <a:srgbClr val="0070C0"/>
                </a:solidFill>
              </a:rPr>
              <a:t>Alternate hypothesis (H1): </a:t>
            </a:r>
            <a:r>
              <a:rPr lang="en-GB" sz="3000" dirty="0"/>
              <a:t>there is a significant difference (</a:t>
            </a:r>
            <a:r>
              <a:rPr lang="en-GB" sz="3000" dirty="0">
                <a:solidFill>
                  <a:srgbClr val="0070C0"/>
                </a:solidFill>
              </a:rPr>
              <a:t>this would be the hypothesis accepted in the ‘Welsh cake’ example</a:t>
            </a:r>
            <a:r>
              <a:rPr lang="en-GB" sz="30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398810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605EE-D8C9-4D63-96F9-9D72E2F64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259" y="141842"/>
            <a:ext cx="7886700" cy="793824"/>
          </a:xfrm>
        </p:spPr>
        <p:txBody>
          <a:bodyPr/>
          <a:lstStyle/>
          <a:p>
            <a:pPr algn="ctr"/>
            <a:r>
              <a:rPr lang="en-GB" dirty="0"/>
              <a:t>Statistical tests and p values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1DCBFD-EBDA-4DA1-AA0E-5EE991225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608433" y="1621474"/>
            <a:ext cx="6000750" cy="4684953"/>
          </a:xfrm>
        </p:spPr>
        <p:txBody>
          <a:bodyPr/>
          <a:lstStyle/>
          <a:p>
            <a:r>
              <a:rPr lang="en-GB" sz="2200" dirty="0"/>
              <a:t>Statistical tests do not give definite answers, just probabilities, or </a:t>
            </a:r>
            <a:r>
              <a:rPr lang="en-GB" sz="2200" b="1" dirty="0"/>
              <a:t>‘p values’ </a:t>
            </a:r>
          </a:p>
          <a:p>
            <a:r>
              <a:rPr lang="en-GB" sz="2200" dirty="0">
                <a:solidFill>
                  <a:srgbClr val="0070C0"/>
                </a:solidFill>
              </a:rPr>
              <a:t>We decide if these probabilities are significant</a:t>
            </a:r>
          </a:p>
          <a:p>
            <a:r>
              <a:rPr lang="en-GB" sz="2200" dirty="0"/>
              <a:t>If we find a p value that is </a:t>
            </a:r>
            <a:r>
              <a:rPr lang="en-GB" sz="2200" i="1" dirty="0"/>
              <a:t>smaller than</a:t>
            </a:r>
            <a:r>
              <a:rPr lang="en-GB" sz="2200" dirty="0"/>
              <a:t> 0.05, this implies that the sample statistic is </a:t>
            </a:r>
            <a:r>
              <a:rPr lang="en-GB" sz="2200" b="1" dirty="0"/>
              <a:t>significant</a:t>
            </a:r>
            <a:r>
              <a:rPr lang="en-GB" sz="2200" dirty="0"/>
              <a:t> at this level</a:t>
            </a:r>
          </a:p>
          <a:p>
            <a:r>
              <a:rPr lang="en-GB" sz="2200" dirty="0">
                <a:solidFill>
                  <a:srgbClr val="0070C0"/>
                </a:solidFill>
              </a:rPr>
              <a:t>We would then reject H0 and accept H1 </a:t>
            </a:r>
          </a:p>
          <a:p>
            <a:r>
              <a:rPr lang="en-GB" sz="2200" dirty="0" err="1"/>
              <a:t>Eg.</a:t>
            </a:r>
            <a:r>
              <a:rPr lang="en-GB" sz="2200" dirty="0"/>
              <a:t> in the Welsh-cake example, we would deduce that our pack (‘sample’) is significantly different from typical </a:t>
            </a:r>
            <a:r>
              <a:rPr lang="en-GB" sz="2200" dirty="0" err="1"/>
              <a:t>Welshcakes</a:t>
            </a:r>
            <a:r>
              <a:rPr lang="en-GB" sz="2200" dirty="0"/>
              <a:t> (‘population’)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74AC7A-D6D5-4EFA-85B2-087DCAA39E7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13786" y="2144395"/>
            <a:ext cx="3852545" cy="256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9670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780A-0A26-4FD0-B160-0161A9E8F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524" y="2555432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Key statistical tests</a:t>
            </a:r>
          </a:p>
        </p:txBody>
      </p:sp>
    </p:spTree>
    <p:extLst>
      <p:ext uri="{BB962C8B-B14F-4D97-AF65-F5344CB8AC3E}">
        <p14:creationId xmlns:p14="http://schemas.microsoft.com/office/powerpoint/2010/main" val="5902096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D48FC2-A6F9-4E54-B172-9C94C3D38C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5206"/>
            <a:ext cx="9144000" cy="623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819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5BADE-6ED1-4659-B5C5-09CA6C35E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566" y="216269"/>
            <a:ext cx="7886700" cy="1325563"/>
          </a:xfrm>
        </p:spPr>
        <p:txBody>
          <a:bodyPr/>
          <a:lstStyle/>
          <a:p>
            <a:r>
              <a:rPr lang="en-GB" dirty="0"/>
              <a:t>The process of carrying out a statistical test: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4236375-16FA-48E9-8379-469287A660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028" y="1541832"/>
            <a:ext cx="8362507" cy="4029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4581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D4845-2106-4690-B3A2-DE26B1328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significance level (α )?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421E9C-56D4-4E8D-B1D7-AE9A00F1D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4711751" y="1821976"/>
            <a:ext cx="4611758" cy="3574472"/>
          </a:xfrm>
        </p:spPr>
        <p:txBody>
          <a:bodyPr/>
          <a:lstStyle/>
          <a:p>
            <a:r>
              <a:rPr lang="en-GB" sz="2600" dirty="0"/>
              <a:t>Typically, this is set at 5% (i.e. p&lt;0.05; outside the noddle 95%)</a:t>
            </a:r>
          </a:p>
          <a:p>
            <a:r>
              <a:rPr lang="en-GB" sz="2600" dirty="0"/>
              <a:t>This means that we accept H1 if p&lt;0.05</a:t>
            </a:r>
          </a:p>
          <a:p>
            <a:r>
              <a:rPr lang="en-GB" sz="2600" dirty="0"/>
              <a:t>If we want to be really sure of a significant difference, we use 1% significant level, where p&lt;0.001 (outside the middle 99%)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42C4F0-BC50-45B0-B137-88AEF4052B2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27229" y="2092444"/>
            <a:ext cx="5003165" cy="23037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38C17E-4D70-4D38-A960-9ED9CB2CD5F8}"/>
              </a:ext>
            </a:extLst>
          </p:cNvPr>
          <p:cNvSpPr txBox="1"/>
          <p:nvPr/>
        </p:nvSpPr>
        <p:spPr>
          <a:xfrm>
            <a:off x="2286000" y="324433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dirty="0"/>
              <a:t>α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3983AD-B296-4B5C-9AC0-C6AD0B1832AA}"/>
              </a:ext>
            </a:extLst>
          </p:cNvPr>
          <p:cNvSpPr txBox="1"/>
          <p:nvPr/>
        </p:nvSpPr>
        <p:spPr>
          <a:xfrm>
            <a:off x="513636" y="5167313"/>
            <a:ext cx="457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Recap video - </a:t>
            </a:r>
            <a:r>
              <a:rPr lang="en-GB" dirty="0">
                <a:hlinkClick r:id="rId4"/>
              </a:rPr>
              <a:t>https://www.youtube.com/watch?v=eyknGvncKLw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85419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DC5D-8222-4ED2-8487-7189C0370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259" y="280064"/>
            <a:ext cx="7886700" cy="687499"/>
          </a:xfrm>
        </p:spPr>
        <p:txBody>
          <a:bodyPr/>
          <a:lstStyle/>
          <a:p>
            <a:pPr algn="ctr"/>
            <a:r>
              <a:rPr lang="en-GB" dirty="0"/>
              <a:t>Two key types of statistical tests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59D9F9-74CA-42FF-86AC-5A40CF7828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406811" y="-114957"/>
            <a:ext cx="2929805" cy="7608907"/>
          </a:xfrm>
        </p:spPr>
        <p:txBody>
          <a:bodyPr/>
          <a:lstStyle/>
          <a:p>
            <a:r>
              <a:rPr lang="en-GB" dirty="0"/>
              <a:t>‘testing’ </a:t>
            </a:r>
            <a:r>
              <a:rPr lang="en-GB" dirty="0">
                <a:solidFill>
                  <a:srgbClr val="FF0000"/>
                </a:solidFill>
              </a:rPr>
              <a:t>Differences</a:t>
            </a:r>
            <a:r>
              <a:rPr lang="en-GB" dirty="0"/>
              <a:t>: </a:t>
            </a:r>
          </a:p>
          <a:p>
            <a:r>
              <a:rPr lang="en-GB" dirty="0">
                <a:solidFill>
                  <a:srgbClr val="0070C0"/>
                </a:solidFill>
              </a:rPr>
              <a:t>T tests, Chi squared (χ 2 ), ANOVA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‘testing’ </a:t>
            </a:r>
            <a:r>
              <a:rPr lang="en-GB" dirty="0">
                <a:solidFill>
                  <a:srgbClr val="FF0000"/>
                </a:solidFill>
              </a:rPr>
              <a:t>Links/Relationships/ Associations</a:t>
            </a:r>
            <a:r>
              <a:rPr lang="en-GB" dirty="0"/>
              <a:t>: </a:t>
            </a:r>
          </a:p>
          <a:p>
            <a:r>
              <a:rPr lang="en-GB" dirty="0">
                <a:solidFill>
                  <a:srgbClr val="0070C0"/>
                </a:solidFill>
              </a:rPr>
              <a:t>correlation and regression; factor analysis</a:t>
            </a:r>
          </a:p>
        </p:txBody>
      </p:sp>
    </p:spTree>
    <p:extLst>
      <p:ext uri="{BB962C8B-B14F-4D97-AF65-F5344CB8AC3E}">
        <p14:creationId xmlns:p14="http://schemas.microsoft.com/office/powerpoint/2010/main" val="38510764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05BD-3ACD-4812-9C2F-0F4F9983B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03437"/>
            <a:ext cx="7886700" cy="1325563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Segoe UI" panose="020B0502040204020203" pitchFamily="34" charset="0"/>
              </a:rPr>
              <a:t>Summing up / Further Thoughts</a:t>
            </a:r>
          </a:p>
        </p:txBody>
      </p:sp>
    </p:spTree>
    <p:extLst>
      <p:ext uri="{BB962C8B-B14F-4D97-AF65-F5344CB8AC3E}">
        <p14:creationId xmlns:p14="http://schemas.microsoft.com/office/powerpoint/2010/main" val="27839071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References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99075" y="-391250"/>
            <a:ext cx="3883631" cy="8148919"/>
          </a:xfrm>
        </p:spPr>
        <p:txBody>
          <a:bodyPr/>
          <a:lstStyle/>
          <a:p>
            <a:pPr marL="342900" marR="108585" lvl="0" indent="-342900" rtl="0" fontAlgn="base">
              <a:lnSpc>
                <a:spcPct val="90000"/>
              </a:lnSpc>
              <a:spcAft>
                <a:spcPts val="80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Bryman, A (2012)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Social Research methods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(4</a:t>
            </a:r>
            <a:r>
              <a:rPr lang="en-GB" sz="18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edition). Oxford University Press, Oxford. </a:t>
            </a:r>
            <a:r>
              <a:rPr lang="en-GB" sz="1800" dirty="0">
                <a:solidFill>
                  <a:srgbClr val="604A7B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[chapter 7]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Byrne, D (2002) </a:t>
            </a:r>
            <a:r>
              <a:rPr lang="it-IT" sz="1800" u="none" strike="noStrike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Interpreting</a:t>
            </a: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 Quantitative Data.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Sage, London. </a:t>
            </a:r>
            <a:r>
              <a:rPr lang="en-GB" sz="1800" u="none" strike="noStrike" dirty="0">
                <a:solidFill>
                  <a:srgbClr val="604A7B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55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Field, A. (2005)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Discovering Statistics using SPSS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Sage, London</a:t>
            </a:r>
            <a:r>
              <a:rPr lang="en-GB" sz="1800" u="none" strike="noStrike" dirty="0">
                <a:solidFill>
                  <a:srgbClr val="C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</a:t>
            </a:r>
            <a:r>
              <a:rPr lang="en-GB" sz="1800" u="none" strike="noStrike" dirty="0">
                <a:solidFill>
                  <a:srgbClr val="B3A2C7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Gill, J., and Johnson, P. (2010)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methods for Managers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London: Sage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007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9" y="2380129"/>
            <a:ext cx="4970542" cy="1575292"/>
          </a:xfrm>
        </p:spPr>
        <p:txBody>
          <a:bodyPr/>
          <a:lstStyle/>
          <a:p>
            <a:r>
              <a:rPr lang="en-GB" dirty="0"/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1002</Words>
  <Application>Microsoft Office PowerPoint</Application>
  <PresentationFormat>On-screen Show (4:3)</PresentationFormat>
  <Paragraphs>95</Paragraphs>
  <Slides>22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22</vt:i4>
      </vt:variant>
    </vt:vector>
  </HeadingPairs>
  <TitlesOfParts>
    <vt:vector size="37" baseType="lpstr">
      <vt:lpstr>Arial</vt:lpstr>
      <vt:lpstr>Calibri</vt:lpstr>
      <vt:lpstr>Segoe UI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Aims of Session</vt:lpstr>
      <vt:lpstr>PowerPoint Presentation</vt:lpstr>
      <vt:lpstr>What are inferential statistics about?</vt:lpstr>
      <vt:lpstr>Example</vt:lpstr>
      <vt:lpstr>The Normal Distribution</vt:lpstr>
      <vt:lpstr>Normal Distribution &amp; Standard Deviation (sd)</vt:lpstr>
      <vt:lpstr>Example</vt:lpstr>
      <vt:lpstr>We can use this idea to infer whether samples are likely to come from particular populations </vt:lpstr>
      <vt:lpstr>Example Described</vt:lpstr>
      <vt:lpstr>PowerPoint Presentation</vt:lpstr>
      <vt:lpstr>Setting out Hypotheses</vt:lpstr>
      <vt:lpstr>Statistical tests and p values</vt:lpstr>
      <vt:lpstr>Key statistical tests</vt:lpstr>
      <vt:lpstr>PowerPoint Presentation</vt:lpstr>
      <vt:lpstr>The process of carrying out a statistical test:</vt:lpstr>
      <vt:lpstr>What is a significance level (α )?</vt:lpstr>
      <vt:lpstr>Two key types of statistical tests</vt:lpstr>
      <vt:lpstr>Summing up / Further Thoughts</vt:lpstr>
      <vt:lpstr>References </vt:lpstr>
      <vt:lpstr>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120</cp:revision>
  <dcterms:created xsi:type="dcterms:W3CDTF">2021-03-10T12:10:47Z</dcterms:created>
  <dcterms:modified xsi:type="dcterms:W3CDTF">2026-06-13T20:03:59Z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