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80" r:id="rId3"/>
    <p:sldId id="257" r:id="rId4"/>
    <p:sldId id="272" r:id="rId5"/>
    <p:sldId id="261" r:id="rId6"/>
    <p:sldId id="269" r:id="rId7"/>
    <p:sldId id="271" r:id="rId8"/>
    <p:sldId id="277" r:id="rId9"/>
    <p:sldId id="278" r:id="rId10"/>
    <p:sldId id="281" r:id="rId11"/>
    <p:sldId id="275" r:id="rId12"/>
    <p:sldId id="276" r:id="rId13"/>
    <p:sldId id="283" r:id="rId14"/>
    <p:sldId id="273" r:id="rId15"/>
    <p:sldId id="270" r:id="rId16"/>
    <p:sldId id="266" r:id="rId17"/>
    <p:sldId id="268" r:id="rId18"/>
    <p:sldId id="265" r:id="rId19"/>
    <p:sldId id="262" r:id="rId20"/>
    <p:sldId id="263" r:id="rId21"/>
    <p:sldId id="259" r:id="rId22"/>
    <p:sldId id="260" r:id="rId23"/>
    <p:sldId id="264" r:id="rId24"/>
    <p:sldId id="274" r:id="rId25"/>
    <p:sldId id="279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4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2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itv.com/news/2023-09-05/figures-show-45m-in-the-uk-now-vape-as-habit-rises-among-young-people" TargetMode="Externa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hyperlink" Target="https://www.science.org/content/article/how-safe-vaping-new-human-studies-assess-chronic-harm-heart-and-lungs" TargetMode="Externa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itv.com/news/2023-09-05/figures-show-45m-in-the-uk-now-vape-as-habit-rises-among-young-people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hyperlink" Target="https://www.science.org/content/article/how-safe-vaping-new-human-studies-assess-chronic-harm-heart-and-lungs" TargetMode="External"/><Relationship Id="rId1" Type="http://schemas.openxmlformats.org/officeDocument/2006/relationships/image" Target="../media/image3.svg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1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#1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0D4ED9-CD4B-4A34-A93C-FC43C894DD93}" type="doc">
      <dgm:prSet loTypeId="urn:microsoft.com/office/officeart/2005/8/layout/vList2" loCatId="list" qsTypeId="urn:microsoft.com/office/officeart/2005/8/quickstyle/simple1#38" qsCatId="simple" csTypeId="urn:microsoft.com/office/officeart/2005/8/colors/colorful2#14" csCatId="colorful"/>
      <dgm:spPr/>
      <dgm:t>
        <a:bodyPr/>
        <a:lstStyle/>
        <a:p>
          <a:endParaRPr lang="en-US"/>
        </a:p>
      </dgm:t>
    </dgm:pt>
    <dgm:pt modelId="{6264E843-E232-4F02-9A02-D60567474E40}">
      <dgm:prSet/>
      <dgm:spPr/>
      <dgm:t>
        <a:bodyPr/>
        <a:lstStyle/>
        <a:p>
          <a:r>
            <a:rPr lang="en-GB" b="1" i="0"/>
            <a:t>Proportion of smokers in the UK by country (ONS data)</a:t>
          </a:r>
          <a:endParaRPr lang="en-US"/>
        </a:p>
      </dgm:t>
    </dgm:pt>
    <dgm:pt modelId="{C598B6EE-AD83-43C6-9BAD-05BF040DC7FF}" type="parTrans" cxnId="{E7052D27-B1E5-4606-8CCE-CF10ECD144DF}">
      <dgm:prSet/>
      <dgm:spPr/>
      <dgm:t>
        <a:bodyPr/>
        <a:lstStyle/>
        <a:p>
          <a:endParaRPr lang="en-US"/>
        </a:p>
      </dgm:t>
    </dgm:pt>
    <dgm:pt modelId="{73705EB9-B760-478B-A2CC-8E0786C0577B}" type="sibTrans" cxnId="{E7052D27-B1E5-4606-8CCE-CF10ECD144DF}">
      <dgm:prSet/>
      <dgm:spPr/>
      <dgm:t>
        <a:bodyPr/>
        <a:lstStyle/>
        <a:p>
          <a:endParaRPr lang="en-US"/>
        </a:p>
      </dgm:t>
    </dgm:pt>
    <dgm:pt modelId="{48BDB4F0-7F53-42B2-9886-424744798051}">
      <dgm:prSet/>
      <dgm:spPr/>
      <dgm:t>
        <a:bodyPr/>
        <a:lstStyle/>
        <a:p>
          <a:r>
            <a:rPr lang="en-GB" b="0" i="0"/>
            <a:t>- Wales: 14.1%- Northern Ireland: 14.0%- Scotland: 13.9%- England: 12.7%</a:t>
          </a:r>
          <a:endParaRPr lang="en-US"/>
        </a:p>
      </dgm:t>
    </dgm:pt>
    <dgm:pt modelId="{E304F2ED-6DAE-44DC-B83E-2296606AD52C}" type="parTrans" cxnId="{8420674D-E0D2-4088-8175-D4FF0767EF2A}">
      <dgm:prSet/>
      <dgm:spPr/>
      <dgm:t>
        <a:bodyPr/>
        <a:lstStyle/>
        <a:p>
          <a:endParaRPr lang="en-US"/>
        </a:p>
      </dgm:t>
    </dgm:pt>
    <dgm:pt modelId="{3AC4EADB-1548-44B9-8428-F64901474774}" type="sibTrans" cxnId="{8420674D-E0D2-4088-8175-D4FF0767EF2A}">
      <dgm:prSet/>
      <dgm:spPr/>
      <dgm:t>
        <a:bodyPr/>
        <a:lstStyle/>
        <a:p>
          <a:endParaRPr lang="en-US"/>
        </a:p>
      </dgm:t>
    </dgm:pt>
    <dgm:pt modelId="{130D3B3D-44FF-44A6-82DE-9AED460D6507}">
      <dgm:prSet/>
      <dgm:spPr/>
      <dgm:t>
        <a:bodyPr/>
        <a:lstStyle/>
        <a:p>
          <a:r>
            <a:rPr lang="en-GB" b="0" i="0"/>
            <a:t>Across the country, 4.5 million adults - or 8.7% - said they currently used an e-cigarette daily or occasionally.</a:t>
          </a:r>
          <a:endParaRPr lang="en-US"/>
        </a:p>
      </dgm:t>
    </dgm:pt>
    <dgm:pt modelId="{7C04B45C-A32F-48EC-85C8-2A8296FCF46B}" type="parTrans" cxnId="{AC3F6828-85A1-492D-8D9F-45EA3F748673}">
      <dgm:prSet/>
      <dgm:spPr/>
      <dgm:t>
        <a:bodyPr/>
        <a:lstStyle/>
        <a:p>
          <a:endParaRPr lang="en-US"/>
        </a:p>
      </dgm:t>
    </dgm:pt>
    <dgm:pt modelId="{A82F552C-EE92-4941-AA8C-7C27105029B9}" type="sibTrans" cxnId="{AC3F6828-85A1-492D-8D9F-45EA3F748673}">
      <dgm:prSet/>
      <dgm:spPr/>
      <dgm:t>
        <a:bodyPr/>
        <a:lstStyle/>
        <a:p>
          <a:endParaRPr lang="en-US"/>
        </a:p>
      </dgm:t>
    </dgm:pt>
    <dgm:pt modelId="{BC238EEF-B49C-412A-B154-680C290DFE7A}">
      <dgm:prSet/>
      <dgm:spPr/>
      <dgm:t>
        <a:bodyPr/>
        <a:lstStyle/>
        <a:p>
          <a:r>
            <a:rPr lang="en-GB" b="0" i="0"/>
            <a:t>This is an increase from 7.7% of people in 2021.</a:t>
          </a:r>
          <a:endParaRPr lang="en-US"/>
        </a:p>
      </dgm:t>
    </dgm:pt>
    <dgm:pt modelId="{71C6D676-82AA-4727-ABA4-5AD6702D76A2}" type="parTrans" cxnId="{13603B23-0B7E-4029-B545-2FD91A61861F}">
      <dgm:prSet/>
      <dgm:spPr/>
      <dgm:t>
        <a:bodyPr/>
        <a:lstStyle/>
        <a:p>
          <a:endParaRPr lang="en-US"/>
        </a:p>
      </dgm:t>
    </dgm:pt>
    <dgm:pt modelId="{55D8BE0A-C6CC-4F17-BFF2-A64074E1A91C}" type="sibTrans" cxnId="{13603B23-0B7E-4029-B545-2FD91A61861F}">
      <dgm:prSet/>
      <dgm:spPr/>
      <dgm:t>
        <a:bodyPr/>
        <a:lstStyle/>
        <a:p>
          <a:endParaRPr lang="en-US"/>
        </a:p>
      </dgm:t>
    </dgm:pt>
    <dgm:pt modelId="{8D92A5CB-9020-46B0-9DBD-60D59882DA4B}">
      <dgm:prSet/>
      <dgm:spPr/>
      <dgm:t>
        <a:bodyPr/>
        <a:lstStyle/>
        <a:p>
          <a:r>
            <a:rPr lang="en-GB" b="0" i="0" dirty="0">
              <a:hlinkClick xmlns:r="http://schemas.openxmlformats.org/officeDocument/2006/relationships" r:id="rId1"/>
            </a:rPr>
            <a:t>https://www.itv.com/news/2023-09-05/figures-show-45m-in-the-uk-now-vape-as-habit-rises-among-young-people</a:t>
          </a:r>
          <a:r>
            <a:rPr lang="en-GB" b="0" i="0" dirty="0"/>
            <a:t> – video clip.</a:t>
          </a:r>
          <a:endParaRPr lang="en-US" dirty="0"/>
        </a:p>
      </dgm:t>
    </dgm:pt>
    <dgm:pt modelId="{3EE8552A-4E7B-42CF-86E9-C14D6035AD14}" type="parTrans" cxnId="{F580E9E0-50C7-4672-9295-24CDB905D0E5}">
      <dgm:prSet/>
      <dgm:spPr/>
      <dgm:t>
        <a:bodyPr/>
        <a:lstStyle/>
        <a:p>
          <a:endParaRPr lang="en-US"/>
        </a:p>
      </dgm:t>
    </dgm:pt>
    <dgm:pt modelId="{D378B0AA-D3F5-448C-81B3-B6A98785A10D}" type="sibTrans" cxnId="{F580E9E0-50C7-4672-9295-24CDB905D0E5}">
      <dgm:prSet/>
      <dgm:spPr/>
      <dgm:t>
        <a:bodyPr/>
        <a:lstStyle/>
        <a:p>
          <a:endParaRPr lang="en-US"/>
        </a:p>
      </dgm:t>
    </dgm:pt>
    <dgm:pt modelId="{4AA63543-B5ED-AD4D-AD71-ED46EF6F6A95}" type="pres">
      <dgm:prSet presAssocID="{B40D4ED9-CD4B-4A34-A93C-FC43C894DD93}" presName="linear" presStyleCnt="0">
        <dgm:presLayoutVars>
          <dgm:animLvl val="lvl"/>
          <dgm:resizeHandles val="exact"/>
        </dgm:presLayoutVars>
      </dgm:prSet>
      <dgm:spPr/>
    </dgm:pt>
    <dgm:pt modelId="{7E40178A-6026-A548-A478-FEFCB49A6127}" type="pres">
      <dgm:prSet presAssocID="{6264E843-E232-4F02-9A02-D60567474E4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8523532-2CDA-C84C-A604-5564C249C874}" type="pres">
      <dgm:prSet presAssocID="{73705EB9-B760-478B-A2CC-8E0786C0577B}" presName="spacer" presStyleCnt="0"/>
      <dgm:spPr/>
    </dgm:pt>
    <dgm:pt modelId="{644AE2E7-CCD9-3348-B7F5-18CB215B7554}" type="pres">
      <dgm:prSet presAssocID="{48BDB4F0-7F53-42B2-9886-42474479805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EB28EA1-4E42-4F4B-B54C-0335E5E1359F}" type="pres">
      <dgm:prSet presAssocID="{3AC4EADB-1548-44B9-8428-F64901474774}" presName="spacer" presStyleCnt="0"/>
      <dgm:spPr/>
    </dgm:pt>
    <dgm:pt modelId="{CAE69BC6-9641-2D46-BD34-E228FE679DB2}" type="pres">
      <dgm:prSet presAssocID="{130D3B3D-44FF-44A6-82DE-9AED460D650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0532BF6-3BC1-6B45-A77F-289C7A05CCCD}" type="pres">
      <dgm:prSet presAssocID="{A82F552C-EE92-4941-AA8C-7C27105029B9}" presName="spacer" presStyleCnt="0"/>
      <dgm:spPr/>
    </dgm:pt>
    <dgm:pt modelId="{0C9BA52B-B7D4-E549-9BCF-ED5668176A4F}" type="pres">
      <dgm:prSet presAssocID="{BC238EEF-B49C-412A-B154-680C290DFE7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FB0E749-8402-0A4B-9558-183658B1EC83}" type="pres">
      <dgm:prSet presAssocID="{55D8BE0A-C6CC-4F17-BFF2-A64074E1A91C}" presName="spacer" presStyleCnt="0"/>
      <dgm:spPr/>
    </dgm:pt>
    <dgm:pt modelId="{588FF29D-BBAA-D349-8BDB-0E166CDF2600}" type="pres">
      <dgm:prSet presAssocID="{8D92A5CB-9020-46B0-9DBD-60D59882DA4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3603B23-0B7E-4029-B545-2FD91A61861F}" srcId="{B40D4ED9-CD4B-4A34-A93C-FC43C894DD93}" destId="{BC238EEF-B49C-412A-B154-680C290DFE7A}" srcOrd="3" destOrd="0" parTransId="{71C6D676-82AA-4727-ABA4-5AD6702D76A2}" sibTransId="{55D8BE0A-C6CC-4F17-BFF2-A64074E1A91C}"/>
    <dgm:cxn modelId="{E7052D27-B1E5-4606-8CCE-CF10ECD144DF}" srcId="{B40D4ED9-CD4B-4A34-A93C-FC43C894DD93}" destId="{6264E843-E232-4F02-9A02-D60567474E40}" srcOrd="0" destOrd="0" parTransId="{C598B6EE-AD83-43C6-9BAD-05BF040DC7FF}" sibTransId="{73705EB9-B760-478B-A2CC-8E0786C0577B}"/>
    <dgm:cxn modelId="{AC3F6828-85A1-492D-8D9F-45EA3F748673}" srcId="{B40D4ED9-CD4B-4A34-A93C-FC43C894DD93}" destId="{130D3B3D-44FF-44A6-82DE-9AED460D6507}" srcOrd="2" destOrd="0" parTransId="{7C04B45C-A32F-48EC-85C8-2A8296FCF46B}" sibTransId="{A82F552C-EE92-4941-AA8C-7C27105029B9}"/>
    <dgm:cxn modelId="{6A120045-7A5A-D044-99FE-E23D80D785B8}" type="presOf" srcId="{8D92A5CB-9020-46B0-9DBD-60D59882DA4B}" destId="{588FF29D-BBAA-D349-8BDB-0E166CDF2600}" srcOrd="0" destOrd="0" presId="urn:microsoft.com/office/officeart/2005/8/layout/vList2"/>
    <dgm:cxn modelId="{8420674D-E0D2-4088-8175-D4FF0767EF2A}" srcId="{B40D4ED9-CD4B-4A34-A93C-FC43C894DD93}" destId="{48BDB4F0-7F53-42B2-9886-424744798051}" srcOrd="1" destOrd="0" parTransId="{E304F2ED-6DAE-44DC-B83E-2296606AD52C}" sibTransId="{3AC4EADB-1548-44B9-8428-F64901474774}"/>
    <dgm:cxn modelId="{CCE6F952-AA84-F745-8947-1CA921814869}" type="presOf" srcId="{BC238EEF-B49C-412A-B154-680C290DFE7A}" destId="{0C9BA52B-B7D4-E549-9BCF-ED5668176A4F}" srcOrd="0" destOrd="0" presId="urn:microsoft.com/office/officeart/2005/8/layout/vList2"/>
    <dgm:cxn modelId="{87BE3857-0DF3-E645-A12A-DC6F9EE88EAD}" type="presOf" srcId="{130D3B3D-44FF-44A6-82DE-9AED460D6507}" destId="{CAE69BC6-9641-2D46-BD34-E228FE679DB2}" srcOrd="0" destOrd="0" presId="urn:microsoft.com/office/officeart/2005/8/layout/vList2"/>
    <dgm:cxn modelId="{B3C3595E-A5AA-C044-B6C0-43FAA20899C6}" type="presOf" srcId="{48BDB4F0-7F53-42B2-9886-424744798051}" destId="{644AE2E7-CCD9-3348-B7F5-18CB215B7554}" srcOrd="0" destOrd="0" presId="urn:microsoft.com/office/officeart/2005/8/layout/vList2"/>
    <dgm:cxn modelId="{797504CB-3BA3-2947-BB7A-78AEC215269B}" type="presOf" srcId="{B40D4ED9-CD4B-4A34-A93C-FC43C894DD93}" destId="{4AA63543-B5ED-AD4D-AD71-ED46EF6F6A95}" srcOrd="0" destOrd="0" presId="urn:microsoft.com/office/officeart/2005/8/layout/vList2"/>
    <dgm:cxn modelId="{F580E9E0-50C7-4672-9295-24CDB905D0E5}" srcId="{B40D4ED9-CD4B-4A34-A93C-FC43C894DD93}" destId="{8D92A5CB-9020-46B0-9DBD-60D59882DA4B}" srcOrd="4" destOrd="0" parTransId="{3EE8552A-4E7B-42CF-86E9-C14D6035AD14}" sibTransId="{D378B0AA-D3F5-448C-81B3-B6A98785A10D}"/>
    <dgm:cxn modelId="{F5767FE7-7BD4-E349-95F3-8E2FEB2BD71C}" type="presOf" srcId="{6264E843-E232-4F02-9A02-D60567474E40}" destId="{7E40178A-6026-A548-A478-FEFCB49A6127}" srcOrd="0" destOrd="0" presId="urn:microsoft.com/office/officeart/2005/8/layout/vList2"/>
    <dgm:cxn modelId="{3470579D-48F2-024A-862A-DC8E9C24AE38}" type="presParOf" srcId="{4AA63543-B5ED-AD4D-AD71-ED46EF6F6A95}" destId="{7E40178A-6026-A548-A478-FEFCB49A6127}" srcOrd="0" destOrd="0" presId="urn:microsoft.com/office/officeart/2005/8/layout/vList2"/>
    <dgm:cxn modelId="{D94B05A3-6EF4-574E-BDEF-A36F552964F8}" type="presParOf" srcId="{4AA63543-B5ED-AD4D-AD71-ED46EF6F6A95}" destId="{A8523532-2CDA-C84C-A604-5564C249C874}" srcOrd="1" destOrd="0" presId="urn:microsoft.com/office/officeart/2005/8/layout/vList2"/>
    <dgm:cxn modelId="{181129D1-4A38-E84A-A15B-75FCD65BBB3C}" type="presParOf" srcId="{4AA63543-B5ED-AD4D-AD71-ED46EF6F6A95}" destId="{644AE2E7-CCD9-3348-B7F5-18CB215B7554}" srcOrd="2" destOrd="0" presId="urn:microsoft.com/office/officeart/2005/8/layout/vList2"/>
    <dgm:cxn modelId="{04E87800-F07A-7F4F-A408-BF864EA8B096}" type="presParOf" srcId="{4AA63543-B5ED-AD4D-AD71-ED46EF6F6A95}" destId="{1EB28EA1-4E42-4F4B-B54C-0335E5E1359F}" srcOrd="3" destOrd="0" presId="urn:microsoft.com/office/officeart/2005/8/layout/vList2"/>
    <dgm:cxn modelId="{61219029-4A5D-0740-82B7-62E3A40DFB26}" type="presParOf" srcId="{4AA63543-B5ED-AD4D-AD71-ED46EF6F6A95}" destId="{CAE69BC6-9641-2D46-BD34-E228FE679DB2}" srcOrd="4" destOrd="0" presId="urn:microsoft.com/office/officeart/2005/8/layout/vList2"/>
    <dgm:cxn modelId="{2A34BA18-256E-4C4E-9BC2-92B378756C1D}" type="presParOf" srcId="{4AA63543-B5ED-AD4D-AD71-ED46EF6F6A95}" destId="{60532BF6-3BC1-6B45-A77F-289C7A05CCCD}" srcOrd="5" destOrd="0" presId="urn:microsoft.com/office/officeart/2005/8/layout/vList2"/>
    <dgm:cxn modelId="{841EF93F-7A88-ED4D-ADD6-41D9456EB915}" type="presParOf" srcId="{4AA63543-B5ED-AD4D-AD71-ED46EF6F6A95}" destId="{0C9BA52B-B7D4-E549-9BCF-ED5668176A4F}" srcOrd="6" destOrd="0" presId="urn:microsoft.com/office/officeart/2005/8/layout/vList2"/>
    <dgm:cxn modelId="{496C88C6-E2D9-B544-92E3-10EBD57D2833}" type="presParOf" srcId="{4AA63543-B5ED-AD4D-AD71-ED46EF6F6A95}" destId="{4FB0E749-8402-0A4B-9558-183658B1EC83}" srcOrd="7" destOrd="0" presId="urn:microsoft.com/office/officeart/2005/8/layout/vList2"/>
    <dgm:cxn modelId="{4FABC9F7-B989-934F-ACD5-286ED50B3FC2}" type="presParOf" srcId="{4AA63543-B5ED-AD4D-AD71-ED46EF6F6A95}" destId="{588FF29D-BBAA-D349-8BDB-0E166CDF260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CBB558-51A8-4241-AF4B-BFC2FC33AE2C}" type="doc">
      <dgm:prSet loTypeId="urn:microsoft.com/office/officeart/2018/5/layout/IconLeafLabelList" loCatId="icon" qsTypeId="urn:microsoft.com/office/officeart/2005/8/quickstyle/simple1#39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90D2862-73CF-4F08-AFE5-05B2C4EF79D0}">
      <dgm:prSet/>
      <dgm:spPr/>
      <dgm:t>
        <a:bodyPr/>
        <a:lstStyle/>
        <a:p>
          <a:pPr>
            <a:defRPr cap="all"/>
          </a:pPr>
          <a:r>
            <a:rPr lang="en-GB">
              <a:hlinkClick xmlns:r="http://schemas.openxmlformats.org/officeDocument/2006/relationships" r:id="rId1"/>
            </a:rPr>
            <a:t>https://www.science.org/content/article/how-safe-vaping-new-human-studies-assess-chronic-harm-heart-and-lungs</a:t>
          </a:r>
          <a:endParaRPr lang="en-US"/>
        </a:p>
      </dgm:t>
    </dgm:pt>
    <dgm:pt modelId="{33015834-F7F1-4AB7-BB16-C2B7FA1102FD}" type="parTrans" cxnId="{CE3975C4-8E90-4A8B-89F5-3A3252ED6811}">
      <dgm:prSet/>
      <dgm:spPr/>
      <dgm:t>
        <a:bodyPr/>
        <a:lstStyle/>
        <a:p>
          <a:endParaRPr lang="en-US"/>
        </a:p>
      </dgm:t>
    </dgm:pt>
    <dgm:pt modelId="{29387B7E-A29C-4888-ABA8-1A374856D833}" type="sibTrans" cxnId="{CE3975C4-8E90-4A8B-89F5-3A3252ED6811}">
      <dgm:prSet/>
      <dgm:spPr/>
      <dgm:t>
        <a:bodyPr/>
        <a:lstStyle/>
        <a:p>
          <a:endParaRPr lang="en-US"/>
        </a:p>
      </dgm:t>
    </dgm:pt>
    <dgm:pt modelId="{FFBF92E4-294F-4ECA-B6A1-B500F8CBF585}">
      <dgm:prSet/>
      <dgm:spPr/>
      <dgm:t>
        <a:bodyPr/>
        <a:lstStyle/>
        <a:p>
          <a:pPr>
            <a:defRPr cap="all"/>
          </a:pPr>
          <a:r>
            <a:rPr lang="en-GB"/>
            <a:t>‘A</a:t>
          </a:r>
          <a:r>
            <a:rPr lang="en-GB" b="0" i="0"/>
            <a:t> team from New York University School of Medicine in New York City reported in the </a:t>
          </a:r>
          <a:r>
            <a:rPr lang="en-GB" b="0" i="1"/>
            <a:t>Proceedings of the National Academy of Sciences</a:t>
          </a:r>
          <a:r>
            <a:rPr lang="en-GB" b="0" i="0"/>
            <a:t> that mice exposed to e-cigarettes for 54 weeks had an increased risk of lung cancer and showed changes in bladder cells that presage cancer there’.</a:t>
          </a:r>
          <a:endParaRPr lang="en-US"/>
        </a:p>
      </dgm:t>
    </dgm:pt>
    <dgm:pt modelId="{1FECEE17-C056-4357-BE13-46238B285DE9}" type="parTrans" cxnId="{0869A5E8-95F9-4056-BB07-49FA8B54351B}">
      <dgm:prSet/>
      <dgm:spPr/>
      <dgm:t>
        <a:bodyPr/>
        <a:lstStyle/>
        <a:p>
          <a:endParaRPr lang="en-US"/>
        </a:p>
      </dgm:t>
    </dgm:pt>
    <dgm:pt modelId="{021EB975-16D6-45BF-B268-545368697F39}" type="sibTrans" cxnId="{0869A5E8-95F9-4056-BB07-49FA8B54351B}">
      <dgm:prSet/>
      <dgm:spPr/>
      <dgm:t>
        <a:bodyPr/>
        <a:lstStyle/>
        <a:p>
          <a:endParaRPr lang="en-US"/>
        </a:p>
      </dgm:t>
    </dgm:pt>
    <dgm:pt modelId="{84F3B0BF-9A15-4D95-8EC9-C0AF9A0A83C0}" type="pres">
      <dgm:prSet presAssocID="{43CBB558-51A8-4241-AF4B-BFC2FC33AE2C}" presName="root" presStyleCnt="0">
        <dgm:presLayoutVars>
          <dgm:dir/>
          <dgm:resizeHandles val="exact"/>
        </dgm:presLayoutVars>
      </dgm:prSet>
      <dgm:spPr/>
    </dgm:pt>
    <dgm:pt modelId="{E3E17184-63F4-4379-AAA1-5D87DCC0CA2D}" type="pres">
      <dgm:prSet presAssocID="{490D2862-73CF-4F08-AFE5-05B2C4EF79D0}" presName="compNode" presStyleCnt="0"/>
      <dgm:spPr/>
    </dgm:pt>
    <dgm:pt modelId="{191EE00F-D2C7-4518-AF23-0BB89458C34D}" type="pres">
      <dgm:prSet presAssocID="{490D2862-73CF-4F08-AFE5-05B2C4EF79D0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B38328D9-3AA4-4902-86F6-687515994351}" type="pres">
      <dgm:prSet presAssocID="{490D2862-73CF-4F08-AFE5-05B2C4EF79D0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FD27D6EF-77DF-4EA9-8847-85C4235E28F9}" type="pres">
      <dgm:prSet presAssocID="{490D2862-73CF-4F08-AFE5-05B2C4EF79D0}" presName="spaceRect" presStyleCnt="0"/>
      <dgm:spPr/>
    </dgm:pt>
    <dgm:pt modelId="{D84848D3-54AF-4FF8-9F23-3C60B19E3F2E}" type="pres">
      <dgm:prSet presAssocID="{490D2862-73CF-4F08-AFE5-05B2C4EF79D0}" presName="textRect" presStyleLbl="revTx" presStyleIdx="0" presStyleCnt="2">
        <dgm:presLayoutVars>
          <dgm:chMax val="1"/>
          <dgm:chPref val="1"/>
        </dgm:presLayoutVars>
      </dgm:prSet>
      <dgm:spPr/>
    </dgm:pt>
    <dgm:pt modelId="{79E13D01-7B62-49BA-8BC2-D2BBD5667CFE}" type="pres">
      <dgm:prSet presAssocID="{29387B7E-A29C-4888-ABA8-1A374856D833}" presName="sibTrans" presStyleCnt="0"/>
      <dgm:spPr/>
    </dgm:pt>
    <dgm:pt modelId="{902AA475-ED05-4EEF-A9FF-8CF0BE17D1C4}" type="pres">
      <dgm:prSet presAssocID="{FFBF92E4-294F-4ECA-B6A1-B500F8CBF585}" presName="compNode" presStyleCnt="0"/>
      <dgm:spPr/>
    </dgm:pt>
    <dgm:pt modelId="{670021FF-22F9-4E90-AE0E-56BF60022C80}" type="pres">
      <dgm:prSet presAssocID="{FFBF92E4-294F-4ECA-B6A1-B500F8CBF585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F3AE742E-EBEF-42E9-8830-7848234882C3}" type="pres">
      <dgm:prSet presAssocID="{FFBF92E4-294F-4ECA-B6A1-B500F8CBF585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58E8C39A-1005-413B-B917-BC122B4868BB}" type="pres">
      <dgm:prSet presAssocID="{FFBF92E4-294F-4ECA-B6A1-B500F8CBF585}" presName="spaceRect" presStyleCnt="0"/>
      <dgm:spPr/>
    </dgm:pt>
    <dgm:pt modelId="{64E971CD-EC8F-4057-8B74-D85A2E0E62C4}" type="pres">
      <dgm:prSet presAssocID="{FFBF92E4-294F-4ECA-B6A1-B500F8CBF58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8769B35-7675-46E6-B6C4-FDBACC5D34E0}" type="presOf" srcId="{43CBB558-51A8-4241-AF4B-BFC2FC33AE2C}" destId="{84F3B0BF-9A15-4D95-8EC9-C0AF9A0A83C0}" srcOrd="0" destOrd="0" presId="urn:microsoft.com/office/officeart/2018/5/layout/IconLeafLabelList"/>
    <dgm:cxn modelId="{CE3975C4-8E90-4A8B-89F5-3A3252ED6811}" srcId="{43CBB558-51A8-4241-AF4B-BFC2FC33AE2C}" destId="{490D2862-73CF-4F08-AFE5-05B2C4EF79D0}" srcOrd="0" destOrd="0" parTransId="{33015834-F7F1-4AB7-BB16-C2B7FA1102FD}" sibTransId="{29387B7E-A29C-4888-ABA8-1A374856D833}"/>
    <dgm:cxn modelId="{DD3BA5C6-06E0-47C3-97BB-23BCA09A0A57}" type="presOf" srcId="{490D2862-73CF-4F08-AFE5-05B2C4EF79D0}" destId="{D84848D3-54AF-4FF8-9F23-3C60B19E3F2E}" srcOrd="0" destOrd="0" presId="urn:microsoft.com/office/officeart/2018/5/layout/IconLeafLabelList"/>
    <dgm:cxn modelId="{20FEDED1-C634-483A-BFA3-B1A0D0E94564}" type="presOf" srcId="{FFBF92E4-294F-4ECA-B6A1-B500F8CBF585}" destId="{64E971CD-EC8F-4057-8B74-D85A2E0E62C4}" srcOrd="0" destOrd="0" presId="urn:microsoft.com/office/officeart/2018/5/layout/IconLeafLabelList"/>
    <dgm:cxn modelId="{0869A5E8-95F9-4056-BB07-49FA8B54351B}" srcId="{43CBB558-51A8-4241-AF4B-BFC2FC33AE2C}" destId="{FFBF92E4-294F-4ECA-B6A1-B500F8CBF585}" srcOrd="1" destOrd="0" parTransId="{1FECEE17-C056-4357-BE13-46238B285DE9}" sibTransId="{021EB975-16D6-45BF-B268-545368697F39}"/>
    <dgm:cxn modelId="{737A8722-907A-4460-8F29-3D29038BD475}" type="presParOf" srcId="{84F3B0BF-9A15-4D95-8EC9-C0AF9A0A83C0}" destId="{E3E17184-63F4-4379-AAA1-5D87DCC0CA2D}" srcOrd="0" destOrd="0" presId="urn:microsoft.com/office/officeart/2018/5/layout/IconLeafLabelList"/>
    <dgm:cxn modelId="{78BE2490-8B89-4693-905F-D0F7F46D33B3}" type="presParOf" srcId="{E3E17184-63F4-4379-AAA1-5D87DCC0CA2D}" destId="{191EE00F-D2C7-4518-AF23-0BB89458C34D}" srcOrd="0" destOrd="0" presId="urn:microsoft.com/office/officeart/2018/5/layout/IconLeafLabelList"/>
    <dgm:cxn modelId="{A9DD51F1-629E-4367-8242-99E5F086588E}" type="presParOf" srcId="{E3E17184-63F4-4379-AAA1-5D87DCC0CA2D}" destId="{B38328D9-3AA4-4902-86F6-687515994351}" srcOrd="1" destOrd="0" presId="urn:microsoft.com/office/officeart/2018/5/layout/IconLeafLabelList"/>
    <dgm:cxn modelId="{FE836161-87CD-43E4-8099-04CE4FEAD46A}" type="presParOf" srcId="{E3E17184-63F4-4379-AAA1-5D87DCC0CA2D}" destId="{FD27D6EF-77DF-4EA9-8847-85C4235E28F9}" srcOrd="2" destOrd="0" presId="urn:microsoft.com/office/officeart/2018/5/layout/IconLeafLabelList"/>
    <dgm:cxn modelId="{D8A3F956-2023-4965-B7F7-AFB86197BD66}" type="presParOf" srcId="{E3E17184-63F4-4379-AAA1-5D87DCC0CA2D}" destId="{D84848D3-54AF-4FF8-9F23-3C60B19E3F2E}" srcOrd="3" destOrd="0" presId="urn:microsoft.com/office/officeart/2018/5/layout/IconLeafLabelList"/>
    <dgm:cxn modelId="{BB1FA5F1-A755-484F-9A23-3645BF108C22}" type="presParOf" srcId="{84F3B0BF-9A15-4D95-8EC9-C0AF9A0A83C0}" destId="{79E13D01-7B62-49BA-8BC2-D2BBD5667CFE}" srcOrd="1" destOrd="0" presId="urn:microsoft.com/office/officeart/2018/5/layout/IconLeafLabelList"/>
    <dgm:cxn modelId="{9D6FEB35-FB5E-4AF6-9583-FABA71F1F155}" type="presParOf" srcId="{84F3B0BF-9A15-4D95-8EC9-C0AF9A0A83C0}" destId="{902AA475-ED05-4EEF-A9FF-8CF0BE17D1C4}" srcOrd="2" destOrd="0" presId="urn:microsoft.com/office/officeart/2018/5/layout/IconLeafLabelList"/>
    <dgm:cxn modelId="{C24667BD-44D3-451B-9760-466B54DB1FE4}" type="presParOf" srcId="{902AA475-ED05-4EEF-A9FF-8CF0BE17D1C4}" destId="{670021FF-22F9-4E90-AE0E-56BF60022C80}" srcOrd="0" destOrd="0" presId="urn:microsoft.com/office/officeart/2018/5/layout/IconLeafLabelList"/>
    <dgm:cxn modelId="{0ED305FD-1EF7-469F-97EE-600B97896082}" type="presParOf" srcId="{902AA475-ED05-4EEF-A9FF-8CF0BE17D1C4}" destId="{F3AE742E-EBEF-42E9-8830-7848234882C3}" srcOrd="1" destOrd="0" presId="urn:microsoft.com/office/officeart/2018/5/layout/IconLeafLabelList"/>
    <dgm:cxn modelId="{3AFCCAF7-415D-46A5-B4D8-401348E2A73E}" type="presParOf" srcId="{902AA475-ED05-4EEF-A9FF-8CF0BE17D1C4}" destId="{58E8C39A-1005-413B-B917-BC122B4868BB}" srcOrd="2" destOrd="0" presId="urn:microsoft.com/office/officeart/2018/5/layout/IconLeafLabelList"/>
    <dgm:cxn modelId="{91C0B404-6A68-433F-A902-361AFC7CE5C1}" type="presParOf" srcId="{902AA475-ED05-4EEF-A9FF-8CF0BE17D1C4}" destId="{64E971CD-EC8F-4057-8B74-D85A2E0E62C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2CCC8F-2C05-4C5B-86EE-80F9F8A57596}" type="doc">
      <dgm:prSet loTypeId="urn:microsoft.com/office/officeart/2005/8/layout/vList2" loCatId="list" qsTypeId="urn:microsoft.com/office/officeart/2005/8/quickstyle/simple1#40" qsCatId="simple" csTypeId="urn:microsoft.com/office/officeart/2005/8/colors/colorful2#15" csCatId="colorful"/>
      <dgm:spPr/>
      <dgm:t>
        <a:bodyPr/>
        <a:lstStyle/>
        <a:p>
          <a:endParaRPr lang="en-US"/>
        </a:p>
      </dgm:t>
    </dgm:pt>
    <dgm:pt modelId="{4BAC90A9-A5F1-4B14-A305-B0734BCB99CF}">
      <dgm:prSet/>
      <dgm:spPr/>
      <dgm:t>
        <a:bodyPr/>
        <a:lstStyle/>
        <a:p>
          <a:r>
            <a:rPr lang="en-GB"/>
            <a:t>Claims that safer than conventional smoking</a:t>
          </a:r>
          <a:endParaRPr lang="en-US"/>
        </a:p>
      </dgm:t>
    </dgm:pt>
    <dgm:pt modelId="{6228BE2D-E3D6-4873-B3FF-C586FE682286}" type="parTrans" cxnId="{E155EB19-A3CE-492C-997D-4F0EC693536F}">
      <dgm:prSet/>
      <dgm:spPr/>
      <dgm:t>
        <a:bodyPr/>
        <a:lstStyle/>
        <a:p>
          <a:endParaRPr lang="en-US"/>
        </a:p>
      </dgm:t>
    </dgm:pt>
    <dgm:pt modelId="{9729C5DC-93D1-49F2-8F0B-46FB9987D5E5}" type="sibTrans" cxnId="{E155EB19-A3CE-492C-997D-4F0EC693536F}">
      <dgm:prSet/>
      <dgm:spPr/>
      <dgm:t>
        <a:bodyPr/>
        <a:lstStyle/>
        <a:p>
          <a:endParaRPr lang="en-US"/>
        </a:p>
      </dgm:t>
    </dgm:pt>
    <dgm:pt modelId="{7709E900-FDE2-4313-B4D4-F7B23B1E1726}">
      <dgm:prSet/>
      <dgm:spPr/>
      <dgm:t>
        <a:bodyPr/>
        <a:lstStyle/>
        <a:p>
          <a:r>
            <a:rPr lang="en-GB"/>
            <a:t>2m teenagers in US using e-cigarettes 2017-18 </a:t>
          </a:r>
          <a:endParaRPr lang="en-US"/>
        </a:p>
      </dgm:t>
    </dgm:pt>
    <dgm:pt modelId="{F93ACE0C-5810-495E-AFA1-75B52656C7D6}" type="parTrans" cxnId="{CE2F30F1-ACB0-48ED-8128-4572BC5CD84B}">
      <dgm:prSet/>
      <dgm:spPr/>
      <dgm:t>
        <a:bodyPr/>
        <a:lstStyle/>
        <a:p>
          <a:endParaRPr lang="en-US"/>
        </a:p>
      </dgm:t>
    </dgm:pt>
    <dgm:pt modelId="{B49F6295-BAAD-422E-A308-0FAE7E194213}" type="sibTrans" cxnId="{CE2F30F1-ACB0-48ED-8128-4572BC5CD84B}">
      <dgm:prSet/>
      <dgm:spPr/>
      <dgm:t>
        <a:bodyPr/>
        <a:lstStyle/>
        <a:p>
          <a:endParaRPr lang="en-US"/>
        </a:p>
      </dgm:t>
    </dgm:pt>
    <dgm:pt modelId="{B9E7ABDC-2919-431C-856E-9661D6B31904}">
      <dgm:prSet/>
      <dgm:spPr/>
      <dgm:t>
        <a:bodyPr/>
        <a:lstStyle/>
        <a:p>
          <a:r>
            <a:rPr lang="en-GB"/>
            <a:t>May not have smoked before – nicotine content higher than traditional cigarettes.</a:t>
          </a:r>
          <a:endParaRPr lang="en-US"/>
        </a:p>
      </dgm:t>
    </dgm:pt>
    <dgm:pt modelId="{132F3122-176D-4819-9776-ABC2EB88116C}" type="parTrans" cxnId="{AFF05950-53D3-4749-B075-0A252F9CBEA0}">
      <dgm:prSet/>
      <dgm:spPr/>
      <dgm:t>
        <a:bodyPr/>
        <a:lstStyle/>
        <a:p>
          <a:endParaRPr lang="en-US"/>
        </a:p>
      </dgm:t>
    </dgm:pt>
    <dgm:pt modelId="{5B0CA856-3631-4EA9-88CA-CD7B75225B61}" type="sibTrans" cxnId="{AFF05950-53D3-4749-B075-0A252F9CBEA0}">
      <dgm:prSet/>
      <dgm:spPr/>
      <dgm:t>
        <a:bodyPr/>
        <a:lstStyle/>
        <a:p>
          <a:endParaRPr lang="en-US"/>
        </a:p>
      </dgm:t>
    </dgm:pt>
    <dgm:pt modelId="{48F25555-D032-4FBC-A3C9-924ACE701BD1}">
      <dgm:prSet/>
      <dgm:spPr/>
      <dgm:t>
        <a:bodyPr/>
        <a:lstStyle/>
        <a:p>
          <a:r>
            <a:rPr lang="en-GB"/>
            <a:t>Addiction to nicotine – not ideal for teenagers</a:t>
          </a:r>
          <a:endParaRPr lang="en-US"/>
        </a:p>
      </dgm:t>
    </dgm:pt>
    <dgm:pt modelId="{07FCCB8E-2E66-4CDD-80D3-D579FE80D954}" type="parTrans" cxnId="{8495D116-5A0C-4362-A155-2AA13EFFDFAB}">
      <dgm:prSet/>
      <dgm:spPr/>
      <dgm:t>
        <a:bodyPr/>
        <a:lstStyle/>
        <a:p>
          <a:endParaRPr lang="en-US"/>
        </a:p>
      </dgm:t>
    </dgm:pt>
    <dgm:pt modelId="{AC6C3A46-456B-4036-9B1B-46D4D3F81F4D}" type="sibTrans" cxnId="{8495D116-5A0C-4362-A155-2AA13EFFDFAB}">
      <dgm:prSet/>
      <dgm:spPr/>
      <dgm:t>
        <a:bodyPr/>
        <a:lstStyle/>
        <a:p>
          <a:endParaRPr lang="en-US"/>
        </a:p>
      </dgm:t>
    </dgm:pt>
    <dgm:pt modelId="{A5BAEC9C-898D-4CDA-887D-A66EB88C6819}">
      <dgm:prSet/>
      <dgm:spPr/>
      <dgm:t>
        <a:bodyPr/>
        <a:lstStyle/>
        <a:p>
          <a:r>
            <a:rPr lang="en-GB"/>
            <a:t>Why popular: new designs – Juul (worth 10bn in 2020)</a:t>
          </a:r>
          <a:endParaRPr lang="en-US"/>
        </a:p>
      </dgm:t>
    </dgm:pt>
    <dgm:pt modelId="{5D36B5F6-6006-411D-858F-2FBD60ED4C98}" type="parTrans" cxnId="{244150F2-2727-4C6B-8B2E-A0D7761E985C}">
      <dgm:prSet/>
      <dgm:spPr/>
      <dgm:t>
        <a:bodyPr/>
        <a:lstStyle/>
        <a:p>
          <a:endParaRPr lang="en-US"/>
        </a:p>
      </dgm:t>
    </dgm:pt>
    <dgm:pt modelId="{FF0470FC-8322-4671-A1BB-D75215FE96B2}" type="sibTrans" cxnId="{244150F2-2727-4C6B-8B2E-A0D7761E985C}">
      <dgm:prSet/>
      <dgm:spPr/>
      <dgm:t>
        <a:bodyPr/>
        <a:lstStyle/>
        <a:p>
          <a:endParaRPr lang="en-US"/>
        </a:p>
      </dgm:t>
    </dgm:pt>
    <dgm:pt modelId="{462200AA-B7E3-4527-89F4-D95234688C7B}">
      <dgm:prSet/>
      <dgm:spPr/>
      <dgm:t>
        <a:bodyPr/>
        <a:lstStyle/>
        <a:p>
          <a:r>
            <a:rPr lang="en-GB"/>
            <a:t>San Francisco – first city to pass e-cigarette ban. Prohibited the sale of electronic cigarettes lacking US Food and Drug Administration authorization</a:t>
          </a:r>
          <a:endParaRPr lang="en-US"/>
        </a:p>
      </dgm:t>
    </dgm:pt>
    <dgm:pt modelId="{D0556058-5C6A-47C6-A7D9-82C605B3E892}" type="parTrans" cxnId="{82749805-4E19-47B8-BD0C-31BA33B667D5}">
      <dgm:prSet/>
      <dgm:spPr/>
      <dgm:t>
        <a:bodyPr/>
        <a:lstStyle/>
        <a:p>
          <a:endParaRPr lang="en-US"/>
        </a:p>
      </dgm:t>
    </dgm:pt>
    <dgm:pt modelId="{16775261-7A54-4957-8FC1-127A7EA34C91}" type="sibTrans" cxnId="{82749805-4E19-47B8-BD0C-31BA33B667D5}">
      <dgm:prSet/>
      <dgm:spPr/>
      <dgm:t>
        <a:bodyPr/>
        <a:lstStyle/>
        <a:p>
          <a:endParaRPr lang="en-US"/>
        </a:p>
      </dgm:t>
    </dgm:pt>
    <dgm:pt modelId="{69B49715-A91B-7D4A-93C6-000CB8325DD0}" type="pres">
      <dgm:prSet presAssocID="{062CCC8F-2C05-4C5B-86EE-80F9F8A57596}" presName="linear" presStyleCnt="0">
        <dgm:presLayoutVars>
          <dgm:animLvl val="lvl"/>
          <dgm:resizeHandles val="exact"/>
        </dgm:presLayoutVars>
      </dgm:prSet>
      <dgm:spPr/>
    </dgm:pt>
    <dgm:pt modelId="{E75B4585-1B40-594A-AEC3-1EC6970E0EB8}" type="pres">
      <dgm:prSet presAssocID="{4BAC90A9-A5F1-4B14-A305-B0734BCB99C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21C5706-8DF1-504A-9438-B476BACBA6B1}" type="pres">
      <dgm:prSet presAssocID="{9729C5DC-93D1-49F2-8F0B-46FB9987D5E5}" presName="spacer" presStyleCnt="0"/>
      <dgm:spPr/>
    </dgm:pt>
    <dgm:pt modelId="{79363A09-BECF-4941-9006-B5A35F74572F}" type="pres">
      <dgm:prSet presAssocID="{7709E900-FDE2-4313-B4D4-F7B23B1E172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445CF57-0D89-8042-8943-EE57B5EAD7AB}" type="pres">
      <dgm:prSet presAssocID="{7709E900-FDE2-4313-B4D4-F7B23B1E1726}" presName="childText" presStyleLbl="revTx" presStyleIdx="0" presStyleCnt="1">
        <dgm:presLayoutVars>
          <dgm:bulletEnabled val="1"/>
        </dgm:presLayoutVars>
      </dgm:prSet>
      <dgm:spPr/>
    </dgm:pt>
    <dgm:pt modelId="{BC265C70-1CFD-8B43-9EA2-603A6112350B}" type="pres">
      <dgm:prSet presAssocID="{A5BAEC9C-898D-4CDA-887D-A66EB88C681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CC58FF8-71F1-8F4E-928C-8C19D2A5A1EA}" type="pres">
      <dgm:prSet presAssocID="{FF0470FC-8322-4671-A1BB-D75215FE96B2}" presName="spacer" presStyleCnt="0"/>
      <dgm:spPr/>
    </dgm:pt>
    <dgm:pt modelId="{78AB5187-6F28-F144-B356-BD95C83D81D0}" type="pres">
      <dgm:prSet presAssocID="{462200AA-B7E3-4527-89F4-D95234688C7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2749805-4E19-47B8-BD0C-31BA33B667D5}" srcId="{062CCC8F-2C05-4C5B-86EE-80F9F8A57596}" destId="{462200AA-B7E3-4527-89F4-D95234688C7B}" srcOrd="3" destOrd="0" parTransId="{D0556058-5C6A-47C6-A7D9-82C605B3E892}" sibTransId="{16775261-7A54-4957-8FC1-127A7EA34C91}"/>
    <dgm:cxn modelId="{8495D116-5A0C-4362-A155-2AA13EFFDFAB}" srcId="{7709E900-FDE2-4313-B4D4-F7B23B1E1726}" destId="{48F25555-D032-4FBC-A3C9-924ACE701BD1}" srcOrd="1" destOrd="0" parTransId="{07FCCB8E-2E66-4CDD-80D3-D579FE80D954}" sibTransId="{AC6C3A46-456B-4036-9B1B-46D4D3F81F4D}"/>
    <dgm:cxn modelId="{E155EB19-A3CE-492C-997D-4F0EC693536F}" srcId="{062CCC8F-2C05-4C5B-86EE-80F9F8A57596}" destId="{4BAC90A9-A5F1-4B14-A305-B0734BCB99CF}" srcOrd="0" destOrd="0" parTransId="{6228BE2D-E3D6-4873-B3FF-C586FE682286}" sibTransId="{9729C5DC-93D1-49F2-8F0B-46FB9987D5E5}"/>
    <dgm:cxn modelId="{4C617D29-C9FF-1F4A-98BB-B7A7DC1821F7}" type="presOf" srcId="{B9E7ABDC-2919-431C-856E-9661D6B31904}" destId="{9445CF57-0D89-8042-8943-EE57B5EAD7AB}" srcOrd="0" destOrd="0" presId="urn:microsoft.com/office/officeart/2005/8/layout/vList2"/>
    <dgm:cxn modelId="{B7C83F33-7E38-5649-AB1D-FDDE8EE5DEDC}" type="presOf" srcId="{462200AA-B7E3-4527-89F4-D95234688C7B}" destId="{78AB5187-6F28-F144-B356-BD95C83D81D0}" srcOrd="0" destOrd="0" presId="urn:microsoft.com/office/officeart/2005/8/layout/vList2"/>
    <dgm:cxn modelId="{8C265C35-2BB6-7440-BF9B-C2813A3DBCE1}" type="presOf" srcId="{7709E900-FDE2-4313-B4D4-F7B23B1E1726}" destId="{79363A09-BECF-4941-9006-B5A35F74572F}" srcOrd="0" destOrd="0" presId="urn:microsoft.com/office/officeart/2005/8/layout/vList2"/>
    <dgm:cxn modelId="{AFF05950-53D3-4749-B075-0A252F9CBEA0}" srcId="{7709E900-FDE2-4313-B4D4-F7B23B1E1726}" destId="{B9E7ABDC-2919-431C-856E-9661D6B31904}" srcOrd="0" destOrd="0" parTransId="{132F3122-176D-4819-9776-ABC2EB88116C}" sibTransId="{5B0CA856-3631-4EA9-88CA-CD7B75225B61}"/>
    <dgm:cxn modelId="{C8ECEB59-D29C-DD4A-99A9-9F0DCE80C373}" type="presOf" srcId="{4BAC90A9-A5F1-4B14-A305-B0734BCB99CF}" destId="{E75B4585-1B40-594A-AEC3-1EC6970E0EB8}" srcOrd="0" destOrd="0" presId="urn:microsoft.com/office/officeart/2005/8/layout/vList2"/>
    <dgm:cxn modelId="{9700049B-9BAC-A244-B920-8AB059DC2527}" type="presOf" srcId="{48F25555-D032-4FBC-A3C9-924ACE701BD1}" destId="{9445CF57-0D89-8042-8943-EE57B5EAD7AB}" srcOrd="0" destOrd="1" presId="urn:microsoft.com/office/officeart/2005/8/layout/vList2"/>
    <dgm:cxn modelId="{71126E9B-D8C6-9E4C-9F3A-486C218EA621}" type="presOf" srcId="{A5BAEC9C-898D-4CDA-887D-A66EB88C6819}" destId="{BC265C70-1CFD-8B43-9EA2-603A6112350B}" srcOrd="0" destOrd="0" presId="urn:microsoft.com/office/officeart/2005/8/layout/vList2"/>
    <dgm:cxn modelId="{612693AA-4FF1-304C-AA1F-7EDAA0828634}" type="presOf" srcId="{062CCC8F-2C05-4C5B-86EE-80F9F8A57596}" destId="{69B49715-A91B-7D4A-93C6-000CB8325DD0}" srcOrd="0" destOrd="0" presId="urn:microsoft.com/office/officeart/2005/8/layout/vList2"/>
    <dgm:cxn modelId="{CE2F30F1-ACB0-48ED-8128-4572BC5CD84B}" srcId="{062CCC8F-2C05-4C5B-86EE-80F9F8A57596}" destId="{7709E900-FDE2-4313-B4D4-F7B23B1E1726}" srcOrd="1" destOrd="0" parTransId="{F93ACE0C-5810-495E-AFA1-75B52656C7D6}" sibTransId="{B49F6295-BAAD-422E-A308-0FAE7E194213}"/>
    <dgm:cxn modelId="{244150F2-2727-4C6B-8B2E-A0D7761E985C}" srcId="{062CCC8F-2C05-4C5B-86EE-80F9F8A57596}" destId="{A5BAEC9C-898D-4CDA-887D-A66EB88C6819}" srcOrd="2" destOrd="0" parTransId="{5D36B5F6-6006-411D-858F-2FBD60ED4C98}" sibTransId="{FF0470FC-8322-4671-A1BB-D75215FE96B2}"/>
    <dgm:cxn modelId="{CE904CE5-2206-7A4F-9C38-8BA661E24A9D}" type="presParOf" srcId="{69B49715-A91B-7D4A-93C6-000CB8325DD0}" destId="{E75B4585-1B40-594A-AEC3-1EC6970E0EB8}" srcOrd="0" destOrd="0" presId="urn:microsoft.com/office/officeart/2005/8/layout/vList2"/>
    <dgm:cxn modelId="{D86E8227-19E7-2E44-981D-1EBF3912F4FC}" type="presParOf" srcId="{69B49715-A91B-7D4A-93C6-000CB8325DD0}" destId="{121C5706-8DF1-504A-9438-B476BACBA6B1}" srcOrd="1" destOrd="0" presId="urn:microsoft.com/office/officeart/2005/8/layout/vList2"/>
    <dgm:cxn modelId="{EC754F84-807B-1C42-89ED-B221C7D45618}" type="presParOf" srcId="{69B49715-A91B-7D4A-93C6-000CB8325DD0}" destId="{79363A09-BECF-4941-9006-B5A35F74572F}" srcOrd="2" destOrd="0" presId="urn:microsoft.com/office/officeart/2005/8/layout/vList2"/>
    <dgm:cxn modelId="{EE5FEC5F-D628-EF43-B644-8BD2D606ADCF}" type="presParOf" srcId="{69B49715-A91B-7D4A-93C6-000CB8325DD0}" destId="{9445CF57-0D89-8042-8943-EE57B5EAD7AB}" srcOrd="3" destOrd="0" presId="urn:microsoft.com/office/officeart/2005/8/layout/vList2"/>
    <dgm:cxn modelId="{A5E2C804-0A45-D440-B003-C7E07F0CE860}" type="presParOf" srcId="{69B49715-A91B-7D4A-93C6-000CB8325DD0}" destId="{BC265C70-1CFD-8B43-9EA2-603A6112350B}" srcOrd="4" destOrd="0" presId="urn:microsoft.com/office/officeart/2005/8/layout/vList2"/>
    <dgm:cxn modelId="{A22034CD-C8E0-F04B-8AAA-54C6512D509E}" type="presParOf" srcId="{69B49715-A91B-7D4A-93C6-000CB8325DD0}" destId="{6CC58FF8-71F1-8F4E-928C-8C19D2A5A1EA}" srcOrd="5" destOrd="0" presId="urn:microsoft.com/office/officeart/2005/8/layout/vList2"/>
    <dgm:cxn modelId="{B3F70A1B-4B97-F349-9DF9-616C29ED3509}" type="presParOf" srcId="{69B49715-A91B-7D4A-93C6-000CB8325DD0}" destId="{78AB5187-6F28-F144-B356-BD95C83D81D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345616-3F59-48A9-AA3D-0E62D935259B}" type="doc">
      <dgm:prSet loTypeId="urn:microsoft.com/office/officeart/2005/8/layout/process4" loCatId="process" qsTypeId="urn:microsoft.com/office/officeart/2005/8/quickstyle/simple1#41" qsCatId="simple" csTypeId="urn:microsoft.com/office/officeart/2005/8/colors/colorful1#5" csCatId="colorful"/>
      <dgm:spPr/>
      <dgm:t>
        <a:bodyPr/>
        <a:lstStyle/>
        <a:p>
          <a:endParaRPr lang="en-US"/>
        </a:p>
      </dgm:t>
    </dgm:pt>
    <dgm:pt modelId="{8C599407-826E-45C4-913B-098CCEC0E91E}">
      <dgm:prSet/>
      <dgm:spPr/>
      <dgm:t>
        <a:bodyPr/>
        <a:lstStyle/>
        <a:p>
          <a:r>
            <a:rPr lang="en-GB"/>
            <a:t>Research has found that e-cigarette use reduces cravings to smoke and to vape, with mixed evidence regarding the role of nicotine per se (Dawkins, Turner, Hasna, &amp; Soar, 2012; Perkins, Karelitz, &amp; Michael, 2017). </a:t>
          </a:r>
          <a:endParaRPr lang="en-US"/>
        </a:p>
      </dgm:t>
    </dgm:pt>
    <dgm:pt modelId="{D36C096A-F40A-425F-8F2B-AE7A4DCE453F}" type="parTrans" cxnId="{19071AE4-E4E3-498C-BF88-60411EFCB653}">
      <dgm:prSet/>
      <dgm:spPr/>
      <dgm:t>
        <a:bodyPr/>
        <a:lstStyle/>
        <a:p>
          <a:endParaRPr lang="en-US"/>
        </a:p>
      </dgm:t>
    </dgm:pt>
    <dgm:pt modelId="{A006BFF0-7316-48AA-AA88-BAB8BAB72978}" type="sibTrans" cxnId="{19071AE4-E4E3-498C-BF88-60411EFCB653}">
      <dgm:prSet/>
      <dgm:spPr/>
      <dgm:t>
        <a:bodyPr/>
        <a:lstStyle/>
        <a:p>
          <a:endParaRPr lang="en-US"/>
        </a:p>
      </dgm:t>
    </dgm:pt>
    <dgm:pt modelId="{037D4903-0D97-4782-B580-0BECAAA3F1F4}">
      <dgm:prSet/>
      <dgm:spPr/>
      <dgm:t>
        <a:bodyPr/>
        <a:lstStyle/>
        <a:p>
          <a:r>
            <a:rPr lang="en-GB"/>
            <a:t>Expectancy…Participants who were told that their e-cigarette contained nicotine reporting greater craving reduction (p .046).</a:t>
          </a:r>
          <a:endParaRPr lang="en-US"/>
        </a:p>
      </dgm:t>
    </dgm:pt>
    <dgm:pt modelId="{AB8B48F3-09C0-4A21-B777-7CBD3D135502}" type="parTrans" cxnId="{DFBC0ADC-2117-46BE-87D8-6CBC589D9ED0}">
      <dgm:prSet/>
      <dgm:spPr/>
      <dgm:t>
        <a:bodyPr/>
        <a:lstStyle/>
        <a:p>
          <a:endParaRPr lang="en-US"/>
        </a:p>
      </dgm:t>
    </dgm:pt>
    <dgm:pt modelId="{FD525C61-11B9-428E-B95D-8C424FBF1026}" type="sibTrans" cxnId="{DFBC0ADC-2117-46BE-87D8-6CBC589D9ED0}">
      <dgm:prSet/>
      <dgm:spPr/>
      <dgm:t>
        <a:bodyPr/>
        <a:lstStyle/>
        <a:p>
          <a:endParaRPr lang="en-US"/>
        </a:p>
      </dgm:t>
    </dgm:pt>
    <dgm:pt modelId="{B1D8F65B-B24A-4C86-87C3-7474CD06737A}">
      <dgm:prSet/>
      <dgm:spPr/>
      <dgm:t>
        <a:bodyPr/>
        <a:lstStyle/>
        <a:p>
          <a:r>
            <a:rPr lang="en-GB"/>
            <a:t>There is also some evidence that the sensorimotor aspects of vaping (i.e., its similarity to smoking behavior) contributes to craving reduction (Van Heel, Van Gucht, Vanbrabant, &amp; Baeyens, 2017).</a:t>
          </a:r>
          <a:endParaRPr lang="en-US"/>
        </a:p>
      </dgm:t>
    </dgm:pt>
    <dgm:pt modelId="{5D64D17E-0E2E-4BE2-AC9A-07EF3D9362F3}" type="parTrans" cxnId="{C7D66CCC-6911-4EB0-BAAA-C3D7CDBDE108}">
      <dgm:prSet/>
      <dgm:spPr/>
      <dgm:t>
        <a:bodyPr/>
        <a:lstStyle/>
        <a:p>
          <a:endParaRPr lang="en-US"/>
        </a:p>
      </dgm:t>
    </dgm:pt>
    <dgm:pt modelId="{597545A0-31F7-4C8B-A513-82F827FD5D13}" type="sibTrans" cxnId="{C7D66CCC-6911-4EB0-BAAA-C3D7CDBDE108}">
      <dgm:prSet/>
      <dgm:spPr/>
      <dgm:t>
        <a:bodyPr/>
        <a:lstStyle/>
        <a:p>
          <a:endParaRPr lang="en-US"/>
        </a:p>
      </dgm:t>
    </dgm:pt>
    <dgm:pt modelId="{F05353AC-CEEB-9C41-A309-AA726545AA04}" type="pres">
      <dgm:prSet presAssocID="{2E345616-3F59-48A9-AA3D-0E62D935259B}" presName="Name0" presStyleCnt="0">
        <dgm:presLayoutVars>
          <dgm:dir/>
          <dgm:animLvl val="lvl"/>
          <dgm:resizeHandles val="exact"/>
        </dgm:presLayoutVars>
      </dgm:prSet>
      <dgm:spPr/>
    </dgm:pt>
    <dgm:pt modelId="{95E3CD56-5E7F-5048-AC3C-1BE38A2C97EA}" type="pres">
      <dgm:prSet presAssocID="{B1D8F65B-B24A-4C86-87C3-7474CD06737A}" presName="boxAndChildren" presStyleCnt="0"/>
      <dgm:spPr/>
    </dgm:pt>
    <dgm:pt modelId="{0B45D944-1F90-EF41-BEA3-983224271FFE}" type="pres">
      <dgm:prSet presAssocID="{B1D8F65B-B24A-4C86-87C3-7474CD06737A}" presName="parentTextBox" presStyleLbl="node1" presStyleIdx="0" presStyleCnt="3"/>
      <dgm:spPr/>
    </dgm:pt>
    <dgm:pt modelId="{1C2445D7-10D5-EF48-BE3C-9CC2CE70C01B}" type="pres">
      <dgm:prSet presAssocID="{FD525C61-11B9-428E-B95D-8C424FBF1026}" presName="sp" presStyleCnt="0"/>
      <dgm:spPr/>
    </dgm:pt>
    <dgm:pt modelId="{5A841369-3EB6-194D-860D-D8319577795D}" type="pres">
      <dgm:prSet presAssocID="{037D4903-0D97-4782-B580-0BECAAA3F1F4}" presName="arrowAndChildren" presStyleCnt="0"/>
      <dgm:spPr/>
    </dgm:pt>
    <dgm:pt modelId="{9B87F2E7-3711-D54E-9C91-781D5E332B73}" type="pres">
      <dgm:prSet presAssocID="{037D4903-0D97-4782-B580-0BECAAA3F1F4}" presName="parentTextArrow" presStyleLbl="node1" presStyleIdx="1" presStyleCnt="3"/>
      <dgm:spPr/>
    </dgm:pt>
    <dgm:pt modelId="{65A82157-1E52-DE45-B909-59A2609768E4}" type="pres">
      <dgm:prSet presAssocID="{A006BFF0-7316-48AA-AA88-BAB8BAB72978}" presName="sp" presStyleCnt="0"/>
      <dgm:spPr/>
    </dgm:pt>
    <dgm:pt modelId="{88EC290C-9EA3-D546-9CDA-41C21C94D4CF}" type="pres">
      <dgm:prSet presAssocID="{8C599407-826E-45C4-913B-098CCEC0E91E}" presName="arrowAndChildren" presStyleCnt="0"/>
      <dgm:spPr/>
    </dgm:pt>
    <dgm:pt modelId="{3E230117-C56A-BD41-80FC-878E07221127}" type="pres">
      <dgm:prSet presAssocID="{8C599407-826E-45C4-913B-098CCEC0E91E}" presName="parentTextArrow" presStyleLbl="node1" presStyleIdx="2" presStyleCnt="3"/>
      <dgm:spPr/>
    </dgm:pt>
  </dgm:ptLst>
  <dgm:cxnLst>
    <dgm:cxn modelId="{629CE51D-6893-804F-A34B-E4FBAC0DD6FC}" type="presOf" srcId="{B1D8F65B-B24A-4C86-87C3-7474CD06737A}" destId="{0B45D944-1F90-EF41-BEA3-983224271FFE}" srcOrd="0" destOrd="0" presId="urn:microsoft.com/office/officeart/2005/8/layout/process4"/>
    <dgm:cxn modelId="{9BAFC22F-F058-BA4B-B313-1C14064C6A24}" type="presOf" srcId="{037D4903-0D97-4782-B580-0BECAAA3F1F4}" destId="{9B87F2E7-3711-D54E-9C91-781D5E332B73}" srcOrd="0" destOrd="0" presId="urn:microsoft.com/office/officeart/2005/8/layout/process4"/>
    <dgm:cxn modelId="{B06CAF75-2D40-D24F-B2AC-EC24545F6B2D}" type="presOf" srcId="{8C599407-826E-45C4-913B-098CCEC0E91E}" destId="{3E230117-C56A-BD41-80FC-878E07221127}" srcOrd="0" destOrd="0" presId="urn:microsoft.com/office/officeart/2005/8/layout/process4"/>
    <dgm:cxn modelId="{C7D66CCC-6911-4EB0-BAAA-C3D7CDBDE108}" srcId="{2E345616-3F59-48A9-AA3D-0E62D935259B}" destId="{B1D8F65B-B24A-4C86-87C3-7474CD06737A}" srcOrd="2" destOrd="0" parTransId="{5D64D17E-0E2E-4BE2-AC9A-07EF3D9362F3}" sibTransId="{597545A0-31F7-4C8B-A513-82F827FD5D13}"/>
    <dgm:cxn modelId="{DFBC0ADC-2117-46BE-87D8-6CBC589D9ED0}" srcId="{2E345616-3F59-48A9-AA3D-0E62D935259B}" destId="{037D4903-0D97-4782-B580-0BECAAA3F1F4}" srcOrd="1" destOrd="0" parTransId="{AB8B48F3-09C0-4A21-B777-7CBD3D135502}" sibTransId="{FD525C61-11B9-428E-B95D-8C424FBF1026}"/>
    <dgm:cxn modelId="{1C0635DE-E89A-8947-BC75-80FACC5328FC}" type="presOf" srcId="{2E345616-3F59-48A9-AA3D-0E62D935259B}" destId="{F05353AC-CEEB-9C41-A309-AA726545AA04}" srcOrd="0" destOrd="0" presId="urn:microsoft.com/office/officeart/2005/8/layout/process4"/>
    <dgm:cxn modelId="{19071AE4-E4E3-498C-BF88-60411EFCB653}" srcId="{2E345616-3F59-48A9-AA3D-0E62D935259B}" destId="{8C599407-826E-45C4-913B-098CCEC0E91E}" srcOrd="0" destOrd="0" parTransId="{D36C096A-F40A-425F-8F2B-AE7A4DCE453F}" sibTransId="{A006BFF0-7316-48AA-AA88-BAB8BAB72978}"/>
    <dgm:cxn modelId="{39605626-2515-834E-BA6B-3FE84685D97F}" type="presParOf" srcId="{F05353AC-CEEB-9C41-A309-AA726545AA04}" destId="{95E3CD56-5E7F-5048-AC3C-1BE38A2C97EA}" srcOrd="0" destOrd="0" presId="urn:microsoft.com/office/officeart/2005/8/layout/process4"/>
    <dgm:cxn modelId="{034348C9-2763-5742-A442-78EE34805454}" type="presParOf" srcId="{95E3CD56-5E7F-5048-AC3C-1BE38A2C97EA}" destId="{0B45D944-1F90-EF41-BEA3-983224271FFE}" srcOrd="0" destOrd="0" presId="urn:microsoft.com/office/officeart/2005/8/layout/process4"/>
    <dgm:cxn modelId="{279DB116-16D7-E242-B461-293C3331F76A}" type="presParOf" srcId="{F05353AC-CEEB-9C41-A309-AA726545AA04}" destId="{1C2445D7-10D5-EF48-BE3C-9CC2CE70C01B}" srcOrd="1" destOrd="0" presId="urn:microsoft.com/office/officeart/2005/8/layout/process4"/>
    <dgm:cxn modelId="{0F3DA012-6DBE-7041-A814-B92EC6FD1B8C}" type="presParOf" srcId="{F05353AC-CEEB-9C41-A309-AA726545AA04}" destId="{5A841369-3EB6-194D-860D-D8319577795D}" srcOrd="2" destOrd="0" presId="urn:microsoft.com/office/officeart/2005/8/layout/process4"/>
    <dgm:cxn modelId="{DEC26526-B80D-F143-8F7B-60B1E306F8C5}" type="presParOf" srcId="{5A841369-3EB6-194D-860D-D8319577795D}" destId="{9B87F2E7-3711-D54E-9C91-781D5E332B73}" srcOrd="0" destOrd="0" presId="urn:microsoft.com/office/officeart/2005/8/layout/process4"/>
    <dgm:cxn modelId="{76AFE62E-DD65-F64D-9C50-E9B321FA7A3B}" type="presParOf" srcId="{F05353AC-CEEB-9C41-A309-AA726545AA04}" destId="{65A82157-1E52-DE45-B909-59A2609768E4}" srcOrd="3" destOrd="0" presId="urn:microsoft.com/office/officeart/2005/8/layout/process4"/>
    <dgm:cxn modelId="{3DDEB913-69C2-1549-857D-5C6426A2DC78}" type="presParOf" srcId="{F05353AC-CEEB-9C41-A309-AA726545AA04}" destId="{88EC290C-9EA3-D546-9CDA-41C21C94D4CF}" srcOrd="4" destOrd="0" presId="urn:microsoft.com/office/officeart/2005/8/layout/process4"/>
    <dgm:cxn modelId="{982AB737-6D11-1A47-AB54-3B7BD8D6097D}" type="presParOf" srcId="{88EC290C-9EA3-D546-9CDA-41C21C94D4CF}" destId="{3E230117-C56A-BD41-80FC-878E0722112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9ECED3-9F66-4E45-9183-E160052F6670}" type="doc">
      <dgm:prSet loTypeId="urn:microsoft.com/office/officeart/2005/8/layout/vList2" loCatId="list" qsTypeId="urn:microsoft.com/office/officeart/2005/8/quickstyle/simple1#42" qsCatId="simple" csTypeId="urn:microsoft.com/office/officeart/2005/8/colors/colorful2#16" csCatId="colorful"/>
      <dgm:spPr/>
      <dgm:t>
        <a:bodyPr/>
        <a:lstStyle/>
        <a:p>
          <a:endParaRPr lang="en-US"/>
        </a:p>
      </dgm:t>
    </dgm:pt>
    <dgm:pt modelId="{486AE332-8A4E-40F6-9CD5-D0500DCD2310}">
      <dgm:prSet/>
      <dgm:spPr/>
      <dgm:t>
        <a:bodyPr/>
        <a:lstStyle/>
        <a:p>
          <a:r>
            <a:rPr lang="en-GB" b="1"/>
            <a:t>Have a look at the resources provided on Moodle / articles online. </a:t>
          </a:r>
          <a:endParaRPr lang="en-US"/>
        </a:p>
      </dgm:t>
    </dgm:pt>
    <dgm:pt modelId="{758A9914-3087-4CAA-9943-8F8A74661B04}" type="parTrans" cxnId="{D96EC2F3-5111-4B1A-81B4-80D730876587}">
      <dgm:prSet/>
      <dgm:spPr/>
      <dgm:t>
        <a:bodyPr/>
        <a:lstStyle/>
        <a:p>
          <a:endParaRPr lang="en-US"/>
        </a:p>
      </dgm:t>
    </dgm:pt>
    <dgm:pt modelId="{75D76620-3FFE-4C65-B947-0E8D815EF581}" type="sibTrans" cxnId="{D96EC2F3-5111-4B1A-81B4-80D730876587}">
      <dgm:prSet/>
      <dgm:spPr/>
      <dgm:t>
        <a:bodyPr/>
        <a:lstStyle/>
        <a:p>
          <a:endParaRPr lang="en-US"/>
        </a:p>
      </dgm:t>
    </dgm:pt>
    <dgm:pt modelId="{C7A0422F-E0D6-46F8-9C89-9B4DBBD35953}">
      <dgm:prSet/>
      <dgm:spPr/>
      <dgm:t>
        <a:bodyPr/>
        <a:lstStyle/>
        <a:p>
          <a:r>
            <a:rPr lang="en-GB"/>
            <a:t>Summarise the key points in terms of the following:</a:t>
          </a:r>
          <a:endParaRPr lang="en-US"/>
        </a:p>
      </dgm:t>
    </dgm:pt>
    <dgm:pt modelId="{069BFFEB-984B-4DD4-82D9-97239D117DFE}" type="parTrans" cxnId="{EF488442-DA88-4FD1-9412-B1AEDB15BFB7}">
      <dgm:prSet/>
      <dgm:spPr/>
      <dgm:t>
        <a:bodyPr/>
        <a:lstStyle/>
        <a:p>
          <a:endParaRPr lang="en-US"/>
        </a:p>
      </dgm:t>
    </dgm:pt>
    <dgm:pt modelId="{9660BD17-019D-4EC9-8328-CFD07ADAE48B}" type="sibTrans" cxnId="{EF488442-DA88-4FD1-9412-B1AEDB15BFB7}">
      <dgm:prSet/>
      <dgm:spPr/>
      <dgm:t>
        <a:bodyPr/>
        <a:lstStyle/>
        <a:p>
          <a:endParaRPr lang="en-US"/>
        </a:p>
      </dgm:t>
    </dgm:pt>
    <dgm:pt modelId="{E07202A1-38CF-46D7-B6AD-CB79B8A8807E}">
      <dgm:prSet/>
      <dgm:spPr/>
      <dgm:t>
        <a:bodyPr/>
        <a:lstStyle/>
        <a:p>
          <a:r>
            <a:rPr lang="en-GB"/>
            <a:t>1. Argument for retaining vapes </a:t>
          </a:r>
          <a:endParaRPr lang="en-US"/>
        </a:p>
      </dgm:t>
    </dgm:pt>
    <dgm:pt modelId="{29221BFA-1067-43DC-9264-88057D868BDA}" type="parTrans" cxnId="{F2D580E8-F7DD-4F3F-89A0-5BEFC7C67E51}">
      <dgm:prSet/>
      <dgm:spPr/>
      <dgm:t>
        <a:bodyPr/>
        <a:lstStyle/>
        <a:p>
          <a:endParaRPr lang="en-US"/>
        </a:p>
      </dgm:t>
    </dgm:pt>
    <dgm:pt modelId="{BE0A39A1-5B62-49E4-BCD8-10E8D4B27103}" type="sibTrans" cxnId="{F2D580E8-F7DD-4F3F-89A0-5BEFC7C67E51}">
      <dgm:prSet/>
      <dgm:spPr/>
      <dgm:t>
        <a:bodyPr/>
        <a:lstStyle/>
        <a:p>
          <a:endParaRPr lang="en-US"/>
        </a:p>
      </dgm:t>
    </dgm:pt>
    <dgm:pt modelId="{611D2AC6-FAED-4603-A81E-E1ED6078AB78}">
      <dgm:prSet/>
      <dgm:spPr/>
      <dgm:t>
        <a:bodyPr/>
        <a:lstStyle/>
        <a:p>
          <a:r>
            <a:rPr lang="en-GB"/>
            <a:t>2. Argument for banning vapes</a:t>
          </a:r>
          <a:endParaRPr lang="en-US"/>
        </a:p>
      </dgm:t>
    </dgm:pt>
    <dgm:pt modelId="{16A4A005-DF12-468D-828D-A9FD2BCC59D1}" type="parTrans" cxnId="{1178E3AF-DA6B-49B6-B287-8A62D5F18728}">
      <dgm:prSet/>
      <dgm:spPr/>
      <dgm:t>
        <a:bodyPr/>
        <a:lstStyle/>
        <a:p>
          <a:endParaRPr lang="en-US"/>
        </a:p>
      </dgm:t>
    </dgm:pt>
    <dgm:pt modelId="{9D5675C6-9D14-4747-B2B0-44BE89E6EA00}" type="sibTrans" cxnId="{1178E3AF-DA6B-49B6-B287-8A62D5F18728}">
      <dgm:prSet/>
      <dgm:spPr/>
      <dgm:t>
        <a:bodyPr/>
        <a:lstStyle/>
        <a:p>
          <a:endParaRPr lang="en-US"/>
        </a:p>
      </dgm:t>
    </dgm:pt>
    <dgm:pt modelId="{F5D7AF9E-0FA2-0C44-A2DD-7B16DEBA2083}" type="pres">
      <dgm:prSet presAssocID="{BF9ECED3-9F66-4E45-9183-E160052F6670}" presName="linear" presStyleCnt="0">
        <dgm:presLayoutVars>
          <dgm:animLvl val="lvl"/>
          <dgm:resizeHandles val="exact"/>
        </dgm:presLayoutVars>
      </dgm:prSet>
      <dgm:spPr/>
    </dgm:pt>
    <dgm:pt modelId="{706058F7-01FE-A342-84EC-7867C5202E21}" type="pres">
      <dgm:prSet presAssocID="{486AE332-8A4E-40F6-9CD5-D0500DCD231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9C99245-1E68-AE4C-9B63-D320543A62E7}" type="pres">
      <dgm:prSet presAssocID="{75D76620-3FFE-4C65-B947-0E8D815EF581}" presName="spacer" presStyleCnt="0"/>
      <dgm:spPr/>
    </dgm:pt>
    <dgm:pt modelId="{4757E64F-7EE1-4946-A4B0-66BF20DA6794}" type="pres">
      <dgm:prSet presAssocID="{C7A0422F-E0D6-46F8-9C89-9B4DBBD3595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E964E54-FA2C-244F-8DBF-C4BC5B22632D}" type="pres">
      <dgm:prSet presAssocID="{9660BD17-019D-4EC9-8328-CFD07ADAE48B}" presName="spacer" presStyleCnt="0"/>
      <dgm:spPr/>
    </dgm:pt>
    <dgm:pt modelId="{E79FA314-9F3C-FB4F-A65F-8E3B37256D94}" type="pres">
      <dgm:prSet presAssocID="{E07202A1-38CF-46D7-B6AD-CB79B8A8807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D59200C-F095-4A47-890A-7F0174BC4929}" type="pres">
      <dgm:prSet presAssocID="{BE0A39A1-5B62-49E4-BCD8-10E8D4B27103}" presName="spacer" presStyleCnt="0"/>
      <dgm:spPr/>
    </dgm:pt>
    <dgm:pt modelId="{CE711D4F-4A5D-E046-8017-4409EBDDF7F3}" type="pres">
      <dgm:prSet presAssocID="{611D2AC6-FAED-4603-A81E-E1ED6078AB7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625AC25-4FBC-AF47-AC3A-C0D53A45438A}" type="presOf" srcId="{E07202A1-38CF-46D7-B6AD-CB79B8A8807E}" destId="{E79FA314-9F3C-FB4F-A65F-8E3B37256D94}" srcOrd="0" destOrd="0" presId="urn:microsoft.com/office/officeart/2005/8/layout/vList2"/>
    <dgm:cxn modelId="{EF488442-DA88-4FD1-9412-B1AEDB15BFB7}" srcId="{BF9ECED3-9F66-4E45-9183-E160052F6670}" destId="{C7A0422F-E0D6-46F8-9C89-9B4DBBD35953}" srcOrd="1" destOrd="0" parTransId="{069BFFEB-984B-4DD4-82D9-97239D117DFE}" sibTransId="{9660BD17-019D-4EC9-8328-CFD07ADAE48B}"/>
    <dgm:cxn modelId="{347E857F-0A6E-B642-A7EE-9915B53495DF}" type="presOf" srcId="{C7A0422F-E0D6-46F8-9C89-9B4DBBD35953}" destId="{4757E64F-7EE1-4946-A4B0-66BF20DA6794}" srcOrd="0" destOrd="0" presId="urn:microsoft.com/office/officeart/2005/8/layout/vList2"/>
    <dgm:cxn modelId="{F4FB8997-2CBA-2B4D-BE58-668510E4AE5D}" type="presOf" srcId="{BF9ECED3-9F66-4E45-9183-E160052F6670}" destId="{F5D7AF9E-0FA2-0C44-A2DD-7B16DEBA2083}" srcOrd="0" destOrd="0" presId="urn:microsoft.com/office/officeart/2005/8/layout/vList2"/>
    <dgm:cxn modelId="{1178E3AF-DA6B-49B6-B287-8A62D5F18728}" srcId="{BF9ECED3-9F66-4E45-9183-E160052F6670}" destId="{611D2AC6-FAED-4603-A81E-E1ED6078AB78}" srcOrd="3" destOrd="0" parTransId="{16A4A005-DF12-468D-828D-A9FD2BCC59D1}" sibTransId="{9D5675C6-9D14-4747-B2B0-44BE89E6EA00}"/>
    <dgm:cxn modelId="{521D09D5-6B86-DC41-9635-3B0A5A381CDC}" type="presOf" srcId="{611D2AC6-FAED-4603-A81E-E1ED6078AB78}" destId="{CE711D4F-4A5D-E046-8017-4409EBDDF7F3}" srcOrd="0" destOrd="0" presId="urn:microsoft.com/office/officeart/2005/8/layout/vList2"/>
    <dgm:cxn modelId="{F2D580E8-F7DD-4F3F-89A0-5BEFC7C67E51}" srcId="{BF9ECED3-9F66-4E45-9183-E160052F6670}" destId="{E07202A1-38CF-46D7-B6AD-CB79B8A8807E}" srcOrd="2" destOrd="0" parTransId="{29221BFA-1067-43DC-9264-88057D868BDA}" sibTransId="{BE0A39A1-5B62-49E4-BCD8-10E8D4B27103}"/>
    <dgm:cxn modelId="{D96EC2F3-5111-4B1A-81B4-80D730876587}" srcId="{BF9ECED3-9F66-4E45-9183-E160052F6670}" destId="{486AE332-8A4E-40F6-9CD5-D0500DCD2310}" srcOrd="0" destOrd="0" parTransId="{758A9914-3087-4CAA-9943-8F8A74661B04}" sibTransId="{75D76620-3FFE-4C65-B947-0E8D815EF581}"/>
    <dgm:cxn modelId="{E9C2D2F4-2ACC-444D-A225-FB265864BA4A}" type="presOf" srcId="{486AE332-8A4E-40F6-9CD5-D0500DCD2310}" destId="{706058F7-01FE-A342-84EC-7867C5202E21}" srcOrd="0" destOrd="0" presId="urn:microsoft.com/office/officeart/2005/8/layout/vList2"/>
    <dgm:cxn modelId="{66BFAF59-E50B-7041-8CED-2C9F3924D7A9}" type="presParOf" srcId="{F5D7AF9E-0FA2-0C44-A2DD-7B16DEBA2083}" destId="{706058F7-01FE-A342-84EC-7867C5202E21}" srcOrd="0" destOrd="0" presId="urn:microsoft.com/office/officeart/2005/8/layout/vList2"/>
    <dgm:cxn modelId="{67F2F7F8-BF29-B44F-9CCE-8BA237B39A78}" type="presParOf" srcId="{F5D7AF9E-0FA2-0C44-A2DD-7B16DEBA2083}" destId="{49C99245-1E68-AE4C-9B63-D320543A62E7}" srcOrd="1" destOrd="0" presId="urn:microsoft.com/office/officeart/2005/8/layout/vList2"/>
    <dgm:cxn modelId="{ABD7F380-13C8-0048-9CB0-71D6D2ED16B8}" type="presParOf" srcId="{F5D7AF9E-0FA2-0C44-A2DD-7B16DEBA2083}" destId="{4757E64F-7EE1-4946-A4B0-66BF20DA6794}" srcOrd="2" destOrd="0" presId="urn:microsoft.com/office/officeart/2005/8/layout/vList2"/>
    <dgm:cxn modelId="{AC692481-905F-F646-8187-DF80716A18B8}" type="presParOf" srcId="{F5D7AF9E-0FA2-0C44-A2DD-7B16DEBA2083}" destId="{5E964E54-FA2C-244F-8DBF-C4BC5B22632D}" srcOrd="3" destOrd="0" presId="urn:microsoft.com/office/officeart/2005/8/layout/vList2"/>
    <dgm:cxn modelId="{A97A3A73-5303-374A-B950-0E38830FAF8F}" type="presParOf" srcId="{F5D7AF9E-0FA2-0C44-A2DD-7B16DEBA2083}" destId="{E79FA314-9F3C-FB4F-A65F-8E3B37256D94}" srcOrd="4" destOrd="0" presId="urn:microsoft.com/office/officeart/2005/8/layout/vList2"/>
    <dgm:cxn modelId="{A609FDA1-2292-FE4C-9BA5-0B88365C3EAD}" type="presParOf" srcId="{F5D7AF9E-0FA2-0C44-A2DD-7B16DEBA2083}" destId="{4D59200C-F095-4A47-890A-7F0174BC4929}" srcOrd="5" destOrd="0" presId="urn:microsoft.com/office/officeart/2005/8/layout/vList2"/>
    <dgm:cxn modelId="{15A456F9-9FFC-784F-8876-D3E068E1908B}" type="presParOf" srcId="{F5D7AF9E-0FA2-0C44-A2DD-7B16DEBA2083}" destId="{CE711D4F-4A5D-E046-8017-4409EBDDF7F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AAD091A-121E-4C27-A4DA-2BA97F107E8D}" type="doc">
      <dgm:prSet loTypeId="urn:microsoft.com/office/officeart/2018/2/layout/IconCircleList" loCatId="icon" qsTypeId="urn:microsoft.com/office/officeart/2005/8/quickstyle/simple1#43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7D6105B-3F33-4006-8917-8F6FF35FE761}">
      <dgm:prSet/>
      <dgm:spPr/>
      <dgm:t>
        <a:bodyPr/>
        <a:lstStyle/>
        <a:p>
          <a:r>
            <a:rPr lang="en-GB" b="1" i="0"/>
            <a:t>Smoking, Drinking and Drug Use among Young People in England, 2021 (NHS Digital - Sept, 2022)</a:t>
          </a:r>
          <a:endParaRPr lang="en-US"/>
        </a:p>
      </dgm:t>
    </dgm:pt>
    <dgm:pt modelId="{3E13D179-9F23-46E8-AFD9-5DA40A682DE5}" type="parTrans" cxnId="{298B97C8-132E-430A-A4F1-86C8D61EF54E}">
      <dgm:prSet/>
      <dgm:spPr/>
      <dgm:t>
        <a:bodyPr/>
        <a:lstStyle/>
        <a:p>
          <a:endParaRPr lang="en-US"/>
        </a:p>
      </dgm:t>
    </dgm:pt>
    <dgm:pt modelId="{538255DC-2EC6-4AF5-8BB7-AA79258562FB}" type="sibTrans" cxnId="{298B97C8-132E-430A-A4F1-86C8D61EF54E}">
      <dgm:prSet/>
      <dgm:spPr/>
      <dgm:t>
        <a:bodyPr/>
        <a:lstStyle/>
        <a:p>
          <a:endParaRPr lang="en-US"/>
        </a:p>
      </dgm:t>
    </dgm:pt>
    <dgm:pt modelId="{C29028F3-FB44-4F2C-A6E7-1700E32C14DA}">
      <dgm:prSet/>
      <dgm:spPr/>
      <dgm:t>
        <a:bodyPr/>
        <a:lstStyle/>
        <a:p>
          <a:r>
            <a:rPr lang="en-GB" i="0"/>
            <a:t>https://digital.nhs.uk/data-and-information/publications/statistical/smoking-drinking-and-drug-use-among-young-people-in-england/2021/part-1-smoking-prevalence-and-consumption</a:t>
          </a:r>
          <a:endParaRPr lang="en-US"/>
        </a:p>
      </dgm:t>
    </dgm:pt>
    <dgm:pt modelId="{BD44EFF1-76DE-43F2-B92E-C27F84E7E9F8}" type="parTrans" cxnId="{06CC27BF-FCEA-4F87-BD2C-ED93FB7F7423}">
      <dgm:prSet/>
      <dgm:spPr/>
      <dgm:t>
        <a:bodyPr/>
        <a:lstStyle/>
        <a:p>
          <a:endParaRPr lang="en-US"/>
        </a:p>
      </dgm:t>
    </dgm:pt>
    <dgm:pt modelId="{582B50BD-12AD-41F4-8B14-5D0B5C3ED351}" type="sibTrans" cxnId="{06CC27BF-FCEA-4F87-BD2C-ED93FB7F7423}">
      <dgm:prSet/>
      <dgm:spPr/>
      <dgm:t>
        <a:bodyPr/>
        <a:lstStyle/>
        <a:p>
          <a:endParaRPr lang="en-US"/>
        </a:p>
      </dgm:t>
    </dgm:pt>
    <dgm:pt modelId="{4DBE88FC-5B96-42F4-9908-645E1EA6177A}" type="pres">
      <dgm:prSet presAssocID="{DAAD091A-121E-4C27-A4DA-2BA97F107E8D}" presName="root" presStyleCnt="0">
        <dgm:presLayoutVars>
          <dgm:dir/>
          <dgm:resizeHandles val="exact"/>
        </dgm:presLayoutVars>
      </dgm:prSet>
      <dgm:spPr/>
    </dgm:pt>
    <dgm:pt modelId="{9BF64008-66B4-4CCD-AB13-463D999A7FD2}" type="pres">
      <dgm:prSet presAssocID="{DAAD091A-121E-4C27-A4DA-2BA97F107E8D}" presName="container" presStyleCnt="0">
        <dgm:presLayoutVars>
          <dgm:dir/>
          <dgm:resizeHandles val="exact"/>
        </dgm:presLayoutVars>
      </dgm:prSet>
      <dgm:spPr/>
    </dgm:pt>
    <dgm:pt modelId="{B14950A9-1B4B-4E9D-B40C-D6099F0D48A8}" type="pres">
      <dgm:prSet presAssocID="{17D6105B-3F33-4006-8917-8F6FF35FE761}" presName="compNode" presStyleCnt="0"/>
      <dgm:spPr/>
    </dgm:pt>
    <dgm:pt modelId="{C18602F6-FBAE-4D7E-B2F3-47C1F996E2E4}" type="pres">
      <dgm:prSet presAssocID="{17D6105B-3F33-4006-8917-8F6FF35FE761}" presName="iconBgRect" presStyleLbl="bgShp" presStyleIdx="0" presStyleCnt="2"/>
      <dgm:spPr/>
    </dgm:pt>
    <dgm:pt modelId="{6D6A74F5-ECED-4188-85C5-99FB05E81C60}" type="pres">
      <dgm:prSet presAssocID="{17D6105B-3F33-4006-8917-8F6FF35FE761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4A11A9F3-52F7-4AB2-AD74-9620B9A7F844}" type="pres">
      <dgm:prSet presAssocID="{17D6105B-3F33-4006-8917-8F6FF35FE761}" presName="spaceRect" presStyleCnt="0"/>
      <dgm:spPr/>
    </dgm:pt>
    <dgm:pt modelId="{2326969C-8C7F-41AC-BFD8-036D86D7B0A8}" type="pres">
      <dgm:prSet presAssocID="{17D6105B-3F33-4006-8917-8F6FF35FE761}" presName="textRect" presStyleLbl="revTx" presStyleIdx="0" presStyleCnt="2">
        <dgm:presLayoutVars>
          <dgm:chMax val="1"/>
          <dgm:chPref val="1"/>
        </dgm:presLayoutVars>
      </dgm:prSet>
      <dgm:spPr/>
    </dgm:pt>
    <dgm:pt modelId="{7023EA39-84A4-494E-9025-BC45C2AC802F}" type="pres">
      <dgm:prSet presAssocID="{538255DC-2EC6-4AF5-8BB7-AA79258562FB}" presName="sibTrans" presStyleLbl="sibTrans2D1" presStyleIdx="0" presStyleCnt="0"/>
      <dgm:spPr/>
    </dgm:pt>
    <dgm:pt modelId="{95B9A821-0C1D-4016-8628-D5D598B30D58}" type="pres">
      <dgm:prSet presAssocID="{C29028F3-FB44-4F2C-A6E7-1700E32C14DA}" presName="compNode" presStyleCnt="0"/>
      <dgm:spPr/>
    </dgm:pt>
    <dgm:pt modelId="{39C7BF23-2BDB-42B1-8043-C7D1290F79B8}" type="pres">
      <dgm:prSet presAssocID="{C29028F3-FB44-4F2C-A6E7-1700E32C14DA}" presName="iconBgRect" presStyleLbl="bgShp" presStyleIdx="1" presStyleCnt="2"/>
      <dgm:spPr/>
    </dgm:pt>
    <dgm:pt modelId="{19D333DA-68D1-4776-879A-DEF99DC42404}" type="pres">
      <dgm:prSet presAssocID="{C29028F3-FB44-4F2C-A6E7-1700E32C14DA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10CA5C28-2D08-4686-B4A7-12B41B77AF78}" type="pres">
      <dgm:prSet presAssocID="{C29028F3-FB44-4F2C-A6E7-1700E32C14DA}" presName="spaceRect" presStyleCnt="0"/>
      <dgm:spPr/>
    </dgm:pt>
    <dgm:pt modelId="{52BDC210-55CA-4AEE-843F-19C9328FA5C1}" type="pres">
      <dgm:prSet presAssocID="{C29028F3-FB44-4F2C-A6E7-1700E32C14D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449E033-4197-4F25-8A47-2C1AB25BAB3A}" type="presOf" srcId="{17D6105B-3F33-4006-8917-8F6FF35FE761}" destId="{2326969C-8C7F-41AC-BFD8-036D86D7B0A8}" srcOrd="0" destOrd="0" presId="urn:microsoft.com/office/officeart/2018/2/layout/IconCircleList"/>
    <dgm:cxn modelId="{A7AB2575-49B0-4D87-AB55-C273ED900A3B}" type="presOf" srcId="{538255DC-2EC6-4AF5-8BB7-AA79258562FB}" destId="{7023EA39-84A4-494E-9025-BC45C2AC802F}" srcOrd="0" destOrd="0" presId="urn:microsoft.com/office/officeart/2018/2/layout/IconCircleList"/>
    <dgm:cxn modelId="{88004290-C294-4AF6-896F-4CC60787FE00}" type="presOf" srcId="{C29028F3-FB44-4F2C-A6E7-1700E32C14DA}" destId="{52BDC210-55CA-4AEE-843F-19C9328FA5C1}" srcOrd="0" destOrd="0" presId="urn:microsoft.com/office/officeart/2018/2/layout/IconCircleList"/>
    <dgm:cxn modelId="{E5D2D9AF-11F7-40D2-B8B0-17768536AEA0}" type="presOf" srcId="{DAAD091A-121E-4C27-A4DA-2BA97F107E8D}" destId="{4DBE88FC-5B96-42F4-9908-645E1EA6177A}" srcOrd="0" destOrd="0" presId="urn:microsoft.com/office/officeart/2018/2/layout/IconCircleList"/>
    <dgm:cxn modelId="{06CC27BF-FCEA-4F87-BD2C-ED93FB7F7423}" srcId="{DAAD091A-121E-4C27-A4DA-2BA97F107E8D}" destId="{C29028F3-FB44-4F2C-A6E7-1700E32C14DA}" srcOrd="1" destOrd="0" parTransId="{BD44EFF1-76DE-43F2-B92E-C27F84E7E9F8}" sibTransId="{582B50BD-12AD-41F4-8B14-5D0B5C3ED351}"/>
    <dgm:cxn modelId="{298B97C8-132E-430A-A4F1-86C8D61EF54E}" srcId="{DAAD091A-121E-4C27-A4DA-2BA97F107E8D}" destId="{17D6105B-3F33-4006-8917-8F6FF35FE761}" srcOrd="0" destOrd="0" parTransId="{3E13D179-9F23-46E8-AFD9-5DA40A682DE5}" sibTransId="{538255DC-2EC6-4AF5-8BB7-AA79258562FB}"/>
    <dgm:cxn modelId="{DCC38C45-04A2-4FBF-96C1-49FD9DB28DE9}" type="presParOf" srcId="{4DBE88FC-5B96-42F4-9908-645E1EA6177A}" destId="{9BF64008-66B4-4CCD-AB13-463D999A7FD2}" srcOrd="0" destOrd="0" presId="urn:microsoft.com/office/officeart/2018/2/layout/IconCircleList"/>
    <dgm:cxn modelId="{8AD59E21-CDF1-4B27-8D30-D19EE0F15B75}" type="presParOf" srcId="{9BF64008-66B4-4CCD-AB13-463D999A7FD2}" destId="{B14950A9-1B4B-4E9D-B40C-D6099F0D48A8}" srcOrd="0" destOrd="0" presId="urn:microsoft.com/office/officeart/2018/2/layout/IconCircleList"/>
    <dgm:cxn modelId="{0276AA6A-9E2C-468F-987B-9042326A1371}" type="presParOf" srcId="{B14950A9-1B4B-4E9D-B40C-D6099F0D48A8}" destId="{C18602F6-FBAE-4D7E-B2F3-47C1F996E2E4}" srcOrd="0" destOrd="0" presId="urn:microsoft.com/office/officeart/2018/2/layout/IconCircleList"/>
    <dgm:cxn modelId="{B07559BE-43F5-4DE2-A9BB-594747632DDA}" type="presParOf" srcId="{B14950A9-1B4B-4E9D-B40C-D6099F0D48A8}" destId="{6D6A74F5-ECED-4188-85C5-99FB05E81C60}" srcOrd="1" destOrd="0" presId="urn:microsoft.com/office/officeart/2018/2/layout/IconCircleList"/>
    <dgm:cxn modelId="{2E71437B-FCD2-4EFB-85AB-9D50B41105B4}" type="presParOf" srcId="{B14950A9-1B4B-4E9D-B40C-D6099F0D48A8}" destId="{4A11A9F3-52F7-4AB2-AD74-9620B9A7F844}" srcOrd="2" destOrd="0" presId="urn:microsoft.com/office/officeart/2018/2/layout/IconCircleList"/>
    <dgm:cxn modelId="{A6A5414B-7B8B-46D0-AAEB-D7E37728F6BD}" type="presParOf" srcId="{B14950A9-1B4B-4E9D-B40C-D6099F0D48A8}" destId="{2326969C-8C7F-41AC-BFD8-036D86D7B0A8}" srcOrd="3" destOrd="0" presId="urn:microsoft.com/office/officeart/2018/2/layout/IconCircleList"/>
    <dgm:cxn modelId="{B3CB838A-D358-432F-A3BB-5395C6BE25BF}" type="presParOf" srcId="{9BF64008-66B4-4CCD-AB13-463D999A7FD2}" destId="{7023EA39-84A4-494E-9025-BC45C2AC802F}" srcOrd="1" destOrd="0" presId="urn:microsoft.com/office/officeart/2018/2/layout/IconCircleList"/>
    <dgm:cxn modelId="{B71FEF03-51F7-4BAC-B71C-E7536DDA5518}" type="presParOf" srcId="{9BF64008-66B4-4CCD-AB13-463D999A7FD2}" destId="{95B9A821-0C1D-4016-8628-D5D598B30D58}" srcOrd="2" destOrd="0" presId="urn:microsoft.com/office/officeart/2018/2/layout/IconCircleList"/>
    <dgm:cxn modelId="{69446B29-862F-4030-A8B3-2E86AC5C7054}" type="presParOf" srcId="{95B9A821-0C1D-4016-8628-D5D598B30D58}" destId="{39C7BF23-2BDB-42B1-8043-C7D1290F79B8}" srcOrd="0" destOrd="0" presId="urn:microsoft.com/office/officeart/2018/2/layout/IconCircleList"/>
    <dgm:cxn modelId="{4342C888-FD79-42F8-B4BB-E61BAB93A379}" type="presParOf" srcId="{95B9A821-0C1D-4016-8628-D5D598B30D58}" destId="{19D333DA-68D1-4776-879A-DEF99DC42404}" srcOrd="1" destOrd="0" presId="urn:microsoft.com/office/officeart/2018/2/layout/IconCircleList"/>
    <dgm:cxn modelId="{F35EC0B8-A9D7-41C9-B8F0-59565A9B54C9}" type="presParOf" srcId="{95B9A821-0C1D-4016-8628-D5D598B30D58}" destId="{10CA5C28-2D08-4686-B4A7-12B41B77AF78}" srcOrd="2" destOrd="0" presId="urn:microsoft.com/office/officeart/2018/2/layout/IconCircleList"/>
    <dgm:cxn modelId="{4EE2DF81-7757-4D2F-A1C1-5DB9DDFDFA3C}" type="presParOf" srcId="{95B9A821-0C1D-4016-8628-D5D598B30D58}" destId="{52BDC210-55CA-4AEE-843F-19C9328FA5C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40178A-6026-A548-A478-FEFCB49A6127}">
      <dsp:nvSpPr>
        <dsp:cNvPr id="0" name=""/>
        <dsp:cNvSpPr/>
      </dsp:nvSpPr>
      <dsp:spPr>
        <a:xfrm>
          <a:off x="0" y="107082"/>
          <a:ext cx="5641974" cy="89994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Proportion of smokers in the UK by country (ONS data)</a:t>
          </a:r>
          <a:endParaRPr lang="en-US" sz="1800" kern="1200"/>
        </a:p>
      </dsp:txBody>
      <dsp:txXfrm>
        <a:off x="43932" y="151014"/>
        <a:ext cx="5554110" cy="812080"/>
      </dsp:txXfrm>
    </dsp:sp>
    <dsp:sp modelId="{644AE2E7-CCD9-3348-B7F5-18CB215B7554}">
      <dsp:nvSpPr>
        <dsp:cNvPr id="0" name=""/>
        <dsp:cNvSpPr/>
      </dsp:nvSpPr>
      <dsp:spPr>
        <a:xfrm>
          <a:off x="0" y="1058867"/>
          <a:ext cx="5641974" cy="899944"/>
        </a:xfrm>
        <a:prstGeom prst="roundRect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- Wales: 14.1%- Northern Ireland: 14.0%- Scotland: 13.9%- England: 12.7%</a:t>
          </a:r>
          <a:endParaRPr lang="en-US" sz="1800" kern="1200"/>
        </a:p>
      </dsp:txBody>
      <dsp:txXfrm>
        <a:off x="43932" y="1102799"/>
        <a:ext cx="5554110" cy="812080"/>
      </dsp:txXfrm>
    </dsp:sp>
    <dsp:sp modelId="{CAE69BC6-9641-2D46-BD34-E228FE679DB2}">
      <dsp:nvSpPr>
        <dsp:cNvPr id="0" name=""/>
        <dsp:cNvSpPr/>
      </dsp:nvSpPr>
      <dsp:spPr>
        <a:xfrm>
          <a:off x="0" y="2010652"/>
          <a:ext cx="5641974" cy="899944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Across the country, 4.5 million adults - or 8.7% - said they currently used an e-cigarette daily or occasionally.</a:t>
          </a:r>
          <a:endParaRPr lang="en-US" sz="1800" kern="1200"/>
        </a:p>
      </dsp:txBody>
      <dsp:txXfrm>
        <a:off x="43932" y="2054584"/>
        <a:ext cx="5554110" cy="812080"/>
      </dsp:txXfrm>
    </dsp:sp>
    <dsp:sp modelId="{0C9BA52B-B7D4-E549-9BCF-ED5668176A4F}">
      <dsp:nvSpPr>
        <dsp:cNvPr id="0" name=""/>
        <dsp:cNvSpPr/>
      </dsp:nvSpPr>
      <dsp:spPr>
        <a:xfrm>
          <a:off x="0" y="2962437"/>
          <a:ext cx="5641974" cy="899944"/>
        </a:xfrm>
        <a:prstGeom prst="roundRect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This is an increase from 7.7% of people in 2021.</a:t>
          </a:r>
          <a:endParaRPr lang="en-US" sz="1800" kern="1200"/>
        </a:p>
      </dsp:txBody>
      <dsp:txXfrm>
        <a:off x="43932" y="3006369"/>
        <a:ext cx="5554110" cy="812080"/>
      </dsp:txXfrm>
    </dsp:sp>
    <dsp:sp modelId="{588FF29D-BBAA-D349-8BDB-0E166CDF2600}">
      <dsp:nvSpPr>
        <dsp:cNvPr id="0" name=""/>
        <dsp:cNvSpPr/>
      </dsp:nvSpPr>
      <dsp:spPr>
        <a:xfrm>
          <a:off x="0" y="3914222"/>
          <a:ext cx="5641974" cy="899944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hlinkClick xmlns:r="http://schemas.openxmlformats.org/officeDocument/2006/relationships" r:id="rId1"/>
            </a:rPr>
            <a:t>https://www.itv.com/news/2023-09-05/figures-show-45m-in-the-uk-now-vape-as-habit-rises-among-young-people</a:t>
          </a:r>
          <a:r>
            <a:rPr lang="en-GB" sz="1800" b="0" i="0" kern="1200" dirty="0"/>
            <a:t> – video clip.</a:t>
          </a:r>
          <a:endParaRPr lang="en-US" sz="1800" kern="1200" dirty="0"/>
        </a:p>
      </dsp:txBody>
      <dsp:txXfrm>
        <a:off x="43932" y="3958154"/>
        <a:ext cx="5554110" cy="8120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1EE00F-D2C7-4518-AF23-0BB89458C34D}">
      <dsp:nvSpPr>
        <dsp:cNvPr id="0" name=""/>
        <dsp:cNvSpPr/>
      </dsp:nvSpPr>
      <dsp:spPr>
        <a:xfrm>
          <a:off x="511643" y="806874"/>
          <a:ext cx="1578375" cy="15783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328D9-3AA4-4902-86F6-687515994351}">
      <dsp:nvSpPr>
        <dsp:cNvPr id="0" name=""/>
        <dsp:cNvSpPr/>
      </dsp:nvSpPr>
      <dsp:spPr>
        <a:xfrm>
          <a:off x="848018" y="1143250"/>
          <a:ext cx="905625" cy="9056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848D3-54AF-4FF8-9F23-3C60B19E3F2E}">
      <dsp:nvSpPr>
        <dsp:cNvPr id="0" name=""/>
        <dsp:cNvSpPr/>
      </dsp:nvSpPr>
      <dsp:spPr>
        <a:xfrm>
          <a:off x="7081" y="2876875"/>
          <a:ext cx="2587500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hlinkClick xmlns:r="http://schemas.openxmlformats.org/officeDocument/2006/relationships" r:id="rId2"/>
            </a:rPr>
            <a:t>https://www.science.org/content/article/how-safe-vaping-new-human-studies-assess-chronic-harm-heart-and-lungs</a:t>
          </a:r>
          <a:endParaRPr lang="en-US" sz="1100" kern="1200"/>
        </a:p>
      </dsp:txBody>
      <dsp:txXfrm>
        <a:off x="7081" y="2876875"/>
        <a:ext cx="2587500" cy="1237500"/>
      </dsp:txXfrm>
    </dsp:sp>
    <dsp:sp modelId="{670021FF-22F9-4E90-AE0E-56BF60022C80}">
      <dsp:nvSpPr>
        <dsp:cNvPr id="0" name=""/>
        <dsp:cNvSpPr/>
      </dsp:nvSpPr>
      <dsp:spPr>
        <a:xfrm>
          <a:off x="3551956" y="806874"/>
          <a:ext cx="1578375" cy="15783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AE742E-EBEF-42E9-8830-7848234882C3}">
      <dsp:nvSpPr>
        <dsp:cNvPr id="0" name=""/>
        <dsp:cNvSpPr/>
      </dsp:nvSpPr>
      <dsp:spPr>
        <a:xfrm>
          <a:off x="3888331" y="1143250"/>
          <a:ext cx="905625" cy="9056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971CD-EC8F-4057-8B74-D85A2E0E62C4}">
      <dsp:nvSpPr>
        <dsp:cNvPr id="0" name=""/>
        <dsp:cNvSpPr/>
      </dsp:nvSpPr>
      <dsp:spPr>
        <a:xfrm>
          <a:off x="3047393" y="2876875"/>
          <a:ext cx="2587500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‘A</a:t>
          </a:r>
          <a:r>
            <a:rPr lang="en-GB" sz="1100" b="0" i="0" kern="1200"/>
            <a:t> team from New York University School of Medicine in New York City reported in the </a:t>
          </a:r>
          <a:r>
            <a:rPr lang="en-GB" sz="1100" b="0" i="1" kern="1200"/>
            <a:t>Proceedings of the National Academy of Sciences</a:t>
          </a:r>
          <a:r>
            <a:rPr lang="en-GB" sz="1100" b="0" i="0" kern="1200"/>
            <a:t> that mice exposed to e-cigarettes for 54 weeks had an increased risk of lung cancer and showed changes in bladder cells that presage cancer there’.</a:t>
          </a:r>
          <a:endParaRPr lang="en-US" sz="1100" kern="1200"/>
        </a:p>
      </dsp:txBody>
      <dsp:txXfrm>
        <a:off x="3047393" y="2876875"/>
        <a:ext cx="2587500" cy="1237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5B4585-1B40-594A-AEC3-1EC6970E0EB8}">
      <dsp:nvSpPr>
        <dsp:cNvPr id="0" name=""/>
        <dsp:cNvSpPr/>
      </dsp:nvSpPr>
      <dsp:spPr>
        <a:xfrm>
          <a:off x="0" y="51247"/>
          <a:ext cx="5641974" cy="99993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Claims that safer than conventional smoking</a:t>
          </a:r>
          <a:endParaRPr lang="en-US" sz="2000" kern="1200"/>
        </a:p>
      </dsp:txBody>
      <dsp:txXfrm>
        <a:off x="48813" y="100060"/>
        <a:ext cx="5544348" cy="902312"/>
      </dsp:txXfrm>
    </dsp:sp>
    <dsp:sp modelId="{79363A09-BECF-4941-9006-B5A35F74572F}">
      <dsp:nvSpPr>
        <dsp:cNvPr id="0" name=""/>
        <dsp:cNvSpPr/>
      </dsp:nvSpPr>
      <dsp:spPr>
        <a:xfrm>
          <a:off x="0" y="1108786"/>
          <a:ext cx="5641974" cy="999938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2m teenagers in US using e-cigarettes 2017-18 </a:t>
          </a:r>
          <a:endParaRPr lang="en-US" sz="2000" kern="1200"/>
        </a:p>
      </dsp:txBody>
      <dsp:txXfrm>
        <a:off x="48813" y="1157599"/>
        <a:ext cx="5544348" cy="902312"/>
      </dsp:txXfrm>
    </dsp:sp>
    <dsp:sp modelId="{9445CF57-0D89-8042-8943-EE57B5EAD7AB}">
      <dsp:nvSpPr>
        <dsp:cNvPr id="0" name=""/>
        <dsp:cNvSpPr/>
      </dsp:nvSpPr>
      <dsp:spPr>
        <a:xfrm>
          <a:off x="0" y="2108725"/>
          <a:ext cx="5641974" cy="703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133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May not have smoked before – nicotine content higher than traditional cigarettes.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Addiction to nicotine – not ideal for teenagers</a:t>
          </a:r>
          <a:endParaRPr lang="en-US" sz="1600" kern="1200"/>
        </a:p>
      </dsp:txBody>
      <dsp:txXfrm>
        <a:off x="0" y="2108725"/>
        <a:ext cx="5641974" cy="703800"/>
      </dsp:txXfrm>
    </dsp:sp>
    <dsp:sp modelId="{BC265C70-1CFD-8B43-9EA2-603A6112350B}">
      <dsp:nvSpPr>
        <dsp:cNvPr id="0" name=""/>
        <dsp:cNvSpPr/>
      </dsp:nvSpPr>
      <dsp:spPr>
        <a:xfrm>
          <a:off x="0" y="2812525"/>
          <a:ext cx="5641974" cy="999938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Why popular: new designs – Juul (worth 10bn in 2020)</a:t>
          </a:r>
          <a:endParaRPr lang="en-US" sz="2000" kern="1200"/>
        </a:p>
      </dsp:txBody>
      <dsp:txXfrm>
        <a:off x="48813" y="2861338"/>
        <a:ext cx="5544348" cy="902312"/>
      </dsp:txXfrm>
    </dsp:sp>
    <dsp:sp modelId="{78AB5187-6F28-F144-B356-BD95C83D81D0}">
      <dsp:nvSpPr>
        <dsp:cNvPr id="0" name=""/>
        <dsp:cNvSpPr/>
      </dsp:nvSpPr>
      <dsp:spPr>
        <a:xfrm>
          <a:off x="0" y="3870063"/>
          <a:ext cx="5641974" cy="999938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San Francisco – first city to pass e-cigarette ban. Prohibited the sale of electronic cigarettes lacking US Food and Drug Administration authorization</a:t>
          </a:r>
          <a:endParaRPr lang="en-US" sz="2000" kern="1200"/>
        </a:p>
      </dsp:txBody>
      <dsp:txXfrm>
        <a:off x="48813" y="3918876"/>
        <a:ext cx="5544348" cy="9023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45D944-1F90-EF41-BEA3-983224271FFE}">
      <dsp:nvSpPr>
        <dsp:cNvPr id="0" name=""/>
        <dsp:cNvSpPr/>
      </dsp:nvSpPr>
      <dsp:spPr>
        <a:xfrm>
          <a:off x="0" y="3028118"/>
          <a:ext cx="9720262" cy="9938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also some evidence that the sensorimotor aspects of vaping (i.e., its similarity to smoking behavior) contributes to craving reduction (Van Heel, Van Gucht, Vanbrabant, &amp; Baeyens, 2017).</a:t>
          </a:r>
          <a:endParaRPr lang="en-US" sz="1900" kern="1200"/>
        </a:p>
      </dsp:txBody>
      <dsp:txXfrm>
        <a:off x="0" y="3028118"/>
        <a:ext cx="9720262" cy="993895"/>
      </dsp:txXfrm>
    </dsp:sp>
    <dsp:sp modelId="{9B87F2E7-3711-D54E-9C91-781D5E332B73}">
      <dsp:nvSpPr>
        <dsp:cNvPr id="0" name=""/>
        <dsp:cNvSpPr/>
      </dsp:nvSpPr>
      <dsp:spPr>
        <a:xfrm rot="10800000">
          <a:off x="0" y="1514414"/>
          <a:ext cx="9720262" cy="1528611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Expectancy…Participants who were told that their e-cigarette contained nicotine reporting greater craving reduction (p .046).</a:t>
          </a:r>
          <a:endParaRPr lang="en-US" sz="1900" kern="1200"/>
        </a:p>
      </dsp:txBody>
      <dsp:txXfrm rot="10800000">
        <a:off x="0" y="1514414"/>
        <a:ext cx="9720262" cy="993246"/>
      </dsp:txXfrm>
    </dsp:sp>
    <dsp:sp modelId="{3E230117-C56A-BD41-80FC-878E07221127}">
      <dsp:nvSpPr>
        <dsp:cNvPr id="0" name=""/>
        <dsp:cNvSpPr/>
      </dsp:nvSpPr>
      <dsp:spPr>
        <a:xfrm rot="10800000">
          <a:off x="0" y="711"/>
          <a:ext cx="9720262" cy="1528611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 has found that e-cigarette use reduces cravings to smoke and to vape, with mixed evidence regarding the role of nicotine per se (Dawkins, Turner, Hasna, &amp; Soar, 2012; Perkins, Karelitz, &amp; Michael, 2017). </a:t>
          </a:r>
          <a:endParaRPr lang="en-US" sz="1900" kern="1200"/>
        </a:p>
      </dsp:txBody>
      <dsp:txXfrm rot="10800000">
        <a:off x="0" y="711"/>
        <a:ext cx="9720262" cy="9932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6058F7-01FE-A342-84EC-7867C5202E21}">
      <dsp:nvSpPr>
        <dsp:cNvPr id="0" name=""/>
        <dsp:cNvSpPr/>
      </dsp:nvSpPr>
      <dsp:spPr>
        <a:xfrm>
          <a:off x="0" y="385404"/>
          <a:ext cx="5641974" cy="9792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Have a look at the resources provided on Moodle / articles online. </a:t>
          </a:r>
          <a:endParaRPr lang="en-US" sz="2700" kern="1200"/>
        </a:p>
      </dsp:txBody>
      <dsp:txXfrm>
        <a:off x="47805" y="433209"/>
        <a:ext cx="5546364" cy="883680"/>
      </dsp:txXfrm>
    </dsp:sp>
    <dsp:sp modelId="{4757E64F-7EE1-4946-A4B0-66BF20DA6794}">
      <dsp:nvSpPr>
        <dsp:cNvPr id="0" name=""/>
        <dsp:cNvSpPr/>
      </dsp:nvSpPr>
      <dsp:spPr>
        <a:xfrm>
          <a:off x="0" y="1442454"/>
          <a:ext cx="5641974" cy="979290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Summarise the key points in terms of the following:</a:t>
          </a:r>
          <a:endParaRPr lang="en-US" sz="2700" kern="1200"/>
        </a:p>
      </dsp:txBody>
      <dsp:txXfrm>
        <a:off x="47805" y="1490259"/>
        <a:ext cx="5546364" cy="883680"/>
      </dsp:txXfrm>
    </dsp:sp>
    <dsp:sp modelId="{E79FA314-9F3C-FB4F-A65F-8E3B37256D94}">
      <dsp:nvSpPr>
        <dsp:cNvPr id="0" name=""/>
        <dsp:cNvSpPr/>
      </dsp:nvSpPr>
      <dsp:spPr>
        <a:xfrm>
          <a:off x="0" y="2499505"/>
          <a:ext cx="5641974" cy="97929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1. Argument for retaining vapes </a:t>
          </a:r>
          <a:endParaRPr lang="en-US" sz="2700" kern="1200"/>
        </a:p>
      </dsp:txBody>
      <dsp:txXfrm>
        <a:off x="47805" y="2547310"/>
        <a:ext cx="5546364" cy="883680"/>
      </dsp:txXfrm>
    </dsp:sp>
    <dsp:sp modelId="{CE711D4F-4A5D-E046-8017-4409EBDDF7F3}">
      <dsp:nvSpPr>
        <dsp:cNvPr id="0" name=""/>
        <dsp:cNvSpPr/>
      </dsp:nvSpPr>
      <dsp:spPr>
        <a:xfrm>
          <a:off x="0" y="3556555"/>
          <a:ext cx="5641974" cy="97929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2. Argument for banning vapes</a:t>
          </a:r>
          <a:endParaRPr lang="en-US" sz="2700" kern="1200"/>
        </a:p>
      </dsp:txBody>
      <dsp:txXfrm>
        <a:off x="47805" y="3604360"/>
        <a:ext cx="5546364" cy="8836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602F6-FBAE-4D7E-B2F3-47C1F996E2E4}">
      <dsp:nvSpPr>
        <dsp:cNvPr id="0" name=""/>
        <dsp:cNvSpPr/>
      </dsp:nvSpPr>
      <dsp:spPr>
        <a:xfrm>
          <a:off x="77500" y="1378201"/>
          <a:ext cx="1266322" cy="126632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6A74F5-ECED-4188-85C5-99FB05E81C60}">
      <dsp:nvSpPr>
        <dsp:cNvPr id="0" name=""/>
        <dsp:cNvSpPr/>
      </dsp:nvSpPr>
      <dsp:spPr>
        <a:xfrm>
          <a:off x="343428" y="1644128"/>
          <a:ext cx="734467" cy="7344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26969C-8C7F-41AC-BFD8-036D86D7B0A8}">
      <dsp:nvSpPr>
        <dsp:cNvPr id="0" name=""/>
        <dsp:cNvSpPr/>
      </dsp:nvSpPr>
      <dsp:spPr>
        <a:xfrm>
          <a:off x="1615178" y="1378201"/>
          <a:ext cx="2984904" cy="1266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/>
            <a:t>Smoking, Drinking and Drug Use among Young People in England, 2021 (NHS Digital - Sept, 2022)</a:t>
          </a:r>
          <a:endParaRPr lang="en-US" sz="1300" kern="1200"/>
        </a:p>
      </dsp:txBody>
      <dsp:txXfrm>
        <a:off x="1615178" y="1378201"/>
        <a:ext cx="2984904" cy="1266322"/>
      </dsp:txXfrm>
    </dsp:sp>
    <dsp:sp modelId="{39C7BF23-2BDB-42B1-8043-C7D1290F79B8}">
      <dsp:nvSpPr>
        <dsp:cNvPr id="0" name=""/>
        <dsp:cNvSpPr/>
      </dsp:nvSpPr>
      <dsp:spPr>
        <a:xfrm>
          <a:off x="5120179" y="1378201"/>
          <a:ext cx="1266322" cy="126632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D333DA-68D1-4776-879A-DEF99DC42404}">
      <dsp:nvSpPr>
        <dsp:cNvPr id="0" name=""/>
        <dsp:cNvSpPr/>
      </dsp:nvSpPr>
      <dsp:spPr>
        <a:xfrm>
          <a:off x="5386107" y="1644128"/>
          <a:ext cx="734467" cy="7344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DC210-55CA-4AEE-843F-19C9328FA5C1}">
      <dsp:nvSpPr>
        <dsp:cNvPr id="0" name=""/>
        <dsp:cNvSpPr/>
      </dsp:nvSpPr>
      <dsp:spPr>
        <a:xfrm>
          <a:off x="6657857" y="1378201"/>
          <a:ext cx="2984904" cy="1266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i="0" kern="1200"/>
            <a:t>https://digital.nhs.uk/data-and-information/publications/statistical/smoking-drinking-and-drug-use-among-young-people-in-england/2021/part-1-smoking-prevalence-and-consumption</a:t>
          </a:r>
          <a:endParaRPr lang="en-US" sz="1300" kern="1200"/>
        </a:p>
      </dsp:txBody>
      <dsp:txXfrm>
        <a:off x="6657857" y="1378201"/>
        <a:ext cx="2984904" cy="12663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4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4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4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CE3D7C1D-E333-44F6-BC67-8B947A799F48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85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166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6361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59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455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66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558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577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377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077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4052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E3D7C1D-E333-44F6-BC67-8B947A799F48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686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nicotine-vaping-in-england-2022-evidence-update/nicotine-vaping-in-england-2022-evidence-update-summar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sounds/play/p0chv3p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gxMr2AE_bc&amp;t=139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sounds/play/p0cj36p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13224" y="1105351"/>
            <a:ext cx="6353967" cy="3023981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Perspectives on Health and Physical Activity – 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e-cigarette use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Week 1 -  2026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953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6E087-9CCB-08F8-EE56-84EB63481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8018272" cy="1499616"/>
          </a:xfrm>
        </p:spPr>
        <p:txBody>
          <a:bodyPr>
            <a:normAutofit/>
          </a:bodyPr>
          <a:lstStyle/>
          <a:p>
            <a:r>
              <a:rPr lang="en-GB" dirty="0">
                <a:latin typeface="Libre Franklin" panose="020F0502020204030204" pitchFamily="34" charset="0"/>
              </a:rPr>
              <a:t>What is vaping?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6F20A-740D-BA96-0FBE-6789041144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8018271" cy="4023360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Chinese pharmacist Hon </a:t>
            </a:r>
            <a:r>
              <a:rPr lang="en-GB" sz="2000" dirty="0" err="1"/>
              <a:t>Lik</a:t>
            </a:r>
            <a:r>
              <a:rPr lang="en-GB" sz="2000" dirty="0"/>
              <a:t> first developed an electronic alternative to traditional cigarettes in 2003 (E-cigarettes entered the U.S. market in 2007).</a:t>
            </a:r>
            <a:endParaRPr lang="en-GB" sz="2000" b="0" i="0" dirty="0">
              <a:effectLst/>
            </a:endParaRPr>
          </a:p>
          <a:p>
            <a:r>
              <a:rPr lang="en-GB" sz="2000" b="0" i="0" dirty="0">
                <a:effectLst/>
              </a:rPr>
              <a:t>Vaping involves heating a liquid and inhaling the aerosol into the lungs. </a:t>
            </a:r>
          </a:p>
          <a:p>
            <a:r>
              <a:rPr lang="en-GB" sz="2000" b="0" i="0" dirty="0">
                <a:effectLst/>
              </a:rPr>
              <a:t>With vaping, a device such as an e-cigarette is used that heats up a liquid (called vape juice or e-liquid) until it turns into a vapor that is inhaled. </a:t>
            </a:r>
          </a:p>
          <a:p>
            <a:r>
              <a:rPr lang="en-GB" sz="2000" b="0" i="0" dirty="0">
                <a:effectLst/>
              </a:rPr>
              <a:t>These devices are commonly called vapes, e-hookahs, tank systems, and vape pens. </a:t>
            </a:r>
          </a:p>
          <a:p>
            <a:r>
              <a:rPr lang="en-GB" sz="2000" b="0" i="0" dirty="0">
                <a:effectLst/>
              </a:rPr>
              <a:t>They may all look a bit different, but work in similar ways.</a:t>
            </a:r>
          </a:p>
          <a:p>
            <a:r>
              <a:rPr lang="en-GB" sz="2000" b="0" i="0" dirty="0">
                <a:effectLst/>
              </a:rPr>
              <a:t>These devices heat up various </a:t>
            </a:r>
            <a:r>
              <a:rPr lang="en-GB" sz="2000" b="0" i="0" dirty="0" err="1">
                <a:effectLst/>
              </a:rPr>
              <a:t>flavorings</a:t>
            </a:r>
            <a:r>
              <a:rPr lang="en-GB" sz="2000" b="0" i="0" dirty="0">
                <a:effectLst/>
              </a:rPr>
              <a:t>, nicotine, marijuana, or other potentially harmful substances. </a:t>
            </a:r>
          </a:p>
          <a:p>
            <a:r>
              <a:rPr lang="en-GB" sz="2000" b="0" i="0" dirty="0">
                <a:effectLst/>
              </a:rPr>
              <a:t>A CDC study found that 99% of the e-cigarettes sold in assessed venues in the United States contained nicotine.</a:t>
            </a:r>
          </a:p>
          <a:p>
            <a:endParaRPr lang="en-US" sz="2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548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E-cigarettes / vaping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r>
              <a:rPr lang="en-GB" sz="2000" dirty="0"/>
              <a:t>Flavours – young people</a:t>
            </a:r>
          </a:p>
          <a:p>
            <a:r>
              <a:rPr lang="en-GB" sz="2000" dirty="0"/>
              <a:t>Encouraging people who haven’t smoked to vape – progress to smoking?</a:t>
            </a:r>
          </a:p>
          <a:p>
            <a:pPr lvl="1"/>
            <a:r>
              <a:rPr lang="en-GB" sz="2000" dirty="0"/>
              <a:t>Normalising smoking?</a:t>
            </a:r>
          </a:p>
          <a:p>
            <a:r>
              <a:rPr lang="en-GB" sz="2000" dirty="0"/>
              <a:t>Lung conditions – USA – shortness of breath / vomiting / diarrhoea / fever (450 ill / 6 died)</a:t>
            </a:r>
          </a:p>
          <a:p>
            <a:pPr lvl="1"/>
            <a:r>
              <a:rPr lang="en-GB" sz="2000" dirty="0"/>
              <a:t>Younger population – late teens.   </a:t>
            </a:r>
          </a:p>
          <a:p>
            <a:pPr lvl="1"/>
            <a:r>
              <a:rPr lang="en-GB" sz="2000" dirty="0"/>
              <a:t>Chemical exposure</a:t>
            </a:r>
          </a:p>
          <a:p>
            <a:pPr lvl="1"/>
            <a:r>
              <a:rPr lang="en-GB" sz="2000" dirty="0"/>
              <a:t>Modified to include THC / mimicking vaping cannabis</a:t>
            </a:r>
          </a:p>
          <a:p>
            <a:pPr lvl="1"/>
            <a:r>
              <a:rPr lang="en-GB" sz="2000" dirty="0"/>
              <a:t>Oily substance in the lungs</a:t>
            </a:r>
          </a:p>
          <a:p>
            <a:pPr lvl="1"/>
            <a:endParaRPr lang="en-GB" sz="2000" dirty="0"/>
          </a:p>
          <a:p>
            <a:pPr marL="128016" lvl="1" indent="0">
              <a:buNone/>
            </a:pPr>
            <a:r>
              <a:rPr lang="en-GB" sz="2000" dirty="0"/>
              <a:t>Different to vaping nicotine conventionally </a:t>
            </a:r>
          </a:p>
        </p:txBody>
      </p:sp>
    </p:spTree>
    <p:extLst>
      <p:ext uri="{BB962C8B-B14F-4D97-AF65-F5344CB8AC3E}">
        <p14:creationId xmlns:p14="http://schemas.microsoft.com/office/powerpoint/2010/main" val="4004135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8018272" cy="1499616"/>
          </a:xfrm>
        </p:spPr>
        <p:txBody>
          <a:bodyPr>
            <a:normAutofit/>
          </a:bodyPr>
          <a:lstStyle/>
          <a:p>
            <a:r>
              <a:rPr lang="en-GB" dirty="0"/>
              <a:t>KCL report 2022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8018271" cy="40233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https://www.gov.uk/government/publications/nicotine-vaping-in-england-2022-evidence-update/nicotine-vaping-in-england-2022-evidence-update-summary</a:t>
            </a:r>
            <a:endParaRPr lang="en-GB" dirty="0"/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A4E338E0-60A1-B6B5-B9B1-405630BD0AE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183130" cy="218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637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E-cigarettes / vaping</a:t>
            </a: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5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9330" y="804333"/>
            <a:ext cx="6257721" cy="5249334"/>
          </a:xfrm>
        </p:spPr>
        <p:txBody>
          <a:bodyPr anchor="ctr">
            <a:normAutofit/>
          </a:bodyPr>
          <a:lstStyle/>
          <a:p>
            <a:r>
              <a:rPr lang="en-GB" dirty="0"/>
              <a:t>What is it and what are the issues with it? </a:t>
            </a:r>
          </a:p>
          <a:p>
            <a:r>
              <a:rPr lang="en-GB" dirty="0"/>
              <a:t>Attractive habit?  </a:t>
            </a:r>
          </a:p>
          <a:p>
            <a:endParaRPr lang="en-GB" dirty="0"/>
          </a:p>
          <a:p>
            <a:r>
              <a:rPr lang="en-GB" dirty="0"/>
              <a:t>Initial thoughts…</a:t>
            </a:r>
          </a:p>
          <a:p>
            <a:endParaRPr lang="en-GB" dirty="0"/>
          </a:p>
          <a:p>
            <a:r>
              <a:rPr lang="en-GB" dirty="0"/>
              <a:t>Q. </a:t>
            </a:r>
          </a:p>
          <a:p>
            <a:r>
              <a:rPr lang="en-GB" dirty="0"/>
              <a:t>What is good about it?</a:t>
            </a:r>
          </a:p>
          <a:p>
            <a:r>
              <a:rPr lang="en-GB" dirty="0"/>
              <a:t>Negative issues?</a:t>
            </a:r>
          </a:p>
        </p:txBody>
      </p:sp>
    </p:spTree>
    <p:extLst>
      <p:ext uri="{BB962C8B-B14F-4D97-AF65-F5344CB8AC3E}">
        <p14:creationId xmlns:p14="http://schemas.microsoft.com/office/powerpoint/2010/main" val="1299838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Are social media apps a 'gateway' to underage vaping?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r>
              <a:rPr lang="en-GB" dirty="0">
                <a:hlinkClick r:id="rId2"/>
              </a:rPr>
              <a:t>https://www.bbc.co.uk/sounds/play/p0chv3p0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First 5 minutes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255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Vaping is seeing increasing popularity among adults. </a:t>
            </a:r>
          </a:p>
          <a:p>
            <a:pPr marL="0" indent="0">
              <a:buNone/>
            </a:pPr>
            <a:r>
              <a:rPr lang="en-GB" sz="2000"/>
              <a:t>According to the latest data from the Action on Smoking and Health (ASH) </a:t>
            </a:r>
            <a:r>
              <a:rPr lang="en-GB" sz="2000" err="1"/>
              <a:t>Smokefree</a:t>
            </a:r>
            <a:r>
              <a:rPr lang="en-GB" sz="2000"/>
              <a:t> GB Adult survey, current vaping prevalence is 8.3% in 2022, compared with 7.1% in 2021 and 6.3% in 2020.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 b="1"/>
              <a:t>Vaping has also increased among young people. </a:t>
            </a:r>
          </a:p>
          <a:p>
            <a:pPr marL="0" indent="0">
              <a:buNone/>
            </a:pPr>
            <a:r>
              <a:rPr lang="en-GB" sz="2000"/>
              <a:t>Data from the ASH </a:t>
            </a:r>
            <a:r>
              <a:rPr lang="en-GB" sz="2000" err="1"/>
              <a:t>Smokefree</a:t>
            </a:r>
            <a:r>
              <a:rPr lang="en-GB" sz="2000"/>
              <a:t> GB Youth survey of 11-to 18-year-olds in England show that current vaping prevalence (including occasional and regular) is 8.6% in 2022, compared with 4.0% in 2021 and 4.8% in 2020. </a:t>
            </a:r>
          </a:p>
          <a:p>
            <a:pPr marL="0" indent="0">
              <a:buNone/>
            </a:pPr>
            <a:r>
              <a:rPr lang="en-GB" sz="2000"/>
              <a:t>Use of disposable vaping products has increased substantially over the last year. Vaping among young people who have never smoked remains very low at 1.7%.</a:t>
            </a:r>
          </a:p>
        </p:txBody>
      </p:sp>
    </p:spTree>
    <p:extLst>
      <p:ext uri="{BB962C8B-B14F-4D97-AF65-F5344CB8AC3E}">
        <p14:creationId xmlns:p14="http://schemas.microsoft.com/office/powerpoint/2010/main" val="1559649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BCBB8-FA15-C077-2460-861B6394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Vaping on the rise – ban on disposables?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341CCB-12DE-7110-1450-44D122C957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9196523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2326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5BB80EC1-9E4A-97F9-01B5-6BBC151FDC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2357" y="1131570"/>
            <a:ext cx="7437413" cy="54943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D4A083-5F19-FB17-80EE-CC738A577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8640" y="381762"/>
            <a:ext cx="4023360" cy="1499616"/>
          </a:xfrm>
        </p:spPr>
        <p:txBody>
          <a:bodyPr>
            <a:normAutofit fontScale="90000"/>
          </a:bodyPr>
          <a:lstStyle/>
          <a:p>
            <a:r>
              <a:rPr lang="en-US" dirty="0"/>
              <a:t>Conservative Conference announcement </a:t>
            </a:r>
          </a:p>
        </p:txBody>
      </p:sp>
    </p:spTree>
    <p:extLst>
      <p:ext uri="{BB962C8B-B14F-4D97-AF65-F5344CB8AC3E}">
        <p14:creationId xmlns:p14="http://schemas.microsoft.com/office/powerpoint/2010/main" val="3992099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390C1-3601-946C-CF77-04CC6AC5E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b="1" i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Vaping: What are the medical impacts? - BBC News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55CA9-4271-6A39-A712-7C47213FD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r>
              <a:rPr lang="en-US" dirty="0"/>
              <a:t>Marketing of vapes to under 18’s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https://www.youtube.com/watch?v=ygxMr2AE_bc&amp;t=139s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409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5F58D-119D-5320-F059-FFEAF9378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US" sz="3100">
                <a:latin typeface="Arial" panose="020B0604020202020204" pitchFamily="34" charset="0"/>
                <a:cs typeface="Arial" panose="020B0604020202020204" pitchFamily="34" charset="0"/>
              </a:rPr>
              <a:t>Prevalence of vaping - </a:t>
            </a:r>
            <a:r>
              <a:rPr lang="en-GB" sz="31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survey of vaping practices and the acquisition of vaping products within the UK - </a:t>
            </a:r>
            <a:r>
              <a:rPr lang="en-GB" sz="3100" b="1" i="0" err="1">
                <a:effectLst/>
                <a:latin typeface="Source Sans Pro" panose="020B0503030403020204" pitchFamily="34" charset="0"/>
              </a:rPr>
              <a:t>Sund</a:t>
            </a:r>
            <a:r>
              <a:rPr lang="en-GB" sz="3100" b="1" i="0">
                <a:effectLst/>
                <a:latin typeface="Source Sans Pro" panose="020B0503030403020204" pitchFamily="34" charset="0"/>
              </a:rPr>
              <a:t> et al. (2023)</a:t>
            </a:r>
            <a:br>
              <a:rPr lang="en-GB" sz="3100" b="1" i="0">
                <a:effectLst/>
                <a:latin typeface="Source Sans Pro" panose="020B0503030403020204" pitchFamily="34" charset="0"/>
              </a:rPr>
            </a:br>
            <a:r>
              <a:rPr lang="en-GB" sz="31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3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5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E080D-F760-B80F-542D-926C6AD1D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7597" y="112542"/>
            <a:ext cx="7392481" cy="6597747"/>
          </a:xfrm>
        </p:spPr>
        <p:txBody>
          <a:bodyPr anchor="ctr">
            <a:normAutofit fontScale="85000" lnSpcReduction="20000"/>
          </a:bodyPr>
          <a:lstStyle/>
          <a:p>
            <a:pPr fontAlgn="base"/>
            <a:r>
              <a:rPr lang="en-GB" sz="2000" dirty="0">
                <a:effectLst/>
                <a:latin typeface="inherit"/>
              </a:rPr>
              <a:t>Vaping of cannabinoid-based products associated with the outbreak of E-cigarette or vaping associated lung injury (EVALI) in the USA. 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Current prevalence of cannabinoid-based vaping within the UK is not known and literature regarding the acquisition of vaping products is limited.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Study aimed to estimate the prevalence of nicotine-based, nicotine-free and cannabinoid-based product vaping within the UK and to determine where vaping products are acquired.</a:t>
            </a:r>
          </a:p>
          <a:p>
            <a:pPr fontAlgn="base"/>
            <a:r>
              <a:rPr lang="en-GB" sz="2000" b="1" dirty="0">
                <a:effectLst/>
                <a:latin typeface="Source Sans Pro" panose="020B0503030403020204" pitchFamily="34" charset="0"/>
              </a:rPr>
              <a:t>Design and methods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A voluntary online survey of 2478 individuals aged 16 and over within the UK - convenience sample. 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Median age 45 years (interquartile range 35–57). </a:t>
            </a:r>
          </a:p>
          <a:p>
            <a:pPr lvl="1" fontAlgn="base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inherit"/>
              </a:rPr>
              <a:t>Prevalence of current vaping of nicotine-based e-liquids – 14.4% </a:t>
            </a:r>
          </a:p>
          <a:p>
            <a:pPr lvl="1" fontAlgn="base">
              <a:buFont typeface="Arial" panose="020B0604020202020204" pitchFamily="34" charset="0"/>
              <a:buChar char="•"/>
            </a:pPr>
            <a:r>
              <a:rPr lang="en-GB" sz="2000" dirty="0">
                <a:latin typeface="inherit"/>
              </a:rPr>
              <a:t>N</a:t>
            </a:r>
            <a:r>
              <a:rPr lang="en-GB" sz="2000" dirty="0">
                <a:effectLst/>
                <a:latin typeface="inherit"/>
              </a:rPr>
              <a:t>icotine-free e-liquids 11.2%  </a:t>
            </a:r>
          </a:p>
          <a:p>
            <a:pPr lvl="1" fontAlgn="base">
              <a:buFont typeface="Arial" panose="020B0604020202020204" pitchFamily="34" charset="0"/>
              <a:buChar char="•"/>
            </a:pPr>
            <a:r>
              <a:rPr lang="en-GB" sz="2000" dirty="0">
                <a:latin typeface="inherit"/>
              </a:rPr>
              <a:t>C</a:t>
            </a:r>
            <a:r>
              <a:rPr lang="en-GB" sz="2000" dirty="0">
                <a:effectLst/>
                <a:latin typeface="inherit"/>
              </a:rPr>
              <a:t>annabinoid-based products 5.49%, 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Current nicotine-based and nicotine-free vaping was most prevalent in 25–34 years olds (22.4% and 19.2% of respondents) / Current cannabinoid-based vaping was most prevalent in 16–24 years olds. 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Specialist vaping stores were the most common source of acquisition for all products. </a:t>
            </a:r>
          </a:p>
          <a:p>
            <a:pPr fontAlgn="base"/>
            <a:r>
              <a:rPr lang="en-GB" sz="2000" b="1" dirty="0">
                <a:effectLst/>
                <a:latin typeface="Source Sans Pro" panose="020B0503030403020204" pitchFamily="34" charset="0"/>
              </a:rPr>
              <a:t>Conclusion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The survey reported a higher prevalence of current cannabinoid-based vaping within the UK (5.5%) than previously reported in the USA (2.0%). </a:t>
            </a:r>
          </a:p>
          <a:p>
            <a:pPr fontAlgn="base"/>
            <a:r>
              <a:rPr lang="en-GB" sz="2000" dirty="0">
                <a:effectLst/>
                <a:latin typeface="inherit"/>
              </a:rPr>
              <a:t>The results highlight potential underestimation of the risk of lung injury within the UK.</a:t>
            </a:r>
          </a:p>
          <a:p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7947644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19690-3093-76F3-2382-B56047A65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134" y="380961"/>
            <a:ext cx="9720072" cy="830997"/>
          </a:xfrm>
        </p:spPr>
        <p:txBody>
          <a:bodyPr/>
          <a:lstStyle/>
          <a:p>
            <a:r>
              <a:rPr lang="en-US" dirty="0"/>
              <a:t>Legal status of vaping in the world -2019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E198B59-2F0D-FDDF-E735-3CE75500E9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7126431"/>
              </p:ext>
            </p:extLst>
          </p:nvPr>
        </p:nvGraphicFramePr>
        <p:xfrm>
          <a:off x="640080" y="1520190"/>
          <a:ext cx="11201400" cy="5105600"/>
        </p:xfrm>
        <a:graphic>
          <a:graphicData uri="http://schemas.openxmlformats.org/drawingml/2006/table">
            <a:tbl>
              <a:tblPr/>
              <a:tblGrid>
                <a:gridCol w="5600700">
                  <a:extLst>
                    <a:ext uri="{9D8B030D-6E8A-4147-A177-3AD203B41FA5}">
                      <a16:colId xmlns:a16="http://schemas.microsoft.com/office/drawing/2014/main" val="3544447984"/>
                    </a:ext>
                  </a:extLst>
                </a:gridCol>
                <a:gridCol w="5600700">
                  <a:extLst>
                    <a:ext uri="{9D8B030D-6E8A-4147-A177-3AD203B41FA5}">
                      <a16:colId xmlns:a16="http://schemas.microsoft.com/office/drawing/2014/main" val="920570804"/>
                    </a:ext>
                  </a:extLst>
                </a:gridCol>
              </a:tblGrid>
              <a:tr h="424215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Country</a:t>
                      </a:r>
                    </a:p>
                  </a:txBody>
                  <a:tcPr marL="33523" marR="33523" marT="16761" marB="167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5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6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status of vaping</a:t>
                      </a:r>
                    </a:p>
                  </a:txBody>
                  <a:tcPr marL="33523" marR="33523" marT="16761" marB="167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6943063"/>
                  </a:ext>
                </a:extLst>
              </a:tr>
              <a:tr h="42421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Australia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unrestricted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6513775"/>
                  </a:ext>
                </a:extLst>
              </a:tr>
              <a:tr h="317430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Arab language countries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Illegal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586149"/>
                  </a:ext>
                </a:extLst>
              </a:tr>
              <a:tr h="58112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Brazil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illegal but medicinal use is accepted (smoking cessation)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8718494"/>
                  </a:ext>
                </a:extLst>
              </a:tr>
              <a:tr h="58112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China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Governmental ban on sales/marketing of certain vapes and restricted use in public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4359324"/>
                  </a:ext>
                </a:extLst>
              </a:tr>
              <a:tr h="34259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Europe 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unrestricted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5118398"/>
                  </a:ext>
                </a:extLst>
              </a:tr>
              <a:tr h="58112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India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Federal ban on the import, manufacture, sale, advertisement, storage and distribution of e-cigarettes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3278635"/>
                  </a:ext>
                </a:extLst>
              </a:tr>
              <a:tr h="42421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Israel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unrestricted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9325694"/>
                  </a:ext>
                </a:extLst>
              </a:tr>
              <a:tr h="58112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Japan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illegal but medicinal use is accepted (smoking cessation)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7753031"/>
                  </a:ext>
                </a:extLst>
              </a:tr>
              <a:tr h="42421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Korea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unrestricted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3714692"/>
                  </a:ext>
                </a:extLst>
              </a:tr>
              <a:tr h="42421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South Africa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Vaping is unrestricted </a:t>
                      </a:r>
                    </a:p>
                  </a:txBody>
                  <a:tcPr marL="33523" marR="33523" marT="16761" marB="1676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D5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787482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2FD6C1E6-72D9-2C26-8AF4-38553C6642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0880621" y="-293297"/>
            <a:ext cx="53036772" cy="83099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rgbClr val="2A2A2A"/>
                </a:solidFill>
                <a:effectLst/>
                <a:latin typeface="Source Sans Pro" panose="020B0503030403020204" pitchFamily="34" charset="0"/>
              </a:rPr>
              <a:t>Table 2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rgbClr val="2A2A2A"/>
              </a:solidFill>
              <a:effectLst/>
              <a:latin typeface="Merriweather" pitchFamily="2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2A2A2A"/>
                </a:solidFill>
                <a:effectLst/>
                <a:latin typeface="inherit"/>
              </a:rPr>
              <a:t>Legal status of cannabis and vaping in the world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05240C-222B-A862-0DFF-9ED7E41CA600}"/>
              </a:ext>
            </a:extLst>
          </p:cNvPr>
          <p:cNvSpPr txBox="1"/>
          <p:nvPr/>
        </p:nvSpPr>
        <p:spPr>
          <a:xfrm>
            <a:off x="1072134" y="1027292"/>
            <a:ext cx="2100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Exantus</a:t>
            </a:r>
            <a:r>
              <a:rPr lang="en-US" dirty="0"/>
              <a:t> et al. (2020)</a:t>
            </a:r>
          </a:p>
        </p:txBody>
      </p:sp>
    </p:spTree>
    <p:extLst>
      <p:ext uri="{BB962C8B-B14F-4D97-AF65-F5344CB8AC3E}">
        <p14:creationId xmlns:p14="http://schemas.microsoft.com/office/powerpoint/2010/main" val="36865766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54EB-398F-33FC-0BD6-6B10324C1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7" y="922841"/>
            <a:ext cx="9720072" cy="1499616"/>
          </a:xfrm>
        </p:spPr>
        <p:txBody>
          <a:bodyPr>
            <a:normAutofit/>
          </a:bodyPr>
          <a:lstStyle/>
          <a:p>
            <a:pPr fontAlgn="base"/>
            <a:r>
              <a:rPr lang="en-GB" sz="2800" b="1" dirty="0">
                <a:solidFill>
                  <a:srgbClr val="000000"/>
                </a:solidFill>
                <a:latin typeface="Roboto" panose="02000000000000000000" pitchFamily="2" charset="0"/>
              </a:rPr>
              <a:t>2023 - </a:t>
            </a:r>
            <a:r>
              <a:rPr lang="en-GB" sz="2800" dirty="0">
                <a:solidFill>
                  <a:srgbClr val="000000"/>
                </a:solidFill>
                <a:latin typeface="-apple-system"/>
              </a:rPr>
              <a:t>Disposable vapes are banned in the following countries:</a:t>
            </a:r>
            <a:br>
              <a:rPr lang="en-GB" dirty="0">
                <a:solidFill>
                  <a:srgbClr val="000000"/>
                </a:solidFill>
                <a:latin typeface="-apple-system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01AB0-86C1-341B-B79A-06D8C54C10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32500" lnSpcReduction="200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Antigua and Barbuda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Argentina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         </a:t>
            </a: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Bhutan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Brazil        Brunei  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Cambodia     China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East Timor        Ethiopia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Gambia        Hong Kong 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India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     </a:t>
            </a: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Iran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Iraq           Lebanon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8B2F01-681B-AAE6-8016-36058FFBB8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674870" cy="4023360"/>
          </a:xfrm>
        </p:spPr>
        <p:txBody>
          <a:bodyPr>
            <a:normAutofit fontScale="32500" lnSpcReduction="200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Malaysia (four states: Penang, </a:t>
            </a:r>
            <a:r>
              <a:rPr lang="en-GB" sz="6200" b="0" i="0" dirty="0" err="1">
                <a:solidFill>
                  <a:srgbClr val="000000"/>
                </a:solidFill>
                <a:effectLst/>
                <a:latin typeface="inherit"/>
              </a:rPr>
              <a:t>Jodoh</a:t>
            </a: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, Kedah and Kelantan)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Mauritius       Mexico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   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Nepal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    </a:t>
            </a: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Nicaragua 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North Korea         Palestine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Qatar        Seychelles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 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Singapore     Sri Lanka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Syria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       </a:t>
            </a: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Thailand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 Turkmenistan        Ugand</a:t>
            </a:r>
            <a:r>
              <a:rPr lang="en-GB" sz="6200" dirty="0">
                <a:solidFill>
                  <a:srgbClr val="000000"/>
                </a:solidFill>
                <a:latin typeface="inherit"/>
              </a:rPr>
              <a:t>a       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6200" dirty="0">
                <a:solidFill>
                  <a:srgbClr val="000000"/>
                </a:solidFill>
                <a:latin typeface="inherit"/>
              </a:rPr>
              <a:t> </a:t>
            </a:r>
            <a:r>
              <a:rPr lang="en-GB" sz="6200" b="0" i="0" dirty="0">
                <a:solidFill>
                  <a:srgbClr val="000000"/>
                </a:solidFill>
                <a:effectLst/>
                <a:latin typeface="inherit"/>
              </a:rPr>
              <a:t>Uruguay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6055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Animal studies…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DBBF50-28C5-2D68-57C2-0D5F1EAEFA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1031385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33801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Vaping is 'easily accessible', say sixth form students</a:t>
            </a: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5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9330" y="804333"/>
            <a:ext cx="6257721" cy="5249334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r>
              <a:rPr lang="en-GB" dirty="0">
                <a:hlinkClick r:id="rId2"/>
              </a:rPr>
              <a:t>https://www.bbc.co.uk/sounds/play/p0cj36pm</a:t>
            </a:r>
            <a:r>
              <a:rPr lang="en-GB" dirty="0"/>
              <a:t> - first 5 minutes.</a:t>
            </a:r>
          </a:p>
          <a:p>
            <a:endParaRPr lang="en-GB" dirty="0"/>
          </a:p>
          <a:p>
            <a:r>
              <a:rPr lang="en-GB" dirty="0"/>
              <a:t>List the reasons given for vaping…</a:t>
            </a:r>
          </a:p>
          <a:p>
            <a:endParaRPr lang="en-GB" dirty="0"/>
          </a:p>
          <a:p>
            <a:r>
              <a:rPr lang="en-GB" dirty="0"/>
              <a:t>1 elf bar – 45 cigarettes</a:t>
            </a:r>
          </a:p>
        </p:txBody>
      </p:sp>
    </p:spTree>
    <p:extLst>
      <p:ext uri="{BB962C8B-B14F-4D97-AF65-F5344CB8AC3E}">
        <p14:creationId xmlns:p14="http://schemas.microsoft.com/office/powerpoint/2010/main" val="14812704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E7A3056-9B88-444B-94DA-40B0F2C6E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83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5"/>
            <a:ext cx="3630168" cy="1677467"/>
          </a:xfrm>
        </p:spPr>
        <p:txBody>
          <a:bodyPr>
            <a:normAutofit/>
          </a:bodyPr>
          <a:lstStyle/>
          <a:p>
            <a:r>
              <a:rPr lang="en-GB" sz="4400"/>
              <a:t>Reasons for e-cigarette use?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820BD55-A71A-48C6-B0F7-235147F39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9130" y="2423548"/>
            <a:ext cx="356616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584415"/>
            <a:ext cx="3630168" cy="3724944"/>
          </a:xfrm>
        </p:spPr>
        <p:txBody>
          <a:bodyPr>
            <a:normAutofit/>
          </a:bodyPr>
          <a:lstStyle/>
          <a:p>
            <a:endParaRPr lang="en-GB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A215CF0-5E5E-4D2E-B3AE-366652A36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396" y="0"/>
            <a:ext cx="6909991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6350" ty="-101600" sx="70000" sy="7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9726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Reasons for e-cigarette use?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0492" y="2084832"/>
            <a:ext cx="9091748" cy="4083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3321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sz="3900">
                <a:solidFill>
                  <a:srgbClr val="FFFFFF"/>
                </a:solidFill>
              </a:rPr>
              <a:t>Reasons for Electronic Cigarette Use Among Middle and High School Students — National Youth Tobacco Survey, United States, 2016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r>
              <a:rPr lang="en-GB" sz="2000"/>
              <a:t>Among students who reported ever using e-cigarettes in 2016, the most commonly selected reasons for use were </a:t>
            </a:r>
          </a:p>
          <a:p>
            <a:r>
              <a:rPr lang="en-GB" sz="2000"/>
              <a:t>1) use by “friend or family member” (39.0%)</a:t>
            </a:r>
          </a:p>
          <a:p>
            <a:r>
              <a:rPr lang="en-GB" sz="2000"/>
              <a:t>2) availability of “flavours such as mint, candy, fruit, or chocolate” (31.0%)</a:t>
            </a:r>
          </a:p>
          <a:p>
            <a:r>
              <a:rPr lang="en-GB" sz="2000"/>
              <a:t>3) the belief that “they are less harmful than other forms of tobacco such as cigarettes” (17.1%)</a:t>
            </a:r>
          </a:p>
          <a:p>
            <a:r>
              <a:rPr lang="en-GB" sz="2000"/>
              <a:t>The least commonly selected reasons were </a:t>
            </a:r>
          </a:p>
          <a:p>
            <a:r>
              <a:rPr lang="en-GB" sz="2000"/>
              <a:t>1) “they are easier to get than other tobacco products, such as cigarettes” (4.8%)</a:t>
            </a:r>
          </a:p>
          <a:p>
            <a:r>
              <a:rPr lang="en-GB" sz="2000"/>
              <a:t>2) “they cost less than other tobacco products such as cigarettes” (3.2%) </a:t>
            </a:r>
          </a:p>
          <a:p>
            <a:r>
              <a:rPr lang="en-GB" sz="2000"/>
              <a:t>3) “famous people on TV or in movies use them” (1.5%)</a:t>
            </a:r>
          </a:p>
        </p:txBody>
      </p:sp>
    </p:spTree>
    <p:extLst>
      <p:ext uri="{BB962C8B-B14F-4D97-AF65-F5344CB8AC3E}">
        <p14:creationId xmlns:p14="http://schemas.microsoft.com/office/powerpoint/2010/main" val="37655953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GB"/>
              <a:t>Attractiveness of vaping / use of flavours?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6066818" cy="4023360"/>
          </a:xfrm>
        </p:spPr>
        <p:txBody>
          <a:bodyPr>
            <a:normAutofit/>
          </a:bodyPr>
          <a:lstStyle/>
          <a:p>
            <a:r>
              <a:rPr lang="en-GB" sz="1700"/>
              <a:t>Teenagers? Initially unregulated (see photo – 2014)</a:t>
            </a:r>
          </a:p>
          <a:p>
            <a:r>
              <a:rPr lang="en-GB" sz="1700"/>
              <a:t>Social media – influencers </a:t>
            </a:r>
          </a:p>
          <a:p>
            <a:endParaRPr lang="en-GB" sz="1700"/>
          </a:p>
          <a:p>
            <a:r>
              <a:rPr lang="en-GB" sz="1700"/>
              <a:t>You must be </a:t>
            </a:r>
            <a:r>
              <a:rPr lang="en-GB" sz="1700" b="1"/>
              <a:t>18 or over</a:t>
            </a:r>
            <a:r>
              <a:rPr lang="en-GB" sz="1700"/>
              <a:t> to buy e-cigarettes or e-liquids in the UK. </a:t>
            </a:r>
          </a:p>
          <a:p>
            <a:r>
              <a:rPr lang="en-GB" sz="1700"/>
              <a:t>It is also illegal for vape adverts to include models who appear to be under the age of 25. </a:t>
            </a:r>
          </a:p>
          <a:p>
            <a:endParaRPr lang="en-GB" sz="1700"/>
          </a:p>
          <a:p>
            <a:r>
              <a:rPr lang="en-GB" sz="1700"/>
              <a:t>A federal law enacted on December 20, 2019, raised the federal minimum legal sales age for all tobacco products, including e-cigarettes, from 18 to </a:t>
            </a:r>
            <a:r>
              <a:rPr lang="en-GB" sz="1700" b="1"/>
              <a:t>21</a:t>
            </a:r>
            <a:r>
              <a:rPr lang="en-GB" sz="1700"/>
              <a:t> across the United States.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l="10739" r="27866" b="2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8390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E7A3056-9B88-444B-94DA-40B0F2C6E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83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5"/>
            <a:ext cx="3630168" cy="1677467"/>
          </a:xfrm>
        </p:spPr>
        <p:txBody>
          <a:bodyPr>
            <a:normAutofit/>
          </a:bodyPr>
          <a:lstStyle/>
          <a:p>
            <a:r>
              <a:rPr lang="en-GB" sz="4400"/>
              <a:t>Positives of e-cigarettes?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820BD55-A71A-48C6-B0F7-235147F39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9130" y="2423548"/>
            <a:ext cx="356616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584415"/>
            <a:ext cx="3630168" cy="3724944"/>
          </a:xfrm>
        </p:spPr>
        <p:txBody>
          <a:bodyPr>
            <a:normAutofit/>
          </a:bodyPr>
          <a:lstStyle/>
          <a:p>
            <a:endParaRPr lang="en-GB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A215CF0-5E5E-4D2E-B3AE-366652A36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396" y="0"/>
            <a:ext cx="6909991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6350" ty="-101600" sx="70000" sy="7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539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Role in society – why do people use e-cigarettes?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722A27-3370-8F19-B450-CD33985D8E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4997680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80751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8018272" cy="534924"/>
          </a:xfrm>
        </p:spPr>
        <p:txBody>
          <a:bodyPr>
            <a:normAutofit fontScale="90000"/>
          </a:bodyPr>
          <a:lstStyle/>
          <a:p>
            <a:r>
              <a:rPr lang="en-GB" dirty="0"/>
              <a:t>Intended for those who already smoke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8710" y="1360170"/>
            <a:ext cx="8378190" cy="5349240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Marketing rules changed – from using social media and influencers (glamourous)</a:t>
            </a:r>
          </a:p>
          <a:p>
            <a:r>
              <a:rPr lang="en-GB" sz="2000" dirty="0"/>
              <a:t>Now aimed at current smokers – testimonials about using it to quit. </a:t>
            </a:r>
          </a:p>
          <a:p>
            <a:endParaRPr lang="en-GB" sz="2000" dirty="0"/>
          </a:p>
          <a:p>
            <a:r>
              <a:rPr lang="en-GB" sz="2000" dirty="0"/>
              <a:t>UK?</a:t>
            </a:r>
          </a:p>
          <a:p>
            <a:r>
              <a:rPr lang="en-GB" sz="2000" dirty="0"/>
              <a:t>3 million in UK (2019). Minimal cases of lung issues in the UK. </a:t>
            </a:r>
          </a:p>
          <a:p>
            <a:r>
              <a:rPr lang="en-GB" sz="2000" dirty="0"/>
              <a:t>If a major problem would we have seen more?</a:t>
            </a:r>
          </a:p>
          <a:p>
            <a:r>
              <a:rPr lang="en-GB" sz="2000" dirty="0"/>
              <a:t>95% safer than traditional cigarettes</a:t>
            </a:r>
          </a:p>
          <a:p>
            <a:r>
              <a:rPr lang="en-GB" sz="2000" dirty="0"/>
              <a:t>Insufficient evidence on the extent of the risk.</a:t>
            </a:r>
          </a:p>
          <a:p>
            <a:r>
              <a:rPr lang="en-GB" sz="2000" dirty="0"/>
              <a:t>WHO emphasising that they are not safe products to use. </a:t>
            </a:r>
          </a:p>
          <a:p>
            <a:endParaRPr lang="en-GB" sz="2000" dirty="0"/>
          </a:p>
          <a:p>
            <a:r>
              <a:rPr lang="en-GB" sz="2000" dirty="0"/>
              <a:t>Public health advice – if you smoke – vape instead. </a:t>
            </a:r>
          </a:p>
          <a:p>
            <a:r>
              <a:rPr lang="en-GB" sz="2000" dirty="0"/>
              <a:t>Debate: some suggesting they shouldn’t be used for smoking cessation. </a:t>
            </a:r>
          </a:p>
          <a:p>
            <a:r>
              <a:rPr lang="en-GB" sz="2000" dirty="0"/>
              <a:t>Should we be discouraging anyone who wants to give up traditional smoking by saying to avoid vaping?</a:t>
            </a:r>
          </a:p>
          <a:p>
            <a:endParaRPr lang="en-GB" sz="900" dirty="0"/>
          </a:p>
          <a:p>
            <a:endParaRPr lang="en-GB" sz="9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1479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/>
              <a:t>Reduction of cravings to smoke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07BF81-EF37-6421-75B2-6058FD6186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2778083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11015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Opinions following today’s discussion?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801358-E0B7-5DAA-2364-AB6085F9F3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8987776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41519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46EC5-94A5-C09A-3D19-D0131D1AA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US" dirty="0"/>
              <a:t>Additional resource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E21E3A-E748-F660-2529-E748C8FFED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3828449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95723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989</TotalTime>
  <Words>1754</Words>
  <Application>Microsoft Macintosh PowerPoint</Application>
  <PresentationFormat>Widescreen</PresentationFormat>
  <Paragraphs>177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-apple-system</vt:lpstr>
      <vt:lpstr>Arial</vt:lpstr>
      <vt:lpstr>inherit</vt:lpstr>
      <vt:lpstr>Libre Franklin</vt:lpstr>
      <vt:lpstr>Merriweather</vt:lpstr>
      <vt:lpstr>Roboto</vt:lpstr>
      <vt:lpstr>Source Sans Pro</vt:lpstr>
      <vt:lpstr>Tw Cen MT</vt:lpstr>
      <vt:lpstr>Tw Cen MT Condensed</vt:lpstr>
      <vt:lpstr>Wingdings 3</vt:lpstr>
      <vt:lpstr>Integral</vt:lpstr>
      <vt:lpstr>Perspectives on Health and Physical Activity –  e-cigarette use</vt:lpstr>
      <vt:lpstr>What is vaping?</vt:lpstr>
      <vt:lpstr>E-cigarettes / vaping</vt:lpstr>
      <vt:lpstr>KCL report 2022</vt:lpstr>
      <vt:lpstr>E-cigarettes / vaping</vt:lpstr>
      <vt:lpstr>Are social media apps a 'gateway' to underage vaping?</vt:lpstr>
      <vt:lpstr>Trends</vt:lpstr>
      <vt:lpstr>Vaping on the rise – ban on disposables?</vt:lpstr>
      <vt:lpstr>Conservative Conference announcement </vt:lpstr>
      <vt:lpstr>Vaping: What are the medical impacts? - BBC News</vt:lpstr>
      <vt:lpstr>Prevalence of vaping - a survey of vaping practices and the acquisition of vaping products within the UK - Sund et al. (2023)  </vt:lpstr>
      <vt:lpstr>Legal status of vaping in the world -2019</vt:lpstr>
      <vt:lpstr>2023 - Disposable vapes are banned in the following countries: </vt:lpstr>
      <vt:lpstr>Animal studies…</vt:lpstr>
      <vt:lpstr>Vaping is 'easily accessible', say sixth form students</vt:lpstr>
      <vt:lpstr>Reasons for e-cigarette use?</vt:lpstr>
      <vt:lpstr>Reasons for e-cigarette use?</vt:lpstr>
      <vt:lpstr>Reasons for Electronic Cigarette Use Among Middle and High School Students — National Youth Tobacco Survey, United States, 2016</vt:lpstr>
      <vt:lpstr>Attractiveness of vaping / use of flavours?</vt:lpstr>
      <vt:lpstr>Positives of e-cigarettes?</vt:lpstr>
      <vt:lpstr>Role in society – why do people use e-cigarettes?</vt:lpstr>
      <vt:lpstr>Intended for those who already smoke</vt:lpstr>
      <vt:lpstr>Reduction of cravings to smoke</vt:lpstr>
      <vt:lpstr>Opinions following today’s discussion?</vt:lpstr>
      <vt:lpstr>Additional resource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Perspectives on Health and Physical Activity</dc:title>
  <dc:creator>Administrator</dc:creator>
  <cp:lastModifiedBy>Alison Connaughton</cp:lastModifiedBy>
  <cp:revision>30</cp:revision>
  <dcterms:created xsi:type="dcterms:W3CDTF">2021-10-25T18:34:43Z</dcterms:created>
  <dcterms:modified xsi:type="dcterms:W3CDTF">2026-09-08T14:18:18Z</dcterms:modified>
</cp:coreProperties>
</file>