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76" r:id="rId4"/>
  </p:sldMasterIdLst>
  <p:notesMasterIdLst>
    <p:notesMasterId r:id="rId54"/>
  </p:notesMasterIdLst>
  <p:handoutMasterIdLst>
    <p:handoutMasterId r:id="rId55"/>
  </p:handoutMasterIdLst>
  <p:sldIdLst>
    <p:sldId id="256" r:id="rId5"/>
    <p:sldId id="259" r:id="rId6"/>
    <p:sldId id="260" r:id="rId7"/>
    <p:sldId id="261" r:id="rId8"/>
    <p:sldId id="262" r:id="rId9"/>
    <p:sldId id="305" r:id="rId10"/>
    <p:sldId id="263" r:id="rId11"/>
    <p:sldId id="264" r:id="rId12"/>
    <p:sldId id="266" r:id="rId13"/>
    <p:sldId id="319" r:id="rId14"/>
    <p:sldId id="280" r:id="rId15"/>
    <p:sldId id="281" r:id="rId16"/>
    <p:sldId id="277" r:id="rId17"/>
    <p:sldId id="278" r:id="rId18"/>
    <p:sldId id="279" r:id="rId19"/>
    <p:sldId id="282" r:id="rId20"/>
    <p:sldId id="283" r:id="rId21"/>
    <p:sldId id="284" r:id="rId22"/>
    <p:sldId id="286" r:id="rId23"/>
    <p:sldId id="287" r:id="rId24"/>
    <p:sldId id="288" r:id="rId25"/>
    <p:sldId id="290" r:id="rId26"/>
    <p:sldId id="291" r:id="rId27"/>
    <p:sldId id="292" r:id="rId28"/>
    <p:sldId id="293" r:id="rId29"/>
    <p:sldId id="307" r:id="rId30"/>
    <p:sldId id="294" r:id="rId31"/>
    <p:sldId id="295" r:id="rId32"/>
    <p:sldId id="296" r:id="rId33"/>
    <p:sldId id="298" r:id="rId34"/>
    <p:sldId id="299" r:id="rId35"/>
    <p:sldId id="309" r:id="rId36"/>
    <p:sldId id="310" r:id="rId37"/>
    <p:sldId id="311" r:id="rId38"/>
    <p:sldId id="312" r:id="rId39"/>
    <p:sldId id="313" r:id="rId40"/>
    <p:sldId id="314" r:id="rId41"/>
    <p:sldId id="315" r:id="rId42"/>
    <p:sldId id="316" r:id="rId43"/>
    <p:sldId id="317" r:id="rId44"/>
    <p:sldId id="318" r:id="rId45"/>
    <p:sldId id="320" r:id="rId46"/>
    <p:sldId id="300" r:id="rId47"/>
    <p:sldId id="301" r:id="rId48"/>
    <p:sldId id="302" r:id="rId49"/>
    <p:sldId id="303" r:id="rId50"/>
    <p:sldId id="304" r:id="rId51"/>
    <p:sldId id="285" r:id="rId52"/>
    <p:sldId id="308"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60"/>
  </p:normalViewPr>
  <p:slideViewPr>
    <p:cSldViewPr snapToGrid="0">
      <p:cViewPr varScale="1">
        <p:scale>
          <a:sx n="69" d="100"/>
          <a:sy n="69" d="100"/>
        </p:scale>
        <p:origin x="556" y="40"/>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1/25/2020</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1/25/2020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smtClean="0"/>
              <a:t>Click to edit Master title style</a:t>
            </a:r>
            <a:endParaRPr lang="en-US" noProof="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smtClean="0"/>
              <a:t>Click to edit Master subtitle style</a:t>
            </a:r>
            <a:endParaRPr lang="en-US" noProof="0"/>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1/25/2020</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idx="1"/>
          </p:nvPr>
        </p:nvSpPr>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97D162C4-EDD9-4389-A98B-B87ECEA2A816}" type="datetimeFigureOut">
              <a:rPr lang="en-US" noProof="0" smtClean="0"/>
              <a:t>1/25/2020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1/25/2020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p:txBody>
          <a:bodyPr/>
          <a:lstStyle/>
          <a:p>
            <a:fld id="{CA954B2F-12DE-47F5-8894-472B206D2E1E}" type="datetimeFigureOut">
              <a:rPr lang="en-US" noProof="0" smtClean="0"/>
              <a:t>1/25/2020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3CBC1C18-307B-4F68-A007-B5B542270E8D}" type="datetimeFigureOut">
              <a:rPr lang="en-US" noProof="0" smtClean="0"/>
              <a:t>1/25/2020</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963352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1FAF3416-4057-4DAA-829D-4CA07428D088}" type="datetimeFigureOut">
              <a:rPr lang="en-US" noProof="0" smtClean="0"/>
              <a:t>1/25/2020</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1/25/2020</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1/25/2020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1/25/2020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Vertical Text Placeholder 2"/>
          <p:cNvSpPr>
            <a:spLocks noGrp="1"/>
          </p:cNvSpPr>
          <p:nvPr>
            <p:ph type="body" orient="vert" idx="1"/>
          </p:nvPr>
        </p:nvSpPr>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857E33E-8B18-4087-B112-809917729534}" type="datetimeFigureOut">
              <a:rPr lang="en-US" noProof="0" smtClean="0"/>
              <a:t>1/25/2020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smtClean="0"/>
              <a:t>Click to edit Master title style</a:t>
            </a:r>
            <a:endParaRPr lang="en-US" noProof="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3FFE419-2371-464F-8239-3959401C3561}" type="datetimeFigureOut">
              <a:rPr lang="en-US" noProof="0" smtClean="0"/>
              <a:t>1/25/2020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99476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1/25/2020</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youtube.com/watch?v=JFbbKbdqoJg"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m/imgres?imgurl=https%3A%2F%2Fwww.courant.com%2Fresizer%2F44JfHOvHhd0wxinVgGRDj-nssZg%3D%2F415x577%2Ftop%2Farc-anglerfish-arc2-prod-tronc.s3.amazonaws.com%2Fpublic%2F524C7HXX5ZBJTH5DQPB5UKJCVI.jpg&amp;imgrefurl=https%3A%2F%2Fwww.courant.com%2Fhartford-magazine%2Fhc-hm-nh-travel-whats-hot-20160627-story.html&amp;docid=bZ-_lvvRYK5IdM&amp;tbnid=qQLiE5XNmsVFGM%3A&amp;vet=10ahUKEwiYi52xmJflAhVGxYUKHcvqBPMQMwhJKAUwBQ..i&amp;w=415&amp;h=577&amp;itg=1&amp;bih=723&amp;biw=1344&amp;q=images%20of%20whats%20hot%20in%20travel&amp;ved=0ahUKEwiYi52xmJflAhVGxYUKHcvqBPMQMwhJKAUwBQ&amp;iact=mrc&amp;uact=8" TargetMode="External"/><Relationship Id="rId1" Type="http://schemas.openxmlformats.org/officeDocument/2006/relationships/slideLayout" Target="../slideLayouts/slideLayout8.xml"/><Relationship Id="rId6" Type="http://schemas.openxmlformats.org/officeDocument/2006/relationships/image" Target="../media/image6.png"/><Relationship Id="rId5" Type="http://schemas.openxmlformats.org/officeDocument/2006/relationships/hyperlink" Target="https://www.google.com/imgres?imgurl=https%3A%2F%2Fd2u2ylzkn7lnak.cloudfront.net%2Fuploads%2F2018%2F08%2FOn-Trend-logo-v4.png&amp;imgrefurl=https%3A%2F%2Fhearstlive.co.uk%2Fon-trend%2Fon-trend-logo-v4%2F&amp;docid=Vkw2zlmr9DrMEM&amp;tbnid=JSVHXm96AGcMZM%3A&amp;vet=10ahUKEwjvjK2pmpflAhVNbBoKHZEFCmAQMwh9KAEwAQ..i&amp;w=1618&amp;h=1394&amp;bih=723&amp;biw=1344&amp;q=images%20for%20on%20trend&amp;ved=0ahUKEwjvjK2pmpflAhVNbBoKHZEFCmAQMwh9KAEwAQ&amp;iact=mrc&amp;uact=8" TargetMode="Externa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youtube.com/watch?v=Vyt1HdR4uLw" TargetMode="Externa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2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hyperlink" Target="https://www.youtube.com/watch?v=LTTsy6uuzV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31.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hyperlink" Target="https://www.youtube.com/watch?v=EqxvnkTp99o"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hyperlink" Target="https://www.youtube.com/watch?v=txWtpLdbjSM"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hyperlink" Target="https://youtu.be/8OXqdHSOIxI" TargetMode="External"/><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49.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a:normAutofit/>
          </a:bodyPr>
          <a:lstStyle/>
          <a:p>
            <a:r>
              <a:rPr lang="en-US" sz="6600" cap="none" dirty="0" smtClean="0"/>
              <a:t>Sustainable Tourism</a:t>
            </a:r>
            <a:endParaRPr lang="en-US" sz="6600" cap="none" dirty="0"/>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2"/>
            <a:ext cx="8767860" cy="996471"/>
          </a:xfrm>
        </p:spPr>
        <p:txBody>
          <a:bodyPr>
            <a:normAutofit fontScale="85000" lnSpcReduction="10000"/>
          </a:bodyPr>
          <a:lstStyle/>
          <a:p>
            <a:r>
              <a:rPr lang="en-US" sz="3200" b="1" dirty="0" smtClean="0"/>
              <a:t>Lecture 1 - </a:t>
            </a:r>
            <a:r>
              <a:rPr lang="en-GB" sz="3200" b="1" dirty="0" smtClean="0">
                <a:cs typeface="Arial" panose="020B0604020202020204" pitchFamily="34" charset="0"/>
              </a:rPr>
              <a:t>Principles </a:t>
            </a:r>
            <a:r>
              <a:rPr lang="en-GB" sz="3200" b="1" dirty="0">
                <a:cs typeface="Arial" panose="020B0604020202020204" pitchFamily="34" charset="0"/>
              </a:rPr>
              <a:t>of </a:t>
            </a:r>
            <a:r>
              <a:rPr lang="en-GB" sz="3200" b="1" dirty="0" smtClean="0">
                <a:cs typeface="Arial" panose="020B0604020202020204" pitchFamily="34" charset="0"/>
              </a:rPr>
              <a:t>Sustainability; The Historical Development </a:t>
            </a:r>
            <a:r>
              <a:rPr lang="en-GB" sz="3200" b="1" dirty="0">
                <a:cs typeface="Arial" panose="020B0604020202020204" pitchFamily="34" charset="0"/>
              </a:rPr>
              <a:t>and Impact of </a:t>
            </a:r>
            <a:r>
              <a:rPr lang="en-GB" sz="3200" b="1" dirty="0" smtClean="0">
                <a:cs typeface="Arial" panose="020B0604020202020204" pitchFamily="34" charset="0"/>
              </a:rPr>
              <a:t>Tourism </a:t>
            </a:r>
            <a:r>
              <a:rPr lang="en-GB" sz="3200" b="1" dirty="0">
                <a:cs typeface="Arial" panose="020B0604020202020204" pitchFamily="34" charset="0"/>
              </a:rPr>
              <a:t>on Destinations</a:t>
            </a:r>
          </a:p>
          <a:p>
            <a:endParaRPr lang="en-US" sz="3200" b="1" dirty="0" smtClean="0"/>
          </a:p>
          <a:p>
            <a:endParaRPr lang="en-US" sz="3200" b="1" dirty="0"/>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smtClean="0">
                <a:latin typeface="+mn-lt"/>
                <a:cs typeface="Arial" panose="020B0604020202020204" pitchFamily="34" charset="0"/>
              </a:rPr>
              <a:t>Module Review </a:t>
            </a:r>
            <a:endParaRPr lang="en-GB" sz="5400" b="1" dirty="0">
              <a:latin typeface="+mn-lt"/>
              <a:cs typeface="Arial" panose="020B0604020202020204" pitchFamily="34" charset="0"/>
            </a:endParaRPr>
          </a:p>
        </p:txBody>
      </p:sp>
      <p:pic>
        <p:nvPicPr>
          <p:cNvPr id="4" name="Picture Placeholder 7"/>
          <p:cNvPicPr>
            <a:picLocks noGrp="1" noChangeAspect="1"/>
          </p:cNvPicPr>
          <p:nvPr>
            <p:ph idx="1"/>
          </p:nvPr>
        </p:nvPicPr>
        <p:blipFill>
          <a:blip r:embed="rId2">
            <a:extLst>
              <a:ext uri="{28A0092B-C50C-407E-A947-70E740481C1C}">
                <a14:useLocalDpi xmlns:a14="http://schemas.microsoft.com/office/drawing/2010/main" val="0"/>
              </a:ext>
            </a:extLst>
          </a:blip>
          <a:srcRect t="17473" b="17473"/>
          <a:stretch>
            <a:fillRect/>
          </a:stretch>
        </p:blipFill>
        <p:spPr>
          <a:xfrm>
            <a:off x="1892069" y="2032000"/>
            <a:ext cx="8377382" cy="4128653"/>
          </a:xfrm>
        </p:spPr>
      </p:pic>
    </p:spTree>
    <p:extLst>
      <p:ext uri="{BB962C8B-B14F-4D97-AF65-F5344CB8AC3E}">
        <p14:creationId xmlns:p14="http://schemas.microsoft.com/office/powerpoint/2010/main" val="2793503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60CCB-4A77-44AB-BFF7-008CF14597F7}"/>
              </a:ext>
            </a:extLst>
          </p:cNvPr>
          <p:cNvSpPr>
            <a:spLocks noGrp="1"/>
          </p:cNvSpPr>
          <p:nvPr>
            <p:ph type="title"/>
          </p:nvPr>
        </p:nvSpPr>
        <p:spPr>
          <a:xfrm>
            <a:off x="341745" y="332509"/>
            <a:ext cx="11490037" cy="1633451"/>
          </a:xfrm>
        </p:spPr>
        <p:txBody>
          <a:bodyPr>
            <a:noAutofit/>
          </a:bodyPr>
          <a:lstStyle/>
          <a:p>
            <a:r>
              <a:rPr lang="en-GB" sz="4000" b="1" dirty="0">
                <a:latin typeface="+mn-lt"/>
                <a:cs typeface="Arial" panose="020B0604020202020204" pitchFamily="34" charset="0"/>
              </a:rPr>
              <a:t>M6X01925 </a:t>
            </a:r>
            <a:br>
              <a:rPr lang="en-GB" sz="4000" b="1" dirty="0">
                <a:latin typeface="+mn-lt"/>
                <a:cs typeface="Arial" panose="020B0604020202020204" pitchFamily="34" charset="0"/>
              </a:rPr>
            </a:br>
            <a:r>
              <a:rPr lang="en-GB" sz="4000" b="1" dirty="0">
                <a:latin typeface="+mn-lt"/>
                <a:cs typeface="Arial" panose="020B0604020202020204" pitchFamily="34" charset="0"/>
              </a:rPr>
              <a:t>Sustainable Hospitality and Tourism Management</a:t>
            </a:r>
          </a:p>
        </p:txBody>
      </p:sp>
      <p:sp>
        <p:nvSpPr>
          <p:cNvPr id="3" name="Content Placeholder 2">
            <a:extLst>
              <a:ext uri="{FF2B5EF4-FFF2-40B4-BE49-F238E27FC236}">
                <a16:creationId xmlns:a16="http://schemas.microsoft.com/office/drawing/2014/main" id="{AF78199C-F6E0-4E1A-89D8-0AD5F2EF269E}"/>
              </a:ext>
            </a:extLst>
          </p:cNvPr>
          <p:cNvSpPr>
            <a:spLocks noGrp="1"/>
          </p:cNvSpPr>
          <p:nvPr>
            <p:ph idx="1"/>
          </p:nvPr>
        </p:nvSpPr>
        <p:spPr>
          <a:xfrm>
            <a:off x="424873" y="1965961"/>
            <a:ext cx="11005127" cy="4333240"/>
          </a:xfrm>
        </p:spPr>
        <p:txBody>
          <a:bodyPr>
            <a:normAutofit fontScale="92500" lnSpcReduction="20000"/>
          </a:bodyPr>
          <a:lstStyle/>
          <a:p>
            <a:pPr marL="0" indent="0">
              <a:buNone/>
            </a:pPr>
            <a:endParaRPr lang="en-GB" sz="2800" dirty="0">
              <a:cs typeface="Arial" panose="020B0604020202020204" pitchFamily="34" charset="0"/>
            </a:endParaRPr>
          </a:p>
          <a:p>
            <a:pPr lvl="0"/>
            <a:r>
              <a:rPr lang="en-GB" sz="3400" dirty="0">
                <a:cs typeface="Arial" panose="020B0604020202020204" pitchFamily="34" charset="0"/>
              </a:rPr>
              <a:t>To gain a comparative overview of sustainable hospitality and tourism developments both nationally and internationally and to review appropriate policy and strategy frameworks.</a:t>
            </a:r>
          </a:p>
          <a:p>
            <a:pPr lvl="0"/>
            <a:endParaRPr lang="en-GB" sz="3400" dirty="0">
              <a:cs typeface="Arial" panose="020B0604020202020204" pitchFamily="34" charset="0"/>
            </a:endParaRPr>
          </a:p>
          <a:p>
            <a:pPr lvl="0"/>
            <a:r>
              <a:rPr lang="en-GB" sz="3400" dirty="0">
                <a:cs typeface="Arial" panose="020B0604020202020204" pitchFamily="34" charset="0"/>
              </a:rPr>
              <a:t>To gain an understanding and knowledge of industry “best practice” through evaluation of appropriate case study examples. </a:t>
            </a:r>
            <a:endParaRPr lang="en-GB" sz="3400" dirty="0" smtClean="0">
              <a:cs typeface="Arial" panose="020B0604020202020204" pitchFamily="34" charset="0"/>
            </a:endParaRPr>
          </a:p>
          <a:p>
            <a:pPr lvl="0"/>
            <a:r>
              <a:rPr lang="en-GB" sz="3400" dirty="0" smtClean="0">
                <a:cs typeface="Arial" panose="020B0604020202020204" pitchFamily="34" charset="0"/>
              </a:rPr>
              <a:t>Understanding </a:t>
            </a:r>
            <a:r>
              <a:rPr lang="en-GB" sz="3400" dirty="0">
                <a:cs typeface="Arial" panose="020B0604020202020204" pitchFamily="34" charset="0"/>
              </a:rPr>
              <a:t>of these issues will provide a sound foundation for becoming more effective – and more ‘environmentally friendly’ managers of the future.</a:t>
            </a:r>
          </a:p>
          <a:p>
            <a:pPr marL="0" indent="0">
              <a:buNone/>
            </a:pPr>
            <a:endParaRPr lang="en-GB" dirty="0"/>
          </a:p>
          <a:p>
            <a:endParaRPr lang="en-GB" dirty="0"/>
          </a:p>
        </p:txBody>
      </p:sp>
    </p:spTree>
    <p:extLst>
      <p:ext uri="{BB962C8B-B14F-4D97-AF65-F5344CB8AC3E}">
        <p14:creationId xmlns:p14="http://schemas.microsoft.com/office/powerpoint/2010/main" val="1043720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65221-4C37-4066-9F1C-4BF15FF85D72}"/>
              </a:ext>
            </a:extLst>
          </p:cNvPr>
          <p:cNvSpPr>
            <a:spLocks noGrp="1"/>
          </p:cNvSpPr>
          <p:nvPr>
            <p:ph type="title"/>
          </p:nvPr>
        </p:nvSpPr>
        <p:spPr>
          <a:xfrm>
            <a:off x="471055" y="258618"/>
            <a:ext cx="10547465" cy="1394691"/>
          </a:xfrm>
        </p:spPr>
        <p:txBody>
          <a:bodyPr>
            <a:normAutofit/>
          </a:bodyPr>
          <a:lstStyle/>
          <a:p>
            <a:r>
              <a:rPr lang="en-GB" sz="4000" b="1" dirty="0">
                <a:latin typeface="+mn-lt"/>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7DBF8E57-A30C-4618-A9D0-61F81B877CF7}"/>
              </a:ext>
            </a:extLst>
          </p:cNvPr>
          <p:cNvSpPr>
            <a:spLocks noGrp="1"/>
          </p:cNvSpPr>
          <p:nvPr>
            <p:ph idx="1"/>
          </p:nvPr>
        </p:nvSpPr>
        <p:spPr>
          <a:xfrm>
            <a:off x="646545" y="1483567"/>
            <a:ext cx="10783455" cy="4396025"/>
          </a:xfrm>
        </p:spPr>
        <p:txBody>
          <a:bodyPr>
            <a:normAutofit/>
          </a:bodyPr>
          <a:lstStyle/>
          <a:p>
            <a:r>
              <a:rPr lang="en-GB" sz="2800" dirty="0">
                <a:cs typeface="Arial" panose="020B0604020202020204" pitchFamily="34" charset="0"/>
              </a:rPr>
              <a:t>Upon the successful completion of this module, the student should be able to demonstrate the ability to:</a:t>
            </a:r>
          </a:p>
          <a:p>
            <a:pPr marL="0" indent="0">
              <a:buNone/>
            </a:pPr>
            <a:r>
              <a:rPr lang="en-GB" sz="2800" dirty="0">
                <a:cs typeface="Arial" panose="020B0604020202020204" pitchFamily="34" charset="0"/>
              </a:rPr>
              <a:t> </a:t>
            </a:r>
          </a:p>
          <a:p>
            <a:pPr lvl="1"/>
            <a:r>
              <a:rPr lang="en-GB" sz="2800" b="1" dirty="0">
                <a:cs typeface="Arial" panose="020B0604020202020204" pitchFamily="34" charset="0"/>
              </a:rPr>
              <a:t>Demonstrate a critical understanding of the term “sustainability” and apply it within the context of tourism and </a:t>
            </a:r>
            <a:r>
              <a:rPr lang="en-GB" sz="2800" b="1" dirty="0" smtClean="0">
                <a:cs typeface="Arial" panose="020B0604020202020204" pitchFamily="34" charset="0"/>
              </a:rPr>
              <a:t>hospitality.</a:t>
            </a:r>
            <a:endParaRPr lang="en-GB" sz="2800" b="1" dirty="0">
              <a:cs typeface="Arial" panose="020B0604020202020204" pitchFamily="34" charset="0"/>
            </a:endParaRPr>
          </a:p>
          <a:p>
            <a:pPr marL="457200" lvl="1" indent="0">
              <a:buNone/>
            </a:pPr>
            <a:endParaRPr lang="en-GB" sz="2800" dirty="0">
              <a:cs typeface="Arial" panose="020B0604020202020204" pitchFamily="34" charset="0"/>
            </a:endParaRPr>
          </a:p>
          <a:p>
            <a:pPr lvl="1"/>
            <a:r>
              <a:rPr lang="en-GB" sz="2800" b="1" dirty="0">
                <a:cs typeface="Arial" panose="020B0604020202020204" pitchFamily="34" charset="0"/>
              </a:rPr>
              <a:t>Critically understand concepts of “sustainable good practice” within the tourism and hospitality industry (rural, coastal and urban areas) and within the transport </a:t>
            </a:r>
            <a:r>
              <a:rPr lang="en-GB" sz="2800" b="1" dirty="0" smtClean="0">
                <a:cs typeface="Arial" panose="020B0604020202020204" pitchFamily="34" charset="0"/>
              </a:rPr>
              <a:t>sector.</a:t>
            </a:r>
            <a:endParaRPr lang="en-GB" sz="2800" b="1" dirty="0">
              <a:cs typeface="Arial" panose="020B0604020202020204" pitchFamily="34" charset="0"/>
            </a:endParaRPr>
          </a:p>
          <a:p>
            <a:endParaRPr lang="en-GB" dirty="0"/>
          </a:p>
        </p:txBody>
      </p:sp>
    </p:spTree>
    <p:extLst>
      <p:ext uri="{BB962C8B-B14F-4D97-AF65-F5344CB8AC3E}">
        <p14:creationId xmlns:p14="http://schemas.microsoft.com/office/powerpoint/2010/main" val="3979353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84F72-067F-427B-88E8-9E4A7C842DE6}"/>
              </a:ext>
            </a:extLst>
          </p:cNvPr>
          <p:cNvSpPr>
            <a:spLocks noGrp="1"/>
          </p:cNvSpPr>
          <p:nvPr>
            <p:ph type="title"/>
          </p:nvPr>
        </p:nvSpPr>
        <p:spPr>
          <a:xfrm>
            <a:off x="314037" y="258618"/>
            <a:ext cx="10704484" cy="1062182"/>
          </a:xfrm>
        </p:spPr>
        <p:txBody>
          <a:bodyPr>
            <a:normAutofit/>
          </a:bodyPr>
          <a:lstStyle/>
          <a:p>
            <a:r>
              <a:rPr lang="en-GB" sz="4000" b="1" dirty="0">
                <a:latin typeface="+mn-lt"/>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1D0F6B95-5465-4D54-8C3A-6E2316A33788}"/>
              </a:ext>
            </a:extLst>
          </p:cNvPr>
          <p:cNvSpPr>
            <a:spLocks noGrp="1"/>
          </p:cNvSpPr>
          <p:nvPr>
            <p:ph idx="1"/>
          </p:nvPr>
        </p:nvSpPr>
        <p:spPr>
          <a:xfrm>
            <a:off x="544945" y="1320800"/>
            <a:ext cx="10885055" cy="5667828"/>
          </a:xfrm>
        </p:spPr>
        <p:txBody>
          <a:bodyPr>
            <a:normAutofit fontScale="77500" lnSpcReduction="20000"/>
          </a:bodyPr>
          <a:lstStyle/>
          <a:p>
            <a:pPr lvl="0"/>
            <a:r>
              <a:rPr lang="en-GB" sz="3600" b="1" dirty="0">
                <a:cs typeface="Arial" panose="020B0604020202020204" pitchFamily="34" charset="0"/>
              </a:rPr>
              <a:t>Definitions of </a:t>
            </a:r>
            <a:r>
              <a:rPr lang="en-GB" sz="3600" b="1" dirty="0" smtClean="0">
                <a:cs typeface="Arial" panose="020B0604020202020204" pitchFamily="34" charset="0"/>
              </a:rPr>
              <a:t>Sustainability </a:t>
            </a:r>
            <a:r>
              <a:rPr lang="en-GB" sz="3600" dirty="0">
                <a:cs typeface="Arial" panose="020B0604020202020204" pitchFamily="34" charset="0"/>
              </a:rPr>
              <a:t>- </a:t>
            </a:r>
            <a:r>
              <a:rPr lang="en-GB" sz="3600" dirty="0" smtClean="0">
                <a:cs typeface="Arial" panose="020B0604020202020204" pitchFamily="34" charset="0"/>
              </a:rPr>
              <a:t>Principles </a:t>
            </a:r>
            <a:r>
              <a:rPr lang="en-GB" sz="3600" dirty="0">
                <a:cs typeface="Arial" panose="020B0604020202020204" pitchFamily="34" charset="0"/>
              </a:rPr>
              <a:t>of </a:t>
            </a:r>
            <a:r>
              <a:rPr lang="en-GB" sz="3600" dirty="0" smtClean="0">
                <a:cs typeface="Arial" panose="020B0604020202020204" pitchFamily="34" charset="0"/>
              </a:rPr>
              <a:t>Sustainability</a:t>
            </a:r>
            <a:r>
              <a:rPr lang="en-GB" sz="3600" dirty="0">
                <a:cs typeface="Arial" panose="020B0604020202020204" pitchFamily="34" charset="0"/>
              </a:rPr>
              <a:t>; </a:t>
            </a:r>
            <a:r>
              <a:rPr lang="en-GB" sz="3600" dirty="0" smtClean="0">
                <a:cs typeface="Arial" panose="020B0604020202020204" pitchFamily="34" charset="0"/>
              </a:rPr>
              <a:t>Tourism </a:t>
            </a:r>
            <a:r>
              <a:rPr lang="en-GB" sz="3600" dirty="0">
                <a:cs typeface="Arial" panose="020B0604020202020204" pitchFamily="34" charset="0"/>
              </a:rPr>
              <a:t>I</a:t>
            </a:r>
            <a:r>
              <a:rPr lang="en-GB" sz="3600" dirty="0" smtClean="0">
                <a:cs typeface="Arial" panose="020B0604020202020204" pitchFamily="34" charset="0"/>
              </a:rPr>
              <a:t>mpacts </a:t>
            </a:r>
            <a:r>
              <a:rPr lang="en-GB" sz="3600" dirty="0">
                <a:cs typeface="Arial" panose="020B0604020202020204" pitchFamily="34" charset="0"/>
              </a:rPr>
              <a:t>– </a:t>
            </a:r>
            <a:r>
              <a:rPr lang="en-GB" sz="3600" dirty="0" smtClean="0">
                <a:cs typeface="Arial" panose="020B0604020202020204" pitchFamily="34" charset="0"/>
              </a:rPr>
              <a:t>Cause </a:t>
            </a:r>
            <a:r>
              <a:rPr lang="en-GB" sz="3600" dirty="0">
                <a:cs typeface="Arial" panose="020B0604020202020204" pitchFamily="34" charset="0"/>
              </a:rPr>
              <a:t>and </a:t>
            </a:r>
            <a:r>
              <a:rPr lang="en-GB" sz="3600" dirty="0" smtClean="0">
                <a:cs typeface="Arial" panose="020B0604020202020204" pitchFamily="34" charset="0"/>
              </a:rPr>
              <a:t>Effects</a:t>
            </a:r>
            <a:r>
              <a:rPr lang="en-GB" sz="3600" dirty="0">
                <a:cs typeface="Arial" panose="020B0604020202020204" pitchFamily="34" charset="0"/>
              </a:rPr>
              <a:t>; </a:t>
            </a:r>
            <a:r>
              <a:rPr lang="en-GB" sz="3600" dirty="0" smtClean="0">
                <a:cs typeface="Arial" panose="020B0604020202020204" pitchFamily="34" charset="0"/>
              </a:rPr>
              <a:t>Demand </a:t>
            </a:r>
            <a:r>
              <a:rPr lang="en-GB" sz="3600" dirty="0">
                <a:cs typeface="Arial" panose="020B0604020202020204" pitchFamily="34" charset="0"/>
              </a:rPr>
              <a:t>and </a:t>
            </a:r>
            <a:r>
              <a:rPr lang="en-GB" sz="3600" dirty="0" smtClean="0">
                <a:cs typeface="Arial" panose="020B0604020202020204" pitchFamily="34" charset="0"/>
              </a:rPr>
              <a:t>Supply </a:t>
            </a:r>
            <a:r>
              <a:rPr lang="en-GB" sz="3600" dirty="0">
                <a:cs typeface="Arial" panose="020B0604020202020204" pitchFamily="34" charset="0"/>
              </a:rPr>
              <a:t>I</a:t>
            </a:r>
            <a:r>
              <a:rPr lang="en-GB" sz="3600" dirty="0" smtClean="0">
                <a:cs typeface="Arial" panose="020B0604020202020204" pitchFamily="34" charset="0"/>
              </a:rPr>
              <a:t>ssues</a:t>
            </a:r>
            <a:r>
              <a:rPr lang="en-GB" sz="3600" dirty="0">
                <a:cs typeface="Arial" panose="020B0604020202020204" pitchFamily="34" charset="0"/>
              </a:rPr>
              <a:t>.</a:t>
            </a:r>
          </a:p>
          <a:p>
            <a:pPr lvl="0"/>
            <a:r>
              <a:rPr lang="en-GB" sz="3600" b="1" dirty="0">
                <a:cs typeface="Arial" panose="020B0604020202020204" pitchFamily="34" charset="0"/>
              </a:rPr>
              <a:t>Historical </a:t>
            </a:r>
            <a:r>
              <a:rPr lang="en-GB" sz="3600" b="1" dirty="0" smtClean="0">
                <a:cs typeface="Arial" panose="020B0604020202020204" pitchFamily="34" charset="0"/>
              </a:rPr>
              <a:t>Development </a:t>
            </a:r>
            <a:r>
              <a:rPr lang="en-GB" sz="3600" b="1" dirty="0">
                <a:cs typeface="Arial" panose="020B0604020202020204" pitchFamily="34" charset="0"/>
              </a:rPr>
              <a:t>of </a:t>
            </a:r>
            <a:r>
              <a:rPr lang="en-GB" sz="3600" b="1" dirty="0" smtClean="0">
                <a:cs typeface="Arial" panose="020B0604020202020204" pitchFamily="34" charset="0"/>
              </a:rPr>
              <a:t>Hospitality </a:t>
            </a:r>
            <a:r>
              <a:rPr lang="en-GB" sz="3600" b="1" dirty="0">
                <a:cs typeface="Arial" panose="020B0604020202020204" pitchFamily="34" charset="0"/>
              </a:rPr>
              <a:t>and </a:t>
            </a:r>
            <a:r>
              <a:rPr lang="en-GB" sz="3600" b="1" dirty="0" smtClean="0">
                <a:cs typeface="Arial" panose="020B0604020202020204" pitchFamily="34" charset="0"/>
              </a:rPr>
              <a:t>Tourism </a:t>
            </a:r>
            <a:r>
              <a:rPr lang="en-GB" sz="3600" dirty="0">
                <a:cs typeface="Arial" panose="020B0604020202020204" pitchFamily="34" charset="0"/>
              </a:rPr>
              <a:t>- contemporary growth rates; changing patterns of economic development; changing consumer life styles – “needs and wants”.</a:t>
            </a:r>
          </a:p>
          <a:p>
            <a:pPr lvl="0"/>
            <a:r>
              <a:rPr lang="en-GB" sz="3600" b="1" dirty="0">
                <a:cs typeface="Arial" panose="020B0604020202020204" pitchFamily="34" charset="0"/>
              </a:rPr>
              <a:t>Sustainability </a:t>
            </a:r>
            <a:r>
              <a:rPr lang="en-GB" sz="3600" b="1" dirty="0" smtClean="0">
                <a:cs typeface="Arial" panose="020B0604020202020204" pitchFamily="34" charset="0"/>
              </a:rPr>
              <a:t>Development </a:t>
            </a:r>
            <a:r>
              <a:rPr lang="en-GB" sz="3600" dirty="0">
                <a:cs typeface="Arial" panose="020B0604020202020204" pitchFamily="34" charset="0"/>
              </a:rPr>
              <a:t>– key international, UK and national (Wales) policy documents identified and reviewed.</a:t>
            </a:r>
          </a:p>
          <a:p>
            <a:pPr lvl="0"/>
            <a:r>
              <a:rPr lang="en-GB" sz="3600" b="1" dirty="0">
                <a:cs typeface="Arial" panose="020B0604020202020204" pitchFamily="34" charset="0"/>
              </a:rPr>
              <a:t>Sustainable </a:t>
            </a:r>
            <a:r>
              <a:rPr lang="en-GB" sz="3600" b="1" dirty="0" smtClean="0">
                <a:cs typeface="Arial" panose="020B0604020202020204" pitchFamily="34" charset="0"/>
              </a:rPr>
              <a:t>Tourism </a:t>
            </a:r>
            <a:r>
              <a:rPr lang="en-GB" sz="3600" b="1" dirty="0">
                <a:cs typeface="Arial" panose="020B0604020202020204" pitchFamily="34" charset="0"/>
              </a:rPr>
              <a:t>D</a:t>
            </a:r>
            <a:r>
              <a:rPr lang="en-GB" sz="3600" b="1" dirty="0" smtClean="0">
                <a:cs typeface="Arial" panose="020B0604020202020204" pitchFamily="34" charset="0"/>
              </a:rPr>
              <a:t>evelopment </a:t>
            </a:r>
            <a:r>
              <a:rPr lang="en-GB" sz="3600" dirty="0">
                <a:cs typeface="Arial" panose="020B0604020202020204" pitchFamily="34" charset="0"/>
              </a:rPr>
              <a:t>– a </a:t>
            </a:r>
            <a:r>
              <a:rPr lang="en-GB" sz="3600" b="1" dirty="0" smtClean="0">
                <a:cs typeface="Arial" panose="020B0604020202020204" pitchFamily="34" charset="0"/>
              </a:rPr>
              <a:t>Coastal</a:t>
            </a:r>
            <a:r>
              <a:rPr lang="en-GB" sz="3600" dirty="0">
                <a:cs typeface="Arial" panose="020B0604020202020204" pitchFamily="34" charset="0"/>
              </a:rPr>
              <a:t>, </a:t>
            </a:r>
            <a:r>
              <a:rPr lang="en-GB" sz="3600" b="1" dirty="0" smtClean="0">
                <a:cs typeface="Arial" panose="020B0604020202020204" pitchFamily="34" charset="0"/>
              </a:rPr>
              <a:t>Rural</a:t>
            </a:r>
            <a:r>
              <a:rPr lang="en-GB" sz="3600" dirty="0">
                <a:cs typeface="Arial" panose="020B0604020202020204" pitchFamily="34" charset="0"/>
              </a:rPr>
              <a:t>, </a:t>
            </a:r>
            <a:r>
              <a:rPr lang="en-GB" sz="3600" b="1" dirty="0" smtClean="0">
                <a:cs typeface="Arial" panose="020B0604020202020204" pitchFamily="34" charset="0"/>
              </a:rPr>
              <a:t>Urban</a:t>
            </a:r>
            <a:r>
              <a:rPr lang="en-GB" sz="3600" dirty="0" smtClean="0">
                <a:cs typeface="Arial" panose="020B0604020202020204" pitchFamily="34" charset="0"/>
              </a:rPr>
              <a:t> </a:t>
            </a:r>
            <a:r>
              <a:rPr lang="en-GB" sz="3600" dirty="0">
                <a:cs typeface="Arial" panose="020B0604020202020204" pitchFamily="34" charset="0"/>
              </a:rPr>
              <a:t>perspective using case study examples from UK and overseas. Management and </a:t>
            </a:r>
            <a:r>
              <a:rPr lang="en-GB" sz="3600" dirty="0" smtClean="0">
                <a:cs typeface="Arial" panose="020B0604020202020204" pitchFamily="34" charset="0"/>
              </a:rPr>
              <a:t>Marketing </a:t>
            </a:r>
            <a:r>
              <a:rPr lang="en-GB" sz="3600" dirty="0">
                <a:cs typeface="Arial" panose="020B0604020202020204" pitchFamily="34" charset="0"/>
              </a:rPr>
              <a:t>perspectives.</a:t>
            </a:r>
          </a:p>
          <a:p>
            <a:pPr lvl="0"/>
            <a:r>
              <a:rPr lang="en-GB" sz="3600" b="1" dirty="0">
                <a:cs typeface="Arial" panose="020B0604020202020204" pitchFamily="34" charset="0"/>
              </a:rPr>
              <a:t>Tourism, Hospitality and </a:t>
            </a:r>
            <a:r>
              <a:rPr lang="en-GB" sz="3600" b="1" dirty="0" smtClean="0">
                <a:cs typeface="Arial" panose="020B0604020202020204" pitchFamily="34" charset="0"/>
              </a:rPr>
              <a:t>Sustainability </a:t>
            </a:r>
            <a:r>
              <a:rPr lang="en-GB" sz="3600" dirty="0">
                <a:cs typeface="Arial" panose="020B0604020202020204" pitchFamily="34" charset="0"/>
              </a:rPr>
              <a:t>– social inclusion. </a:t>
            </a:r>
          </a:p>
          <a:p>
            <a:pPr lvl="0"/>
            <a:r>
              <a:rPr lang="en-GB" sz="3600" b="1" dirty="0">
                <a:cs typeface="Arial" panose="020B0604020202020204" pitchFamily="34" charset="0"/>
              </a:rPr>
              <a:t>Environmental </a:t>
            </a:r>
            <a:r>
              <a:rPr lang="en-GB" sz="3600" b="1" dirty="0" smtClean="0">
                <a:cs typeface="Arial" panose="020B0604020202020204" pitchFamily="34" charset="0"/>
              </a:rPr>
              <a:t>Regulations</a:t>
            </a:r>
            <a:r>
              <a:rPr lang="en-GB" sz="3600" dirty="0">
                <a:cs typeface="Arial" panose="020B0604020202020204" pitchFamily="34" charset="0"/>
              </a:rPr>
              <a:t>, market mechanisms and self-regulatory codes influencing the tourism industry.</a:t>
            </a:r>
          </a:p>
          <a:p>
            <a:pPr marL="0" indent="0">
              <a:buNone/>
            </a:pPr>
            <a:endParaRPr lang="en-GB" b="1" dirty="0"/>
          </a:p>
        </p:txBody>
      </p:sp>
    </p:spTree>
    <p:extLst>
      <p:ext uri="{BB962C8B-B14F-4D97-AF65-F5344CB8AC3E}">
        <p14:creationId xmlns:p14="http://schemas.microsoft.com/office/powerpoint/2010/main" val="1959595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240146"/>
            <a:ext cx="10639829" cy="1246910"/>
          </a:xfrm>
        </p:spPr>
        <p:txBody>
          <a:bodyPr>
            <a:normAutofit/>
          </a:bodyPr>
          <a:lstStyle/>
          <a:p>
            <a:r>
              <a:rPr lang="en-GB" sz="4000" b="1" dirty="0">
                <a:latin typeface="+mn-lt"/>
                <a:cs typeface="Arial" panose="020B0604020202020204" pitchFamily="34" charset="0"/>
              </a:rPr>
              <a:t>Indicative Content</a:t>
            </a:r>
            <a:endParaRPr lang="en-GB" sz="4000" b="1" dirty="0">
              <a:latin typeface="+mn-lt"/>
            </a:endParaRPr>
          </a:p>
        </p:txBody>
      </p:sp>
      <p:sp>
        <p:nvSpPr>
          <p:cNvPr id="3" name="Content Placeholder 2"/>
          <p:cNvSpPr>
            <a:spLocks noGrp="1"/>
          </p:cNvSpPr>
          <p:nvPr>
            <p:ph idx="1"/>
          </p:nvPr>
        </p:nvSpPr>
        <p:spPr>
          <a:xfrm>
            <a:off x="314036" y="1320801"/>
            <a:ext cx="10701836" cy="5273964"/>
          </a:xfrm>
        </p:spPr>
        <p:txBody>
          <a:bodyPr>
            <a:noAutofit/>
          </a:bodyPr>
          <a:lstStyle/>
          <a:p>
            <a:pPr lvl="0"/>
            <a:r>
              <a:rPr lang="en-GB" sz="2600" b="1" dirty="0" smtClean="0">
                <a:cs typeface="Arial" panose="020B0604020202020204" pitchFamily="34" charset="0"/>
              </a:rPr>
              <a:t>“</a:t>
            </a:r>
            <a:r>
              <a:rPr lang="en-GB" sz="2600" b="1" dirty="0">
                <a:cs typeface="Arial" panose="020B0604020202020204" pitchFamily="34" charset="0"/>
              </a:rPr>
              <a:t>Greening Your Business” </a:t>
            </a:r>
            <a:r>
              <a:rPr lang="en-GB" sz="2600" dirty="0">
                <a:cs typeface="Arial" panose="020B0604020202020204" pitchFamily="34" charset="0"/>
              </a:rPr>
              <a:t>– practical steps for  hospitality and tourism business to adopt and introduce sustainable approaches for operational procedures and practice.</a:t>
            </a:r>
          </a:p>
          <a:p>
            <a:pPr lvl="0"/>
            <a:r>
              <a:rPr lang="en-GB" sz="2600" b="1" dirty="0">
                <a:cs typeface="Arial" panose="020B0604020202020204" pitchFamily="34" charset="0"/>
              </a:rPr>
              <a:t>Sustainable </a:t>
            </a:r>
            <a:r>
              <a:rPr lang="en-GB" sz="2600" b="1" dirty="0" smtClean="0">
                <a:cs typeface="Arial" panose="020B0604020202020204" pitchFamily="34" charset="0"/>
              </a:rPr>
              <a:t>Development </a:t>
            </a:r>
            <a:r>
              <a:rPr lang="en-GB" sz="2600" b="1" dirty="0">
                <a:cs typeface="Arial" panose="020B0604020202020204" pitchFamily="34" charset="0"/>
              </a:rPr>
              <a:t>and </a:t>
            </a:r>
            <a:r>
              <a:rPr lang="en-GB" sz="2600" b="1" dirty="0" smtClean="0">
                <a:cs typeface="Arial" panose="020B0604020202020204" pitchFamily="34" charset="0"/>
              </a:rPr>
              <a:t>Marketing </a:t>
            </a:r>
            <a:r>
              <a:rPr lang="en-GB" sz="2600" dirty="0">
                <a:cs typeface="Arial" panose="020B0604020202020204" pitchFamily="34" charset="0"/>
              </a:rPr>
              <a:t>– the relationship explained.</a:t>
            </a:r>
          </a:p>
          <a:p>
            <a:pPr lvl="0"/>
            <a:r>
              <a:rPr lang="en-GB" sz="2600" b="1" dirty="0">
                <a:cs typeface="Arial" panose="020B0604020202020204" pitchFamily="34" charset="0"/>
              </a:rPr>
              <a:t>Sustainable </a:t>
            </a:r>
            <a:r>
              <a:rPr lang="en-GB" sz="2600" b="1" dirty="0" smtClean="0">
                <a:cs typeface="Arial" panose="020B0604020202020204" pitchFamily="34" charset="0"/>
              </a:rPr>
              <a:t>Transport</a:t>
            </a:r>
            <a:r>
              <a:rPr lang="en-GB" sz="2600" dirty="0">
                <a:cs typeface="Arial" panose="020B0604020202020204" pitchFamily="34" charset="0"/>
              </a:rPr>
              <a:t>: Greenways/Gower Explorer case studies. Swiss railways, London Transport.</a:t>
            </a:r>
          </a:p>
          <a:p>
            <a:pPr lvl="0"/>
            <a:r>
              <a:rPr lang="en-GB" sz="2600" b="1" dirty="0">
                <a:cs typeface="Arial" panose="020B0604020202020204" pitchFamily="34" charset="0"/>
              </a:rPr>
              <a:t>Marriott Hotel: </a:t>
            </a:r>
            <a:r>
              <a:rPr lang="en-GB" sz="2600" dirty="0">
                <a:cs typeface="Arial" panose="020B0604020202020204" pitchFamily="34" charset="0"/>
              </a:rPr>
              <a:t>Spirit to Serve; organisational commitment to sustainability; review </a:t>
            </a:r>
            <a:r>
              <a:rPr lang="en-GB" sz="2600" dirty="0" smtClean="0">
                <a:cs typeface="Arial" panose="020B0604020202020204" pitchFamily="34" charset="0"/>
              </a:rPr>
              <a:t>analysis.</a:t>
            </a:r>
            <a:endParaRPr lang="en-GB" sz="2600" dirty="0">
              <a:cs typeface="Arial" panose="020B0604020202020204" pitchFamily="34" charset="0"/>
            </a:endParaRPr>
          </a:p>
          <a:p>
            <a:pPr lvl="0"/>
            <a:r>
              <a:rPr lang="en-GB" sz="2600" b="1" dirty="0">
                <a:cs typeface="Arial" panose="020B0604020202020204" pitchFamily="34" charset="0"/>
              </a:rPr>
              <a:t>Sustainable </a:t>
            </a:r>
            <a:r>
              <a:rPr lang="en-GB" sz="2600" b="1" dirty="0" smtClean="0">
                <a:cs typeface="Arial" panose="020B0604020202020204" pitchFamily="34" charset="0"/>
              </a:rPr>
              <a:t>Development</a:t>
            </a:r>
            <a:r>
              <a:rPr lang="en-GB" sz="2600" b="1" dirty="0">
                <a:cs typeface="Arial" panose="020B0604020202020204" pitchFamily="34" charset="0"/>
              </a:rPr>
              <a:t>… an international perspective</a:t>
            </a:r>
            <a:r>
              <a:rPr lang="en-GB" sz="2600" dirty="0">
                <a:cs typeface="Arial" panose="020B0604020202020204" pitchFamily="34" charset="0"/>
              </a:rPr>
              <a:t>.  Case Studies of good sustainable practice within the hotel </a:t>
            </a:r>
            <a:r>
              <a:rPr lang="en-GB" sz="2600" dirty="0" smtClean="0">
                <a:cs typeface="Arial" panose="020B0604020202020204" pitchFamily="34" charset="0"/>
              </a:rPr>
              <a:t>and Tourism industry.</a:t>
            </a:r>
            <a:endParaRPr lang="en-GB" sz="2800" dirty="0"/>
          </a:p>
        </p:txBody>
      </p:sp>
    </p:spTree>
    <p:extLst>
      <p:ext uri="{BB962C8B-B14F-4D97-AF65-F5344CB8AC3E}">
        <p14:creationId xmlns:p14="http://schemas.microsoft.com/office/powerpoint/2010/main" val="616259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382385"/>
            <a:ext cx="11051309" cy="799870"/>
          </a:xfrm>
        </p:spPr>
        <p:txBody>
          <a:bodyPr>
            <a:normAutofit/>
          </a:bodyPr>
          <a:lstStyle/>
          <a:p>
            <a:r>
              <a:rPr lang="en-GB" sz="4000" b="1" dirty="0" smtClean="0">
                <a:latin typeface="+mn-lt"/>
                <a:cs typeface="Arial" panose="020B0604020202020204" pitchFamily="34" charset="0"/>
              </a:rPr>
              <a:t>Sustainable Tourism </a:t>
            </a:r>
            <a:endParaRPr lang="en-GB" sz="4000" b="1" dirty="0">
              <a:latin typeface="+mn-lt"/>
              <a:cs typeface="Arial" panose="020B0604020202020204" pitchFamily="34" charset="0"/>
            </a:endParaRPr>
          </a:p>
        </p:txBody>
      </p:sp>
      <p:sp>
        <p:nvSpPr>
          <p:cNvPr id="3" name="Rectangle 2"/>
          <p:cNvSpPr/>
          <p:nvPr/>
        </p:nvSpPr>
        <p:spPr>
          <a:xfrm>
            <a:off x="618836" y="1182255"/>
            <a:ext cx="8086244" cy="646331"/>
          </a:xfrm>
          <a:prstGeom prst="rect">
            <a:avLst/>
          </a:prstGeom>
        </p:spPr>
        <p:txBody>
          <a:bodyPr wrap="square">
            <a:spAutoFit/>
          </a:bodyPr>
          <a:lstStyle/>
          <a:p>
            <a:r>
              <a:rPr lang="en-GB" dirty="0">
                <a:latin typeface="Arial" panose="020B0604020202020204" pitchFamily="34" charset="0"/>
                <a:cs typeface="Arial" panose="020B0604020202020204" pitchFamily="34" charset="0"/>
                <a:hlinkClick r:id="rId2"/>
              </a:rPr>
              <a:t>https://</a:t>
            </a:r>
            <a:r>
              <a:rPr lang="en-GB" dirty="0" smtClean="0">
                <a:latin typeface="Arial" panose="020B0604020202020204" pitchFamily="34" charset="0"/>
                <a:cs typeface="Arial" panose="020B0604020202020204" pitchFamily="34" charset="0"/>
                <a:hlinkClick r:id="rId2"/>
              </a:rPr>
              <a:t>www.youtube.com/watch?v=JFbbKbdqoJg</a:t>
            </a:r>
            <a:endParaRPr lang="en-GB" dirty="0" smtClean="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145" y="1895907"/>
            <a:ext cx="11693237" cy="4772748"/>
          </a:xfrm>
          <a:prstGeom prst="rect">
            <a:avLst/>
          </a:prstGeom>
        </p:spPr>
      </p:pic>
    </p:spTree>
    <p:extLst>
      <p:ext uri="{BB962C8B-B14F-4D97-AF65-F5344CB8AC3E}">
        <p14:creationId xmlns:p14="http://schemas.microsoft.com/office/powerpoint/2010/main" val="3693185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309" y="535709"/>
            <a:ext cx="10792691" cy="546642"/>
          </a:xfrm>
        </p:spPr>
        <p:txBody>
          <a:bodyPr>
            <a:normAutofit fontScale="90000"/>
          </a:bodyPr>
          <a:lstStyle/>
          <a:p>
            <a:r>
              <a:rPr lang="en-GB" b="1" dirty="0">
                <a:latin typeface="+mn-lt"/>
                <a:cs typeface="Arial" panose="020B0604020202020204" pitchFamily="34" charset="0"/>
              </a:rPr>
              <a:t>Sustainable Overview</a:t>
            </a:r>
          </a:p>
        </p:txBody>
      </p:sp>
      <p:sp>
        <p:nvSpPr>
          <p:cNvPr id="3" name="Content Placeholder 2"/>
          <p:cNvSpPr>
            <a:spLocks noGrp="1"/>
          </p:cNvSpPr>
          <p:nvPr>
            <p:ph idx="1"/>
          </p:nvPr>
        </p:nvSpPr>
        <p:spPr>
          <a:xfrm>
            <a:off x="526473" y="1642189"/>
            <a:ext cx="10903527" cy="4237404"/>
          </a:xfrm>
        </p:spPr>
        <p:txBody>
          <a:bodyPr>
            <a:noAutofit/>
          </a:bodyPr>
          <a:lstStyle/>
          <a:p>
            <a:pPr>
              <a:buFontTx/>
              <a:buChar char="-"/>
            </a:pPr>
            <a:r>
              <a:rPr lang="en-GB" sz="3200" dirty="0">
                <a:cs typeface="Arial" panose="020B0604020202020204" pitchFamily="34" charset="0"/>
              </a:rPr>
              <a:t>Understand the </a:t>
            </a:r>
            <a:r>
              <a:rPr lang="en-GB" sz="3200" dirty="0" smtClean="0">
                <a:cs typeface="Arial" panose="020B0604020202020204" pitchFamily="34" charset="0"/>
              </a:rPr>
              <a:t>Different </a:t>
            </a:r>
            <a:r>
              <a:rPr lang="en-GB" sz="3200" dirty="0">
                <a:cs typeface="Arial" panose="020B0604020202020204" pitchFamily="34" charset="0"/>
              </a:rPr>
              <a:t>S</a:t>
            </a:r>
            <a:r>
              <a:rPr lang="en-GB" sz="3200" dirty="0" smtClean="0">
                <a:cs typeface="Arial" panose="020B0604020202020204" pitchFamily="34" charset="0"/>
              </a:rPr>
              <a:t>tages </a:t>
            </a:r>
            <a:r>
              <a:rPr lang="en-GB" sz="3200" dirty="0">
                <a:cs typeface="Arial" panose="020B0604020202020204" pitchFamily="34" charset="0"/>
              </a:rPr>
              <a:t>in </a:t>
            </a:r>
            <a:r>
              <a:rPr lang="en-GB" sz="3200" dirty="0" smtClean="0">
                <a:cs typeface="Arial" panose="020B0604020202020204" pitchFamily="34" charset="0"/>
              </a:rPr>
              <a:t>Destination </a:t>
            </a:r>
            <a:r>
              <a:rPr lang="en-GB" sz="3200" dirty="0">
                <a:cs typeface="Arial" panose="020B0604020202020204" pitchFamily="34" charset="0"/>
              </a:rPr>
              <a:t>D</a:t>
            </a:r>
            <a:r>
              <a:rPr lang="en-GB" sz="3200" dirty="0" smtClean="0">
                <a:cs typeface="Arial" panose="020B0604020202020204" pitchFamily="34" charset="0"/>
              </a:rPr>
              <a:t>evelopment</a:t>
            </a:r>
            <a:r>
              <a:rPr lang="en-GB" sz="3200" dirty="0">
                <a:cs typeface="Arial" panose="020B0604020202020204" pitchFamily="34" charset="0"/>
              </a:rPr>
              <a:t>. </a:t>
            </a:r>
          </a:p>
          <a:p>
            <a:pPr>
              <a:buFontTx/>
              <a:buChar char="-"/>
            </a:pPr>
            <a:r>
              <a:rPr lang="en-GB" sz="3200" dirty="0">
                <a:cs typeface="Arial" panose="020B0604020202020204" pitchFamily="34" charset="0"/>
              </a:rPr>
              <a:t>Understand </a:t>
            </a:r>
            <a:r>
              <a:rPr lang="en-GB" sz="3200" dirty="0" smtClean="0">
                <a:cs typeface="Arial" panose="020B0604020202020204" pitchFamily="34" charset="0"/>
              </a:rPr>
              <a:t>Sustainable </a:t>
            </a:r>
            <a:r>
              <a:rPr lang="en-GB" sz="3200" dirty="0">
                <a:cs typeface="Arial" panose="020B0604020202020204" pitchFamily="34" charset="0"/>
              </a:rPr>
              <a:t>T</a:t>
            </a:r>
            <a:r>
              <a:rPr lang="en-GB" sz="3200" dirty="0" smtClean="0">
                <a:cs typeface="Arial" panose="020B0604020202020204" pitchFamily="34" charset="0"/>
              </a:rPr>
              <a:t>ourism </a:t>
            </a:r>
            <a:r>
              <a:rPr lang="en-GB" sz="3200" dirty="0">
                <a:cs typeface="Arial" panose="020B0604020202020204" pitchFamily="34" charset="0"/>
              </a:rPr>
              <a:t>D</a:t>
            </a:r>
            <a:r>
              <a:rPr lang="en-GB" sz="3200" dirty="0" smtClean="0">
                <a:cs typeface="Arial" panose="020B0604020202020204" pitchFamily="34" charset="0"/>
              </a:rPr>
              <a:t>evelopment </a:t>
            </a:r>
            <a:r>
              <a:rPr lang="en-GB" sz="3200" dirty="0">
                <a:cs typeface="Arial" panose="020B0604020202020204" pitchFamily="34" charset="0"/>
              </a:rPr>
              <a:t>and its </a:t>
            </a:r>
            <a:r>
              <a:rPr lang="en-GB" sz="3200" dirty="0" smtClean="0">
                <a:cs typeface="Arial" panose="020B0604020202020204" pitchFamily="34" charset="0"/>
              </a:rPr>
              <a:t>Benefits.</a:t>
            </a:r>
            <a:endParaRPr lang="en-GB" sz="3200" dirty="0">
              <a:cs typeface="Arial" panose="020B0604020202020204" pitchFamily="34" charset="0"/>
            </a:endParaRPr>
          </a:p>
          <a:p>
            <a:pPr>
              <a:buFontTx/>
              <a:buChar char="-"/>
            </a:pPr>
            <a:r>
              <a:rPr lang="en-GB" sz="3200" dirty="0">
                <a:cs typeface="Arial" panose="020B0604020202020204" pitchFamily="34" charset="0"/>
              </a:rPr>
              <a:t>Identify the different prerequisites of a </a:t>
            </a:r>
            <a:r>
              <a:rPr lang="en-GB" sz="3200" dirty="0" smtClean="0">
                <a:cs typeface="Arial" panose="020B0604020202020204" pitchFamily="34" charset="0"/>
              </a:rPr>
              <a:t>Sustainable </a:t>
            </a:r>
            <a:r>
              <a:rPr lang="en-GB" sz="3200" dirty="0">
                <a:cs typeface="Arial" panose="020B0604020202020204" pitchFamily="34" charset="0"/>
              </a:rPr>
              <a:t>T</a:t>
            </a:r>
            <a:r>
              <a:rPr lang="en-GB" sz="3200" dirty="0" smtClean="0">
                <a:cs typeface="Arial" panose="020B0604020202020204" pitchFamily="34" charset="0"/>
              </a:rPr>
              <a:t>ourism </a:t>
            </a:r>
            <a:r>
              <a:rPr lang="en-GB" sz="3200" dirty="0">
                <a:cs typeface="Arial" panose="020B0604020202020204" pitchFamily="34" charset="0"/>
              </a:rPr>
              <a:t>D</a:t>
            </a:r>
            <a:r>
              <a:rPr lang="en-GB" sz="3200" dirty="0" smtClean="0">
                <a:cs typeface="Arial" panose="020B0604020202020204" pitchFamily="34" charset="0"/>
              </a:rPr>
              <a:t>evelopment.</a:t>
            </a:r>
            <a:endParaRPr lang="en-GB" sz="3200" dirty="0">
              <a:cs typeface="Arial" panose="020B0604020202020204" pitchFamily="34" charset="0"/>
            </a:endParaRPr>
          </a:p>
          <a:p>
            <a:pPr>
              <a:buFontTx/>
              <a:buChar char="-"/>
            </a:pPr>
            <a:r>
              <a:rPr lang="en-GB" sz="3200" dirty="0">
                <a:cs typeface="Arial" panose="020B0604020202020204" pitchFamily="34" charset="0"/>
              </a:rPr>
              <a:t>Analyse the roles played by various </a:t>
            </a:r>
            <a:r>
              <a:rPr lang="en-GB" sz="3200" dirty="0" smtClean="0">
                <a:cs typeface="Arial" panose="020B0604020202020204" pitchFamily="34" charset="0"/>
              </a:rPr>
              <a:t>Stakeholders </a:t>
            </a:r>
            <a:r>
              <a:rPr lang="en-GB" sz="3200" dirty="0">
                <a:cs typeface="Arial" panose="020B0604020202020204" pitchFamily="34" charset="0"/>
              </a:rPr>
              <a:t>in </a:t>
            </a:r>
            <a:r>
              <a:rPr lang="en-GB" sz="3200" dirty="0" smtClean="0">
                <a:cs typeface="Arial" panose="020B0604020202020204" pitchFamily="34" charset="0"/>
              </a:rPr>
              <a:t>Sustainable </a:t>
            </a:r>
            <a:r>
              <a:rPr lang="en-GB" sz="3200" dirty="0">
                <a:cs typeface="Arial" panose="020B0604020202020204" pitchFamily="34" charset="0"/>
              </a:rPr>
              <a:t>T</a:t>
            </a:r>
            <a:r>
              <a:rPr lang="en-GB" sz="3200" dirty="0" smtClean="0">
                <a:cs typeface="Arial" panose="020B0604020202020204" pitchFamily="34" charset="0"/>
              </a:rPr>
              <a:t>ourism </a:t>
            </a:r>
            <a:r>
              <a:rPr lang="en-GB" sz="3200" dirty="0">
                <a:cs typeface="Arial" panose="020B0604020202020204" pitchFamily="34" charset="0"/>
              </a:rPr>
              <a:t>D</a:t>
            </a:r>
            <a:r>
              <a:rPr lang="en-GB" sz="3200" dirty="0" smtClean="0">
                <a:cs typeface="Arial" panose="020B0604020202020204" pitchFamily="34" charset="0"/>
              </a:rPr>
              <a:t>evelopment</a:t>
            </a:r>
            <a:r>
              <a:rPr lang="en-GB" sz="3200" dirty="0">
                <a:cs typeface="Arial" panose="020B0604020202020204" pitchFamily="34" charset="0"/>
              </a:rPr>
              <a:t>.</a:t>
            </a:r>
          </a:p>
        </p:txBody>
      </p:sp>
    </p:spTree>
    <p:extLst>
      <p:ext uri="{BB962C8B-B14F-4D97-AF65-F5344CB8AC3E}">
        <p14:creationId xmlns:p14="http://schemas.microsoft.com/office/powerpoint/2010/main" val="2662382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F879-71E9-402F-86E0-8E66047F0F0A}"/>
              </a:ext>
            </a:extLst>
          </p:cNvPr>
          <p:cNvSpPr>
            <a:spLocks noGrp="1"/>
          </p:cNvSpPr>
          <p:nvPr>
            <p:ph type="title"/>
          </p:nvPr>
        </p:nvSpPr>
        <p:spPr>
          <a:xfrm>
            <a:off x="7934038" y="457200"/>
            <a:ext cx="3495962" cy="774442"/>
          </a:xfrm>
        </p:spPr>
        <p:txBody>
          <a:bodyPr/>
          <a:lstStyle/>
          <a:p>
            <a:r>
              <a:rPr lang="en-GB" b="1" dirty="0">
                <a:latin typeface="+mn-lt"/>
                <a:cs typeface="Arial" panose="020B0604020202020204" pitchFamily="34" charset="0"/>
              </a:rPr>
              <a:t>Discussion</a:t>
            </a:r>
            <a:r>
              <a:rPr lang="en-GB" b="1" dirty="0">
                <a:latin typeface="+mn-lt"/>
              </a:rPr>
              <a:t> </a:t>
            </a:r>
          </a:p>
        </p:txBody>
      </p:sp>
      <p:sp>
        <p:nvSpPr>
          <p:cNvPr id="4" name="Text Placeholder 3">
            <a:extLst>
              <a:ext uri="{FF2B5EF4-FFF2-40B4-BE49-F238E27FC236}">
                <a16:creationId xmlns:a16="http://schemas.microsoft.com/office/drawing/2014/main" id="{A9A210A6-F757-497F-9A14-66B2B3D8EAB6}"/>
              </a:ext>
            </a:extLst>
          </p:cNvPr>
          <p:cNvSpPr>
            <a:spLocks noGrp="1"/>
          </p:cNvSpPr>
          <p:nvPr>
            <p:ph type="body" sz="half" idx="2"/>
          </p:nvPr>
        </p:nvSpPr>
        <p:spPr>
          <a:xfrm>
            <a:off x="7934037" y="1403927"/>
            <a:ext cx="3495964" cy="4996874"/>
          </a:xfrm>
        </p:spPr>
        <p:txBody>
          <a:bodyPr>
            <a:normAutofit/>
          </a:bodyPr>
          <a:lstStyle/>
          <a:p>
            <a:r>
              <a:rPr lang="en-GB" sz="2400" b="1" dirty="0">
                <a:cs typeface="Arial" panose="020B0604020202020204" pitchFamily="34" charset="0"/>
              </a:rPr>
              <a:t>Consider your own travel experiences ….. </a:t>
            </a:r>
          </a:p>
          <a:p>
            <a:endParaRPr lang="en-GB" sz="2400" b="1" dirty="0">
              <a:cs typeface="Arial" panose="020B0604020202020204" pitchFamily="34" charset="0"/>
            </a:endParaRPr>
          </a:p>
          <a:p>
            <a:r>
              <a:rPr lang="en-GB" sz="2400" b="1" dirty="0" smtClean="0">
                <a:cs typeface="Arial" panose="020B0604020202020204" pitchFamily="34" charset="0"/>
              </a:rPr>
              <a:t>What places have you travelled to and WHY?</a:t>
            </a:r>
            <a:endParaRPr lang="en-GB" sz="2400" b="1" dirty="0">
              <a:cs typeface="Arial" panose="020B0604020202020204" pitchFamily="34" charset="0"/>
            </a:endParaRPr>
          </a:p>
          <a:p>
            <a:endParaRPr lang="en-GB" sz="2400" b="1" dirty="0">
              <a:cs typeface="Arial" panose="020B0604020202020204" pitchFamily="34" charset="0"/>
            </a:endParaRPr>
          </a:p>
          <a:p>
            <a:r>
              <a:rPr lang="en-GB" sz="2400" b="1" dirty="0">
                <a:cs typeface="Arial" panose="020B0604020202020204" pitchFamily="34" charset="0"/>
              </a:rPr>
              <a:t>What was the appeal.. </a:t>
            </a:r>
            <a:endParaRPr lang="en-GB" sz="2400" b="1" dirty="0" smtClean="0">
              <a:cs typeface="Arial" panose="020B0604020202020204" pitchFamily="34" charset="0"/>
            </a:endParaRPr>
          </a:p>
          <a:p>
            <a:r>
              <a:rPr lang="en-GB" sz="2400" b="1" dirty="0" smtClean="0">
                <a:cs typeface="Arial" panose="020B0604020202020204" pitchFamily="34" charset="0"/>
              </a:rPr>
              <a:t>What attracted you there ?</a:t>
            </a:r>
          </a:p>
          <a:p>
            <a:r>
              <a:rPr lang="en-GB" sz="2400" b="1" dirty="0" smtClean="0">
                <a:cs typeface="Arial" panose="020B0604020202020204" pitchFamily="34" charset="0"/>
              </a:rPr>
              <a:t>What </a:t>
            </a:r>
            <a:r>
              <a:rPr lang="en-GB" sz="2400" b="1" dirty="0">
                <a:cs typeface="Arial" panose="020B0604020202020204" pitchFamily="34" charset="0"/>
              </a:rPr>
              <a:t>was On Trend.. </a:t>
            </a:r>
            <a:r>
              <a:rPr lang="en-GB" sz="2400" b="1" dirty="0" smtClean="0">
                <a:cs typeface="Arial" panose="020B0604020202020204" pitchFamily="34" charset="0"/>
              </a:rPr>
              <a:t>What </a:t>
            </a:r>
            <a:r>
              <a:rPr lang="en-GB" sz="2400" b="1" dirty="0">
                <a:cs typeface="Arial" panose="020B0604020202020204" pitchFamily="34" charset="0"/>
              </a:rPr>
              <a:t>was the hype?</a:t>
            </a:r>
          </a:p>
          <a:p>
            <a:endParaRPr lang="en-GB" dirty="0"/>
          </a:p>
        </p:txBody>
      </p:sp>
      <p:pic>
        <p:nvPicPr>
          <p:cNvPr id="2051" name="Picture 3" descr="Image result for images of whats hot in travel">
            <a:hlinkClick r:id="rId2"/>
            <a:extLst>
              <a:ext uri="{FF2B5EF4-FFF2-40B4-BE49-F238E27FC236}">
                <a16:creationId xmlns:a16="http://schemas.microsoft.com/office/drawing/2014/main" id="{FAE86017-26C5-4724-99E9-A52DFD8962D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0291" y="252798"/>
            <a:ext cx="3795304" cy="327504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picture containing table&#10;&#10;Description automatically generated">
            <a:extLst>
              <a:ext uri="{FF2B5EF4-FFF2-40B4-BE49-F238E27FC236}">
                <a16:creationId xmlns:a16="http://schemas.microsoft.com/office/drawing/2014/main" id="{6473B334-E34E-436B-9F19-A34E8CAD6812}"/>
              </a:ext>
            </a:extLst>
          </p:cNvPr>
          <p:cNvPicPr>
            <a:picLocks noChangeAspect="1"/>
          </p:cNvPicPr>
          <p:nvPr/>
        </p:nvPicPr>
        <p:blipFill>
          <a:blip r:embed="rId4"/>
          <a:stretch>
            <a:fillRect/>
          </a:stretch>
        </p:blipFill>
        <p:spPr>
          <a:xfrm>
            <a:off x="332510" y="3671008"/>
            <a:ext cx="7407562" cy="2872956"/>
          </a:xfrm>
          <a:prstGeom prst="rect">
            <a:avLst/>
          </a:prstGeom>
        </p:spPr>
      </p:pic>
      <p:pic>
        <p:nvPicPr>
          <p:cNvPr id="2053" name="Picture 5" descr="Image result for images for on trend">
            <a:hlinkClick r:id="rId5"/>
            <a:extLst>
              <a:ext uri="{FF2B5EF4-FFF2-40B4-BE49-F238E27FC236}">
                <a16:creationId xmlns:a16="http://schemas.microsoft.com/office/drawing/2014/main" id="{11BE0E29-84C9-4C90-BBFF-55968850D4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0326" y="314035"/>
            <a:ext cx="3389745" cy="3213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527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351" y="0"/>
            <a:ext cx="10513169" cy="1965960"/>
          </a:xfrm>
        </p:spPr>
        <p:txBody>
          <a:bodyPr/>
          <a:lstStyle/>
          <a:p>
            <a:r>
              <a:rPr lang="en-GB" b="1" dirty="0" smtClean="0">
                <a:latin typeface="+mn-lt"/>
              </a:rPr>
              <a:t>Is Mass Tourism Destroying Cities </a:t>
            </a:r>
            <a:endParaRPr lang="en-GB" b="1" dirty="0">
              <a:latin typeface="+mn-lt"/>
            </a:endParaRPr>
          </a:p>
        </p:txBody>
      </p:sp>
      <p:sp>
        <p:nvSpPr>
          <p:cNvPr id="3" name="Content Placeholder 2"/>
          <p:cNvSpPr>
            <a:spLocks noGrp="1"/>
          </p:cNvSpPr>
          <p:nvPr>
            <p:ph idx="1"/>
          </p:nvPr>
        </p:nvSpPr>
        <p:spPr>
          <a:xfrm>
            <a:off x="314036" y="1477819"/>
            <a:ext cx="10701835" cy="1376218"/>
          </a:xfrm>
        </p:spPr>
        <p:txBody>
          <a:bodyPr/>
          <a:lstStyle/>
          <a:p>
            <a:r>
              <a:rPr lang="en-GB" dirty="0">
                <a:hlinkClick r:id="rId2"/>
              </a:rPr>
              <a:t>https://</a:t>
            </a:r>
            <a:r>
              <a:rPr lang="en-GB" dirty="0" smtClean="0">
                <a:hlinkClick r:id="rId2"/>
              </a:rPr>
              <a:t>www.youtube.com/watch?v=Vyt1HdR4uLw</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144" y="2304471"/>
            <a:ext cx="3611419" cy="4318001"/>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51563" y="2304470"/>
            <a:ext cx="3823251" cy="431800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74814" y="2304469"/>
            <a:ext cx="4313986" cy="4318002"/>
          </a:xfrm>
          <a:prstGeom prst="rect">
            <a:avLst/>
          </a:prstGeom>
        </p:spPr>
      </p:pic>
    </p:spTree>
    <p:extLst>
      <p:ext uri="{BB962C8B-B14F-4D97-AF65-F5344CB8AC3E}">
        <p14:creationId xmlns:p14="http://schemas.microsoft.com/office/powerpoint/2010/main" val="1354207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a:latin typeface="Arial" panose="020B0604020202020204" pitchFamily="34" charset="0"/>
                <a:cs typeface="Arial" panose="020B0604020202020204" pitchFamily="34" charset="0"/>
              </a:rPr>
              <a:t>Model </a:t>
            </a:r>
            <a:r>
              <a:rPr lang="en-GB" sz="4400" dirty="0" smtClean="0">
                <a:latin typeface="Arial" panose="020B0604020202020204" pitchFamily="34" charset="0"/>
                <a:cs typeface="Arial" panose="020B0604020202020204" pitchFamily="34" charset="0"/>
              </a:rPr>
              <a:t/>
            </a:r>
            <a:br>
              <a:rPr lang="en-GB" sz="4400" dirty="0" smtClean="0">
                <a:latin typeface="Arial" panose="020B0604020202020204" pitchFamily="34" charset="0"/>
                <a:cs typeface="Arial" panose="020B0604020202020204" pitchFamily="34" charset="0"/>
              </a:rPr>
            </a:br>
            <a:r>
              <a:rPr lang="en-GB" sz="4400" dirty="0" smtClean="0">
                <a:latin typeface="Arial" panose="020B0604020202020204" pitchFamily="34" charset="0"/>
                <a:cs typeface="Arial" panose="020B0604020202020204" pitchFamily="34" charset="0"/>
              </a:rPr>
              <a:t>for </a:t>
            </a:r>
            <a:br>
              <a:rPr lang="en-GB" sz="4400" dirty="0" smtClean="0">
                <a:latin typeface="Arial" panose="020B0604020202020204" pitchFamily="34" charset="0"/>
                <a:cs typeface="Arial" panose="020B0604020202020204" pitchFamily="34" charset="0"/>
              </a:rPr>
            </a:br>
            <a:r>
              <a:rPr lang="en-GB" sz="4400" dirty="0" smtClean="0">
                <a:latin typeface="Arial" panose="020B0604020202020204" pitchFamily="34" charset="0"/>
                <a:cs typeface="Arial" panose="020B0604020202020204" pitchFamily="34" charset="0"/>
              </a:rPr>
              <a:t>sustainable </a:t>
            </a:r>
            <a:r>
              <a:rPr lang="en-GB" sz="4400" dirty="0">
                <a:latin typeface="Arial" panose="020B0604020202020204" pitchFamily="34" charset="0"/>
                <a:cs typeface="Arial" panose="020B0604020202020204" pitchFamily="34" charset="0"/>
              </a:rPr>
              <a:t>development </a:t>
            </a:r>
          </a:p>
        </p:txBody>
      </p:sp>
      <p:sp>
        <p:nvSpPr>
          <p:cNvPr id="3" name="Subtitle 2"/>
          <p:cNvSpPr>
            <a:spLocks noGrp="1"/>
          </p:cNvSpPr>
          <p:nvPr>
            <p:ph type="subTitle" idx="1"/>
          </p:nvPr>
        </p:nvSpPr>
        <p:spPr/>
        <p:txBody>
          <a:bodyPr>
            <a:normAutofit/>
          </a:bodyPr>
          <a:lstStyle/>
          <a:p>
            <a:r>
              <a:rPr lang="en-GB" sz="4000" b="1" dirty="0" smtClean="0"/>
              <a:t>The Three Pillars </a:t>
            </a:r>
            <a:endParaRPr lang="en-GB" sz="4000" b="1" dirty="0"/>
          </a:p>
        </p:txBody>
      </p:sp>
    </p:spTree>
    <p:extLst>
      <p:ext uri="{BB962C8B-B14F-4D97-AF65-F5344CB8AC3E}">
        <p14:creationId xmlns:p14="http://schemas.microsoft.com/office/powerpoint/2010/main" val="940649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0255" y="387928"/>
            <a:ext cx="8589818" cy="6114472"/>
          </a:xfrm>
          <a:prstGeom prst="rect">
            <a:avLst/>
          </a:prstGeom>
        </p:spPr>
      </p:pic>
    </p:spTree>
    <p:extLst>
      <p:ext uri="{BB962C8B-B14F-4D97-AF65-F5344CB8AC3E}">
        <p14:creationId xmlns:p14="http://schemas.microsoft.com/office/powerpoint/2010/main" val="213021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5" y="258618"/>
            <a:ext cx="10621356" cy="877455"/>
          </a:xfrm>
        </p:spPr>
        <p:txBody>
          <a:bodyPr>
            <a:normAutofit/>
          </a:bodyPr>
          <a:lstStyle/>
          <a:p>
            <a:r>
              <a:rPr lang="en-GB" b="1" dirty="0">
                <a:latin typeface="+mn-lt"/>
                <a:cs typeface="Arial" panose="020B0604020202020204" pitchFamily="34" charset="0"/>
              </a:rPr>
              <a:t>Sustaining </a:t>
            </a:r>
            <a:r>
              <a:rPr lang="en-GB" b="1" dirty="0" smtClean="0">
                <a:latin typeface="+mn-lt"/>
                <a:cs typeface="Arial" panose="020B0604020202020204" pitchFamily="34" charset="0"/>
              </a:rPr>
              <a:t>Tourism </a:t>
            </a:r>
            <a:endParaRPr lang="en-GB" b="1" dirty="0">
              <a:latin typeface="+mn-lt"/>
              <a:cs typeface="Arial" panose="020B0604020202020204" pitchFamily="34" charset="0"/>
            </a:endParaRPr>
          </a:p>
        </p:txBody>
      </p:sp>
      <p:sp>
        <p:nvSpPr>
          <p:cNvPr id="3" name="Content Placeholder 2"/>
          <p:cNvSpPr>
            <a:spLocks noGrp="1"/>
          </p:cNvSpPr>
          <p:nvPr>
            <p:ph idx="1"/>
          </p:nvPr>
        </p:nvSpPr>
        <p:spPr>
          <a:xfrm>
            <a:off x="277091" y="1025237"/>
            <a:ext cx="11582400" cy="5578764"/>
          </a:xfrm>
        </p:spPr>
        <p:txBody>
          <a:bodyPr>
            <a:normAutofit lnSpcReduction="10000"/>
          </a:bodyPr>
          <a:lstStyle/>
          <a:p>
            <a:r>
              <a:rPr lang="en-GB" sz="2400" dirty="0">
                <a:cs typeface="Arial" panose="020B0604020202020204" pitchFamily="34" charset="0"/>
              </a:rPr>
              <a:t>Tourism will never be completely sustainable as every industry has impacts, but it can work towards becoming more sustainable.</a:t>
            </a:r>
          </a:p>
          <a:p>
            <a:r>
              <a:rPr lang="en-GB" sz="2400" dirty="0">
                <a:cs typeface="Arial" panose="020B0604020202020204" pitchFamily="34" charset="0"/>
              </a:rPr>
              <a:t>As more regions and countries develop their tourism industry, it produces significant impacts on natural resources, consumption patterns, pollution and social systems.</a:t>
            </a:r>
          </a:p>
          <a:p>
            <a:r>
              <a:rPr lang="en-GB" sz="2400" dirty="0">
                <a:cs typeface="Arial" panose="020B0604020202020204" pitchFamily="34" charset="0"/>
              </a:rPr>
              <a:t>Sustainable tourism development guidelines and management practices are applicable to all forms of tourism in all types of destinations, including mass tourism and the various niche tourism segments. </a:t>
            </a:r>
          </a:p>
          <a:p>
            <a:r>
              <a:rPr lang="en-GB" sz="2400" dirty="0">
                <a:cs typeface="Arial" panose="020B0604020202020204" pitchFamily="34" charset="0"/>
              </a:rPr>
              <a:t>Sustainability principles refer to </a:t>
            </a:r>
            <a:r>
              <a:rPr lang="en-GB" sz="2400" dirty="0" smtClean="0">
                <a:cs typeface="Arial" panose="020B0604020202020204" pitchFamily="34" charset="0"/>
              </a:rPr>
              <a:t>the</a:t>
            </a:r>
          </a:p>
          <a:p>
            <a:r>
              <a:rPr lang="en-GB" sz="2400" b="1" dirty="0" smtClean="0">
                <a:cs typeface="Arial" panose="020B0604020202020204" pitchFamily="34" charset="0"/>
              </a:rPr>
              <a:t>E</a:t>
            </a:r>
            <a:r>
              <a:rPr lang="en-GB" sz="2800" b="1" dirty="0" smtClean="0">
                <a:cs typeface="Arial" panose="020B0604020202020204" pitchFamily="34" charset="0"/>
              </a:rPr>
              <a:t>nvironmental</a:t>
            </a:r>
          </a:p>
          <a:p>
            <a:r>
              <a:rPr lang="en-GB" sz="2800" b="1" dirty="0" smtClean="0">
                <a:cs typeface="Arial" panose="020B0604020202020204" pitchFamily="34" charset="0"/>
              </a:rPr>
              <a:t>E</a:t>
            </a:r>
            <a:r>
              <a:rPr lang="en-GB" sz="2800" b="1" dirty="0" smtClean="0">
                <a:cs typeface="Arial" panose="020B0604020202020204" pitchFamily="34" charset="0"/>
              </a:rPr>
              <a:t>conomic </a:t>
            </a:r>
          </a:p>
          <a:p>
            <a:r>
              <a:rPr lang="en-GB" sz="2800" b="1" dirty="0">
                <a:cs typeface="Arial" panose="020B0604020202020204" pitchFamily="34" charset="0"/>
              </a:rPr>
              <a:t>S</a:t>
            </a:r>
            <a:r>
              <a:rPr lang="en-GB" sz="2800" b="1" dirty="0" smtClean="0">
                <a:cs typeface="Arial" panose="020B0604020202020204" pitchFamily="34" charset="0"/>
              </a:rPr>
              <a:t>ocio-cultural </a:t>
            </a:r>
          </a:p>
          <a:p>
            <a:r>
              <a:rPr lang="en-GB" sz="2400" dirty="0" smtClean="0">
                <a:cs typeface="Arial" panose="020B0604020202020204" pitchFamily="34" charset="0"/>
              </a:rPr>
              <a:t>Aspects of </a:t>
            </a:r>
            <a:r>
              <a:rPr lang="en-GB" sz="2400" dirty="0">
                <a:cs typeface="Arial" panose="020B0604020202020204" pitchFamily="34" charset="0"/>
              </a:rPr>
              <a:t>tourism development, and a </a:t>
            </a:r>
            <a:r>
              <a:rPr lang="en-GB" sz="2400" b="1" i="1" dirty="0">
                <a:cs typeface="Arial" panose="020B0604020202020204" pitchFamily="34" charset="0"/>
              </a:rPr>
              <a:t>suitable balance </a:t>
            </a:r>
            <a:r>
              <a:rPr lang="en-GB" sz="2400" dirty="0">
                <a:cs typeface="Arial" panose="020B0604020202020204" pitchFamily="34" charset="0"/>
              </a:rPr>
              <a:t>must be established between these three dimensions to guarantee its long-term sustainability.</a:t>
            </a:r>
          </a:p>
        </p:txBody>
      </p:sp>
    </p:spTree>
    <p:extLst>
      <p:ext uri="{BB962C8B-B14F-4D97-AF65-F5344CB8AC3E}">
        <p14:creationId xmlns:p14="http://schemas.microsoft.com/office/powerpoint/2010/main" val="2696839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249382"/>
            <a:ext cx="10741429" cy="1052945"/>
          </a:xfrm>
        </p:spPr>
        <p:txBody>
          <a:bodyPr>
            <a:normAutofit/>
          </a:bodyPr>
          <a:lstStyle/>
          <a:p>
            <a:r>
              <a:rPr lang="en-GB" sz="4400" b="1" dirty="0">
                <a:latin typeface="+mn-lt"/>
                <a:cs typeface="Arial" panose="020B0604020202020204" pitchFamily="34" charset="0"/>
              </a:rPr>
              <a:t>Sustainable </a:t>
            </a:r>
            <a:r>
              <a:rPr lang="en-GB" sz="4400" b="1" dirty="0" smtClean="0">
                <a:latin typeface="+mn-lt"/>
                <a:cs typeface="Arial" panose="020B0604020202020204" pitchFamily="34" charset="0"/>
              </a:rPr>
              <a:t>Tourism </a:t>
            </a:r>
            <a:r>
              <a:rPr lang="en-GB" sz="4400" b="1" dirty="0">
                <a:latin typeface="+mn-lt"/>
                <a:cs typeface="Arial" panose="020B0604020202020204" pitchFamily="34" charset="0"/>
              </a:rPr>
              <a:t>should</a:t>
            </a:r>
            <a:r>
              <a:rPr lang="en-GB" sz="4400" b="1"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277091" y="1302327"/>
            <a:ext cx="11152909" cy="5555673"/>
          </a:xfrm>
        </p:spPr>
        <p:txBody>
          <a:bodyPr>
            <a:normAutofit fontScale="25000" lnSpcReduction="20000"/>
          </a:bodyPr>
          <a:lstStyle/>
          <a:p>
            <a:r>
              <a:rPr lang="en-GB" sz="12000" dirty="0">
                <a:cs typeface="Arial" panose="020B0604020202020204" pitchFamily="34" charset="0"/>
              </a:rPr>
              <a:t>1) Make optimal use of environmental resources that constitute a key element in tourism development, maintaining essential ecological processes and helping to conserve natural heritage and biodiversity.</a:t>
            </a:r>
          </a:p>
          <a:p>
            <a:endParaRPr lang="en-GB" sz="12000" dirty="0">
              <a:cs typeface="Arial" panose="020B0604020202020204" pitchFamily="34" charset="0"/>
            </a:endParaRPr>
          </a:p>
          <a:p>
            <a:r>
              <a:rPr lang="en-GB" sz="12000" dirty="0">
                <a:cs typeface="Arial" panose="020B0604020202020204" pitchFamily="34" charset="0"/>
              </a:rPr>
              <a:t>2) Respect the socio-cultural authenticity of host communities, conserve their built and living cultural heritage and traditional values, and contribute to inter-cultural understanding and tolerance.</a:t>
            </a:r>
          </a:p>
          <a:p>
            <a:endParaRPr lang="en-GB" sz="12000" dirty="0">
              <a:cs typeface="Arial" panose="020B0604020202020204" pitchFamily="34" charset="0"/>
            </a:endParaRPr>
          </a:p>
          <a:p>
            <a:r>
              <a:rPr lang="en-GB" sz="12000" dirty="0">
                <a:cs typeface="Arial" panose="020B0604020202020204" pitchFamily="34" charset="0"/>
              </a:rPr>
              <a:t>3) Ensure viable, long-term economic operations, providing socio-economic benefits to all stakeholders that are fairly distributed, including stable employment and income-earning opportunities and social services to host communities, and contributing to poverty alleviation.</a:t>
            </a:r>
          </a:p>
          <a:p>
            <a:pPr marL="0" indent="0">
              <a:buNone/>
            </a:pPr>
            <a:r>
              <a:rPr lang="en-GB" dirty="0"/>
              <a:t/>
            </a:r>
            <a:br>
              <a:rPr lang="en-GB" dirty="0"/>
            </a:br>
            <a:endParaRPr lang="en-GB" dirty="0"/>
          </a:p>
        </p:txBody>
      </p:sp>
    </p:spTree>
    <p:extLst>
      <p:ext uri="{BB962C8B-B14F-4D97-AF65-F5344CB8AC3E}">
        <p14:creationId xmlns:p14="http://schemas.microsoft.com/office/powerpoint/2010/main" val="2599946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749729"/>
          </a:xfrm>
        </p:spPr>
        <p:txBody>
          <a:bodyPr>
            <a:normAutofit/>
          </a:bodyPr>
          <a:lstStyle/>
          <a:p>
            <a:r>
              <a:rPr lang="en-GB" dirty="0"/>
              <a:t>.</a:t>
            </a:r>
          </a:p>
        </p:txBody>
      </p:sp>
      <p:sp>
        <p:nvSpPr>
          <p:cNvPr id="3" name="Content Placeholder 2"/>
          <p:cNvSpPr>
            <a:spLocks noGrp="1"/>
          </p:cNvSpPr>
          <p:nvPr>
            <p:ph idx="1"/>
          </p:nvPr>
        </p:nvSpPr>
        <p:spPr>
          <a:xfrm>
            <a:off x="341746" y="382385"/>
            <a:ext cx="11088254" cy="3940233"/>
          </a:xfrm>
        </p:spPr>
        <p:txBody>
          <a:bodyPr>
            <a:noAutofit/>
          </a:bodyPr>
          <a:lstStyle/>
          <a:p>
            <a:r>
              <a:rPr lang="en-GB" sz="2400" dirty="0">
                <a:cs typeface="Arial" panose="020B0604020202020204" pitchFamily="34" charset="0"/>
              </a:rPr>
              <a:t>Sustainable tourism development requires the informed participation of all relevant stakeholders, as well as strong political leadership to ensure wide participation and consensus building. </a:t>
            </a:r>
          </a:p>
          <a:p>
            <a:r>
              <a:rPr lang="en-GB" sz="2400" dirty="0">
                <a:cs typeface="Arial" panose="020B0604020202020204" pitchFamily="34" charset="0"/>
              </a:rPr>
              <a:t>Achieving sustainable tourism is a continuous process and it requires constant monitoring of impacts, introducing the necessary preventive and/or corrective measures whenever necessary.</a:t>
            </a:r>
          </a:p>
          <a:p>
            <a:r>
              <a:rPr lang="en-GB" sz="2400" dirty="0">
                <a:cs typeface="Arial" panose="020B0604020202020204" pitchFamily="34" charset="0"/>
              </a:rPr>
              <a:t>Sustainable tourism should also maintain a high level of tourist satisfaction </a:t>
            </a:r>
            <a:r>
              <a:rPr lang="en-GB" sz="2400" dirty="0" smtClean="0">
                <a:cs typeface="Arial" panose="020B0604020202020204" pitchFamily="34" charset="0"/>
              </a:rPr>
              <a:t>and</a:t>
            </a:r>
          </a:p>
          <a:p>
            <a:pPr marL="45720" indent="0">
              <a:buNone/>
            </a:pPr>
            <a:r>
              <a:rPr lang="en-GB" sz="2400" dirty="0" smtClean="0">
                <a:cs typeface="Arial" panose="020B0604020202020204" pitchFamily="34" charset="0"/>
              </a:rPr>
              <a:t>ensure </a:t>
            </a:r>
            <a:r>
              <a:rPr lang="en-GB" sz="2400" dirty="0">
                <a:cs typeface="Arial" panose="020B0604020202020204" pitchFamily="34" charset="0"/>
              </a:rPr>
              <a:t>a meaningful experience to the tourists, </a:t>
            </a:r>
            <a:endParaRPr lang="en-GB" sz="2400" dirty="0">
              <a:cs typeface="Arial" panose="020B0604020202020204" pitchFamily="34" charset="0"/>
            </a:endParaRPr>
          </a:p>
          <a:p>
            <a:pPr marL="45720" indent="0">
              <a:buNone/>
            </a:pPr>
            <a:r>
              <a:rPr lang="en-GB" sz="2400" dirty="0" smtClean="0">
                <a:cs typeface="Arial" panose="020B0604020202020204" pitchFamily="34" charset="0"/>
              </a:rPr>
              <a:t>raising </a:t>
            </a:r>
            <a:r>
              <a:rPr lang="en-GB" sz="2400" dirty="0">
                <a:cs typeface="Arial" panose="020B0604020202020204" pitchFamily="34" charset="0"/>
              </a:rPr>
              <a:t>their awareness about sustainability issues </a:t>
            </a:r>
            <a:endParaRPr lang="en-GB" sz="2400" dirty="0" smtClean="0">
              <a:cs typeface="Arial" panose="020B0604020202020204" pitchFamily="34" charset="0"/>
            </a:endParaRPr>
          </a:p>
          <a:p>
            <a:pPr marL="45720" indent="0">
              <a:buNone/>
            </a:pPr>
            <a:r>
              <a:rPr lang="en-GB" sz="2400" dirty="0" smtClean="0">
                <a:cs typeface="Arial" panose="020B0604020202020204" pitchFamily="34" charset="0"/>
              </a:rPr>
              <a:t>and </a:t>
            </a:r>
            <a:r>
              <a:rPr lang="en-GB" sz="2400" dirty="0">
                <a:cs typeface="Arial" panose="020B0604020202020204" pitchFamily="34" charset="0"/>
              </a:rPr>
              <a:t>promoting sustainable tourism </a:t>
            </a:r>
            <a:endParaRPr lang="en-GB" sz="2400" dirty="0" smtClean="0">
              <a:cs typeface="Arial" panose="020B0604020202020204" pitchFamily="34" charset="0"/>
            </a:endParaRPr>
          </a:p>
          <a:p>
            <a:pPr marL="45720" indent="0">
              <a:buNone/>
            </a:pPr>
            <a:r>
              <a:rPr lang="en-GB" sz="2400" dirty="0" smtClean="0">
                <a:cs typeface="Arial" panose="020B0604020202020204" pitchFamily="34" charset="0"/>
              </a:rPr>
              <a:t>practices </a:t>
            </a:r>
            <a:r>
              <a:rPr lang="en-GB" sz="2400" dirty="0">
                <a:cs typeface="Arial" panose="020B0604020202020204" pitchFamily="34" charset="0"/>
              </a:rPr>
              <a:t>amongst them</a:t>
            </a:r>
            <a:r>
              <a:rPr lang="en-GB" sz="2400" b="1" dirty="0" smtClean="0">
                <a:cs typeface="Arial" panose="020B0604020202020204" pitchFamily="34" charset="0"/>
              </a:rPr>
              <a:t>.</a:t>
            </a:r>
          </a:p>
          <a:p>
            <a:pPr marL="45720" indent="0">
              <a:buNone/>
            </a:pPr>
            <a:endParaRPr lang="en-GB" sz="1800" i="1" dirty="0">
              <a:cs typeface="Arial" panose="020B0604020202020204" pitchFamily="34" charset="0"/>
            </a:endParaRPr>
          </a:p>
          <a:p>
            <a:r>
              <a:rPr lang="en-GB" sz="1800" i="1" dirty="0" smtClean="0">
                <a:cs typeface="Arial" panose="020B0604020202020204" pitchFamily="34" charset="0"/>
              </a:rPr>
              <a:t>Making </a:t>
            </a:r>
            <a:r>
              <a:rPr lang="en-GB" sz="1800" i="1" dirty="0">
                <a:cs typeface="Arial" panose="020B0604020202020204" pitchFamily="34" charset="0"/>
              </a:rPr>
              <a:t>Tourism More Sustainable </a:t>
            </a:r>
            <a:r>
              <a:rPr lang="en-GB" sz="1800" i="1" dirty="0" smtClean="0">
                <a:cs typeface="Arial" panose="020B0604020202020204" pitchFamily="34" charset="0"/>
              </a:rPr>
              <a:t>– </a:t>
            </a:r>
          </a:p>
          <a:p>
            <a:r>
              <a:rPr lang="en-GB" sz="1800" i="1" dirty="0" smtClean="0">
                <a:cs typeface="Arial" panose="020B0604020202020204" pitchFamily="34" charset="0"/>
              </a:rPr>
              <a:t>A </a:t>
            </a:r>
            <a:r>
              <a:rPr lang="en-GB" sz="1800" i="1" dirty="0">
                <a:cs typeface="Arial" panose="020B0604020202020204" pitchFamily="34" charset="0"/>
              </a:rPr>
              <a:t>Guide for Policy Makers</a:t>
            </a:r>
            <a:r>
              <a:rPr lang="en-GB" sz="1800" dirty="0">
                <a:cs typeface="Arial" panose="020B0604020202020204" pitchFamily="34" charset="0"/>
              </a:rPr>
              <a:t>, UNEP and UNWTO, 2005, p.11-12</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5891" y="3371273"/>
            <a:ext cx="4590473" cy="2983345"/>
          </a:xfrm>
          <a:prstGeom prst="rect">
            <a:avLst/>
          </a:prstGeom>
        </p:spPr>
      </p:pic>
    </p:spTree>
    <p:extLst>
      <p:ext uri="{BB962C8B-B14F-4D97-AF65-F5344CB8AC3E}">
        <p14:creationId xmlns:p14="http://schemas.microsoft.com/office/powerpoint/2010/main" val="1151533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6545" y="720436"/>
            <a:ext cx="10169237" cy="5201424"/>
          </a:xfrm>
          <a:prstGeom prst="rect">
            <a:avLst/>
          </a:prstGeom>
        </p:spPr>
        <p:txBody>
          <a:bodyPr wrap="square">
            <a:spAutoFit/>
          </a:bodyPr>
          <a:lstStyle/>
          <a:p>
            <a:pPr algn="ctr"/>
            <a:endParaRPr lang="en-GB" sz="4400" b="1" dirty="0" smtClean="0">
              <a:solidFill>
                <a:srgbClr val="3B3835"/>
              </a:solidFill>
              <a:cs typeface="Arial" panose="020B0604020202020204" pitchFamily="34" charset="0"/>
            </a:endParaRPr>
          </a:p>
          <a:p>
            <a:pPr algn="ctr"/>
            <a:r>
              <a:rPr lang="en-GB" sz="4400" b="1" dirty="0" smtClean="0">
                <a:solidFill>
                  <a:schemeClr val="accent3">
                    <a:lumMod val="75000"/>
                  </a:schemeClr>
                </a:solidFill>
                <a:cs typeface="Arial" panose="020B0604020202020204" pitchFamily="34" charset="0"/>
              </a:rPr>
              <a:t>Sustainable </a:t>
            </a:r>
            <a:r>
              <a:rPr lang="en-GB" sz="4400" b="1" dirty="0">
                <a:solidFill>
                  <a:schemeClr val="accent3">
                    <a:lumMod val="75000"/>
                  </a:schemeClr>
                </a:solidFill>
                <a:cs typeface="Arial" panose="020B0604020202020204" pitchFamily="34" charset="0"/>
              </a:rPr>
              <a:t>development is progress that meets the needs of the present without compromising the ability of </a:t>
            </a:r>
            <a:r>
              <a:rPr lang="en-GB" sz="4400" b="1" dirty="0" smtClean="0">
                <a:solidFill>
                  <a:schemeClr val="accent3">
                    <a:lumMod val="75000"/>
                  </a:schemeClr>
                </a:solidFill>
                <a:cs typeface="Arial" panose="020B0604020202020204" pitchFamily="34" charset="0"/>
              </a:rPr>
              <a:t>future generations to </a:t>
            </a:r>
            <a:r>
              <a:rPr lang="en-GB" sz="4400" b="1" dirty="0">
                <a:solidFill>
                  <a:schemeClr val="accent3">
                    <a:lumMod val="75000"/>
                  </a:schemeClr>
                </a:solidFill>
                <a:cs typeface="Arial" panose="020B0604020202020204" pitchFamily="34" charset="0"/>
              </a:rPr>
              <a:t>meet their own needs</a:t>
            </a:r>
          </a:p>
          <a:p>
            <a:pPr algn="ctr"/>
            <a:r>
              <a:rPr lang="en-GB" sz="4400" b="1" dirty="0">
                <a:solidFill>
                  <a:schemeClr val="accent3">
                    <a:lumMod val="75000"/>
                  </a:schemeClr>
                </a:solidFill>
                <a:cs typeface="Arial" panose="020B0604020202020204" pitchFamily="34" charset="0"/>
              </a:rPr>
              <a:t> (UN WCED, 1987</a:t>
            </a:r>
            <a:r>
              <a:rPr lang="en-GB" sz="4400" b="1" dirty="0" smtClean="0">
                <a:solidFill>
                  <a:schemeClr val="accent3">
                    <a:lumMod val="75000"/>
                  </a:schemeClr>
                </a:solidFill>
                <a:cs typeface="Arial" panose="020B0604020202020204" pitchFamily="34" charset="0"/>
              </a:rPr>
              <a:t>)</a:t>
            </a:r>
          </a:p>
          <a:p>
            <a:pPr algn="ctr"/>
            <a:endParaRPr lang="en-GB" sz="4400" b="1" dirty="0">
              <a:solidFill>
                <a:schemeClr val="accent3">
                  <a:lumMod val="75000"/>
                </a:schemeClr>
              </a:solidFill>
              <a:cs typeface="Arial" panose="020B0604020202020204" pitchFamily="34" charset="0"/>
            </a:endParaRPr>
          </a:p>
          <a:p>
            <a:pPr algn="ctr"/>
            <a:r>
              <a:rPr lang="en-GB" sz="2400" dirty="0" smtClean="0">
                <a:solidFill>
                  <a:schemeClr val="accent3">
                    <a:lumMod val="75000"/>
                  </a:schemeClr>
                </a:solidFill>
                <a:cs typeface="Arial" panose="020B0604020202020204" pitchFamily="34" charset="0"/>
              </a:rPr>
              <a:t>United Nations World Commission on Environment and Development</a:t>
            </a:r>
            <a:endParaRPr lang="en-GB" sz="2400" dirty="0">
              <a:solidFill>
                <a:schemeClr val="accent3">
                  <a:lumMod val="75000"/>
                </a:schemeClr>
              </a:solidFill>
              <a:cs typeface="Arial" panose="020B0604020202020204" pitchFamily="34" charset="0"/>
            </a:endParaRPr>
          </a:p>
        </p:txBody>
      </p:sp>
    </p:spTree>
    <p:extLst>
      <p:ext uri="{BB962C8B-B14F-4D97-AF65-F5344CB8AC3E}">
        <p14:creationId xmlns:p14="http://schemas.microsoft.com/office/powerpoint/2010/main" val="472603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945" y="609600"/>
            <a:ext cx="10473575" cy="951345"/>
          </a:xfrm>
        </p:spPr>
        <p:txBody>
          <a:bodyPr>
            <a:normAutofit/>
          </a:bodyPr>
          <a:lstStyle/>
          <a:p>
            <a:r>
              <a:rPr lang="en-GB" sz="4400" b="1" dirty="0">
                <a:latin typeface="+mn-lt"/>
                <a:cs typeface="Arial" panose="020B0604020202020204" pitchFamily="34" charset="0"/>
              </a:rPr>
              <a:t>In Tourism.. Sustainability means ….</a:t>
            </a:r>
          </a:p>
        </p:txBody>
      </p:sp>
      <p:sp>
        <p:nvSpPr>
          <p:cNvPr id="3" name="Content Placeholder 2"/>
          <p:cNvSpPr>
            <a:spLocks noGrp="1"/>
          </p:cNvSpPr>
          <p:nvPr>
            <p:ph idx="1"/>
          </p:nvPr>
        </p:nvSpPr>
        <p:spPr>
          <a:xfrm>
            <a:off x="434109" y="1560945"/>
            <a:ext cx="10995891" cy="4610950"/>
          </a:xfrm>
        </p:spPr>
        <p:txBody>
          <a:bodyPr>
            <a:noAutofit/>
          </a:bodyPr>
          <a:lstStyle/>
          <a:p>
            <a:r>
              <a:rPr lang="en-GB" sz="3600" dirty="0">
                <a:cs typeface="Arial" panose="020B0604020202020204" pitchFamily="34" charset="0"/>
              </a:rPr>
              <a:t>Achieving </a:t>
            </a:r>
            <a:r>
              <a:rPr lang="en-GB" sz="3600" b="1" i="1" dirty="0" smtClean="0">
                <a:cs typeface="Arial" panose="020B0604020202020204" pitchFamily="34" charset="0"/>
              </a:rPr>
              <a:t>Quality </a:t>
            </a:r>
            <a:r>
              <a:rPr lang="en-GB" sz="3600" b="1" i="1" dirty="0">
                <a:cs typeface="Arial" panose="020B0604020202020204" pitchFamily="34" charset="0"/>
              </a:rPr>
              <a:t>G</a:t>
            </a:r>
            <a:r>
              <a:rPr lang="en-GB" sz="3600" b="1" i="1" dirty="0" smtClean="0">
                <a:cs typeface="Arial" panose="020B0604020202020204" pitchFamily="34" charset="0"/>
              </a:rPr>
              <a:t>rowth </a:t>
            </a:r>
            <a:r>
              <a:rPr lang="en-GB" sz="3600" dirty="0">
                <a:cs typeface="Arial" panose="020B0604020202020204" pitchFamily="34" charset="0"/>
              </a:rPr>
              <a:t>in a manner that does not deplete the natural and built-in environment and preserves the culture, history and heritage of local community. </a:t>
            </a:r>
          </a:p>
          <a:p>
            <a:pPr marL="0" indent="0">
              <a:buNone/>
            </a:pPr>
            <a:r>
              <a:rPr lang="en-GB" sz="3600" dirty="0">
                <a:cs typeface="Arial" panose="020B0604020202020204" pitchFamily="34" charset="0"/>
              </a:rPr>
              <a:t>• Achieving </a:t>
            </a:r>
            <a:r>
              <a:rPr lang="en-GB" sz="3600" b="1" i="1" dirty="0" smtClean="0">
                <a:cs typeface="Arial" panose="020B0604020202020204" pitchFamily="34" charset="0"/>
              </a:rPr>
              <a:t>Balance</a:t>
            </a:r>
            <a:r>
              <a:rPr lang="en-GB" sz="3600" dirty="0" smtClean="0">
                <a:cs typeface="Arial" panose="020B0604020202020204" pitchFamily="34" charset="0"/>
              </a:rPr>
              <a:t> </a:t>
            </a:r>
            <a:r>
              <a:rPr lang="en-GB" sz="3600" dirty="0">
                <a:cs typeface="Arial" panose="020B0604020202020204" pitchFamily="34" charset="0"/>
              </a:rPr>
              <a:t>between number of visitors and the capacity of the given </a:t>
            </a:r>
            <a:r>
              <a:rPr lang="en-GB" sz="3600" dirty="0" smtClean="0">
                <a:cs typeface="Arial" panose="020B0604020202020204" pitchFamily="34" charset="0"/>
              </a:rPr>
              <a:t>environment. </a:t>
            </a:r>
            <a:endParaRPr lang="en-GB" sz="3600" dirty="0">
              <a:cs typeface="Arial" panose="020B0604020202020204" pitchFamily="34" charset="0"/>
            </a:endParaRPr>
          </a:p>
          <a:p>
            <a:pPr marL="0" indent="0">
              <a:buNone/>
            </a:pPr>
            <a:r>
              <a:rPr lang="en-GB" sz="3600" dirty="0">
                <a:cs typeface="Arial" panose="020B0604020202020204" pitchFamily="34" charset="0"/>
              </a:rPr>
              <a:t>• Greatest interaction and enjoyment with the </a:t>
            </a:r>
            <a:r>
              <a:rPr lang="en-GB" sz="3600" b="1" i="1" dirty="0" smtClean="0">
                <a:cs typeface="Arial" panose="020B0604020202020204" pitchFamily="34" charset="0"/>
              </a:rPr>
              <a:t>Least </a:t>
            </a:r>
            <a:r>
              <a:rPr lang="en-GB" sz="3600" b="1" i="1" dirty="0">
                <a:cs typeface="Arial" panose="020B0604020202020204" pitchFamily="34" charset="0"/>
              </a:rPr>
              <a:t>D</a:t>
            </a:r>
            <a:r>
              <a:rPr lang="en-GB" sz="3600" b="1" i="1" dirty="0" smtClean="0">
                <a:cs typeface="Arial" panose="020B0604020202020204" pitchFamily="34" charset="0"/>
              </a:rPr>
              <a:t>estruction</a:t>
            </a:r>
            <a:r>
              <a:rPr lang="en-GB" sz="3600" i="1" dirty="0">
                <a:cs typeface="Arial" panose="020B0604020202020204" pitchFamily="34" charset="0"/>
              </a:rPr>
              <a:t>.</a:t>
            </a:r>
          </a:p>
        </p:txBody>
      </p:sp>
    </p:spTree>
    <p:extLst>
      <p:ext uri="{BB962C8B-B14F-4D97-AF65-F5344CB8AC3E}">
        <p14:creationId xmlns:p14="http://schemas.microsoft.com/office/powerpoint/2010/main" val="2300654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congested tourist destination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436" y="193964"/>
            <a:ext cx="5203586" cy="302442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congested tourist destination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6022" y="193964"/>
            <a:ext cx="6554305" cy="391554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212436" y="3218390"/>
            <a:ext cx="5203586" cy="3419477"/>
          </a:xfrm>
          <a:prstGeom prst="rect">
            <a:avLst/>
          </a:prstGeom>
        </p:spPr>
      </p:pic>
      <p:pic>
        <p:nvPicPr>
          <p:cNvPr id="4106" name="Picture 10" descr="Image result for overflowing tras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16023" y="4109508"/>
            <a:ext cx="6554304" cy="2528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225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295564"/>
            <a:ext cx="10575175" cy="1182254"/>
          </a:xfrm>
        </p:spPr>
        <p:txBody>
          <a:bodyPr>
            <a:normAutofit/>
          </a:bodyPr>
          <a:lstStyle/>
          <a:p>
            <a:r>
              <a:rPr lang="en-GB" sz="4400" b="1" dirty="0">
                <a:latin typeface="+mn-lt"/>
                <a:cs typeface="Arial" panose="020B0604020202020204" pitchFamily="34" charset="0"/>
              </a:rPr>
              <a:t>Carrying </a:t>
            </a:r>
            <a:r>
              <a:rPr lang="en-GB" sz="4400" b="1" dirty="0" smtClean="0">
                <a:latin typeface="+mn-lt"/>
                <a:cs typeface="Arial" panose="020B0604020202020204" pitchFamily="34" charset="0"/>
              </a:rPr>
              <a:t>Capacity </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554182" y="1477818"/>
            <a:ext cx="10875818" cy="5198753"/>
          </a:xfrm>
        </p:spPr>
        <p:txBody>
          <a:bodyPr>
            <a:noAutofit/>
          </a:bodyPr>
          <a:lstStyle/>
          <a:p>
            <a:r>
              <a:rPr lang="en-GB" sz="3200" dirty="0" smtClean="0">
                <a:cs typeface="Arial" panose="020B0604020202020204" pitchFamily="34" charset="0"/>
              </a:rPr>
              <a:t>The </a:t>
            </a:r>
            <a:r>
              <a:rPr lang="en-GB" sz="3200" dirty="0">
                <a:cs typeface="Arial" panose="020B0604020202020204" pitchFamily="34" charset="0"/>
              </a:rPr>
              <a:t>largest number of people a destination can efficiently manage within its given environment and management capabilities.</a:t>
            </a:r>
          </a:p>
          <a:p>
            <a:r>
              <a:rPr lang="en-GB" sz="3200" dirty="0">
                <a:cs typeface="Arial" panose="020B0604020202020204" pitchFamily="34" charset="0"/>
              </a:rPr>
              <a:t>Natural and man-made cultural and environmental resources comprising tourism product are conserved and renewed when necessary.  </a:t>
            </a:r>
          </a:p>
          <a:p>
            <a:r>
              <a:rPr lang="en-GB" sz="3200" dirty="0">
                <a:cs typeface="Arial" panose="020B0604020202020204" pitchFamily="34" charset="0"/>
              </a:rPr>
              <a:t>For the benefit of succeeding generations, tourists not only consume the tourism product, they should be made aware of the need to protect it.</a:t>
            </a:r>
          </a:p>
        </p:txBody>
      </p:sp>
    </p:spTree>
    <p:extLst>
      <p:ext uri="{BB962C8B-B14F-4D97-AF65-F5344CB8AC3E}">
        <p14:creationId xmlns:p14="http://schemas.microsoft.com/office/powerpoint/2010/main" val="3018497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455" y="277092"/>
            <a:ext cx="10649065" cy="1219200"/>
          </a:xfrm>
        </p:spPr>
        <p:txBody>
          <a:bodyPr>
            <a:normAutofit/>
          </a:bodyPr>
          <a:lstStyle/>
          <a:p>
            <a:r>
              <a:rPr lang="en-GB" sz="4400" b="1" dirty="0">
                <a:latin typeface="+mn-lt"/>
                <a:cs typeface="Arial" panose="020B0604020202020204" pitchFamily="34" charset="0"/>
              </a:rPr>
              <a:t>Issues to be </a:t>
            </a:r>
            <a:r>
              <a:rPr lang="en-GB" sz="4400" b="1" dirty="0" smtClean="0">
                <a:latin typeface="+mn-lt"/>
                <a:cs typeface="Arial" panose="020B0604020202020204" pitchFamily="34" charset="0"/>
              </a:rPr>
              <a:t>Considered</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369455" y="1422401"/>
            <a:ext cx="11060545" cy="4992914"/>
          </a:xfrm>
        </p:spPr>
        <p:txBody>
          <a:bodyPr>
            <a:noAutofit/>
          </a:bodyPr>
          <a:lstStyle/>
          <a:p>
            <a:r>
              <a:rPr lang="en-GB" sz="3000" dirty="0">
                <a:cs typeface="Arial" panose="020B0604020202020204" pitchFamily="34" charset="0"/>
              </a:rPr>
              <a:t>Tourism must be </a:t>
            </a:r>
            <a:r>
              <a:rPr lang="en-GB" sz="3000" b="1" dirty="0">
                <a:cs typeface="Arial" panose="020B0604020202020204" pitchFamily="34" charset="0"/>
              </a:rPr>
              <a:t>B</a:t>
            </a:r>
            <a:r>
              <a:rPr lang="en-GB" sz="3000" b="1" dirty="0" smtClean="0">
                <a:cs typeface="Arial" panose="020B0604020202020204" pitchFamily="34" charset="0"/>
              </a:rPr>
              <a:t>eneficial</a:t>
            </a:r>
            <a:r>
              <a:rPr lang="en-GB" sz="3000" dirty="0" smtClean="0">
                <a:cs typeface="Arial" panose="020B0604020202020204" pitchFamily="34" charset="0"/>
              </a:rPr>
              <a:t> </a:t>
            </a:r>
            <a:r>
              <a:rPr lang="en-GB" sz="3000" dirty="0">
                <a:cs typeface="Arial" panose="020B0604020202020204" pitchFamily="34" charset="0"/>
              </a:rPr>
              <a:t>for the receiving destination, region and country.</a:t>
            </a:r>
          </a:p>
          <a:p>
            <a:r>
              <a:rPr lang="en-GB" sz="3000" dirty="0">
                <a:cs typeface="Arial" panose="020B0604020202020204" pitchFamily="34" charset="0"/>
              </a:rPr>
              <a:t>The </a:t>
            </a:r>
            <a:r>
              <a:rPr lang="en-GB" sz="3000" b="1" dirty="0" smtClean="0">
                <a:cs typeface="Arial" panose="020B0604020202020204" pitchFamily="34" charset="0"/>
              </a:rPr>
              <a:t>Receiving </a:t>
            </a:r>
            <a:r>
              <a:rPr lang="en-GB" sz="3000" b="1" dirty="0">
                <a:cs typeface="Arial" panose="020B0604020202020204" pitchFamily="34" charset="0"/>
              </a:rPr>
              <a:t>D</a:t>
            </a:r>
            <a:r>
              <a:rPr lang="en-GB" sz="3000" b="1" dirty="0" smtClean="0">
                <a:cs typeface="Arial" panose="020B0604020202020204" pitchFamily="34" charset="0"/>
              </a:rPr>
              <a:t>estination </a:t>
            </a:r>
            <a:r>
              <a:rPr lang="en-GB" sz="3000" dirty="0">
                <a:cs typeface="Arial" panose="020B0604020202020204" pitchFamily="34" charset="0"/>
              </a:rPr>
              <a:t>to be </a:t>
            </a:r>
            <a:r>
              <a:rPr lang="en-GB" sz="3000" b="1" dirty="0">
                <a:cs typeface="Arial" panose="020B0604020202020204" pitchFamily="34" charset="0"/>
              </a:rPr>
              <a:t>P</a:t>
            </a:r>
            <a:r>
              <a:rPr lang="en-GB" sz="3000" b="1" dirty="0" smtClean="0">
                <a:cs typeface="Arial" panose="020B0604020202020204" pitchFamily="34" charset="0"/>
              </a:rPr>
              <a:t>repared</a:t>
            </a:r>
            <a:r>
              <a:rPr lang="en-GB" sz="3000" dirty="0" smtClean="0">
                <a:cs typeface="Arial" panose="020B0604020202020204" pitchFamily="34" charset="0"/>
              </a:rPr>
              <a:t> </a:t>
            </a:r>
            <a:r>
              <a:rPr lang="en-GB" sz="3000" dirty="0">
                <a:cs typeface="Arial" panose="020B0604020202020204" pitchFamily="34" charset="0"/>
              </a:rPr>
              <a:t>to </a:t>
            </a:r>
            <a:r>
              <a:rPr lang="en-GB" sz="3000" b="1" dirty="0">
                <a:cs typeface="Arial" panose="020B0604020202020204" pitchFamily="34" charset="0"/>
              </a:rPr>
              <a:t>A</a:t>
            </a:r>
            <a:r>
              <a:rPr lang="en-GB" sz="3000" b="1" dirty="0" smtClean="0">
                <a:cs typeface="Arial" panose="020B0604020202020204" pitchFamily="34" charset="0"/>
              </a:rPr>
              <a:t>ccommodate</a:t>
            </a:r>
            <a:r>
              <a:rPr lang="en-GB" sz="3000" dirty="0" smtClean="0">
                <a:cs typeface="Arial" panose="020B0604020202020204" pitchFamily="34" charset="0"/>
              </a:rPr>
              <a:t> </a:t>
            </a:r>
            <a:r>
              <a:rPr lang="en-GB" sz="3000" b="1" dirty="0">
                <a:cs typeface="Arial" panose="020B0604020202020204" pitchFamily="34" charset="0"/>
              </a:rPr>
              <a:t>T</a:t>
            </a:r>
            <a:r>
              <a:rPr lang="en-GB" sz="3000" b="1" dirty="0" smtClean="0">
                <a:cs typeface="Arial" panose="020B0604020202020204" pitchFamily="34" charset="0"/>
              </a:rPr>
              <a:t>ourists</a:t>
            </a:r>
            <a:r>
              <a:rPr lang="en-GB" sz="3000" dirty="0">
                <a:cs typeface="Arial" panose="020B0604020202020204" pitchFamily="34" charset="0"/>
              </a:rPr>
              <a:t>.</a:t>
            </a:r>
          </a:p>
          <a:p>
            <a:r>
              <a:rPr lang="en-GB" sz="3000" b="1" dirty="0">
                <a:cs typeface="Arial" panose="020B0604020202020204" pitchFamily="34" charset="0"/>
              </a:rPr>
              <a:t>Maintaining</a:t>
            </a:r>
            <a:r>
              <a:rPr lang="en-GB" sz="3000" dirty="0">
                <a:cs typeface="Arial" panose="020B0604020202020204" pitchFamily="34" charset="0"/>
              </a:rPr>
              <a:t> and </a:t>
            </a:r>
            <a:r>
              <a:rPr lang="en-GB" sz="3000" b="1" dirty="0" smtClean="0">
                <a:cs typeface="Arial" panose="020B0604020202020204" pitchFamily="34" charset="0"/>
              </a:rPr>
              <a:t>Renewing</a:t>
            </a:r>
            <a:r>
              <a:rPr lang="en-GB" sz="3000" dirty="0" smtClean="0">
                <a:cs typeface="Arial" panose="020B0604020202020204" pitchFamily="34" charset="0"/>
              </a:rPr>
              <a:t> </a:t>
            </a:r>
            <a:r>
              <a:rPr lang="en-GB" sz="3000" dirty="0">
                <a:cs typeface="Arial" panose="020B0604020202020204" pitchFamily="34" charset="0"/>
              </a:rPr>
              <a:t>the </a:t>
            </a:r>
            <a:r>
              <a:rPr lang="en-GB" sz="3000" b="1" dirty="0" smtClean="0">
                <a:cs typeface="Arial" panose="020B0604020202020204" pitchFamily="34" charset="0"/>
              </a:rPr>
              <a:t>Tourism </a:t>
            </a:r>
            <a:r>
              <a:rPr lang="en-GB" sz="3000" b="1" dirty="0">
                <a:cs typeface="Arial" panose="020B0604020202020204" pitchFamily="34" charset="0"/>
              </a:rPr>
              <a:t>P</a:t>
            </a:r>
            <a:r>
              <a:rPr lang="en-GB" sz="3000" b="1" dirty="0" smtClean="0">
                <a:cs typeface="Arial" panose="020B0604020202020204" pitchFamily="34" charset="0"/>
              </a:rPr>
              <a:t>roduct </a:t>
            </a:r>
            <a:r>
              <a:rPr lang="en-GB" sz="3000" dirty="0">
                <a:cs typeface="Arial" panose="020B0604020202020204" pitchFamily="34" charset="0"/>
              </a:rPr>
              <a:t>is critical.</a:t>
            </a:r>
          </a:p>
          <a:p>
            <a:r>
              <a:rPr lang="en-GB" sz="3000" dirty="0">
                <a:cs typeface="Arial" panose="020B0604020202020204" pitchFamily="34" charset="0"/>
              </a:rPr>
              <a:t>To </a:t>
            </a:r>
            <a:r>
              <a:rPr lang="en-GB" sz="3000" b="1" dirty="0">
                <a:cs typeface="Arial" panose="020B0604020202020204" pitchFamily="34" charset="0"/>
              </a:rPr>
              <a:t>S</a:t>
            </a:r>
            <a:r>
              <a:rPr lang="en-GB" sz="3000" b="1" dirty="0" smtClean="0">
                <a:cs typeface="Arial" panose="020B0604020202020204" pitchFamily="34" charset="0"/>
              </a:rPr>
              <a:t>ustain</a:t>
            </a:r>
            <a:r>
              <a:rPr lang="en-GB" sz="3000" dirty="0" smtClean="0">
                <a:cs typeface="Arial" panose="020B0604020202020204" pitchFamily="34" charset="0"/>
              </a:rPr>
              <a:t> </a:t>
            </a:r>
            <a:r>
              <a:rPr lang="en-GB" sz="3000" b="1" dirty="0">
                <a:cs typeface="Arial" panose="020B0604020202020204" pitchFamily="34" charset="0"/>
              </a:rPr>
              <a:t>S</a:t>
            </a:r>
            <a:r>
              <a:rPr lang="en-GB" sz="3000" b="1" dirty="0" smtClean="0">
                <a:cs typeface="Arial" panose="020B0604020202020204" pitchFamily="34" charset="0"/>
              </a:rPr>
              <a:t>teady</a:t>
            </a:r>
            <a:r>
              <a:rPr lang="en-GB" sz="3000" dirty="0" smtClean="0">
                <a:cs typeface="Arial" panose="020B0604020202020204" pitchFamily="34" charset="0"/>
              </a:rPr>
              <a:t> </a:t>
            </a:r>
            <a:r>
              <a:rPr lang="en-GB" sz="3000" b="1" dirty="0">
                <a:cs typeface="Arial" panose="020B0604020202020204" pitchFamily="34" charset="0"/>
              </a:rPr>
              <a:t>T</a:t>
            </a:r>
            <a:r>
              <a:rPr lang="en-GB" sz="3000" b="1" dirty="0" smtClean="0">
                <a:cs typeface="Arial" panose="020B0604020202020204" pitchFamily="34" charset="0"/>
              </a:rPr>
              <a:t>ourist </a:t>
            </a:r>
            <a:r>
              <a:rPr lang="en-GB" sz="3000" b="1" dirty="0">
                <a:cs typeface="Arial" panose="020B0604020202020204" pitchFamily="34" charset="0"/>
              </a:rPr>
              <a:t>F</a:t>
            </a:r>
            <a:r>
              <a:rPr lang="en-GB" sz="3000" b="1" dirty="0" smtClean="0">
                <a:cs typeface="Arial" panose="020B0604020202020204" pitchFamily="34" charset="0"/>
              </a:rPr>
              <a:t>low </a:t>
            </a:r>
            <a:r>
              <a:rPr lang="en-GB" sz="3000" dirty="0">
                <a:cs typeface="Arial" panose="020B0604020202020204" pitchFamily="34" charset="0"/>
              </a:rPr>
              <a:t>and to ensure </a:t>
            </a:r>
            <a:r>
              <a:rPr lang="en-GB" sz="3000" b="1" dirty="0" smtClean="0">
                <a:cs typeface="Arial" panose="020B0604020202020204" pitchFamily="34" charset="0"/>
              </a:rPr>
              <a:t>Tourist </a:t>
            </a:r>
            <a:r>
              <a:rPr lang="en-GB" sz="3000" b="1" dirty="0">
                <a:cs typeface="Arial" panose="020B0604020202020204" pitchFamily="34" charset="0"/>
              </a:rPr>
              <a:t>S</a:t>
            </a:r>
            <a:r>
              <a:rPr lang="en-GB" sz="3000" b="1" dirty="0" smtClean="0">
                <a:cs typeface="Arial" panose="020B0604020202020204" pitchFamily="34" charset="0"/>
              </a:rPr>
              <a:t>atisfaction </a:t>
            </a:r>
            <a:endParaRPr lang="en-GB" sz="3000" dirty="0" smtClean="0">
              <a:cs typeface="Arial" panose="020B0604020202020204" pitchFamily="34" charset="0"/>
            </a:endParaRPr>
          </a:p>
          <a:p>
            <a:r>
              <a:rPr lang="en-GB" sz="3000" dirty="0" smtClean="0">
                <a:cs typeface="Arial" panose="020B0604020202020204" pitchFamily="34" charset="0"/>
              </a:rPr>
              <a:t>Sometimes</a:t>
            </a:r>
            <a:r>
              <a:rPr lang="en-GB" sz="3000" dirty="0">
                <a:cs typeface="Arial" panose="020B0604020202020204" pitchFamily="34" charset="0"/>
              </a:rPr>
              <a:t>, this means </a:t>
            </a:r>
            <a:r>
              <a:rPr lang="en-GB" sz="3000" b="1" dirty="0" smtClean="0">
                <a:cs typeface="Arial" panose="020B0604020202020204" pitchFamily="34" charset="0"/>
              </a:rPr>
              <a:t>Li</a:t>
            </a:r>
            <a:r>
              <a:rPr lang="en-GB" sz="3000" b="1" dirty="0" smtClean="0">
                <a:cs typeface="Arial" panose="020B0604020202020204" pitchFamily="34" charset="0"/>
              </a:rPr>
              <a:t>miting</a:t>
            </a:r>
            <a:r>
              <a:rPr lang="en-GB" sz="3000" dirty="0" smtClean="0">
                <a:cs typeface="Arial" panose="020B0604020202020204" pitchFamily="34" charset="0"/>
              </a:rPr>
              <a:t> </a:t>
            </a:r>
            <a:r>
              <a:rPr lang="en-GB" sz="3000" dirty="0">
                <a:cs typeface="Arial" panose="020B0604020202020204" pitchFamily="34" charset="0"/>
              </a:rPr>
              <a:t>tourists </a:t>
            </a:r>
            <a:r>
              <a:rPr lang="en-GB" sz="3000" dirty="0" smtClean="0">
                <a:cs typeface="Arial" panose="020B0604020202020204" pitchFamily="34" charset="0"/>
              </a:rPr>
              <a:t>flows!</a:t>
            </a:r>
            <a:endParaRPr lang="en-GB" sz="3000" dirty="0">
              <a:cs typeface="Arial" panose="020B0604020202020204" pitchFamily="34" charset="0"/>
            </a:endParaRPr>
          </a:p>
          <a:p>
            <a:r>
              <a:rPr lang="en-GB" sz="3000" b="1" dirty="0">
                <a:cs typeface="Arial" panose="020B0604020202020204" pitchFamily="34" charset="0"/>
              </a:rPr>
              <a:t>Benefits</a:t>
            </a:r>
            <a:r>
              <a:rPr lang="en-GB" sz="3000" dirty="0">
                <a:cs typeface="Arial" panose="020B0604020202020204" pitchFamily="34" charset="0"/>
              </a:rPr>
              <a:t> and </a:t>
            </a:r>
            <a:r>
              <a:rPr lang="en-GB" sz="3000" b="1" dirty="0" smtClean="0">
                <a:cs typeface="Arial" panose="020B0604020202020204" pitchFamily="34" charset="0"/>
              </a:rPr>
              <a:t>Costs</a:t>
            </a:r>
            <a:r>
              <a:rPr lang="en-GB" sz="3000" dirty="0" smtClean="0">
                <a:cs typeface="Arial" panose="020B0604020202020204" pitchFamily="34" charset="0"/>
              </a:rPr>
              <a:t> </a:t>
            </a:r>
            <a:r>
              <a:rPr lang="en-GB" sz="3000" dirty="0">
                <a:cs typeface="Arial" panose="020B0604020202020204" pitchFamily="34" charset="0"/>
              </a:rPr>
              <a:t>must be politically acceptable for the governing entities at </a:t>
            </a:r>
            <a:r>
              <a:rPr lang="en-GB" sz="3000" b="1" dirty="0" smtClean="0">
                <a:cs typeface="Arial" panose="020B0604020202020204" pitchFamily="34" charset="0"/>
              </a:rPr>
              <a:t>National</a:t>
            </a:r>
            <a:r>
              <a:rPr lang="en-GB" sz="3000" b="1" dirty="0">
                <a:cs typeface="Arial" panose="020B0604020202020204" pitchFamily="34" charset="0"/>
              </a:rPr>
              <a:t>, </a:t>
            </a:r>
            <a:r>
              <a:rPr lang="en-GB" sz="3000" b="1" dirty="0" smtClean="0">
                <a:cs typeface="Arial" panose="020B0604020202020204" pitchFamily="34" charset="0"/>
              </a:rPr>
              <a:t>Regional </a:t>
            </a:r>
            <a:r>
              <a:rPr lang="en-GB" sz="3000" dirty="0">
                <a:cs typeface="Arial" panose="020B0604020202020204" pitchFamily="34" charset="0"/>
              </a:rPr>
              <a:t>and </a:t>
            </a:r>
            <a:r>
              <a:rPr lang="en-GB" sz="3000" b="1" dirty="0" smtClean="0">
                <a:cs typeface="Arial" panose="020B0604020202020204" pitchFamily="34" charset="0"/>
              </a:rPr>
              <a:t>Destination</a:t>
            </a:r>
            <a:r>
              <a:rPr lang="en-GB" sz="3000" dirty="0" smtClean="0">
                <a:cs typeface="Arial" panose="020B0604020202020204" pitchFamily="34" charset="0"/>
              </a:rPr>
              <a:t> </a:t>
            </a:r>
            <a:r>
              <a:rPr lang="en-GB" sz="3000" dirty="0">
                <a:cs typeface="Arial" panose="020B0604020202020204" pitchFamily="34" charset="0"/>
              </a:rPr>
              <a:t>levels.</a:t>
            </a:r>
          </a:p>
        </p:txBody>
      </p:sp>
    </p:spTree>
    <p:extLst>
      <p:ext uri="{BB962C8B-B14F-4D97-AF65-F5344CB8AC3E}">
        <p14:creationId xmlns:p14="http://schemas.microsoft.com/office/powerpoint/2010/main" val="18234481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19" y="382385"/>
            <a:ext cx="11750916" cy="1492132"/>
          </a:xfrm>
        </p:spPr>
        <p:txBody>
          <a:bodyPr>
            <a:noAutofit/>
          </a:bodyPr>
          <a:lstStyle/>
          <a:p>
            <a:pPr algn="ctr"/>
            <a:r>
              <a:rPr lang="en-GB" sz="4400" b="1" dirty="0">
                <a:latin typeface="+mn-lt"/>
                <a:cs typeface="Arial" panose="020B0604020202020204" pitchFamily="34" charset="0"/>
              </a:rPr>
              <a:t>Prerequisites to Sustainable Tourism Development</a:t>
            </a:r>
          </a:p>
        </p:txBody>
      </p:sp>
      <p:sp>
        <p:nvSpPr>
          <p:cNvPr id="3" name="Content Placeholder 2"/>
          <p:cNvSpPr>
            <a:spLocks noGrp="1"/>
          </p:cNvSpPr>
          <p:nvPr>
            <p:ph idx="1"/>
          </p:nvPr>
        </p:nvSpPr>
        <p:spPr>
          <a:xfrm>
            <a:off x="563418" y="1985818"/>
            <a:ext cx="10866582" cy="4531097"/>
          </a:xfrm>
        </p:spPr>
        <p:txBody>
          <a:bodyPr>
            <a:normAutofit/>
          </a:bodyPr>
          <a:lstStyle/>
          <a:p>
            <a:r>
              <a:rPr lang="en-GB" sz="3600" dirty="0">
                <a:cs typeface="Arial" panose="020B0604020202020204" pitchFamily="34" charset="0"/>
              </a:rPr>
              <a:t>High </a:t>
            </a:r>
            <a:r>
              <a:rPr lang="en-GB" sz="3600" dirty="0" smtClean="0">
                <a:cs typeface="Arial" panose="020B0604020202020204" pitchFamily="34" charset="0"/>
              </a:rPr>
              <a:t>Quality </a:t>
            </a:r>
            <a:r>
              <a:rPr lang="en-GB" sz="3600" dirty="0">
                <a:cs typeface="Arial" panose="020B0604020202020204" pitchFamily="34" charset="0"/>
              </a:rPr>
              <a:t>A</a:t>
            </a:r>
            <a:r>
              <a:rPr lang="en-GB" sz="3600" dirty="0" smtClean="0">
                <a:cs typeface="Arial" panose="020B0604020202020204" pitchFamily="34" charset="0"/>
              </a:rPr>
              <a:t>ttractions </a:t>
            </a:r>
            <a:endParaRPr lang="en-GB" sz="3600" dirty="0">
              <a:cs typeface="Arial" panose="020B0604020202020204" pitchFamily="34" charset="0"/>
            </a:endParaRPr>
          </a:p>
          <a:p>
            <a:r>
              <a:rPr lang="en-GB" sz="3600" dirty="0">
                <a:cs typeface="Arial" panose="020B0604020202020204" pitchFamily="34" charset="0"/>
              </a:rPr>
              <a:t>Tourism </a:t>
            </a:r>
            <a:r>
              <a:rPr lang="en-GB" sz="3600" dirty="0" smtClean="0">
                <a:cs typeface="Arial" panose="020B0604020202020204" pitchFamily="34" charset="0"/>
              </a:rPr>
              <a:t>Infrastructure </a:t>
            </a:r>
            <a:endParaRPr lang="en-GB" sz="3600" dirty="0">
              <a:cs typeface="Arial" panose="020B0604020202020204" pitchFamily="34" charset="0"/>
            </a:endParaRPr>
          </a:p>
          <a:p>
            <a:r>
              <a:rPr lang="en-GB" sz="3600" dirty="0">
                <a:cs typeface="Arial" panose="020B0604020202020204" pitchFamily="34" charset="0"/>
              </a:rPr>
              <a:t>Community </a:t>
            </a:r>
            <a:r>
              <a:rPr lang="en-GB" sz="3600" dirty="0" smtClean="0">
                <a:cs typeface="Arial" panose="020B0604020202020204" pitchFamily="34" charset="0"/>
              </a:rPr>
              <a:t>Support </a:t>
            </a:r>
            <a:r>
              <a:rPr lang="en-GB" sz="3600" dirty="0">
                <a:cs typeface="Arial" panose="020B0604020202020204" pitchFamily="34" charset="0"/>
              </a:rPr>
              <a:t>and </a:t>
            </a:r>
            <a:r>
              <a:rPr lang="en-GB" sz="3600" dirty="0" smtClean="0">
                <a:cs typeface="Arial" panose="020B0604020202020204" pitchFamily="34" charset="0"/>
              </a:rPr>
              <a:t>Tolerance </a:t>
            </a:r>
            <a:endParaRPr lang="en-GB" sz="3600" dirty="0">
              <a:cs typeface="Arial" panose="020B0604020202020204" pitchFamily="34" charset="0"/>
            </a:endParaRPr>
          </a:p>
          <a:p>
            <a:r>
              <a:rPr lang="en-GB" sz="3600" dirty="0">
                <a:cs typeface="Arial" panose="020B0604020202020204" pitchFamily="34" charset="0"/>
              </a:rPr>
              <a:t>Government </a:t>
            </a:r>
            <a:r>
              <a:rPr lang="en-GB" sz="3600" dirty="0" smtClean="0">
                <a:cs typeface="Arial" panose="020B0604020202020204" pitchFamily="34" charset="0"/>
              </a:rPr>
              <a:t>Assistance </a:t>
            </a:r>
            <a:r>
              <a:rPr lang="en-GB" sz="3600" dirty="0">
                <a:cs typeface="Arial" panose="020B0604020202020204" pitchFamily="34" charset="0"/>
              </a:rPr>
              <a:t>at all levels </a:t>
            </a:r>
          </a:p>
          <a:p>
            <a:r>
              <a:rPr lang="en-GB" sz="3600" dirty="0">
                <a:cs typeface="Arial" panose="020B0604020202020204" pitchFamily="34" charset="0"/>
              </a:rPr>
              <a:t>Personal </a:t>
            </a:r>
            <a:r>
              <a:rPr lang="en-GB" sz="3600" dirty="0" smtClean="0">
                <a:cs typeface="Arial" panose="020B0604020202020204" pitchFamily="34" charset="0"/>
              </a:rPr>
              <a:t>Security </a:t>
            </a:r>
            <a:r>
              <a:rPr lang="en-GB" sz="3600" dirty="0">
                <a:cs typeface="Arial" panose="020B0604020202020204" pitchFamily="34" charset="0"/>
              </a:rPr>
              <a:t>and </a:t>
            </a:r>
            <a:r>
              <a:rPr lang="en-GB" sz="3600" dirty="0" smtClean="0">
                <a:cs typeface="Arial" panose="020B0604020202020204" pitchFamily="34" charset="0"/>
              </a:rPr>
              <a:t>Safety </a:t>
            </a:r>
            <a:r>
              <a:rPr lang="en-GB" sz="3600" dirty="0">
                <a:cs typeface="Arial" panose="020B0604020202020204" pitchFamily="34" charset="0"/>
              </a:rPr>
              <a:t>of </a:t>
            </a:r>
            <a:r>
              <a:rPr lang="en-GB" sz="3600" dirty="0" smtClean="0">
                <a:cs typeface="Arial" panose="020B0604020202020204" pitchFamily="34" charset="0"/>
              </a:rPr>
              <a:t>Tourists </a:t>
            </a:r>
            <a:endParaRPr lang="en-GB" sz="3600" dirty="0">
              <a:cs typeface="Arial" panose="020B0604020202020204" pitchFamily="34" charset="0"/>
            </a:endParaRPr>
          </a:p>
          <a:p>
            <a:r>
              <a:rPr lang="en-GB" sz="3600" dirty="0">
                <a:cs typeface="Arial" panose="020B0604020202020204" pitchFamily="34" charset="0"/>
              </a:rPr>
              <a:t>Code of </a:t>
            </a:r>
            <a:r>
              <a:rPr lang="en-GB" sz="3600" dirty="0" smtClean="0">
                <a:cs typeface="Arial" panose="020B0604020202020204" pitchFamily="34" charset="0"/>
              </a:rPr>
              <a:t>Ethics </a:t>
            </a:r>
            <a:r>
              <a:rPr lang="en-GB" sz="3600" dirty="0">
                <a:cs typeface="Arial" panose="020B0604020202020204" pitchFamily="34" charset="0"/>
              </a:rPr>
              <a:t>and </a:t>
            </a:r>
            <a:r>
              <a:rPr lang="en-GB" sz="3600" dirty="0" smtClean="0">
                <a:cs typeface="Arial" panose="020B0604020202020204" pitchFamily="34" charset="0"/>
              </a:rPr>
              <a:t>Behaviour </a:t>
            </a:r>
            <a:r>
              <a:rPr lang="en-GB" sz="3600" dirty="0">
                <a:cs typeface="Arial" panose="020B0604020202020204" pitchFamily="34" charset="0"/>
              </a:rPr>
              <a:t>of </a:t>
            </a:r>
            <a:r>
              <a:rPr lang="en-GB" sz="3600" dirty="0" smtClean="0">
                <a:cs typeface="Arial" panose="020B0604020202020204" pitchFamily="34" charset="0"/>
              </a:rPr>
              <a:t>Tourists</a:t>
            </a:r>
            <a:endParaRPr lang="en-GB" sz="3600" dirty="0">
              <a:cs typeface="Arial" panose="020B0604020202020204" pitchFamily="34" charset="0"/>
            </a:endParaRPr>
          </a:p>
        </p:txBody>
      </p:sp>
    </p:spTree>
    <p:extLst>
      <p:ext uri="{BB962C8B-B14F-4D97-AF65-F5344CB8AC3E}">
        <p14:creationId xmlns:p14="http://schemas.microsoft.com/office/powerpoint/2010/main" val="3179973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64" y="249382"/>
            <a:ext cx="10621356" cy="1716578"/>
          </a:xfrm>
        </p:spPr>
        <p:txBody>
          <a:bodyPr>
            <a:normAutofit/>
          </a:bodyPr>
          <a:lstStyle/>
          <a:p>
            <a:pPr algn="ctr"/>
            <a:r>
              <a:rPr lang="en-GB" sz="4400" b="1" dirty="0">
                <a:latin typeface="+mn-lt"/>
                <a:cs typeface="Arial" panose="020B0604020202020204" pitchFamily="34" charset="0"/>
              </a:rPr>
              <a:t>Attributes of </a:t>
            </a:r>
            <a:r>
              <a:rPr lang="en-GB" sz="4400" b="1" dirty="0" smtClean="0">
                <a:latin typeface="+mn-lt"/>
                <a:cs typeface="Arial" panose="020B0604020202020204" pitchFamily="34" charset="0"/>
              </a:rPr>
              <a:t>Attractions – Why do we visit them?</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498764" y="2041236"/>
            <a:ext cx="10931236" cy="4286992"/>
          </a:xfrm>
        </p:spPr>
        <p:txBody>
          <a:bodyPr>
            <a:noAutofit/>
          </a:bodyPr>
          <a:lstStyle/>
          <a:p>
            <a:r>
              <a:rPr lang="en-GB" sz="3600" dirty="0">
                <a:cs typeface="Arial" panose="020B0604020202020204" pitchFamily="34" charset="0"/>
              </a:rPr>
              <a:t>Natural or </a:t>
            </a:r>
            <a:r>
              <a:rPr lang="en-GB" sz="3600" dirty="0" smtClean="0">
                <a:cs typeface="Arial" panose="020B0604020202020204" pitchFamily="34" charset="0"/>
              </a:rPr>
              <a:t>Human </a:t>
            </a:r>
            <a:r>
              <a:rPr lang="en-GB" sz="3600" dirty="0">
                <a:cs typeface="Arial" panose="020B0604020202020204" pitchFamily="34" charset="0"/>
              </a:rPr>
              <a:t>made </a:t>
            </a:r>
          </a:p>
          <a:p>
            <a:r>
              <a:rPr lang="en-GB" sz="3600" dirty="0">
                <a:cs typeface="Arial" panose="020B0604020202020204" pitchFamily="34" charset="0"/>
              </a:rPr>
              <a:t>Fixed or </a:t>
            </a:r>
            <a:r>
              <a:rPr lang="en-GB" sz="3600" dirty="0" smtClean="0">
                <a:cs typeface="Arial" panose="020B0604020202020204" pitchFamily="34" charset="0"/>
              </a:rPr>
              <a:t>Mobile  </a:t>
            </a:r>
            <a:endParaRPr lang="en-GB" sz="3600" dirty="0">
              <a:cs typeface="Arial" panose="020B0604020202020204" pitchFamily="34" charset="0"/>
            </a:endParaRPr>
          </a:p>
          <a:p>
            <a:r>
              <a:rPr lang="en-GB" sz="3600" dirty="0">
                <a:cs typeface="Arial" panose="020B0604020202020204" pitchFamily="34" charset="0"/>
              </a:rPr>
              <a:t>New or </a:t>
            </a:r>
            <a:r>
              <a:rPr lang="en-GB" sz="3600" dirty="0" smtClean="0">
                <a:cs typeface="Arial" panose="020B0604020202020204" pitchFamily="34" charset="0"/>
              </a:rPr>
              <a:t>Ancient </a:t>
            </a:r>
            <a:endParaRPr lang="en-GB" sz="3600" dirty="0">
              <a:cs typeface="Arial" panose="020B0604020202020204" pitchFamily="34" charset="0"/>
            </a:endParaRPr>
          </a:p>
          <a:p>
            <a:r>
              <a:rPr lang="en-GB" sz="3600" dirty="0">
                <a:cs typeface="Arial" panose="020B0604020202020204" pitchFamily="34" charset="0"/>
              </a:rPr>
              <a:t>Large or </a:t>
            </a:r>
            <a:r>
              <a:rPr lang="en-GB" sz="3600" dirty="0" smtClean="0">
                <a:cs typeface="Arial" panose="020B0604020202020204" pitchFamily="34" charset="0"/>
              </a:rPr>
              <a:t>Small </a:t>
            </a:r>
            <a:endParaRPr lang="en-GB" sz="3600" dirty="0">
              <a:cs typeface="Arial" panose="020B0604020202020204" pitchFamily="34" charset="0"/>
            </a:endParaRPr>
          </a:p>
          <a:p>
            <a:r>
              <a:rPr lang="en-GB" sz="3600" dirty="0">
                <a:cs typeface="Arial" panose="020B0604020202020204" pitchFamily="34" charset="0"/>
              </a:rPr>
              <a:t>Temporary or </a:t>
            </a:r>
            <a:r>
              <a:rPr lang="en-GB" sz="3600" dirty="0" smtClean="0">
                <a:cs typeface="Arial" panose="020B0604020202020204" pitchFamily="34" charset="0"/>
              </a:rPr>
              <a:t>Permanent </a:t>
            </a:r>
            <a:endParaRPr lang="en-GB" sz="3600" dirty="0">
              <a:cs typeface="Arial" panose="020B0604020202020204" pitchFamily="34" charset="0"/>
            </a:endParaRPr>
          </a:p>
          <a:p>
            <a:r>
              <a:rPr lang="en-GB" sz="3600" dirty="0" smtClean="0">
                <a:cs typeface="Arial" panose="020B0604020202020204" pitchFamily="34" charset="0"/>
              </a:rPr>
              <a:t>Unique</a:t>
            </a:r>
            <a:endParaRPr lang="en-GB" sz="3600" dirty="0">
              <a:cs typeface="Arial" panose="020B0604020202020204" pitchFamily="34" charset="0"/>
            </a:endParaRPr>
          </a:p>
        </p:txBody>
      </p:sp>
    </p:spTree>
    <p:extLst>
      <p:ext uri="{BB962C8B-B14F-4D97-AF65-F5344CB8AC3E}">
        <p14:creationId xmlns:p14="http://schemas.microsoft.com/office/powerpoint/2010/main" val="934580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308" y="609600"/>
            <a:ext cx="10381211" cy="858982"/>
          </a:xfrm>
        </p:spPr>
        <p:txBody>
          <a:bodyPr>
            <a:normAutofit/>
          </a:bodyPr>
          <a:lstStyle/>
          <a:p>
            <a:r>
              <a:rPr lang="en-GB" sz="4400" b="1" dirty="0">
                <a:latin typeface="+mn-lt"/>
                <a:cs typeface="Arial" panose="020B0604020202020204" pitchFamily="34" charset="0"/>
              </a:rPr>
              <a:t>Key </a:t>
            </a:r>
            <a:r>
              <a:rPr lang="en-GB" sz="4400" b="1" dirty="0" smtClean="0">
                <a:latin typeface="+mn-lt"/>
                <a:cs typeface="Arial" panose="020B0604020202020204" pitchFamily="34" charset="0"/>
              </a:rPr>
              <a:t>Players – Also known as Stakeholders</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415636" y="1856508"/>
            <a:ext cx="11365346" cy="4235533"/>
          </a:xfrm>
        </p:spPr>
        <p:txBody>
          <a:bodyPr>
            <a:normAutofit/>
          </a:bodyPr>
          <a:lstStyle/>
          <a:p>
            <a:r>
              <a:rPr lang="en-GB" sz="3600" b="1" dirty="0">
                <a:cs typeface="Arial" panose="020B0604020202020204" pitchFamily="34" charset="0"/>
              </a:rPr>
              <a:t>Private Sector </a:t>
            </a:r>
            <a:r>
              <a:rPr lang="en-GB" sz="3600" dirty="0">
                <a:cs typeface="Arial" panose="020B0604020202020204" pitchFamily="34" charset="0"/>
              </a:rPr>
              <a:t>– Owns and </a:t>
            </a:r>
            <a:r>
              <a:rPr lang="en-GB" sz="3600" dirty="0" smtClean="0">
                <a:cs typeface="Arial" panose="020B0604020202020204" pitchFamily="34" charset="0"/>
              </a:rPr>
              <a:t>Operates </a:t>
            </a:r>
            <a:r>
              <a:rPr lang="en-GB" sz="3600" dirty="0">
                <a:cs typeface="Arial" panose="020B0604020202020204" pitchFamily="34" charset="0"/>
              </a:rPr>
              <a:t>profit making </a:t>
            </a:r>
            <a:r>
              <a:rPr lang="en-GB" sz="3600" dirty="0" smtClean="0">
                <a:cs typeface="Arial" panose="020B0604020202020204" pitchFamily="34" charset="0"/>
              </a:rPr>
              <a:t>Tourist </a:t>
            </a:r>
            <a:r>
              <a:rPr lang="en-GB" sz="3600" dirty="0">
                <a:cs typeface="Arial" panose="020B0604020202020204" pitchFamily="34" charset="0"/>
              </a:rPr>
              <a:t>attractions and </a:t>
            </a:r>
            <a:r>
              <a:rPr lang="en-GB" sz="3600" dirty="0" smtClean="0">
                <a:cs typeface="Arial" panose="020B0604020202020204" pitchFamily="34" charset="0"/>
              </a:rPr>
              <a:t>Facilities. Hotels; Restaurants; Sight Seeing Tours….</a:t>
            </a:r>
            <a:endParaRPr lang="en-GB" sz="3600" dirty="0">
              <a:cs typeface="Arial" panose="020B0604020202020204" pitchFamily="34" charset="0"/>
            </a:endParaRPr>
          </a:p>
          <a:p>
            <a:r>
              <a:rPr lang="en-GB" sz="3600" b="1" dirty="0">
                <a:cs typeface="Arial" panose="020B0604020202020204" pitchFamily="34" charset="0"/>
              </a:rPr>
              <a:t>Government Sector </a:t>
            </a:r>
            <a:r>
              <a:rPr lang="en-GB" sz="3600" dirty="0">
                <a:cs typeface="Arial" panose="020B0604020202020204" pitchFamily="34" charset="0"/>
              </a:rPr>
              <a:t>– Owns and </a:t>
            </a:r>
            <a:r>
              <a:rPr lang="en-GB" sz="3600" dirty="0" smtClean="0">
                <a:cs typeface="Arial" panose="020B0604020202020204" pitchFamily="34" charset="0"/>
              </a:rPr>
              <a:t>Operates </a:t>
            </a:r>
            <a:r>
              <a:rPr lang="en-GB" sz="3600" dirty="0">
                <a:cs typeface="Arial" panose="020B0604020202020204" pitchFamily="34" charset="0"/>
              </a:rPr>
              <a:t>P</a:t>
            </a:r>
            <a:r>
              <a:rPr lang="en-GB" sz="3600" dirty="0" smtClean="0">
                <a:cs typeface="Arial" panose="020B0604020202020204" pitchFamily="34" charset="0"/>
              </a:rPr>
              <a:t>ublic </a:t>
            </a:r>
            <a:r>
              <a:rPr lang="en-GB" sz="3600" dirty="0">
                <a:cs typeface="Arial" panose="020B0604020202020204" pitchFamily="34" charset="0"/>
              </a:rPr>
              <a:t>F</a:t>
            </a:r>
            <a:r>
              <a:rPr lang="en-GB" sz="3600" dirty="0" smtClean="0">
                <a:cs typeface="Arial" panose="020B0604020202020204" pitchFamily="34" charset="0"/>
              </a:rPr>
              <a:t>acilities </a:t>
            </a:r>
            <a:r>
              <a:rPr lang="en-GB" sz="3600" dirty="0">
                <a:cs typeface="Arial" panose="020B0604020202020204" pitchFamily="34" charset="0"/>
              </a:rPr>
              <a:t>and </a:t>
            </a:r>
            <a:r>
              <a:rPr lang="en-GB" sz="3600" dirty="0" smtClean="0">
                <a:cs typeface="Arial" panose="020B0604020202020204" pitchFamily="34" charset="0"/>
              </a:rPr>
              <a:t>Attractions </a:t>
            </a:r>
            <a:r>
              <a:rPr lang="en-GB" sz="3600" dirty="0">
                <a:cs typeface="Arial" panose="020B0604020202020204" pitchFamily="34" charset="0"/>
              </a:rPr>
              <a:t>and Establishes </a:t>
            </a:r>
            <a:r>
              <a:rPr lang="en-GB" sz="3600" dirty="0" smtClean="0">
                <a:cs typeface="Arial" panose="020B0604020202020204" pitchFamily="34" charset="0"/>
              </a:rPr>
              <a:t>Regulatory </a:t>
            </a:r>
            <a:r>
              <a:rPr lang="en-GB" sz="3600" dirty="0">
                <a:cs typeface="Arial" panose="020B0604020202020204" pitchFamily="34" charset="0"/>
              </a:rPr>
              <a:t>G</a:t>
            </a:r>
            <a:r>
              <a:rPr lang="en-GB" sz="3600" dirty="0" smtClean="0">
                <a:cs typeface="Arial" panose="020B0604020202020204" pitchFamily="34" charset="0"/>
              </a:rPr>
              <a:t>uidelines. – Tourist Information </a:t>
            </a:r>
            <a:r>
              <a:rPr lang="en-GB" sz="3600" dirty="0" smtClean="0">
                <a:cs typeface="Arial" panose="020B0604020202020204" pitchFamily="34" charset="0"/>
              </a:rPr>
              <a:t>C</a:t>
            </a:r>
            <a:r>
              <a:rPr lang="en-GB" sz="3600" dirty="0" smtClean="0">
                <a:cs typeface="Arial" panose="020B0604020202020204" pitchFamily="34" charset="0"/>
              </a:rPr>
              <a:t>entres; Infrastructure; National Sites; Permits ….</a:t>
            </a:r>
            <a:endParaRPr lang="en-GB" sz="3600" dirty="0">
              <a:cs typeface="Arial" panose="020B0604020202020204" pitchFamily="34" charset="0"/>
            </a:endParaRPr>
          </a:p>
        </p:txBody>
      </p:sp>
    </p:spTree>
    <p:extLst>
      <p:ext uri="{BB962C8B-B14F-4D97-AF65-F5344CB8AC3E}">
        <p14:creationId xmlns:p14="http://schemas.microsoft.com/office/powerpoint/2010/main" val="24957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609600"/>
            <a:ext cx="10464338" cy="711201"/>
          </a:xfrm>
        </p:spPr>
        <p:txBody>
          <a:bodyPr>
            <a:normAutofit/>
          </a:bodyPr>
          <a:lstStyle/>
          <a:p>
            <a:r>
              <a:rPr lang="en-GB" sz="4400" b="1" dirty="0">
                <a:latin typeface="+mn-lt"/>
                <a:cs typeface="Arial" panose="020B0604020202020204" pitchFamily="34" charset="0"/>
              </a:rPr>
              <a:t>Tourism </a:t>
            </a:r>
            <a:r>
              <a:rPr lang="en-GB" sz="4400" b="1" dirty="0" smtClean="0">
                <a:latin typeface="+mn-lt"/>
                <a:cs typeface="Arial" panose="020B0604020202020204" pitchFamily="34" charset="0"/>
              </a:rPr>
              <a:t>Infrastructure</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554182" y="1450109"/>
            <a:ext cx="10875818" cy="5015346"/>
          </a:xfrm>
        </p:spPr>
        <p:txBody>
          <a:bodyPr>
            <a:noAutofit/>
          </a:bodyPr>
          <a:lstStyle/>
          <a:p>
            <a:pPr marL="0" indent="0" algn="ctr">
              <a:buNone/>
            </a:pPr>
            <a:r>
              <a:rPr lang="en-GB" sz="3200" dirty="0">
                <a:cs typeface="Arial" panose="020B0604020202020204" pitchFamily="34" charset="0"/>
              </a:rPr>
              <a:t>The sum total of basic facilities, equipment and installations needed for a functioning tourism industry. </a:t>
            </a:r>
          </a:p>
          <a:p>
            <a:r>
              <a:rPr lang="en-GB" sz="3200" b="1" dirty="0">
                <a:cs typeface="Arial" panose="020B0604020202020204" pitchFamily="34" charset="0"/>
              </a:rPr>
              <a:t>Tourist Facilities  </a:t>
            </a:r>
          </a:p>
          <a:p>
            <a:r>
              <a:rPr lang="en-GB" sz="3200" b="1" dirty="0">
                <a:cs typeface="Arial" panose="020B0604020202020204" pitchFamily="34" charset="0"/>
              </a:rPr>
              <a:t>Transportation System </a:t>
            </a:r>
          </a:p>
          <a:p>
            <a:r>
              <a:rPr lang="en-GB" sz="3200" b="1" dirty="0">
                <a:cs typeface="Arial" panose="020B0604020202020204" pitchFamily="34" charset="0"/>
              </a:rPr>
              <a:t>Utilities </a:t>
            </a:r>
          </a:p>
          <a:p>
            <a:r>
              <a:rPr lang="en-GB" sz="3200" b="1" dirty="0">
                <a:cs typeface="Arial" panose="020B0604020202020204" pitchFamily="34" charset="0"/>
              </a:rPr>
              <a:t>Health Facilities </a:t>
            </a:r>
          </a:p>
          <a:p>
            <a:r>
              <a:rPr lang="en-GB" sz="3200" b="1" dirty="0">
                <a:cs typeface="Arial" panose="020B0604020202020204" pitchFamily="34" charset="0"/>
              </a:rPr>
              <a:t>Cultural and </a:t>
            </a:r>
            <a:r>
              <a:rPr lang="en-GB" sz="3200" b="1" dirty="0" smtClean="0">
                <a:cs typeface="Arial" panose="020B0604020202020204" pitchFamily="34" charset="0"/>
              </a:rPr>
              <a:t>Recreational </a:t>
            </a:r>
            <a:r>
              <a:rPr lang="en-GB" sz="3200" b="1" dirty="0">
                <a:cs typeface="Arial" panose="020B0604020202020204" pitchFamily="34" charset="0"/>
              </a:rPr>
              <a:t>I</a:t>
            </a:r>
            <a:r>
              <a:rPr lang="en-GB" sz="3200" b="1" dirty="0" smtClean="0">
                <a:cs typeface="Arial" panose="020B0604020202020204" pitchFamily="34" charset="0"/>
              </a:rPr>
              <a:t>nfrastructures</a:t>
            </a:r>
            <a:endParaRPr lang="en-GB" sz="3200" b="1" dirty="0">
              <a:cs typeface="Arial" panose="020B0604020202020204" pitchFamily="34" charset="0"/>
            </a:endParaRPr>
          </a:p>
        </p:txBody>
      </p:sp>
    </p:spTree>
    <p:extLst>
      <p:ext uri="{BB962C8B-B14F-4D97-AF65-F5344CB8AC3E}">
        <p14:creationId xmlns:p14="http://schemas.microsoft.com/office/powerpoint/2010/main" val="1621165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582" y="323273"/>
            <a:ext cx="10492047" cy="1052945"/>
          </a:xfrm>
        </p:spPr>
        <p:txBody>
          <a:bodyPr>
            <a:normAutofit/>
          </a:bodyPr>
          <a:lstStyle/>
          <a:p>
            <a:r>
              <a:rPr lang="en-GB" sz="4400" b="1" dirty="0">
                <a:latin typeface="+mn-lt"/>
                <a:cs typeface="Arial" panose="020B0604020202020204" pitchFamily="34" charset="0"/>
              </a:rPr>
              <a:t>Tourism </a:t>
            </a:r>
            <a:r>
              <a:rPr lang="en-GB" sz="4400" b="1" dirty="0" smtClean="0">
                <a:latin typeface="+mn-lt"/>
                <a:cs typeface="Arial" panose="020B0604020202020204" pitchFamily="34" charset="0"/>
              </a:rPr>
              <a:t>Infrastructures</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295564" y="1524000"/>
            <a:ext cx="11134436" cy="2586182"/>
          </a:xfrm>
        </p:spPr>
        <p:txBody>
          <a:bodyPr>
            <a:normAutofit/>
          </a:bodyPr>
          <a:lstStyle/>
          <a:p>
            <a:r>
              <a:rPr lang="en-GB" sz="2800" dirty="0" smtClean="0">
                <a:cs typeface="Arial" panose="020B0604020202020204" pitchFamily="34" charset="0"/>
              </a:rPr>
              <a:t>Infrastructures </a:t>
            </a:r>
            <a:r>
              <a:rPr lang="en-GB" sz="2800" dirty="0">
                <a:cs typeface="Arial" panose="020B0604020202020204" pitchFamily="34" charset="0"/>
              </a:rPr>
              <a:t>serve </a:t>
            </a:r>
            <a:r>
              <a:rPr lang="en-GB" sz="2800" b="1" dirty="0" smtClean="0">
                <a:cs typeface="Arial" panose="020B0604020202020204" pitchFamily="34" charset="0"/>
              </a:rPr>
              <a:t>Tourists</a:t>
            </a:r>
            <a:r>
              <a:rPr lang="en-GB" sz="2800" dirty="0" smtClean="0">
                <a:cs typeface="Arial" panose="020B0604020202020204" pitchFamily="34" charset="0"/>
              </a:rPr>
              <a:t> </a:t>
            </a:r>
            <a:r>
              <a:rPr lang="en-GB" sz="2800" dirty="0">
                <a:cs typeface="Arial" panose="020B0604020202020204" pitchFamily="34" charset="0"/>
              </a:rPr>
              <a:t>as well as </a:t>
            </a:r>
            <a:r>
              <a:rPr lang="en-GB" sz="2800" b="1" dirty="0" smtClean="0">
                <a:cs typeface="Arial" panose="020B0604020202020204" pitchFamily="34" charset="0"/>
              </a:rPr>
              <a:t>Local </a:t>
            </a:r>
            <a:r>
              <a:rPr lang="en-GB" sz="2800" b="1" dirty="0">
                <a:cs typeface="Arial" panose="020B0604020202020204" pitchFamily="34" charset="0"/>
              </a:rPr>
              <a:t>P</a:t>
            </a:r>
            <a:r>
              <a:rPr lang="en-GB" sz="2800" b="1" dirty="0" smtClean="0">
                <a:cs typeface="Arial" panose="020B0604020202020204" pitchFamily="34" charset="0"/>
              </a:rPr>
              <a:t>opulation</a:t>
            </a:r>
            <a:r>
              <a:rPr lang="en-GB" sz="2800" dirty="0">
                <a:cs typeface="Arial" panose="020B0604020202020204" pitchFamily="34" charset="0"/>
              </a:rPr>
              <a:t>. </a:t>
            </a:r>
          </a:p>
          <a:p>
            <a:r>
              <a:rPr lang="en-GB" sz="2800" dirty="0">
                <a:cs typeface="Arial" panose="020B0604020202020204" pitchFamily="34" charset="0"/>
              </a:rPr>
              <a:t>Regardless of </a:t>
            </a:r>
            <a:r>
              <a:rPr lang="en-GB" sz="2800" dirty="0" smtClean="0">
                <a:cs typeface="Arial" panose="020B0604020202020204" pitchFamily="34" charset="0"/>
              </a:rPr>
              <a:t>who </a:t>
            </a:r>
            <a:r>
              <a:rPr lang="en-GB" sz="2800" dirty="0">
                <a:cs typeface="Arial" panose="020B0604020202020204" pitchFamily="34" charset="0"/>
              </a:rPr>
              <a:t>builds and operates them, infrastructures must be </a:t>
            </a:r>
            <a:r>
              <a:rPr lang="en-GB" sz="2800" b="1" dirty="0" smtClean="0">
                <a:cs typeface="Arial" panose="020B0604020202020204" pitchFamily="34" charset="0"/>
              </a:rPr>
              <a:t>carefully </a:t>
            </a:r>
            <a:r>
              <a:rPr lang="en-GB" sz="2800" b="1" dirty="0">
                <a:cs typeface="Arial" panose="020B0604020202020204" pitchFamily="34" charset="0"/>
              </a:rPr>
              <a:t>planned and executed. </a:t>
            </a:r>
          </a:p>
          <a:p>
            <a:r>
              <a:rPr lang="en-GB" sz="2800" dirty="0" smtClean="0">
                <a:cs typeface="Arial" panose="020B0604020202020204" pitchFamily="34" charset="0"/>
              </a:rPr>
              <a:t>Public </a:t>
            </a:r>
            <a:r>
              <a:rPr lang="en-GB" sz="2800" dirty="0">
                <a:cs typeface="Arial" panose="020B0604020202020204" pitchFamily="34" charset="0"/>
              </a:rPr>
              <a:t>opinions must be heard and political systems must be employed in evaluating the merits of proposed tourism projects.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630" y="3893559"/>
            <a:ext cx="2564679" cy="256222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08541" y="3950709"/>
            <a:ext cx="3438525" cy="25050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49964" y="4017818"/>
            <a:ext cx="3629891" cy="2318327"/>
          </a:xfrm>
          <a:prstGeom prst="rect">
            <a:avLst/>
          </a:prstGeom>
        </p:spPr>
      </p:pic>
    </p:spTree>
    <p:extLst>
      <p:ext uri="{BB962C8B-B14F-4D97-AF65-F5344CB8AC3E}">
        <p14:creationId xmlns:p14="http://schemas.microsoft.com/office/powerpoint/2010/main" val="4107952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83" y="240145"/>
            <a:ext cx="10769137" cy="1725815"/>
          </a:xfrm>
        </p:spPr>
        <p:txBody>
          <a:bodyPr/>
          <a:lstStyle/>
          <a:p>
            <a:r>
              <a:rPr lang="en-GB" b="1" dirty="0" smtClean="0"/>
              <a:t>Over Tourism </a:t>
            </a:r>
            <a:endParaRPr lang="en-GB" b="1" dirty="0"/>
          </a:p>
        </p:txBody>
      </p:sp>
      <p:sp>
        <p:nvSpPr>
          <p:cNvPr id="3" name="Content Placeholder 2"/>
          <p:cNvSpPr>
            <a:spLocks noGrp="1"/>
          </p:cNvSpPr>
          <p:nvPr>
            <p:ph idx="1"/>
          </p:nvPr>
        </p:nvSpPr>
        <p:spPr>
          <a:xfrm>
            <a:off x="166255" y="1440873"/>
            <a:ext cx="10849617" cy="960583"/>
          </a:xfrm>
        </p:spPr>
        <p:txBody>
          <a:bodyPr/>
          <a:lstStyle/>
          <a:p>
            <a:r>
              <a:rPr lang="en-GB" dirty="0">
                <a:hlinkClick r:id="rId2"/>
              </a:rPr>
              <a:t>https://</a:t>
            </a:r>
            <a:r>
              <a:rPr lang="en-GB" dirty="0" smtClean="0">
                <a:hlinkClick r:id="rId2"/>
              </a:rPr>
              <a:t>www.youtube.com/watch?v=LTTsy6uuzVs</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383" y="1965960"/>
            <a:ext cx="11702472" cy="4647276"/>
          </a:xfrm>
          <a:prstGeom prst="rect">
            <a:avLst/>
          </a:prstGeom>
        </p:spPr>
      </p:pic>
    </p:spTree>
    <p:extLst>
      <p:ext uri="{BB962C8B-B14F-4D97-AF65-F5344CB8AC3E}">
        <p14:creationId xmlns:p14="http://schemas.microsoft.com/office/powerpoint/2010/main" val="14938612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94327" y="526473"/>
            <a:ext cx="7065818" cy="22985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cs typeface="Arial" panose="020B0604020202020204" pitchFamily="34" charset="0"/>
              </a:rPr>
              <a:t>Mistakes are made when single purpose tourism infrastructures are narrowly conceived and rushed</a:t>
            </a:r>
            <a:endParaRPr lang="en-GB" sz="3200" dirty="0">
              <a:solidFill>
                <a:schemeClr val="tx1"/>
              </a:solidFill>
            </a:endParaRPr>
          </a:p>
        </p:txBody>
      </p:sp>
      <p:sp>
        <p:nvSpPr>
          <p:cNvPr id="5" name="Oval 4"/>
          <p:cNvSpPr/>
          <p:nvPr/>
        </p:nvSpPr>
        <p:spPr>
          <a:xfrm>
            <a:off x="1596571" y="3112655"/>
            <a:ext cx="9710058" cy="3251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cs typeface="Arial" panose="020B0604020202020204" pitchFamily="34" charset="0"/>
              </a:rPr>
              <a:t>Feasibility and Market Studies are </a:t>
            </a:r>
            <a:r>
              <a:rPr lang="en-GB" sz="3200" dirty="0" smtClean="0">
                <a:solidFill>
                  <a:schemeClr val="tx1"/>
                </a:solidFill>
                <a:cs typeface="Arial" panose="020B0604020202020204" pitchFamily="34" charset="0"/>
              </a:rPr>
              <a:t>essential</a:t>
            </a:r>
            <a:r>
              <a:rPr lang="en-GB" sz="3200" dirty="0" smtClean="0">
                <a:solidFill>
                  <a:schemeClr val="tx1"/>
                </a:solidFill>
                <a:cs typeface="Arial" panose="020B0604020202020204" pitchFamily="34" charset="0"/>
              </a:rPr>
              <a:t> </a:t>
            </a:r>
            <a:r>
              <a:rPr lang="en-GB" sz="3200" dirty="0">
                <a:solidFill>
                  <a:schemeClr val="tx1"/>
                </a:solidFill>
                <a:cs typeface="Arial" panose="020B0604020202020204" pitchFamily="34" charset="0"/>
              </a:rPr>
              <a:t>to evaluate the financial realism and </a:t>
            </a:r>
            <a:r>
              <a:rPr lang="en-GB" sz="3200" dirty="0" smtClean="0">
                <a:solidFill>
                  <a:schemeClr val="tx1"/>
                </a:solidFill>
                <a:cs typeface="Arial" panose="020B0604020202020204" pitchFamily="34" charset="0"/>
              </a:rPr>
              <a:t>the</a:t>
            </a:r>
          </a:p>
          <a:p>
            <a:pPr algn="ctr"/>
            <a:r>
              <a:rPr lang="en-GB" sz="3200" dirty="0" smtClean="0">
                <a:solidFill>
                  <a:schemeClr val="tx1"/>
                </a:solidFill>
                <a:cs typeface="Arial" panose="020B0604020202020204" pitchFamily="34" charset="0"/>
              </a:rPr>
              <a:t> </a:t>
            </a:r>
            <a:r>
              <a:rPr lang="en-GB" sz="3200" dirty="0">
                <a:solidFill>
                  <a:schemeClr val="tx1"/>
                </a:solidFill>
                <a:cs typeface="Arial" panose="020B0604020202020204" pitchFamily="34" charset="0"/>
              </a:rPr>
              <a:t>Environmental, Social and Economic Impacts of Tourism Development.</a:t>
            </a:r>
          </a:p>
        </p:txBody>
      </p:sp>
    </p:spTree>
    <p:extLst>
      <p:ext uri="{BB962C8B-B14F-4D97-AF65-F5344CB8AC3E}">
        <p14:creationId xmlns:p14="http://schemas.microsoft.com/office/powerpoint/2010/main" val="1412061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873" y="382385"/>
            <a:ext cx="11387681" cy="1492132"/>
          </a:xfrm>
        </p:spPr>
        <p:txBody>
          <a:bodyPr>
            <a:normAutofit/>
          </a:bodyPr>
          <a:lstStyle/>
          <a:p>
            <a:r>
              <a:rPr lang="en-GB" sz="4400" b="1" dirty="0">
                <a:latin typeface="+mn-lt"/>
                <a:cs typeface="Arial" panose="020B0604020202020204" pitchFamily="34" charset="0"/>
              </a:rPr>
              <a:t>Community Support and Tolerance</a:t>
            </a:r>
          </a:p>
        </p:txBody>
      </p:sp>
      <p:sp>
        <p:nvSpPr>
          <p:cNvPr id="3" name="Content Placeholder 2"/>
          <p:cNvSpPr>
            <a:spLocks noGrp="1"/>
          </p:cNvSpPr>
          <p:nvPr>
            <p:ph idx="1"/>
          </p:nvPr>
        </p:nvSpPr>
        <p:spPr>
          <a:xfrm>
            <a:off x="424873" y="1699491"/>
            <a:ext cx="11005127" cy="5006109"/>
          </a:xfrm>
        </p:spPr>
        <p:txBody>
          <a:bodyPr>
            <a:noAutofit/>
          </a:bodyPr>
          <a:lstStyle/>
          <a:p>
            <a:r>
              <a:rPr lang="en-GB" sz="3200" b="1" i="1" dirty="0">
                <a:cs typeface="Arial" panose="020B0604020202020204" pitchFamily="34" charset="0"/>
              </a:rPr>
              <a:t>Cultural harmony </a:t>
            </a:r>
            <a:r>
              <a:rPr lang="en-GB" sz="3200" dirty="0">
                <a:cs typeface="Arial" panose="020B0604020202020204" pitchFamily="34" charset="0"/>
              </a:rPr>
              <a:t>is an important issue in sustainable tourism development. </a:t>
            </a:r>
          </a:p>
          <a:p>
            <a:r>
              <a:rPr lang="en-GB" sz="3200" dirty="0">
                <a:cs typeface="Arial" panose="020B0604020202020204" pitchFamily="34" charset="0"/>
              </a:rPr>
              <a:t>Cultural diffusion is the process of spreading </a:t>
            </a:r>
            <a:r>
              <a:rPr lang="en-GB" sz="3200" dirty="0" smtClean="0">
                <a:cs typeface="Arial" panose="020B0604020202020204" pitchFamily="34" charset="0"/>
              </a:rPr>
              <a:t>Individual </a:t>
            </a:r>
            <a:r>
              <a:rPr lang="en-GB" sz="3200" dirty="0">
                <a:cs typeface="Arial" panose="020B0604020202020204" pitchFamily="34" charset="0"/>
              </a:rPr>
              <a:t>C</a:t>
            </a:r>
            <a:r>
              <a:rPr lang="en-GB" sz="3200" dirty="0" smtClean="0">
                <a:cs typeface="Arial" panose="020B0604020202020204" pitchFamily="34" charset="0"/>
              </a:rPr>
              <a:t>ultural </a:t>
            </a:r>
            <a:r>
              <a:rPr lang="en-GB" sz="3200" dirty="0">
                <a:cs typeface="Arial" panose="020B0604020202020204" pitchFamily="34" charset="0"/>
              </a:rPr>
              <a:t>T</a:t>
            </a:r>
            <a:r>
              <a:rPr lang="en-GB" sz="3200" dirty="0" smtClean="0">
                <a:cs typeface="Arial" panose="020B0604020202020204" pitchFamily="34" charset="0"/>
              </a:rPr>
              <a:t>raits </a:t>
            </a:r>
            <a:r>
              <a:rPr lang="en-GB" sz="3200" dirty="0">
                <a:cs typeface="Arial" panose="020B0604020202020204" pitchFamily="34" charset="0"/>
              </a:rPr>
              <a:t>from their source to other areas. </a:t>
            </a:r>
          </a:p>
          <a:p>
            <a:r>
              <a:rPr lang="en-GB" sz="3200" dirty="0">
                <a:cs typeface="Arial" panose="020B0604020202020204" pitchFamily="34" charset="0"/>
              </a:rPr>
              <a:t>Tourism is a means of </a:t>
            </a:r>
            <a:r>
              <a:rPr lang="en-GB" sz="3200" dirty="0" smtClean="0">
                <a:cs typeface="Arial" panose="020B0604020202020204" pitchFamily="34" charset="0"/>
              </a:rPr>
              <a:t>Transmitting </a:t>
            </a:r>
            <a:r>
              <a:rPr lang="en-GB" sz="3200" dirty="0">
                <a:cs typeface="Arial" panose="020B0604020202020204" pitchFamily="34" charset="0"/>
              </a:rPr>
              <a:t>C</a:t>
            </a:r>
            <a:r>
              <a:rPr lang="en-GB" sz="3200" dirty="0" smtClean="0">
                <a:cs typeface="Arial" panose="020B0604020202020204" pitchFamily="34" charset="0"/>
              </a:rPr>
              <a:t>ulture</a:t>
            </a:r>
            <a:r>
              <a:rPr lang="en-GB" sz="3200" dirty="0">
                <a:cs typeface="Arial" panose="020B0604020202020204" pitchFamily="34" charset="0"/>
              </a:rPr>
              <a:t>. </a:t>
            </a:r>
          </a:p>
          <a:p>
            <a:r>
              <a:rPr lang="en-GB" sz="3200" dirty="0">
                <a:cs typeface="Arial" panose="020B0604020202020204" pitchFamily="34" charset="0"/>
              </a:rPr>
              <a:t>A </a:t>
            </a:r>
            <a:r>
              <a:rPr lang="en-GB" sz="3200" dirty="0" smtClean="0">
                <a:cs typeface="Arial" panose="020B0604020202020204" pitchFamily="34" charset="0"/>
              </a:rPr>
              <a:t>Safe </a:t>
            </a:r>
            <a:r>
              <a:rPr lang="en-GB" sz="3200" dirty="0">
                <a:cs typeface="Arial" panose="020B0604020202020204" pitchFamily="34" charset="0"/>
              </a:rPr>
              <a:t>and </a:t>
            </a:r>
            <a:r>
              <a:rPr lang="en-GB" sz="3200" dirty="0" smtClean="0">
                <a:cs typeface="Arial" panose="020B0604020202020204" pitchFamily="34" charset="0"/>
              </a:rPr>
              <a:t>Secure </a:t>
            </a:r>
            <a:r>
              <a:rPr lang="en-GB" sz="3200" dirty="0">
                <a:cs typeface="Arial" panose="020B0604020202020204" pitchFamily="34" charset="0"/>
              </a:rPr>
              <a:t>E</a:t>
            </a:r>
            <a:r>
              <a:rPr lang="en-GB" sz="3200" dirty="0" smtClean="0">
                <a:cs typeface="Arial" panose="020B0604020202020204" pitchFamily="34" charset="0"/>
              </a:rPr>
              <a:t>nvironment </a:t>
            </a:r>
          </a:p>
          <a:p>
            <a:pPr marL="45720" indent="0">
              <a:buNone/>
            </a:pPr>
            <a:r>
              <a:rPr lang="en-GB" sz="3200" dirty="0" smtClean="0">
                <a:cs typeface="Arial" panose="020B0604020202020204" pitchFamily="34" charset="0"/>
              </a:rPr>
              <a:t>must </a:t>
            </a:r>
            <a:r>
              <a:rPr lang="en-GB" sz="3200" dirty="0">
                <a:cs typeface="Arial" panose="020B0604020202020204" pitchFamily="34" charset="0"/>
              </a:rPr>
              <a:t>be established where law </a:t>
            </a:r>
            <a:endParaRPr lang="en-GB" sz="3200" dirty="0" smtClean="0">
              <a:cs typeface="Arial" panose="020B0604020202020204" pitchFamily="34" charset="0"/>
            </a:endParaRPr>
          </a:p>
          <a:p>
            <a:pPr marL="45720" indent="0">
              <a:buNone/>
            </a:pPr>
            <a:r>
              <a:rPr lang="en-GB" sz="3200" dirty="0" smtClean="0">
                <a:cs typeface="Arial" panose="020B0604020202020204" pitchFamily="34" charset="0"/>
              </a:rPr>
              <a:t>prevails </a:t>
            </a:r>
            <a:r>
              <a:rPr lang="en-GB" sz="3200" dirty="0">
                <a:cs typeface="Arial" panose="020B0604020202020204" pitchFamily="34" charset="0"/>
              </a:rPr>
              <a:t>and local culture is protected.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0982" y="3241545"/>
            <a:ext cx="3740727" cy="3122309"/>
          </a:xfrm>
          <a:prstGeom prst="rect">
            <a:avLst/>
          </a:prstGeom>
        </p:spPr>
      </p:pic>
    </p:spTree>
    <p:extLst>
      <p:ext uri="{BB962C8B-B14F-4D97-AF65-F5344CB8AC3E}">
        <p14:creationId xmlns:p14="http://schemas.microsoft.com/office/powerpoint/2010/main" val="215125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945" y="397164"/>
            <a:ext cx="10473575" cy="1034472"/>
          </a:xfrm>
        </p:spPr>
        <p:txBody>
          <a:bodyPr>
            <a:normAutofit/>
          </a:bodyPr>
          <a:lstStyle/>
          <a:p>
            <a:r>
              <a:rPr lang="en-GB" sz="4400" b="1" dirty="0">
                <a:latin typeface="+mn-lt"/>
                <a:cs typeface="Arial" panose="020B0604020202020204" pitchFamily="34" charset="0"/>
              </a:rPr>
              <a:t>Community Support and Tolerance</a:t>
            </a:r>
          </a:p>
        </p:txBody>
      </p:sp>
      <p:sp>
        <p:nvSpPr>
          <p:cNvPr id="3" name="Content Placeholder 2"/>
          <p:cNvSpPr>
            <a:spLocks noGrp="1"/>
          </p:cNvSpPr>
          <p:nvPr>
            <p:ph idx="1"/>
          </p:nvPr>
        </p:nvSpPr>
        <p:spPr>
          <a:xfrm>
            <a:off x="286327" y="1431636"/>
            <a:ext cx="11545455" cy="3075709"/>
          </a:xfrm>
        </p:spPr>
        <p:txBody>
          <a:bodyPr>
            <a:noAutofit/>
          </a:bodyPr>
          <a:lstStyle/>
          <a:p>
            <a:pPr marL="0" indent="0" algn="ctr">
              <a:buNone/>
            </a:pPr>
            <a:r>
              <a:rPr lang="en-GB" sz="3200" dirty="0">
                <a:latin typeface="Arial" panose="020B0604020202020204" pitchFamily="34" charset="0"/>
                <a:cs typeface="Arial" panose="020B0604020202020204" pitchFamily="34" charset="0"/>
              </a:rPr>
              <a:t>Harmony between </a:t>
            </a:r>
            <a:r>
              <a:rPr lang="en-GB" sz="3200" b="1" dirty="0" smtClean="0">
                <a:latin typeface="Arial" panose="020B0604020202020204" pitchFamily="34" charset="0"/>
                <a:cs typeface="Arial" panose="020B0604020202020204" pitchFamily="34" charset="0"/>
              </a:rPr>
              <a:t>Traditional</a:t>
            </a:r>
            <a:r>
              <a:rPr lang="en-GB" sz="3200" dirty="0" smtClean="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and </a:t>
            </a:r>
            <a:r>
              <a:rPr lang="en-GB" sz="3200" b="1" dirty="0" smtClean="0">
                <a:latin typeface="Arial" panose="020B0604020202020204" pitchFamily="34" charset="0"/>
                <a:cs typeface="Arial" panose="020B0604020202020204" pitchFamily="34" charset="0"/>
              </a:rPr>
              <a:t>Foreign </a:t>
            </a:r>
            <a:r>
              <a:rPr lang="en-GB" sz="3200" b="1" dirty="0">
                <a:latin typeface="Arial" panose="020B0604020202020204" pitchFamily="34" charset="0"/>
                <a:cs typeface="Arial" panose="020B0604020202020204" pitchFamily="34" charset="0"/>
              </a:rPr>
              <a:t>C</a:t>
            </a:r>
            <a:r>
              <a:rPr lang="en-GB" sz="3200" b="1" dirty="0" smtClean="0">
                <a:latin typeface="Arial" panose="020B0604020202020204" pitchFamily="34" charset="0"/>
                <a:cs typeface="Arial" panose="020B0604020202020204" pitchFamily="34" charset="0"/>
              </a:rPr>
              <a:t>ultures </a:t>
            </a:r>
            <a:r>
              <a:rPr lang="en-GB" sz="3200" dirty="0">
                <a:latin typeface="Arial" panose="020B0604020202020204" pitchFamily="34" charset="0"/>
                <a:cs typeface="Arial" panose="020B0604020202020204" pitchFamily="34" charset="0"/>
              </a:rPr>
              <a:t>must be established through </a:t>
            </a:r>
            <a:r>
              <a:rPr lang="en-GB" sz="3200" b="1" dirty="0" smtClean="0">
                <a:latin typeface="Arial" panose="020B0604020202020204" pitchFamily="34" charset="0"/>
                <a:cs typeface="Arial" panose="020B0604020202020204" pitchFamily="34" charset="0"/>
              </a:rPr>
              <a:t>Demonstration</a:t>
            </a:r>
            <a:r>
              <a:rPr lang="en-GB" sz="3200" dirty="0" smtClean="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and </a:t>
            </a:r>
            <a:r>
              <a:rPr lang="en-GB" sz="3200" b="1" dirty="0" smtClean="0">
                <a:latin typeface="Arial" panose="020B0604020202020204" pitchFamily="34" charset="0"/>
                <a:cs typeface="Arial" panose="020B0604020202020204" pitchFamily="34" charset="0"/>
              </a:rPr>
              <a:t>Communication</a:t>
            </a:r>
            <a:r>
              <a:rPr lang="en-GB" sz="3200" dirty="0"/>
              <a:t>. </a:t>
            </a:r>
          </a:p>
          <a:p>
            <a:r>
              <a:rPr lang="en-GB" sz="3200" dirty="0">
                <a:latin typeface="Arial" panose="020B0604020202020204" pitchFamily="34" charset="0"/>
                <a:cs typeface="Arial" panose="020B0604020202020204" pitchFamily="34" charset="0"/>
              </a:rPr>
              <a:t>Mutual </a:t>
            </a:r>
            <a:r>
              <a:rPr lang="en-GB" sz="3200" i="1" dirty="0" smtClean="0">
                <a:latin typeface="Arial" panose="020B0604020202020204" pitchFamily="34" charset="0"/>
                <a:cs typeface="Arial" panose="020B0604020202020204" pitchFamily="34" charset="0"/>
              </a:rPr>
              <a:t>Respect</a:t>
            </a:r>
            <a:r>
              <a:rPr lang="en-GB" sz="3200" dirty="0" smtClean="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can be </a:t>
            </a:r>
            <a:r>
              <a:rPr lang="en-GB" sz="3200" dirty="0" smtClean="0">
                <a:latin typeface="Arial" panose="020B0604020202020204" pitchFamily="34" charset="0"/>
                <a:cs typeface="Arial" panose="020B0604020202020204" pitchFamily="34" charset="0"/>
              </a:rPr>
              <a:t>gained. </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Acceptance of </a:t>
            </a:r>
            <a:endParaRPr lang="en-GB" sz="3200" dirty="0">
              <a:latin typeface="Arial" panose="020B0604020202020204" pitchFamily="34" charset="0"/>
              <a:cs typeface="Arial" panose="020B0604020202020204" pitchFamily="34" charset="0"/>
            </a:endParaRPr>
          </a:p>
          <a:p>
            <a:pPr marL="45720" indent="0">
              <a:buNone/>
            </a:pPr>
            <a:r>
              <a:rPr lang="en-GB" sz="3200" b="1" i="1" dirty="0" smtClean="0">
                <a:latin typeface="Arial" panose="020B0604020202020204" pitchFamily="34" charset="0"/>
                <a:cs typeface="Arial" panose="020B0604020202020204" pitchFamily="34" charset="0"/>
              </a:rPr>
              <a:t>Tourism</a:t>
            </a:r>
            <a:r>
              <a:rPr lang="en-GB" sz="3200" b="1" dirty="0" smtClean="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and </a:t>
            </a:r>
            <a:r>
              <a:rPr lang="en-GB" sz="3200" b="1" i="1" dirty="0" smtClean="0">
                <a:latin typeface="Arial" panose="020B0604020202020204" pitchFamily="34" charset="0"/>
                <a:cs typeface="Arial" panose="020B0604020202020204" pitchFamily="34" charset="0"/>
              </a:rPr>
              <a:t>Cultural </a:t>
            </a:r>
          </a:p>
          <a:p>
            <a:pPr marL="45720" indent="0">
              <a:buNone/>
            </a:pPr>
            <a:r>
              <a:rPr lang="en-GB" sz="3200" b="1" i="1" dirty="0" smtClean="0">
                <a:latin typeface="Arial" panose="020B0604020202020204" pitchFamily="34" charset="0"/>
                <a:cs typeface="Arial" panose="020B0604020202020204" pitchFamily="34" charset="0"/>
              </a:rPr>
              <a:t>C</a:t>
            </a:r>
            <a:r>
              <a:rPr lang="en-GB" sz="3200" b="1" i="1" dirty="0" smtClean="0">
                <a:latin typeface="Arial" panose="020B0604020202020204" pitchFamily="34" charset="0"/>
                <a:cs typeface="Arial" panose="020B0604020202020204" pitchFamily="34" charset="0"/>
              </a:rPr>
              <a:t>hanges </a:t>
            </a:r>
            <a:r>
              <a:rPr lang="en-GB" sz="3200" dirty="0" smtClean="0">
                <a:latin typeface="Arial" panose="020B0604020202020204" pitchFamily="34" charset="0"/>
                <a:cs typeface="Arial" panose="020B0604020202020204" pitchFamily="34" charset="0"/>
              </a:rPr>
              <a:t>can be</a:t>
            </a:r>
          </a:p>
          <a:p>
            <a:pPr marL="45720" indent="0">
              <a:buNone/>
            </a:pPr>
            <a:r>
              <a:rPr lang="en-GB" sz="3200" dirty="0" smtClean="0">
                <a:latin typeface="Arial" panose="020B0604020202020204" pitchFamily="34" charset="0"/>
                <a:cs typeface="Arial" panose="020B0604020202020204" pitchFamily="34" charset="0"/>
              </a:rPr>
              <a:t> achieved.</a:t>
            </a:r>
            <a:endParaRPr lang="en-GB" sz="3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3337" y="3232727"/>
            <a:ext cx="6838518" cy="3398982"/>
          </a:xfrm>
          <a:prstGeom prst="rect">
            <a:avLst/>
          </a:prstGeom>
        </p:spPr>
      </p:pic>
    </p:spTree>
    <p:extLst>
      <p:ext uri="{BB962C8B-B14F-4D97-AF65-F5344CB8AC3E}">
        <p14:creationId xmlns:p14="http://schemas.microsoft.com/office/powerpoint/2010/main" val="18633053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075" y="92364"/>
            <a:ext cx="10771446" cy="1579418"/>
          </a:xfrm>
        </p:spPr>
        <p:txBody>
          <a:bodyPr>
            <a:normAutofit/>
          </a:bodyPr>
          <a:lstStyle/>
          <a:p>
            <a:r>
              <a:rPr lang="en-GB" sz="4400" b="1" dirty="0">
                <a:latin typeface="+mn-lt"/>
                <a:cs typeface="Arial" panose="020B0604020202020204" pitchFamily="34" charset="0"/>
              </a:rPr>
              <a:t>Personal Security and Safety of Tourists</a:t>
            </a:r>
          </a:p>
        </p:txBody>
      </p:sp>
      <p:sp>
        <p:nvSpPr>
          <p:cNvPr id="3" name="Content Placeholder 2"/>
          <p:cNvSpPr>
            <a:spLocks noGrp="1"/>
          </p:cNvSpPr>
          <p:nvPr>
            <p:ph idx="1"/>
          </p:nvPr>
        </p:nvSpPr>
        <p:spPr>
          <a:xfrm>
            <a:off x="387927" y="1524000"/>
            <a:ext cx="11499273" cy="2198255"/>
          </a:xfrm>
        </p:spPr>
        <p:txBody>
          <a:bodyPr>
            <a:normAutofit/>
          </a:bodyPr>
          <a:lstStyle/>
          <a:p>
            <a:r>
              <a:rPr lang="en-GB" sz="3200" dirty="0">
                <a:cs typeface="Arial" panose="020B0604020202020204" pitchFamily="34" charset="0"/>
              </a:rPr>
              <a:t>To ensure safety of tourists, government services must be immediately available. </a:t>
            </a:r>
          </a:p>
          <a:p>
            <a:r>
              <a:rPr lang="en-GB" sz="3200" dirty="0">
                <a:cs typeface="Arial" panose="020B0604020202020204" pitchFamily="34" charset="0"/>
              </a:rPr>
              <a:t> Local governments must be prepared to respond to multiple crises including ordinary and unexpected.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7074" y="3722255"/>
            <a:ext cx="4324926" cy="292388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1903" y="3796145"/>
            <a:ext cx="3486150" cy="284999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3744624"/>
            <a:ext cx="3969903" cy="2901516"/>
          </a:xfrm>
          <a:prstGeom prst="rect">
            <a:avLst/>
          </a:prstGeom>
        </p:spPr>
      </p:pic>
    </p:spTree>
    <p:extLst>
      <p:ext uri="{BB962C8B-B14F-4D97-AF65-F5344CB8AC3E}">
        <p14:creationId xmlns:p14="http://schemas.microsoft.com/office/powerpoint/2010/main" val="1647869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609600"/>
            <a:ext cx="11277600" cy="1136073"/>
          </a:xfrm>
        </p:spPr>
        <p:txBody>
          <a:bodyPr>
            <a:normAutofit/>
          </a:bodyPr>
          <a:lstStyle/>
          <a:p>
            <a:r>
              <a:rPr lang="en-GB" sz="4400" b="1" dirty="0">
                <a:latin typeface="+mn-lt"/>
                <a:cs typeface="Arial" panose="020B0604020202020204" pitchFamily="34" charset="0"/>
              </a:rPr>
              <a:t>Code of Ethics and Behaviour for Tourists</a:t>
            </a:r>
          </a:p>
        </p:txBody>
      </p:sp>
      <p:sp>
        <p:nvSpPr>
          <p:cNvPr id="3" name="Content Placeholder 2"/>
          <p:cNvSpPr>
            <a:spLocks noGrp="1"/>
          </p:cNvSpPr>
          <p:nvPr>
            <p:ph idx="1"/>
          </p:nvPr>
        </p:nvSpPr>
        <p:spPr>
          <a:xfrm>
            <a:off x="452582" y="1616364"/>
            <a:ext cx="11351491" cy="2503054"/>
          </a:xfrm>
        </p:spPr>
        <p:txBody>
          <a:bodyPr>
            <a:normAutofit/>
          </a:bodyPr>
          <a:lstStyle/>
          <a:p>
            <a:r>
              <a:rPr lang="en-GB" sz="3200" dirty="0">
                <a:cs typeface="Arial" panose="020B0604020202020204" pitchFamily="34" charset="0"/>
              </a:rPr>
              <a:t>Tourists should extend their </a:t>
            </a:r>
            <a:r>
              <a:rPr lang="en-GB" sz="3200" i="1" dirty="0">
                <a:cs typeface="Arial" panose="020B0604020202020204" pitchFamily="34" charset="0"/>
              </a:rPr>
              <a:t>respect</a:t>
            </a:r>
            <a:r>
              <a:rPr lang="en-GB" sz="3200" dirty="0">
                <a:cs typeface="Arial" panose="020B0604020202020204" pitchFamily="34" charset="0"/>
              </a:rPr>
              <a:t> for local authority to the </a:t>
            </a:r>
            <a:r>
              <a:rPr lang="en-GB" sz="3200" b="1" dirty="0" smtClean="0">
                <a:cs typeface="Arial" panose="020B0604020202020204" pitchFamily="34" charset="0"/>
              </a:rPr>
              <a:t>Local </a:t>
            </a:r>
            <a:r>
              <a:rPr lang="en-GB" sz="3200" b="1" dirty="0">
                <a:cs typeface="Arial" panose="020B0604020202020204" pitchFamily="34" charset="0"/>
              </a:rPr>
              <a:t>P</a:t>
            </a:r>
            <a:r>
              <a:rPr lang="en-GB" sz="3200" b="1" dirty="0" smtClean="0">
                <a:cs typeface="Arial" panose="020B0604020202020204" pitchFamily="34" charset="0"/>
              </a:rPr>
              <a:t>opulation </a:t>
            </a:r>
            <a:r>
              <a:rPr lang="en-GB" sz="3200" dirty="0">
                <a:cs typeface="Arial" panose="020B0604020202020204" pitchFamily="34" charset="0"/>
              </a:rPr>
              <a:t>and </a:t>
            </a:r>
            <a:r>
              <a:rPr lang="en-GB" sz="3200" b="1" dirty="0" smtClean="0">
                <a:cs typeface="Arial" panose="020B0604020202020204" pitchFamily="34" charset="0"/>
              </a:rPr>
              <a:t>Culture</a:t>
            </a:r>
            <a:r>
              <a:rPr lang="en-GB" sz="3200" b="1" dirty="0">
                <a:cs typeface="Arial" panose="020B0604020202020204" pitchFamily="34" charset="0"/>
              </a:rPr>
              <a:t>. </a:t>
            </a:r>
          </a:p>
          <a:p>
            <a:r>
              <a:rPr lang="en-GB" sz="3200" dirty="0">
                <a:cs typeface="Arial" panose="020B0604020202020204" pitchFamily="34" charset="0"/>
              </a:rPr>
              <a:t>To promote </a:t>
            </a:r>
            <a:r>
              <a:rPr lang="en-GB" sz="3200" b="1" dirty="0" smtClean="0">
                <a:cs typeface="Arial" panose="020B0604020202020204" pitchFamily="34" charset="0"/>
              </a:rPr>
              <a:t>Cultural </a:t>
            </a:r>
            <a:r>
              <a:rPr lang="en-GB" sz="3200" b="1" dirty="0">
                <a:cs typeface="Arial" panose="020B0604020202020204" pitchFamily="34" charset="0"/>
              </a:rPr>
              <a:t>U</a:t>
            </a:r>
            <a:r>
              <a:rPr lang="en-GB" sz="3200" b="1" dirty="0" smtClean="0">
                <a:cs typeface="Arial" panose="020B0604020202020204" pitchFamily="34" charset="0"/>
              </a:rPr>
              <a:t>nderstanding</a:t>
            </a:r>
            <a:r>
              <a:rPr lang="en-GB" sz="3200" dirty="0">
                <a:cs typeface="Arial" panose="020B0604020202020204" pitchFamily="34" charset="0"/>
              </a:rPr>
              <a:t>, </a:t>
            </a:r>
            <a:r>
              <a:rPr lang="en-GB" sz="3200" dirty="0" smtClean="0">
                <a:cs typeface="Arial" panose="020B0604020202020204" pitchFamily="34" charset="0"/>
              </a:rPr>
              <a:t>Tourists </a:t>
            </a:r>
            <a:r>
              <a:rPr lang="en-GB" sz="3200" dirty="0">
                <a:cs typeface="Arial" panose="020B0604020202020204" pitchFamily="34" charset="0"/>
              </a:rPr>
              <a:t>must be aware of the local codes of </a:t>
            </a:r>
            <a:r>
              <a:rPr lang="en-GB" sz="3200" dirty="0" smtClean="0">
                <a:cs typeface="Arial" panose="020B0604020202020204" pitchFamily="34" charset="0"/>
              </a:rPr>
              <a:t>Ethics</a:t>
            </a:r>
            <a:r>
              <a:rPr lang="en-GB" sz="3200" dirty="0">
                <a:cs typeface="Arial" panose="020B0604020202020204" pitchFamily="34" charset="0"/>
              </a:rPr>
              <a:t>, </a:t>
            </a:r>
            <a:r>
              <a:rPr lang="en-GB" sz="3200" dirty="0" smtClean="0">
                <a:cs typeface="Arial" panose="020B0604020202020204" pitchFamily="34" charset="0"/>
              </a:rPr>
              <a:t>Social </a:t>
            </a:r>
            <a:r>
              <a:rPr lang="en-GB" sz="3200" dirty="0">
                <a:cs typeface="Arial" panose="020B0604020202020204" pitchFamily="34" charset="0"/>
              </a:rPr>
              <a:t>mores and </a:t>
            </a:r>
            <a:r>
              <a:rPr lang="en-GB" sz="3200" dirty="0" smtClean="0">
                <a:cs typeface="Arial" panose="020B0604020202020204" pitchFamily="34" charset="0"/>
              </a:rPr>
              <a:t>Behavioural </a:t>
            </a:r>
            <a:r>
              <a:rPr lang="en-GB" sz="3200" dirty="0">
                <a:cs typeface="Arial" panose="020B0604020202020204" pitchFamily="34" charset="0"/>
              </a:rPr>
              <a:t>C</a:t>
            </a:r>
            <a:r>
              <a:rPr lang="en-GB" sz="3200" dirty="0" smtClean="0">
                <a:cs typeface="Arial" panose="020B0604020202020204" pitchFamily="34" charset="0"/>
              </a:rPr>
              <a:t>onventions</a:t>
            </a:r>
            <a:r>
              <a:rPr lang="en-GB" sz="3200" dirty="0">
                <a:cs typeface="Arial" panose="020B0604020202020204" pitchFamily="34" charset="0"/>
              </a:rPr>
              <a: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8073" y="3715905"/>
            <a:ext cx="5477164" cy="282055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5927" y="4221018"/>
            <a:ext cx="4119417" cy="2189017"/>
          </a:xfrm>
          <a:prstGeom prst="rect">
            <a:avLst/>
          </a:prstGeom>
        </p:spPr>
      </p:pic>
    </p:spTree>
    <p:extLst>
      <p:ext uri="{BB962C8B-B14F-4D97-AF65-F5344CB8AC3E}">
        <p14:creationId xmlns:p14="http://schemas.microsoft.com/office/powerpoint/2010/main" val="7464276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Case Study - Boracay </a:t>
            </a:r>
            <a:endParaRPr lang="en-GB" dirty="0"/>
          </a:p>
        </p:txBody>
      </p:sp>
      <p:sp>
        <p:nvSpPr>
          <p:cNvPr id="3" name="Subtitle 2"/>
          <p:cNvSpPr>
            <a:spLocks noGrp="1"/>
          </p:cNvSpPr>
          <p:nvPr>
            <p:ph type="subTitle" idx="1"/>
          </p:nvPr>
        </p:nvSpPr>
        <p:spPr>
          <a:xfrm>
            <a:off x="1191491" y="3869634"/>
            <a:ext cx="9285899" cy="1388165"/>
          </a:xfrm>
        </p:spPr>
        <p:txBody>
          <a:bodyPr>
            <a:normAutofit/>
          </a:bodyPr>
          <a:lstStyle/>
          <a:p>
            <a:r>
              <a:rPr lang="en-GB" sz="4000" b="1" dirty="0" smtClean="0"/>
              <a:t>The Butler Model of the </a:t>
            </a:r>
          </a:p>
          <a:p>
            <a:r>
              <a:rPr lang="en-GB" sz="4000" b="1" dirty="0" smtClean="0"/>
              <a:t>Tourism Life Cycle</a:t>
            </a:r>
            <a:endParaRPr lang="en-GB" sz="4000" b="1" dirty="0"/>
          </a:p>
        </p:txBody>
      </p:sp>
    </p:spTree>
    <p:extLst>
      <p:ext uri="{BB962C8B-B14F-4D97-AF65-F5344CB8AC3E}">
        <p14:creationId xmlns:p14="http://schemas.microsoft.com/office/powerpoint/2010/main" val="39307671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314036"/>
            <a:ext cx="8478981" cy="1034473"/>
          </a:xfrm>
        </p:spPr>
        <p:txBody>
          <a:bodyPr>
            <a:normAutofit/>
          </a:bodyPr>
          <a:lstStyle/>
          <a:p>
            <a:pPr algn="ctr"/>
            <a:r>
              <a:rPr lang="en-GB" sz="3600" b="1" dirty="0">
                <a:latin typeface="+mn-lt"/>
                <a:cs typeface="Arial" panose="020B0604020202020204" pitchFamily="34" charset="0"/>
              </a:rPr>
              <a:t>Butler Model of </a:t>
            </a:r>
            <a:r>
              <a:rPr lang="en-GB" sz="3600" b="1" dirty="0" smtClean="0">
                <a:latin typeface="+mn-lt"/>
                <a:cs typeface="Arial" panose="020B0604020202020204" pitchFamily="34" charset="0"/>
              </a:rPr>
              <a:t>the Tourism </a:t>
            </a:r>
            <a:r>
              <a:rPr lang="en-GB" sz="3600" b="1" dirty="0">
                <a:latin typeface="+mn-lt"/>
                <a:cs typeface="Arial" panose="020B0604020202020204" pitchFamily="34" charset="0"/>
              </a:rPr>
              <a:t>Life </a:t>
            </a:r>
            <a:r>
              <a:rPr lang="en-GB" sz="3600" b="1" dirty="0" smtClean="0">
                <a:latin typeface="+mn-lt"/>
                <a:cs typeface="Arial" panose="020B0604020202020204" pitchFamily="34" charset="0"/>
              </a:rPr>
              <a:t>Cycle</a:t>
            </a:r>
            <a:endParaRPr lang="en-GB" sz="3600" b="1" dirty="0">
              <a:latin typeface="+mn-lt"/>
              <a:cs typeface="Arial" panose="020B0604020202020204" pitchFamily="34" charset="0"/>
            </a:endParaRPr>
          </a:p>
        </p:txBody>
      </p:sp>
      <p:pic>
        <p:nvPicPr>
          <p:cNvPr id="2052" name="Picture 4" descr="Image result for image of butler model"/>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8594" y="1459345"/>
            <a:ext cx="8228060" cy="5041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5620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582" y="609600"/>
            <a:ext cx="10565938" cy="775855"/>
          </a:xfrm>
        </p:spPr>
        <p:txBody>
          <a:bodyPr>
            <a:normAutofit/>
          </a:bodyPr>
          <a:lstStyle/>
          <a:p>
            <a:r>
              <a:rPr lang="en-GB" sz="4000" b="1" dirty="0">
                <a:latin typeface="+mn-lt"/>
                <a:cs typeface="Arial" panose="020B0604020202020204" pitchFamily="34" charset="0"/>
              </a:rPr>
              <a:t>Boracay </a:t>
            </a:r>
            <a:r>
              <a:rPr lang="en-GB" sz="4000" b="1" dirty="0" smtClean="0">
                <a:latin typeface="+mn-lt"/>
                <a:cs typeface="Arial" panose="020B0604020202020204" pitchFamily="34" charset="0"/>
              </a:rPr>
              <a:t>Island </a:t>
            </a:r>
            <a:endParaRPr lang="en-GB" sz="4000" b="1" dirty="0">
              <a:latin typeface="+mn-lt"/>
              <a:cs typeface="Arial" panose="020B0604020202020204" pitchFamily="34" charset="0"/>
            </a:endParaRPr>
          </a:p>
        </p:txBody>
      </p:sp>
      <p:sp>
        <p:nvSpPr>
          <p:cNvPr id="3" name="Content Placeholder 2"/>
          <p:cNvSpPr>
            <a:spLocks noGrp="1"/>
          </p:cNvSpPr>
          <p:nvPr>
            <p:ph idx="1"/>
          </p:nvPr>
        </p:nvSpPr>
        <p:spPr>
          <a:xfrm>
            <a:off x="452582" y="1505528"/>
            <a:ext cx="10563289" cy="895928"/>
          </a:xfrm>
        </p:spPr>
        <p:txBody>
          <a:bodyPr/>
          <a:lstStyle/>
          <a:p>
            <a:r>
              <a:rPr lang="en-GB" dirty="0">
                <a:hlinkClick r:id="rId2"/>
              </a:rPr>
              <a:t>https://www.youtube.com/watch?v=EqxvnkTp99o</a:t>
            </a: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0909" y="2207492"/>
            <a:ext cx="11822546" cy="4414981"/>
          </a:xfrm>
          <a:prstGeom prst="rect">
            <a:avLst/>
          </a:prstGeom>
        </p:spPr>
      </p:pic>
    </p:spTree>
    <p:extLst>
      <p:ext uri="{BB962C8B-B14F-4D97-AF65-F5344CB8AC3E}">
        <p14:creationId xmlns:p14="http://schemas.microsoft.com/office/powerpoint/2010/main" val="35913119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srcRect l="13386" r="13386"/>
          <a:stretch>
            <a:fillRect/>
          </a:stretch>
        </p:blipFill>
        <p:spPr>
          <a:xfrm>
            <a:off x="222410" y="173918"/>
            <a:ext cx="6584789" cy="6439317"/>
          </a:xfrm>
        </p:spPr>
      </p:pic>
      <p:sp>
        <p:nvSpPr>
          <p:cNvPr id="3" name="Title 2"/>
          <p:cNvSpPr>
            <a:spLocks noGrp="1"/>
          </p:cNvSpPr>
          <p:nvPr>
            <p:ph type="title"/>
          </p:nvPr>
        </p:nvSpPr>
        <p:spPr>
          <a:xfrm>
            <a:off x="7056582" y="369455"/>
            <a:ext cx="4414982" cy="1200727"/>
          </a:xfrm>
        </p:spPr>
        <p:txBody>
          <a:bodyPr>
            <a:normAutofit/>
          </a:bodyPr>
          <a:lstStyle/>
          <a:p>
            <a:pPr algn="ctr"/>
            <a:r>
              <a:rPr lang="en-GB" b="1" dirty="0">
                <a:latin typeface="+mn-lt"/>
                <a:cs typeface="Arial" panose="020B0604020202020204" pitchFamily="34" charset="0"/>
              </a:rPr>
              <a:t>Boracay</a:t>
            </a:r>
            <a:r>
              <a:rPr lang="en-GB" b="1" dirty="0">
                <a:latin typeface="+mn-lt"/>
              </a:rPr>
              <a:t> d</a:t>
            </a:r>
            <a:r>
              <a:rPr lang="en-GB" b="1" dirty="0" smtClean="0">
                <a:latin typeface="+mn-lt"/>
              </a:rPr>
              <a:t>uring the 1970s</a:t>
            </a:r>
            <a:endParaRPr lang="en-GB" b="1" dirty="0">
              <a:latin typeface="+mn-lt"/>
            </a:endParaRPr>
          </a:p>
        </p:txBody>
      </p:sp>
      <p:sp>
        <p:nvSpPr>
          <p:cNvPr id="4" name="Text Placeholder 3"/>
          <p:cNvSpPr>
            <a:spLocks noGrp="1"/>
          </p:cNvSpPr>
          <p:nvPr>
            <p:ph type="body" sz="half" idx="2"/>
          </p:nvPr>
        </p:nvSpPr>
        <p:spPr>
          <a:xfrm>
            <a:off x="6927273" y="1741335"/>
            <a:ext cx="5089236" cy="5116664"/>
          </a:xfrm>
        </p:spPr>
        <p:txBody>
          <a:bodyPr>
            <a:normAutofit/>
          </a:bodyPr>
          <a:lstStyle/>
          <a:p>
            <a:r>
              <a:rPr lang="en-GB" sz="3600" b="1" i="1" dirty="0" smtClean="0">
                <a:cs typeface="Arial" panose="020B0604020202020204" pitchFamily="34" charset="0"/>
              </a:rPr>
              <a:t>Stage </a:t>
            </a:r>
            <a:r>
              <a:rPr lang="en-GB" sz="3600" b="1" i="1" dirty="0">
                <a:cs typeface="Arial" panose="020B0604020202020204" pitchFamily="34" charset="0"/>
              </a:rPr>
              <a:t>1 </a:t>
            </a:r>
            <a:r>
              <a:rPr lang="en-GB" sz="3600" b="1" i="1" dirty="0" smtClean="0">
                <a:cs typeface="Arial" panose="020B0604020202020204" pitchFamily="34" charset="0"/>
              </a:rPr>
              <a:t>- Discovery</a:t>
            </a:r>
            <a:r>
              <a:rPr lang="en-GB" sz="3600" b="1" dirty="0" smtClean="0">
                <a:cs typeface="Arial" panose="020B0604020202020204" pitchFamily="34" charset="0"/>
              </a:rPr>
              <a:t> </a:t>
            </a:r>
            <a:endParaRPr lang="en-GB" sz="3600" b="1" dirty="0">
              <a:cs typeface="Arial" panose="020B0604020202020204" pitchFamily="34" charset="0"/>
            </a:endParaRPr>
          </a:p>
          <a:p>
            <a:r>
              <a:rPr lang="en-GB" sz="2400" b="1" dirty="0">
                <a:cs typeface="Arial" panose="020B0604020202020204" pitchFamily="34" charset="0"/>
              </a:rPr>
              <a:t>A settlement is 'explored' or 'discovered' by a small number of people who later tell others about their experience. </a:t>
            </a:r>
            <a:endParaRPr lang="en-GB" sz="2400" b="1" dirty="0" smtClean="0">
              <a:cs typeface="Arial" panose="020B0604020202020204" pitchFamily="34" charset="0"/>
            </a:endParaRPr>
          </a:p>
          <a:p>
            <a:r>
              <a:rPr lang="en-GB" sz="2400" b="1" dirty="0" smtClean="0">
                <a:cs typeface="Arial" panose="020B0604020202020204" pitchFamily="34" charset="0"/>
              </a:rPr>
              <a:t>In </a:t>
            </a:r>
            <a:r>
              <a:rPr lang="en-GB" sz="2400" b="1" dirty="0">
                <a:cs typeface="Arial" panose="020B0604020202020204" pitchFamily="34" charset="0"/>
              </a:rPr>
              <a:t>time other people visit and local people seize upon the new economic opportunities provided by these visitors and provide services to meet the needs of these visitors or </a:t>
            </a:r>
            <a:r>
              <a:rPr lang="en-GB" sz="2400" b="1" dirty="0" smtClean="0">
                <a:cs typeface="Arial" panose="020B0604020202020204" pitchFamily="34" charset="0"/>
              </a:rPr>
              <a:t>tourists.</a:t>
            </a:r>
            <a:endParaRPr lang="en-GB" sz="2400" b="1" dirty="0">
              <a:cs typeface="Arial" panose="020B0604020202020204" pitchFamily="34" charset="0"/>
            </a:endParaRPr>
          </a:p>
        </p:txBody>
      </p:sp>
    </p:spTree>
    <p:extLst>
      <p:ext uri="{BB962C8B-B14F-4D97-AF65-F5344CB8AC3E}">
        <p14:creationId xmlns:p14="http://schemas.microsoft.com/office/powerpoint/2010/main" val="14177459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srcRect l="14317" r="14317"/>
          <a:stretch>
            <a:fillRect/>
          </a:stretch>
        </p:blipFill>
        <p:spPr>
          <a:xfrm>
            <a:off x="203938" y="238574"/>
            <a:ext cx="6806462" cy="6394454"/>
          </a:xfrm>
        </p:spPr>
      </p:pic>
      <p:sp>
        <p:nvSpPr>
          <p:cNvPr id="3" name="Title 2"/>
          <p:cNvSpPr>
            <a:spLocks noGrp="1"/>
          </p:cNvSpPr>
          <p:nvPr>
            <p:ph type="title"/>
          </p:nvPr>
        </p:nvSpPr>
        <p:spPr>
          <a:xfrm>
            <a:off x="7130473" y="238574"/>
            <a:ext cx="4756728" cy="1415296"/>
          </a:xfrm>
        </p:spPr>
        <p:txBody>
          <a:bodyPr>
            <a:noAutofit/>
          </a:bodyPr>
          <a:lstStyle/>
          <a:p>
            <a:pPr algn="ctr"/>
            <a:r>
              <a:rPr lang="en-GB" b="1" dirty="0" smtClean="0">
                <a:latin typeface="+mn-lt"/>
                <a:cs typeface="Arial" panose="020B0604020202020204" pitchFamily="34" charset="0"/>
              </a:rPr>
              <a:t>Boracay during the 1980s</a:t>
            </a:r>
            <a:endParaRPr lang="en-GB" b="1" dirty="0">
              <a:latin typeface="+mn-lt"/>
              <a:cs typeface="Arial" panose="020B0604020202020204" pitchFamily="34" charset="0"/>
            </a:endParaRPr>
          </a:p>
        </p:txBody>
      </p:sp>
      <p:sp>
        <p:nvSpPr>
          <p:cNvPr id="4" name="Text Placeholder 3"/>
          <p:cNvSpPr>
            <a:spLocks noGrp="1"/>
          </p:cNvSpPr>
          <p:nvPr>
            <p:ph type="body" sz="half" idx="2"/>
          </p:nvPr>
        </p:nvSpPr>
        <p:spPr>
          <a:xfrm>
            <a:off x="7130473" y="1741335"/>
            <a:ext cx="4756728" cy="4891693"/>
          </a:xfrm>
        </p:spPr>
        <p:txBody>
          <a:bodyPr>
            <a:noAutofit/>
          </a:bodyPr>
          <a:lstStyle/>
          <a:p>
            <a:pPr algn="ctr"/>
            <a:r>
              <a:rPr lang="en-GB" sz="3600" b="1" i="1" dirty="0" smtClean="0">
                <a:cs typeface="Arial" panose="020B0604020202020204" pitchFamily="34" charset="0"/>
              </a:rPr>
              <a:t>Stage 2  - Development </a:t>
            </a:r>
          </a:p>
          <a:p>
            <a:r>
              <a:rPr lang="en-GB" sz="2400" b="1" dirty="0" smtClean="0">
                <a:cs typeface="Arial" panose="020B0604020202020204" pitchFamily="34" charset="0"/>
              </a:rPr>
              <a:t>More tourists arrive having heard about the place by word of mouth, articles in Travel Supplements in papers such as The Sunday Times, brochures or tourist guides. </a:t>
            </a:r>
          </a:p>
          <a:p>
            <a:r>
              <a:rPr lang="en-GB" sz="2400" b="1" dirty="0" smtClean="0">
                <a:cs typeface="Arial" panose="020B0604020202020204" pitchFamily="34" charset="0"/>
              </a:rPr>
              <a:t>The extra tourists attracted by the publicity and people willing to visit somewhere new will lead to the building of new hotels, restaurants, shops and services to cater for the influx of people.</a:t>
            </a:r>
            <a:endParaRPr lang="en-GB" sz="2400" b="1" dirty="0">
              <a:cs typeface="Arial" panose="020B0604020202020204" pitchFamily="34" charset="0"/>
            </a:endParaRPr>
          </a:p>
        </p:txBody>
      </p:sp>
    </p:spTree>
    <p:extLst>
      <p:ext uri="{BB962C8B-B14F-4D97-AF65-F5344CB8AC3E}">
        <p14:creationId xmlns:p14="http://schemas.microsoft.com/office/powerpoint/2010/main" val="20473733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p:cNvPicPr>
            <a:picLocks noGrp="1" noChangeAspect="1"/>
          </p:cNvPicPr>
          <p:nvPr>
            <p:ph type="pic" idx="1"/>
          </p:nvPr>
        </p:nvPicPr>
        <p:blipFill>
          <a:blip r:embed="rId2"/>
          <a:srcRect l="14274" r="14274"/>
          <a:stretch>
            <a:fillRect/>
          </a:stretch>
        </p:blipFill>
        <p:spPr>
          <a:xfrm>
            <a:off x="231647" y="238573"/>
            <a:ext cx="7055843" cy="6448553"/>
          </a:xfrm>
        </p:spPr>
      </p:pic>
      <p:sp>
        <p:nvSpPr>
          <p:cNvPr id="3" name="Title 2"/>
          <p:cNvSpPr>
            <a:spLocks noGrp="1"/>
          </p:cNvSpPr>
          <p:nvPr>
            <p:ph type="title"/>
          </p:nvPr>
        </p:nvSpPr>
        <p:spPr>
          <a:xfrm>
            <a:off x="7462983" y="238574"/>
            <a:ext cx="4442690" cy="1220772"/>
          </a:xfrm>
        </p:spPr>
        <p:txBody>
          <a:bodyPr>
            <a:normAutofit/>
          </a:bodyPr>
          <a:lstStyle/>
          <a:p>
            <a:pPr algn="ctr"/>
            <a:r>
              <a:rPr lang="en-GB" b="1" dirty="0">
                <a:latin typeface="+mn-lt"/>
                <a:cs typeface="Arial" panose="020B0604020202020204" pitchFamily="34" charset="0"/>
              </a:rPr>
              <a:t>Boracay </a:t>
            </a:r>
            <a:r>
              <a:rPr lang="en-GB" b="1" dirty="0" smtClean="0">
                <a:latin typeface="+mn-lt"/>
                <a:cs typeface="Arial" panose="020B0604020202020204" pitchFamily="34" charset="0"/>
              </a:rPr>
              <a:t>during the </a:t>
            </a:r>
            <a:r>
              <a:rPr lang="en-GB" b="1" dirty="0">
                <a:latin typeface="+mn-lt"/>
                <a:cs typeface="Arial" panose="020B0604020202020204" pitchFamily="34" charset="0"/>
              </a:rPr>
              <a:t/>
            </a:r>
            <a:br>
              <a:rPr lang="en-GB" b="1" dirty="0">
                <a:latin typeface="+mn-lt"/>
                <a:cs typeface="Arial" panose="020B0604020202020204" pitchFamily="34" charset="0"/>
              </a:rPr>
            </a:br>
            <a:r>
              <a:rPr lang="en-GB" b="1" dirty="0">
                <a:latin typeface="+mn-lt"/>
                <a:cs typeface="Arial" panose="020B0604020202020204" pitchFamily="34" charset="0"/>
              </a:rPr>
              <a:t>late 1980s </a:t>
            </a:r>
          </a:p>
        </p:txBody>
      </p:sp>
      <p:sp>
        <p:nvSpPr>
          <p:cNvPr id="4" name="Text Placeholder 3"/>
          <p:cNvSpPr>
            <a:spLocks noGrp="1"/>
          </p:cNvSpPr>
          <p:nvPr>
            <p:ph type="body" sz="half" idx="2"/>
          </p:nvPr>
        </p:nvSpPr>
        <p:spPr>
          <a:xfrm>
            <a:off x="7398327" y="1551709"/>
            <a:ext cx="4507346" cy="5306291"/>
          </a:xfrm>
        </p:spPr>
        <p:txBody>
          <a:bodyPr>
            <a:normAutofit/>
          </a:bodyPr>
          <a:lstStyle/>
          <a:p>
            <a:pPr algn="ctr"/>
            <a:r>
              <a:rPr lang="en-GB" sz="3600" b="1" i="1" dirty="0">
                <a:cs typeface="Arial" panose="020B0604020202020204" pitchFamily="34" charset="0"/>
              </a:rPr>
              <a:t>Stage 3 </a:t>
            </a:r>
            <a:r>
              <a:rPr lang="en-GB" sz="3600" b="1" i="1" dirty="0" smtClean="0">
                <a:cs typeface="Arial" panose="020B0604020202020204" pitchFamily="34" charset="0"/>
              </a:rPr>
              <a:t>- Success</a:t>
            </a:r>
            <a:endParaRPr lang="en-GB" sz="3600" b="1" i="1" dirty="0">
              <a:cs typeface="Arial" panose="020B0604020202020204" pitchFamily="34" charset="0"/>
            </a:endParaRPr>
          </a:p>
          <a:p>
            <a:r>
              <a:rPr lang="en-GB" sz="2000" b="1" dirty="0">
                <a:cs typeface="Arial" panose="020B0604020202020204" pitchFamily="34" charset="0"/>
              </a:rPr>
              <a:t>At this stage mass tourism replaces what was once the original economic function of the settlement. </a:t>
            </a:r>
            <a:endParaRPr lang="en-GB" sz="2000" b="1" dirty="0" smtClean="0">
              <a:cs typeface="Arial" panose="020B0604020202020204" pitchFamily="34" charset="0"/>
            </a:endParaRPr>
          </a:p>
          <a:p>
            <a:r>
              <a:rPr lang="en-GB" sz="2000" b="1" dirty="0" smtClean="0">
                <a:cs typeface="Arial" panose="020B0604020202020204" pitchFamily="34" charset="0"/>
              </a:rPr>
              <a:t>This </a:t>
            </a:r>
            <a:r>
              <a:rPr lang="en-GB" sz="2000" b="1" dirty="0">
                <a:cs typeface="Arial" panose="020B0604020202020204" pitchFamily="34" charset="0"/>
              </a:rPr>
              <a:t>may cause some resentment with people in the town who have not benefited from the new industry or from the loss of distinct identity that the settlement held before</a:t>
            </a:r>
            <a:r>
              <a:rPr lang="en-GB" sz="2000" b="1" dirty="0" smtClean="0">
                <a:cs typeface="Arial" panose="020B0604020202020204" pitchFamily="34" charset="0"/>
              </a:rPr>
              <a:t>.</a:t>
            </a:r>
          </a:p>
          <a:p>
            <a:r>
              <a:rPr lang="en-GB" sz="2000" b="1" dirty="0" smtClean="0">
                <a:cs typeface="Arial" panose="020B0604020202020204" pitchFamily="34" charset="0"/>
              </a:rPr>
              <a:t> </a:t>
            </a:r>
            <a:r>
              <a:rPr lang="en-GB" sz="2000" b="1" dirty="0">
                <a:cs typeface="Arial" panose="020B0604020202020204" pitchFamily="34" charset="0"/>
              </a:rPr>
              <a:t>It may appear that the local culture is being diminished by a more international and non-unique culture compared to what may have existed before</a:t>
            </a:r>
            <a:r>
              <a:rPr lang="en-GB" sz="20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850872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stretch>
            <a:fillRect/>
          </a:stretch>
        </p:blipFill>
        <p:spPr>
          <a:xfrm>
            <a:off x="220133" y="0"/>
            <a:ext cx="7349067" cy="6858000"/>
          </a:xfrm>
        </p:spPr>
      </p:pic>
      <p:sp>
        <p:nvSpPr>
          <p:cNvPr id="3" name="Title 2"/>
          <p:cNvSpPr>
            <a:spLocks noGrp="1"/>
          </p:cNvSpPr>
          <p:nvPr>
            <p:ph type="title"/>
          </p:nvPr>
        </p:nvSpPr>
        <p:spPr>
          <a:xfrm>
            <a:off x="7569200" y="350982"/>
            <a:ext cx="4087091" cy="1390354"/>
          </a:xfrm>
        </p:spPr>
        <p:txBody>
          <a:bodyPr>
            <a:noAutofit/>
          </a:bodyPr>
          <a:lstStyle/>
          <a:p>
            <a:pPr algn="ctr"/>
            <a:r>
              <a:rPr lang="en-GB" b="1" dirty="0" smtClean="0">
                <a:latin typeface="+mn-lt"/>
                <a:cs typeface="Arial" panose="020B0604020202020204" pitchFamily="34" charset="0"/>
              </a:rPr>
              <a:t>Boracay</a:t>
            </a:r>
            <a:r>
              <a:rPr lang="en-GB" b="1" dirty="0" smtClean="0">
                <a:latin typeface="+mn-lt"/>
              </a:rPr>
              <a:t> </a:t>
            </a:r>
            <a:r>
              <a:rPr lang="en-GB" b="1" dirty="0" smtClean="0">
                <a:latin typeface="+mn-lt"/>
                <a:cs typeface="Arial" panose="020B0604020202020204" pitchFamily="34" charset="0"/>
              </a:rPr>
              <a:t>1990s &amp; Beyond</a:t>
            </a:r>
            <a:endParaRPr lang="en-GB" b="1" dirty="0">
              <a:latin typeface="+mn-lt"/>
              <a:cs typeface="Arial" panose="020B0604020202020204" pitchFamily="34" charset="0"/>
            </a:endParaRPr>
          </a:p>
        </p:txBody>
      </p:sp>
      <p:sp>
        <p:nvSpPr>
          <p:cNvPr id="4" name="Text Placeholder 3"/>
          <p:cNvSpPr>
            <a:spLocks noGrp="1"/>
          </p:cNvSpPr>
          <p:nvPr>
            <p:ph type="body" sz="half" idx="2"/>
          </p:nvPr>
        </p:nvSpPr>
        <p:spPr>
          <a:xfrm>
            <a:off x="7569201" y="1625600"/>
            <a:ext cx="4438072" cy="5232400"/>
          </a:xfrm>
        </p:spPr>
        <p:txBody>
          <a:bodyPr>
            <a:normAutofit fontScale="92500" lnSpcReduction="10000"/>
          </a:bodyPr>
          <a:lstStyle/>
          <a:p>
            <a:pPr algn="ctr"/>
            <a:r>
              <a:rPr lang="en-GB" sz="3600" b="1" i="1" dirty="0">
                <a:cs typeface="Arial" panose="020B0604020202020204" pitchFamily="34" charset="0"/>
              </a:rPr>
              <a:t>Stage 4 </a:t>
            </a:r>
            <a:r>
              <a:rPr lang="en-GB" sz="3600" b="1" i="1" dirty="0" smtClean="0">
                <a:cs typeface="Arial" panose="020B0604020202020204" pitchFamily="34" charset="0"/>
              </a:rPr>
              <a:t>- </a:t>
            </a:r>
            <a:r>
              <a:rPr lang="en-GB" sz="3600" b="1" i="1" dirty="0" smtClean="0">
                <a:cs typeface="Arial" panose="020B0604020202020204" pitchFamily="34" charset="0"/>
              </a:rPr>
              <a:t>Stagnation </a:t>
            </a:r>
          </a:p>
          <a:p>
            <a:r>
              <a:rPr lang="en-GB" sz="1900" b="1" dirty="0" smtClean="0">
                <a:cs typeface="Arial" panose="020B0604020202020204" pitchFamily="34" charset="0"/>
              </a:rPr>
              <a:t>Popularity </a:t>
            </a:r>
            <a:r>
              <a:rPr lang="en-GB" sz="1900" b="1" dirty="0">
                <a:cs typeface="Arial" panose="020B0604020202020204" pitchFamily="34" charset="0"/>
              </a:rPr>
              <a:t>may be short lived. </a:t>
            </a:r>
            <a:endParaRPr lang="en-GB" sz="1900" b="1" dirty="0" smtClean="0">
              <a:cs typeface="Arial" panose="020B0604020202020204" pitchFamily="34" charset="0"/>
            </a:endParaRPr>
          </a:p>
          <a:p>
            <a:r>
              <a:rPr lang="en-GB" sz="1900" b="1" dirty="0" smtClean="0">
                <a:cs typeface="Arial" panose="020B0604020202020204" pitchFamily="34" charset="0"/>
              </a:rPr>
              <a:t>People </a:t>
            </a:r>
            <a:r>
              <a:rPr lang="en-GB" sz="1900" b="1" dirty="0">
                <a:cs typeface="Arial" panose="020B0604020202020204" pitchFamily="34" charset="0"/>
              </a:rPr>
              <a:t>may become bored with the resort once its initial appeal had waned. </a:t>
            </a:r>
            <a:endParaRPr lang="en-GB" sz="1900" b="1" dirty="0" smtClean="0">
              <a:cs typeface="Arial" panose="020B0604020202020204" pitchFamily="34" charset="0"/>
            </a:endParaRPr>
          </a:p>
          <a:p>
            <a:r>
              <a:rPr lang="en-GB" sz="1900" b="1" dirty="0" smtClean="0">
                <a:cs typeface="Arial" panose="020B0604020202020204" pitchFamily="34" charset="0"/>
              </a:rPr>
              <a:t>Little </a:t>
            </a:r>
            <a:r>
              <a:rPr lang="en-GB" sz="1900" b="1" dirty="0">
                <a:cs typeface="Arial" panose="020B0604020202020204" pitchFamily="34" charset="0"/>
              </a:rPr>
              <a:t>of the original natural environment will </a:t>
            </a:r>
            <a:r>
              <a:rPr lang="en-GB" sz="1900" b="1" dirty="0" smtClean="0">
                <a:cs typeface="Arial" panose="020B0604020202020204" pitchFamily="34" charset="0"/>
              </a:rPr>
              <a:t>remain.</a:t>
            </a:r>
          </a:p>
          <a:p>
            <a:r>
              <a:rPr lang="en-GB" sz="1900" b="1" dirty="0">
                <a:cs typeface="Arial" panose="020B0604020202020204" pitchFamily="34" charset="0"/>
              </a:rPr>
              <a:t>N</a:t>
            </a:r>
            <a:r>
              <a:rPr lang="en-GB" sz="1900" b="1" dirty="0" smtClean="0">
                <a:cs typeface="Arial" panose="020B0604020202020204" pitchFamily="34" charset="0"/>
              </a:rPr>
              <a:t>egative </a:t>
            </a:r>
            <a:r>
              <a:rPr lang="en-GB" sz="1900" b="1" dirty="0">
                <a:cs typeface="Arial" panose="020B0604020202020204" pitchFamily="34" charset="0"/>
              </a:rPr>
              <a:t>comments about what it used to be like may lead people to find somewhere new to discover. </a:t>
            </a:r>
            <a:endParaRPr lang="en-GB" sz="1900" b="1" dirty="0" smtClean="0">
              <a:cs typeface="Arial" panose="020B0604020202020204" pitchFamily="34" charset="0"/>
            </a:endParaRPr>
          </a:p>
          <a:p>
            <a:r>
              <a:rPr lang="en-GB" sz="1900" b="1" dirty="0" smtClean="0">
                <a:cs typeface="Arial" panose="020B0604020202020204" pitchFamily="34" charset="0"/>
              </a:rPr>
              <a:t>The </a:t>
            </a:r>
            <a:r>
              <a:rPr lang="en-GB" sz="1900" b="1" dirty="0">
                <a:cs typeface="Arial" panose="020B0604020202020204" pitchFamily="34" charset="0"/>
              </a:rPr>
              <a:t>effect of falling tourism if a resort goes out of fashion leads to economic decline and the under-utilisation of tourist infrastructure. </a:t>
            </a:r>
            <a:endParaRPr lang="en-GB" sz="1900" b="1" dirty="0" smtClean="0">
              <a:cs typeface="Arial" panose="020B0604020202020204" pitchFamily="34" charset="0"/>
            </a:endParaRPr>
          </a:p>
          <a:p>
            <a:r>
              <a:rPr lang="en-GB" sz="1900" b="1" dirty="0" smtClean="0">
                <a:cs typeface="Arial" panose="020B0604020202020204" pitchFamily="34" charset="0"/>
              </a:rPr>
              <a:t>The </a:t>
            </a:r>
            <a:r>
              <a:rPr lang="en-GB" sz="1900" b="1" dirty="0">
                <a:cs typeface="Arial" panose="020B0604020202020204" pitchFamily="34" charset="0"/>
              </a:rPr>
              <a:t>eventual closure of some of the businesses will lead to a rise in unemployment</a:t>
            </a:r>
            <a:r>
              <a:rPr lang="en-GB" b="1" dirty="0">
                <a:cs typeface="Arial" panose="020B0604020202020204" pitchFamily="34" charset="0"/>
              </a:rPr>
              <a:t>.</a:t>
            </a:r>
            <a:endParaRPr lang="en-GB" sz="2000" b="1" dirty="0">
              <a:cs typeface="Arial" panose="020B0604020202020204" pitchFamily="34" charset="0"/>
            </a:endParaRPr>
          </a:p>
        </p:txBody>
      </p:sp>
    </p:spTree>
    <p:extLst>
      <p:ext uri="{BB962C8B-B14F-4D97-AF65-F5344CB8AC3E}">
        <p14:creationId xmlns:p14="http://schemas.microsoft.com/office/powerpoint/2010/main" val="28324976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srcRect l="14363" r="14363"/>
          <a:stretch>
            <a:fillRect/>
          </a:stretch>
        </p:blipFill>
        <p:spPr>
          <a:xfrm>
            <a:off x="222412" y="220100"/>
            <a:ext cx="7046606" cy="6470985"/>
          </a:xfrm>
        </p:spPr>
      </p:pic>
      <p:sp>
        <p:nvSpPr>
          <p:cNvPr id="3" name="Title 2"/>
          <p:cNvSpPr>
            <a:spLocks noGrp="1"/>
          </p:cNvSpPr>
          <p:nvPr>
            <p:ph type="title"/>
          </p:nvPr>
        </p:nvSpPr>
        <p:spPr>
          <a:xfrm>
            <a:off x="7379855" y="0"/>
            <a:ext cx="4050145" cy="1930401"/>
          </a:xfrm>
        </p:spPr>
        <p:txBody>
          <a:bodyPr>
            <a:noAutofit/>
          </a:bodyPr>
          <a:lstStyle/>
          <a:p>
            <a:pPr algn="ctr"/>
            <a:r>
              <a:rPr lang="en-GB" b="1" dirty="0">
                <a:latin typeface="+mn-lt"/>
                <a:cs typeface="Arial" panose="020B0604020202020204" pitchFamily="34" charset="0"/>
              </a:rPr>
              <a:t>Stage </a:t>
            </a:r>
            <a:r>
              <a:rPr lang="en-GB" b="1" dirty="0" smtClean="0">
                <a:latin typeface="+mn-lt"/>
                <a:cs typeface="Arial" panose="020B0604020202020204" pitchFamily="34" charset="0"/>
              </a:rPr>
              <a:t>5 -</a:t>
            </a:r>
            <a:r>
              <a:rPr lang="en-GB" b="1" dirty="0">
                <a:latin typeface="+mn-lt"/>
                <a:cs typeface="Arial" panose="020B0604020202020204" pitchFamily="34" charset="0"/>
              </a:rPr>
              <a:t/>
            </a:r>
            <a:br>
              <a:rPr lang="en-GB" b="1" dirty="0">
                <a:latin typeface="+mn-lt"/>
                <a:cs typeface="Arial" panose="020B0604020202020204" pitchFamily="34" charset="0"/>
              </a:rPr>
            </a:br>
            <a:r>
              <a:rPr lang="en-GB" b="1" dirty="0">
                <a:latin typeface="+mn-lt"/>
                <a:cs typeface="Arial" panose="020B0604020202020204" pitchFamily="34" charset="0"/>
              </a:rPr>
              <a:t>Decline of a </a:t>
            </a:r>
            <a:r>
              <a:rPr lang="en-GB" b="1" dirty="0" smtClean="0">
                <a:latin typeface="+mn-lt"/>
                <a:cs typeface="Arial" panose="020B0604020202020204" pitchFamily="34" charset="0"/>
              </a:rPr>
              <a:t>Destination</a:t>
            </a:r>
            <a:endParaRPr lang="en-GB" b="1" dirty="0">
              <a:latin typeface="+mn-lt"/>
              <a:cs typeface="Arial" panose="020B0604020202020204" pitchFamily="34" charset="0"/>
            </a:endParaRPr>
          </a:p>
        </p:txBody>
      </p:sp>
      <p:sp>
        <p:nvSpPr>
          <p:cNvPr id="4" name="Text Placeholder 3"/>
          <p:cNvSpPr>
            <a:spLocks noGrp="1"/>
          </p:cNvSpPr>
          <p:nvPr>
            <p:ph type="body" sz="half" idx="2"/>
          </p:nvPr>
        </p:nvSpPr>
        <p:spPr>
          <a:xfrm>
            <a:off x="7453745" y="1930401"/>
            <a:ext cx="3976255" cy="4760684"/>
          </a:xfrm>
        </p:spPr>
        <p:txBody>
          <a:bodyPr>
            <a:noAutofit/>
          </a:bodyPr>
          <a:lstStyle/>
          <a:p>
            <a:r>
              <a:rPr lang="en-GB" sz="2400" b="1" dirty="0">
                <a:cs typeface="Arial" panose="020B0604020202020204" pitchFamily="34" charset="0"/>
              </a:rPr>
              <a:t>Increased congestion and unsustainable development caused the resources that originally drew visitors to the destination to become corrupted, or no longer exist. </a:t>
            </a:r>
          </a:p>
          <a:p>
            <a:r>
              <a:rPr lang="en-GB" sz="2400" b="1" dirty="0">
                <a:cs typeface="Arial" panose="020B0604020202020204" pitchFamily="34" charset="0"/>
              </a:rPr>
              <a:t>The destination has become saturated  </a:t>
            </a:r>
          </a:p>
          <a:p>
            <a:r>
              <a:rPr lang="en-GB" sz="2400" b="1" dirty="0">
                <a:cs typeface="Arial" panose="020B0604020202020204" pitchFamily="34" charset="0"/>
              </a:rPr>
              <a:t>The appeal has disappeared and the tourists now look for unaltered destination</a:t>
            </a:r>
          </a:p>
        </p:txBody>
      </p:sp>
    </p:spTree>
    <p:extLst>
      <p:ext uri="{BB962C8B-B14F-4D97-AF65-F5344CB8AC3E}">
        <p14:creationId xmlns:p14="http://schemas.microsoft.com/office/powerpoint/2010/main" val="15775024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srcRect l="14317" r="14317"/>
          <a:stretch>
            <a:fillRect/>
          </a:stretch>
        </p:blipFill>
        <p:spPr>
          <a:xfrm>
            <a:off x="222411" y="192391"/>
            <a:ext cx="7065079" cy="6448553"/>
          </a:xfrm>
        </p:spPr>
      </p:pic>
      <p:sp>
        <p:nvSpPr>
          <p:cNvPr id="3" name="Title 2"/>
          <p:cNvSpPr>
            <a:spLocks noGrp="1"/>
          </p:cNvSpPr>
          <p:nvPr>
            <p:ph type="title"/>
          </p:nvPr>
        </p:nvSpPr>
        <p:spPr>
          <a:xfrm>
            <a:off x="7675419" y="261257"/>
            <a:ext cx="3754582" cy="1799771"/>
          </a:xfrm>
        </p:spPr>
        <p:txBody>
          <a:bodyPr>
            <a:noAutofit/>
          </a:bodyPr>
          <a:lstStyle/>
          <a:p>
            <a:pPr algn="ctr"/>
            <a:r>
              <a:rPr lang="en-GB" b="1" dirty="0">
                <a:latin typeface="+mn-lt"/>
                <a:cs typeface="Arial" panose="020B0604020202020204" pitchFamily="34" charset="0"/>
              </a:rPr>
              <a:t>Stage 5 </a:t>
            </a:r>
            <a:br>
              <a:rPr lang="en-GB" b="1" dirty="0">
                <a:latin typeface="+mn-lt"/>
                <a:cs typeface="Arial" panose="020B0604020202020204" pitchFamily="34" charset="0"/>
              </a:rPr>
            </a:br>
            <a:r>
              <a:rPr lang="en-GB" b="1" dirty="0" smtClean="0">
                <a:latin typeface="+mn-lt"/>
                <a:cs typeface="Arial" panose="020B0604020202020204" pitchFamily="34" charset="0"/>
              </a:rPr>
              <a:t>Rejuvenation </a:t>
            </a:r>
            <a:r>
              <a:rPr lang="en-GB" b="1" dirty="0">
                <a:latin typeface="+mn-lt"/>
                <a:cs typeface="Arial" panose="020B0604020202020204" pitchFamily="34" charset="0"/>
              </a:rPr>
              <a:t>of a </a:t>
            </a:r>
            <a:r>
              <a:rPr lang="en-GB" b="1" dirty="0" smtClean="0">
                <a:latin typeface="+mn-lt"/>
                <a:cs typeface="Arial" panose="020B0604020202020204" pitchFamily="34" charset="0"/>
              </a:rPr>
              <a:t>Destination</a:t>
            </a:r>
            <a:endParaRPr lang="en-GB" b="1" dirty="0">
              <a:latin typeface="+mn-lt"/>
              <a:cs typeface="Arial" panose="020B0604020202020204" pitchFamily="34" charset="0"/>
            </a:endParaRPr>
          </a:p>
        </p:txBody>
      </p:sp>
      <p:sp>
        <p:nvSpPr>
          <p:cNvPr id="4" name="Text Placeholder 3"/>
          <p:cNvSpPr>
            <a:spLocks noGrp="1"/>
          </p:cNvSpPr>
          <p:nvPr>
            <p:ph type="body" sz="half" idx="2"/>
          </p:nvPr>
        </p:nvSpPr>
        <p:spPr>
          <a:xfrm>
            <a:off x="7379855" y="2061028"/>
            <a:ext cx="4572000" cy="4709227"/>
          </a:xfrm>
        </p:spPr>
        <p:txBody>
          <a:bodyPr>
            <a:noAutofit/>
          </a:bodyPr>
          <a:lstStyle/>
          <a:p>
            <a:r>
              <a:rPr lang="en-GB" sz="2500" b="1" dirty="0">
                <a:cs typeface="Arial" panose="020B0604020202020204" pitchFamily="34" charset="0"/>
              </a:rPr>
              <a:t>Technological developments or infrastructural improvements leading to increased carrying capacity can help rejuvenate a destination.</a:t>
            </a:r>
          </a:p>
          <a:p>
            <a:r>
              <a:rPr lang="en-GB" sz="2500" b="1" dirty="0">
                <a:cs typeface="Arial" panose="020B0604020202020204" pitchFamily="34" charset="0"/>
              </a:rPr>
              <a:t>The tourist resort then has two options; either go into decline or rejuvenate and develop more sustainable strategies based upon lower visitor numbers</a:t>
            </a:r>
            <a:r>
              <a:rPr lang="en-GB" sz="2500" b="1" dirty="0"/>
              <a:t>.</a:t>
            </a:r>
            <a:endParaRPr lang="en-GB" sz="2500" b="1" dirty="0">
              <a:cs typeface="Arial" panose="020B0604020202020204" pitchFamily="34" charset="0"/>
            </a:endParaRPr>
          </a:p>
        </p:txBody>
      </p:sp>
    </p:spTree>
    <p:extLst>
      <p:ext uri="{BB962C8B-B14F-4D97-AF65-F5344CB8AC3E}">
        <p14:creationId xmlns:p14="http://schemas.microsoft.com/office/powerpoint/2010/main" val="36936650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91" y="382384"/>
            <a:ext cx="10848109" cy="2143101"/>
          </a:xfrm>
        </p:spPr>
        <p:txBody>
          <a:bodyPr>
            <a:normAutofit/>
          </a:bodyPr>
          <a:lstStyle/>
          <a:p>
            <a:pPr algn="ctr"/>
            <a:r>
              <a:rPr lang="en-GB" b="1" dirty="0">
                <a:latin typeface="+mn-lt"/>
                <a:cs typeface="Arial" panose="020B0604020202020204" pitchFamily="34" charset="0"/>
              </a:rPr>
              <a:t>2017 International </a:t>
            </a:r>
            <a:r>
              <a:rPr lang="en-GB" b="1" dirty="0" smtClean="0">
                <a:latin typeface="+mn-lt"/>
                <a:cs typeface="Arial" panose="020B0604020202020204" pitchFamily="34" charset="0"/>
              </a:rPr>
              <a:t>Year </a:t>
            </a:r>
            <a:r>
              <a:rPr lang="en-GB" b="1" dirty="0">
                <a:latin typeface="+mn-lt"/>
                <a:cs typeface="Arial" panose="020B0604020202020204" pitchFamily="34" charset="0"/>
              </a:rPr>
              <a:t>of </a:t>
            </a:r>
            <a:r>
              <a:rPr lang="en-GB" b="1" dirty="0" smtClean="0">
                <a:latin typeface="+mn-lt"/>
                <a:cs typeface="Arial" panose="020B0604020202020204" pitchFamily="34" charset="0"/>
              </a:rPr>
              <a:t>Sustainable </a:t>
            </a:r>
            <a:r>
              <a:rPr lang="en-GB" b="1" dirty="0">
                <a:latin typeface="+mn-lt"/>
                <a:cs typeface="Arial" panose="020B0604020202020204" pitchFamily="34" charset="0"/>
              </a:rPr>
              <a:t>T</a:t>
            </a:r>
            <a:r>
              <a:rPr lang="en-GB" b="1" dirty="0" smtClean="0">
                <a:latin typeface="+mn-lt"/>
                <a:cs typeface="Arial" panose="020B0604020202020204" pitchFamily="34" charset="0"/>
              </a:rPr>
              <a:t>ourism for Development </a:t>
            </a:r>
            <a:endParaRPr lang="en-GB" b="1" dirty="0">
              <a:latin typeface="+mn-lt"/>
              <a:cs typeface="Arial" panose="020B0604020202020204" pitchFamily="34" charset="0"/>
            </a:endParaRPr>
          </a:p>
        </p:txBody>
      </p:sp>
      <p:sp>
        <p:nvSpPr>
          <p:cNvPr id="3" name="Content Placeholder 2"/>
          <p:cNvSpPr>
            <a:spLocks noGrp="1"/>
          </p:cNvSpPr>
          <p:nvPr>
            <p:ph idx="1"/>
          </p:nvPr>
        </p:nvSpPr>
        <p:spPr>
          <a:xfrm>
            <a:off x="452583" y="2198255"/>
            <a:ext cx="10977418" cy="554181"/>
          </a:xfrm>
        </p:spPr>
        <p:txBody>
          <a:bodyPr/>
          <a:lstStyle/>
          <a:p>
            <a:r>
              <a:rPr lang="en-GB" dirty="0">
                <a:hlinkClick r:id="rId2"/>
              </a:rPr>
              <a:t>https://www.youtube.com/watch?v=txWtpLdbjSM</a:t>
            </a: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8618" y="2835564"/>
            <a:ext cx="11702473" cy="3888509"/>
          </a:xfrm>
          <a:prstGeom prst="rect">
            <a:avLst/>
          </a:prstGeom>
        </p:spPr>
      </p:pic>
    </p:spTree>
    <p:extLst>
      <p:ext uri="{BB962C8B-B14F-4D97-AF65-F5344CB8AC3E}">
        <p14:creationId xmlns:p14="http://schemas.microsoft.com/office/powerpoint/2010/main" val="11996873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Sustainable  tourism Development </a:t>
            </a:r>
            <a:endParaRPr lang="en-GB" dirty="0"/>
          </a:p>
        </p:txBody>
      </p:sp>
      <p:sp>
        <p:nvSpPr>
          <p:cNvPr id="3" name="Subtitle 2"/>
          <p:cNvSpPr>
            <a:spLocks noGrp="1"/>
          </p:cNvSpPr>
          <p:nvPr>
            <p:ph type="subTitle" idx="1"/>
          </p:nvPr>
        </p:nvSpPr>
        <p:spPr/>
        <p:txBody>
          <a:bodyPr>
            <a:normAutofit/>
          </a:bodyPr>
          <a:lstStyle/>
          <a:p>
            <a:r>
              <a:rPr lang="en-GB" sz="4000" b="1" dirty="0" smtClean="0"/>
              <a:t>What are the benefits ? </a:t>
            </a:r>
            <a:endParaRPr lang="en-GB" sz="4000" b="1" dirty="0"/>
          </a:p>
        </p:txBody>
      </p:sp>
    </p:spTree>
    <p:extLst>
      <p:ext uri="{BB962C8B-B14F-4D97-AF65-F5344CB8AC3E}">
        <p14:creationId xmlns:p14="http://schemas.microsoft.com/office/powerpoint/2010/main" val="29067634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345" y="221673"/>
            <a:ext cx="11185237" cy="1560945"/>
          </a:xfrm>
        </p:spPr>
        <p:txBody>
          <a:bodyPr>
            <a:normAutofit/>
          </a:bodyPr>
          <a:lstStyle/>
          <a:p>
            <a:r>
              <a:rPr lang="en-GB" sz="4400" b="1" dirty="0">
                <a:latin typeface="+mn-lt"/>
                <a:cs typeface="Arial" panose="020B0604020202020204" pitchFamily="34" charset="0"/>
              </a:rPr>
              <a:t>Benefits of Sustainable </a:t>
            </a:r>
            <a:r>
              <a:rPr lang="en-GB" sz="4400" b="1" dirty="0" smtClean="0">
                <a:latin typeface="+mn-lt"/>
                <a:cs typeface="Arial" panose="020B0604020202020204" pitchFamily="34" charset="0"/>
              </a:rPr>
              <a:t>Tourism Development</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563418" y="1348509"/>
            <a:ext cx="10866582" cy="5509491"/>
          </a:xfrm>
        </p:spPr>
        <p:txBody>
          <a:bodyPr>
            <a:normAutofit/>
          </a:bodyPr>
          <a:lstStyle/>
          <a:p>
            <a:r>
              <a:rPr lang="en-GB" sz="2800" dirty="0">
                <a:cs typeface="Arial" panose="020B0604020202020204" pitchFamily="34" charset="0"/>
              </a:rPr>
              <a:t>Developing </a:t>
            </a:r>
            <a:r>
              <a:rPr lang="en-GB" sz="2800" dirty="0" smtClean="0">
                <a:cs typeface="Arial" panose="020B0604020202020204" pitchFamily="34" charset="0"/>
              </a:rPr>
              <a:t>New Businesses</a:t>
            </a:r>
            <a:r>
              <a:rPr lang="en-GB" sz="2800" dirty="0">
                <a:cs typeface="Arial" panose="020B0604020202020204" pitchFamily="34" charset="0"/>
              </a:rPr>
              <a:t>. </a:t>
            </a:r>
          </a:p>
          <a:p>
            <a:r>
              <a:rPr lang="en-GB" sz="2800" dirty="0">
                <a:cs typeface="Arial" panose="020B0604020202020204" pitchFamily="34" charset="0"/>
              </a:rPr>
              <a:t>Expanding </a:t>
            </a:r>
            <a:r>
              <a:rPr lang="en-GB" sz="2800" dirty="0" smtClean="0">
                <a:cs typeface="Arial" panose="020B0604020202020204" pitchFamily="34" charset="0"/>
              </a:rPr>
              <a:t>Job </a:t>
            </a:r>
            <a:r>
              <a:rPr lang="en-GB" sz="2800" dirty="0">
                <a:cs typeface="Arial" panose="020B0604020202020204" pitchFamily="34" charset="0"/>
              </a:rPr>
              <a:t>O</a:t>
            </a:r>
            <a:r>
              <a:rPr lang="en-GB" sz="2800" dirty="0" smtClean="0">
                <a:cs typeface="Arial" panose="020B0604020202020204" pitchFamily="34" charset="0"/>
              </a:rPr>
              <a:t>pportunities</a:t>
            </a:r>
            <a:r>
              <a:rPr lang="en-GB" sz="2800" dirty="0">
                <a:cs typeface="Arial" panose="020B0604020202020204" pitchFamily="34" charset="0"/>
              </a:rPr>
              <a:t>.  </a:t>
            </a:r>
          </a:p>
          <a:p>
            <a:r>
              <a:rPr lang="en-GB" sz="2800" dirty="0">
                <a:cs typeface="Arial" panose="020B0604020202020204" pitchFamily="34" charset="0"/>
              </a:rPr>
              <a:t>Increasing </a:t>
            </a:r>
            <a:r>
              <a:rPr lang="en-GB" sz="2800" dirty="0" smtClean="0">
                <a:cs typeface="Arial" panose="020B0604020202020204" pitchFamily="34" charset="0"/>
              </a:rPr>
              <a:t>Income</a:t>
            </a:r>
            <a:r>
              <a:rPr lang="en-GB" sz="2800" dirty="0">
                <a:cs typeface="Arial" panose="020B0604020202020204" pitchFamily="34" charset="0"/>
              </a:rPr>
              <a:t>. </a:t>
            </a:r>
          </a:p>
          <a:p>
            <a:r>
              <a:rPr lang="en-GB" sz="2800" dirty="0">
                <a:cs typeface="Arial" panose="020B0604020202020204" pitchFamily="34" charset="0"/>
              </a:rPr>
              <a:t>Marketing </a:t>
            </a:r>
            <a:r>
              <a:rPr lang="en-GB" sz="2800" dirty="0" smtClean="0">
                <a:cs typeface="Arial" panose="020B0604020202020204" pitchFamily="34" charset="0"/>
              </a:rPr>
              <a:t>New </a:t>
            </a:r>
            <a:r>
              <a:rPr lang="en-GB" sz="2800" dirty="0">
                <a:cs typeface="Arial" panose="020B0604020202020204" pitchFamily="34" charset="0"/>
              </a:rPr>
              <a:t>P</a:t>
            </a:r>
            <a:r>
              <a:rPr lang="en-GB" sz="2800" dirty="0" smtClean="0">
                <a:cs typeface="Arial" panose="020B0604020202020204" pitchFamily="34" charset="0"/>
              </a:rPr>
              <a:t>roducts</a:t>
            </a:r>
            <a:r>
              <a:rPr lang="en-GB" sz="2800" dirty="0">
                <a:cs typeface="Arial" panose="020B0604020202020204" pitchFamily="34" charset="0"/>
              </a:rPr>
              <a:t>. </a:t>
            </a:r>
          </a:p>
          <a:p>
            <a:r>
              <a:rPr lang="en-GB" sz="2800" dirty="0">
                <a:cs typeface="Arial" panose="020B0604020202020204" pitchFamily="34" charset="0"/>
              </a:rPr>
              <a:t>Improving </a:t>
            </a:r>
            <a:r>
              <a:rPr lang="en-GB" sz="2800" dirty="0" smtClean="0">
                <a:cs typeface="Arial" panose="020B0604020202020204" pitchFamily="34" charset="0"/>
              </a:rPr>
              <a:t>Infrastructures</a:t>
            </a:r>
            <a:r>
              <a:rPr lang="en-GB" sz="2800" dirty="0">
                <a:cs typeface="Arial" panose="020B0604020202020204" pitchFamily="34" charset="0"/>
              </a:rPr>
              <a:t>.</a:t>
            </a:r>
          </a:p>
          <a:p>
            <a:r>
              <a:rPr lang="en-GB" sz="2800" dirty="0">
                <a:cs typeface="Arial" panose="020B0604020202020204" pitchFamily="34" charset="0"/>
              </a:rPr>
              <a:t>Encouraging </a:t>
            </a:r>
            <a:r>
              <a:rPr lang="en-GB" sz="2800" dirty="0" smtClean="0">
                <a:cs typeface="Arial" panose="020B0604020202020204" pitchFamily="34" charset="0"/>
              </a:rPr>
              <a:t>Diversification</a:t>
            </a:r>
            <a:r>
              <a:rPr lang="en-GB" sz="2800" dirty="0">
                <a:cs typeface="Arial" panose="020B0604020202020204" pitchFamily="34" charset="0"/>
              </a:rPr>
              <a:t>. </a:t>
            </a:r>
          </a:p>
          <a:p>
            <a:r>
              <a:rPr lang="en-GB" sz="2800" dirty="0">
                <a:cs typeface="Arial" panose="020B0604020202020204" pitchFamily="34" charset="0"/>
              </a:rPr>
              <a:t>Integrating </a:t>
            </a:r>
            <a:r>
              <a:rPr lang="en-GB" sz="2800" dirty="0" smtClean="0">
                <a:cs typeface="Arial" panose="020B0604020202020204" pitchFamily="34" charset="0"/>
              </a:rPr>
              <a:t>Local </a:t>
            </a:r>
            <a:r>
              <a:rPr lang="en-GB" sz="2800" dirty="0">
                <a:cs typeface="Arial" panose="020B0604020202020204" pitchFamily="34" charset="0"/>
              </a:rPr>
              <a:t>E</a:t>
            </a:r>
            <a:r>
              <a:rPr lang="en-GB" sz="2800" dirty="0" smtClean="0">
                <a:cs typeface="Arial" panose="020B0604020202020204" pitchFamily="34" charset="0"/>
              </a:rPr>
              <a:t>conomy</a:t>
            </a:r>
            <a:r>
              <a:rPr lang="en-GB" sz="2800" dirty="0">
                <a:cs typeface="Arial" panose="020B0604020202020204" pitchFamily="34" charset="0"/>
              </a:rPr>
              <a:t>.</a:t>
            </a:r>
          </a:p>
          <a:p>
            <a:r>
              <a:rPr lang="en-GB" sz="2800" dirty="0">
                <a:cs typeface="Arial" panose="020B0604020202020204" pitchFamily="34" charset="0"/>
              </a:rPr>
              <a:t>Promoting </a:t>
            </a:r>
            <a:r>
              <a:rPr lang="en-GB" sz="2800" dirty="0" smtClean="0">
                <a:cs typeface="Arial" panose="020B0604020202020204" pitchFamily="34" charset="0"/>
              </a:rPr>
              <a:t>Community </a:t>
            </a:r>
            <a:r>
              <a:rPr lang="en-GB" sz="2800" dirty="0">
                <a:cs typeface="Arial" panose="020B0604020202020204" pitchFamily="34" charset="0"/>
              </a:rPr>
              <a:t>P</a:t>
            </a:r>
            <a:r>
              <a:rPr lang="en-GB" sz="2800" dirty="0" smtClean="0">
                <a:cs typeface="Arial" panose="020B0604020202020204" pitchFamily="34" charset="0"/>
              </a:rPr>
              <a:t>ride</a:t>
            </a:r>
            <a:r>
              <a:rPr lang="en-GB" sz="2800" dirty="0">
                <a:cs typeface="Arial" panose="020B0604020202020204" pitchFamily="34" charset="0"/>
              </a:rPr>
              <a:t>.</a:t>
            </a:r>
          </a:p>
          <a:p>
            <a:r>
              <a:rPr lang="en-GB" sz="2800" dirty="0">
                <a:cs typeface="Arial" panose="020B0604020202020204" pitchFamily="34" charset="0"/>
              </a:rPr>
              <a:t>Higher </a:t>
            </a:r>
            <a:r>
              <a:rPr lang="en-GB" sz="2800" dirty="0" smtClean="0">
                <a:cs typeface="Arial" panose="020B0604020202020204" pitchFamily="34" charset="0"/>
              </a:rPr>
              <a:t>Quality </a:t>
            </a:r>
            <a:r>
              <a:rPr lang="en-GB" sz="2800" dirty="0">
                <a:cs typeface="Arial" panose="020B0604020202020204" pitchFamily="34" charset="0"/>
              </a:rPr>
              <a:t>of </a:t>
            </a:r>
            <a:r>
              <a:rPr lang="en-GB" sz="2800" dirty="0" smtClean="0">
                <a:cs typeface="Arial" panose="020B0604020202020204" pitchFamily="34" charset="0"/>
              </a:rPr>
              <a:t>Life </a:t>
            </a:r>
            <a:r>
              <a:rPr lang="en-GB" sz="2800" dirty="0">
                <a:cs typeface="Arial" panose="020B0604020202020204" pitchFamily="34" charset="0"/>
              </a:rPr>
              <a:t>for </a:t>
            </a:r>
            <a:r>
              <a:rPr lang="en-GB" sz="2800" dirty="0" smtClean="0">
                <a:cs typeface="Arial" panose="020B0604020202020204" pitchFamily="34" charset="0"/>
              </a:rPr>
              <a:t>Local </a:t>
            </a:r>
            <a:r>
              <a:rPr lang="en-GB" sz="2800" dirty="0">
                <a:cs typeface="Arial" panose="020B0604020202020204" pitchFamily="34" charset="0"/>
              </a:rPr>
              <a:t>P</a:t>
            </a:r>
            <a:r>
              <a:rPr lang="en-GB" sz="2800" dirty="0" smtClean="0">
                <a:cs typeface="Arial" panose="020B0604020202020204" pitchFamily="34" charset="0"/>
              </a:rPr>
              <a:t>opulation</a:t>
            </a:r>
            <a:r>
              <a:rPr lang="en-GB" sz="2800" dirty="0">
                <a:cs typeface="Arial" panose="020B0604020202020204" pitchFamily="34" charset="0"/>
              </a:rPr>
              <a:t>.</a:t>
            </a:r>
          </a:p>
        </p:txBody>
      </p:sp>
    </p:spTree>
    <p:extLst>
      <p:ext uri="{BB962C8B-B14F-4D97-AF65-F5344CB8AC3E}">
        <p14:creationId xmlns:p14="http://schemas.microsoft.com/office/powerpoint/2010/main" val="23648326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332510"/>
            <a:ext cx="10639829" cy="1265382"/>
          </a:xfrm>
        </p:spPr>
        <p:txBody>
          <a:bodyPr>
            <a:normAutofit/>
          </a:bodyPr>
          <a:lstStyle/>
          <a:p>
            <a:r>
              <a:rPr lang="en-GB" b="1" dirty="0" smtClean="0">
                <a:latin typeface="+mn-lt"/>
                <a:cs typeface="Arial" panose="020B0604020202020204" pitchFamily="34" charset="0"/>
              </a:rPr>
              <a:t>G</a:t>
            </a:r>
            <a:r>
              <a:rPr lang="en-GB" sz="4400" b="1" dirty="0" smtClean="0">
                <a:latin typeface="+mn-lt"/>
                <a:cs typeface="Arial" panose="020B0604020202020204" pitchFamily="34" charset="0"/>
              </a:rPr>
              <a:t>lobal </a:t>
            </a:r>
            <a:r>
              <a:rPr lang="en-GB" b="1" dirty="0" smtClean="0">
                <a:latin typeface="+mn-lt"/>
                <a:cs typeface="Arial" panose="020B0604020202020204" pitchFamily="34" charset="0"/>
              </a:rPr>
              <a:t>S</a:t>
            </a:r>
            <a:r>
              <a:rPr lang="en-GB" sz="4400" b="1" dirty="0" smtClean="0">
                <a:latin typeface="+mn-lt"/>
                <a:cs typeface="Arial" panose="020B0604020202020204" pitchFamily="34" charset="0"/>
              </a:rPr>
              <a:t>ustainable Factors to Consider </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378691" y="1597892"/>
            <a:ext cx="11051309" cy="5456051"/>
          </a:xfrm>
        </p:spPr>
        <p:txBody>
          <a:bodyPr>
            <a:normAutofit/>
          </a:bodyPr>
          <a:lstStyle/>
          <a:p>
            <a:r>
              <a:rPr lang="en-GB" sz="2800" b="1" dirty="0" smtClean="0">
                <a:cs typeface="Arial" panose="020B0604020202020204" pitchFamily="34" charset="0"/>
              </a:rPr>
              <a:t>International </a:t>
            </a:r>
            <a:r>
              <a:rPr lang="en-GB" sz="2800" b="1" dirty="0">
                <a:cs typeface="Arial" panose="020B0604020202020204" pitchFamily="34" charset="0"/>
              </a:rPr>
              <a:t>tourist arrivals have increased from 25 million globally in 1950, to 278 million in 1980, 527 million in 1995, and  1.1 billion in 2015. They are expected to reach 1.8 billion by 2030.</a:t>
            </a:r>
          </a:p>
          <a:p>
            <a:pPr fontAlgn="base"/>
            <a:r>
              <a:rPr lang="en-GB" sz="2800" dirty="0">
                <a:cs typeface="Arial" panose="020B0604020202020204" pitchFamily="34" charset="0"/>
              </a:rPr>
              <a:t>The average international tourist receipt is over US$700 per person and travellers spent over $1.4 trillion.</a:t>
            </a:r>
          </a:p>
          <a:p>
            <a:r>
              <a:rPr lang="en-GB" sz="2800" dirty="0">
                <a:cs typeface="Arial" panose="020B0604020202020204" pitchFamily="34" charset="0"/>
              </a:rPr>
              <a:t>Travel and tourism represents approximately 10% of total global Gross Domestic Product (GDP) in 2015 (if it include tourism related business (e.g. catering, cleaning) (US $7 trillion).</a:t>
            </a:r>
          </a:p>
          <a:p>
            <a:r>
              <a:rPr lang="en-GB" sz="2800" dirty="0">
                <a:cs typeface="Arial" panose="020B0604020202020204" pitchFamily="34" charset="0"/>
              </a:rPr>
              <a:t>The global travel and tourism industry creates approximately 11% of the world’s employment (direct &amp; indirect) in 2015</a:t>
            </a:r>
            <a:r>
              <a:rPr lang="en-GB" dirty="0"/>
              <a:t/>
            </a:r>
            <a:br>
              <a:rPr lang="en-GB" dirty="0"/>
            </a:br>
            <a:endParaRPr lang="en-GB" dirty="0"/>
          </a:p>
        </p:txBody>
      </p:sp>
    </p:spTree>
    <p:extLst>
      <p:ext uri="{BB962C8B-B14F-4D97-AF65-F5344CB8AC3E}">
        <p14:creationId xmlns:p14="http://schemas.microsoft.com/office/powerpoint/2010/main" val="37339585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382385"/>
            <a:ext cx="10958945" cy="502986"/>
          </a:xfrm>
        </p:spPr>
        <p:txBody>
          <a:bodyPr>
            <a:noAutofit/>
          </a:bodyPr>
          <a:lstStyle/>
          <a:p>
            <a:r>
              <a:rPr lang="en-GB" sz="4400" b="1" dirty="0" smtClean="0">
                <a:latin typeface="+mn-lt"/>
                <a:cs typeface="Arial" panose="020B0604020202020204" pitchFamily="34" charset="0"/>
              </a:rPr>
              <a:t>Environmental Facts</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360218" y="885372"/>
            <a:ext cx="11069782" cy="6110514"/>
          </a:xfrm>
        </p:spPr>
        <p:txBody>
          <a:bodyPr>
            <a:normAutofit/>
          </a:bodyPr>
          <a:lstStyle/>
          <a:p>
            <a:r>
              <a:rPr lang="en-GB" sz="2400" dirty="0" smtClean="0">
                <a:cs typeface="Arial" panose="020B0604020202020204" pitchFamily="34" charset="0"/>
              </a:rPr>
              <a:t>Although </a:t>
            </a:r>
            <a:r>
              <a:rPr lang="en-GB" sz="2400" dirty="0">
                <a:cs typeface="Arial" panose="020B0604020202020204" pitchFamily="34" charset="0"/>
              </a:rPr>
              <a:t>the Bellagio hotel in Las Vegas recycles its water – it still uses 12 million litres of water per year in a water scarce region</a:t>
            </a:r>
          </a:p>
          <a:p>
            <a:r>
              <a:rPr lang="en-GB" sz="2400" dirty="0">
                <a:cs typeface="Arial" panose="020B0604020202020204" pitchFamily="34" charset="0"/>
              </a:rPr>
              <a:t>The average Canadian household used 326 litres of water per </a:t>
            </a:r>
            <a:r>
              <a:rPr lang="en-GB" sz="2400" dirty="0" smtClean="0">
                <a:cs typeface="Arial" panose="020B0604020202020204" pitchFamily="34" charset="0"/>
              </a:rPr>
              <a:t>day</a:t>
            </a:r>
          </a:p>
          <a:p>
            <a:pPr marL="45720" indent="0">
              <a:buNone/>
            </a:pPr>
            <a:r>
              <a:rPr lang="en-GB" sz="2400" dirty="0" smtClean="0">
                <a:cs typeface="Arial" panose="020B0604020202020204" pitchFamily="34" charset="0"/>
              </a:rPr>
              <a:t>….</a:t>
            </a:r>
            <a:r>
              <a:rPr lang="en-GB" sz="2400" dirty="0">
                <a:cs typeface="Arial" panose="020B0604020202020204" pitchFamily="34" charset="0"/>
              </a:rPr>
              <a:t>a village of 700 in a developing country uses an average of 500 litres of water per month AND a luxury hotel room guest uses 1800 litres of water per person per </a:t>
            </a:r>
            <a:r>
              <a:rPr lang="en-GB" sz="2400" dirty="0" smtClean="0">
                <a:cs typeface="Arial" panose="020B0604020202020204" pitchFamily="34" charset="0"/>
              </a:rPr>
              <a:t>night.</a:t>
            </a:r>
            <a:endParaRPr lang="en-GB" sz="2400" dirty="0">
              <a:cs typeface="Arial" panose="020B0604020202020204" pitchFamily="34" charset="0"/>
            </a:endParaRPr>
          </a:p>
          <a:p>
            <a:r>
              <a:rPr lang="en-GB" sz="2400" dirty="0">
                <a:cs typeface="Arial" panose="020B0604020202020204" pitchFamily="34" charset="0"/>
              </a:rPr>
              <a:t>The average person in the UK uses approximately 150 litres of water per day – 3 times that of a local village in </a:t>
            </a:r>
            <a:r>
              <a:rPr lang="en-GB" sz="2400" dirty="0" smtClean="0">
                <a:cs typeface="Arial" panose="020B0604020202020204" pitchFamily="34" charset="0"/>
              </a:rPr>
              <a:t>Asia.</a:t>
            </a:r>
            <a:endParaRPr lang="en-GB" sz="2400" dirty="0">
              <a:cs typeface="Arial" panose="020B0604020202020204" pitchFamily="34" charset="0"/>
            </a:endParaRPr>
          </a:p>
          <a:p>
            <a:r>
              <a:rPr lang="en-GB" sz="2400" dirty="0">
                <a:cs typeface="Arial" panose="020B0604020202020204" pitchFamily="34" charset="0"/>
              </a:rPr>
              <a:t>A species of animal or plant life disappears at a rate of one every three </a:t>
            </a:r>
            <a:r>
              <a:rPr lang="en-GB" sz="2400" dirty="0" smtClean="0">
                <a:cs typeface="Arial" panose="020B0604020202020204" pitchFamily="34" charset="0"/>
              </a:rPr>
              <a:t>minutes.</a:t>
            </a:r>
            <a:endParaRPr lang="en-GB" sz="2400" dirty="0">
              <a:cs typeface="Arial" panose="020B0604020202020204" pitchFamily="34" charset="0"/>
            </a:endParaRPr>
          </a:p>
          <a:p>
            <a:r>
              <a:rPr lang="en-GB" sz="2400" dirty="0">
                <a:cs typeface="Arial" panose="020B0604020202020204" pitchFamily="34" charset="0"/>
              </a:rPr>
              <a:t>Every year we dump 40 million tons of carbon pollution into our </a:t>
            </a:r>
            <a:r>
              <a:rPr lang="en-GB" sz="2400" dirty="0" smtClean="0">
                <a:cs typeface="Arial" panose="020B0604020202020204" pitchFamily="34" charset="0"/>
              </a:rPr>
              <a:t>atmosphere</a:t>
            </a:r>
          </a:p>
          <a:p>
            <a:r>
              <a:rPr lang="en-GB" sz="2400" dirty="0">
                <a:cs typeface="Arial" panose="020B0604020202020204" pitchFamily="34" charset="0"/>
              </a:rPr>
              <a:t>70% of marine mammals are threatened</a:t>
            </a:r>
          </a:p>
          <a:p>
            <a:r>
              <a:rPr lang="en-GB" sz="2400" dirty="0">
                <a:cs typeface="Arial" panose="020B0604020202020204" pitchFamily="34" charset="0"/>
              </a:rPr>
              <a:t>The Western world (with 17% of the worlds’ population) currently consumes 52% of total global energy</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527086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818" y="382385"/>
            <a:ext cx="10968182" cy="764244"/>
          </a:xfrm>
        </p:spPr>
        <p:txBody>
          <a:bodyPr>
            <a:normAutofit/>
          </a:bodyPr>
          <a:lstStyle/>
          <a:p>
            <a:r>
              <a:rPr lang="en-GB" b="1" dirty="0" smtClean="0">
                <a:latin typeface="+mn-lt"/>
                <a:cs typeface="Arial" panose="020B0604020202020204" pitchFamily="34" charset="0"/>
              </a:rPr>
              <a:t>Environmental F</a:t>
            </a:r>
            <a:r>
              <a:rPr lang="en-GB" sz="4400" b="1" dirty="0" smtClean="0">
                <a:latin typeface="+mn-lt"/>
                <a:cs typeface="Arial" panose="020B0604020202020204" pitchFamily="34" charset="0"/>
              </a:rPr>
              <a:t>acts</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461818" y="1311564"/>
            <a:ext cx="10968182" cy="5255491"/>
          </a:xfrm>
        </p:spPr>
        <p:txBody>
          <a:bodyPr>
            <a:normAutofit/>
          </a:bodyPr>
          <a:lstStyle/>
          <a:p>
            <a:r>
              <a:rPr lang="en-GB" sz="2400" dirty="0" smtClean="0">
                <a:cs typeface="Arial" panose="020B0604020202020204" pitchFamily="34" charset="0"/>
              </a:rPr>
              <a:t>More </a:t>
            </a:r>
            <a:r>
              <a:rPr lang="en-GB" sz="2400" dirty="0">
                <a:cs typeface="Arial" panose="020B0604020202020204" pitchFamily="34" charset="0"/>
              </a:rPr>
              <a:t>than 80% of the worlds coral reefs are at risk. </a:t>
            </a:r>
            <a:endParaRPr lang="en-GB" sz="2400" dirty="0" smtClean="0">
              <a:cs typeface="Arial" panose="020B0604020202020204" pitchFamily="34" charset="0"/>
            </a:endParaRPr>
          </a:p>
          <a:p>
            <a:r>
              <a:rPr lang="en-GB" sz="2400" dirty="0" smtClean="0">
                <a:cs typeface="Arial" panose="020B0604020202020204" pitchFamily="34" charset="0"/>
              </a:rPr>
              <a:t>Nearly </a:t>
            </a:r>
            <a:r>
              <a:rPr lang="en-GB" sz="2400" dirty="0">
                <a:cs typeface="Arial" panose="020B0604020202020204" pitchFamily="34" charset="0"/>
              </a:rPr>
              <a:t>2/3 of Caribbean reefs are in </a:t>
            </a:r>
            <a:r>
              <a:rPr lang="en-GB" sz="2400" dirty="0" smtClean="0">
                <a:cs typeface="Arial" panose="020B0604020202020204" pitchFamily="34" charset="0"/>
              </a:rPr>
              <a:t>jeopardy.</a:t>
            </a:r>
            <a:endParaRPr lang="en-GB" sz="2400" dirty="0">
              <a:cs typeface="Arial" panose="020B0604020202020204" pitchFamily="34" charset="0"/>
            </a:endParaRPr>
          </a:p>
          <a:p>
            <a:pPr fontAlgn="base"/>
            <a:r>
              <a:rPr lang="en-GB" sz="2400" dirty="0">
                <a:cs typeface="Arial" panose="020B0604020202020204" pitchFamily="34" charset="0"/>
              </a:rPr>
              <a:t>2015 was the warmest year by margin on </a:t>
            </a:r>
            <a:r>
              <a:rPr lang="en-GB" sz="2400" dirty="0" smtClean="0">
                <a:cs typeface="Arial" panose="020B0604020202020204" pitchFamily="34" charset="0"/>
              </a:rPr>
              <a:t>record.</a:t>
            </a:r>
            <a:endParaRPr lang="en-GB" sz="2400" dirty="0">
              <a:cs typeface="Arial" panose="020B0604020202020204" pitchFamily="34" charset="0"/>
            </a:endParaRPr>
          </a:p>
          <a:p>
            <a:pPr fontAlgn="base"/>
            <a:r>
              <a:rPr lang="en-GB" sz="2400" dirty="0">
                <a:cs typeface="Arial" panose="020B0604020202020204" pitchFamily="34" charset="0"/>
              </a:rPr>
              <a:t>Seawater is expected to rise 70 cm in the next 10 </a:t>
            </a:r>
            <a:r>
              <a:rPr lang="en-GB" sz="2400" dirty="0" smtClean="0">
                <a:cs typeface="Arial" panose="020B0604020202020204" pitchFamily="34" charset="0"/>
              </a:rPr>
              <a:t>years.</a:t>
            </a:r>
            <a:endParaRPr lang="en-GB" sz="2400" dirty="0">
              <a:cs typeface="Arial" panose="020B0604020202020204" pitchFamily="34" charset="0"/>
            </a:endParaRPr>
          </a:p>
          <a:p>
            <a:pPr fontAlgn="base"/>
            <a:r>
              <a:rPr lang="en-GB" sz="2400" dirty="0">
                <a:cs typeface="Arial" panose="020B0604020202020204" pitchFamily="34" charset="0"/>
              </a:rPr>
              <a:t>By 2050 climate change could have directly led to the extinction of 30% of species, the death of 90% of coral reefs and the loss of half the Amazon rainforest</a:t>
            </a:r>
            <a:r>
              <a:rPr lang="en-GB" sz="2400" dirty="0"/>
              <a:t>.</a:t>
            </a:r>
          </a:p>
          <a:p>
            <a:pPr fontAlgn="base"/>
            <a:r>
              <a:rPr lang="en-GB" sz="2400" dirty="0">
                <a:cs typeface="Arial" panose="020B0604020202020204" pitchFamily="34" charset="0"/>
              </a:rPr>
              <a:t>Since 1970 a third of the natural world has been destroyed by human </a:t>
            </a:r>
            <a:r>
              <a:rPr lang="en-GB" sz="2400" dirty="0" smtClean="0">
                <a:cs typeface="Arial" panose="020B0604020202020204" pitchFamily="34" charset="0"/>
              </a:rPr>
              <a:t>activity.</a:t>
            </a:r>
            <a:endParaRPr lang="en-GB" sz="2400" dirty="0">
              <a:cs typeface="Arial" panose="020B0604020202020204" pitchFamily="34" charset="0"/>
            </a:endParaRPr>
          </a:p>
          <a:p>
            <a:pPr fontAlgn="base"/>
            <a:r>
              <a:rPr lang="en-GB" sz="2400" dirty="0">
                <a:cs typeface="Arial" panose="020B0604020202020204" pitchFamily="34" charset="0"/>
              </a:rPr>
              <a:t>10% of the worlds coral reefs are in the Caribbean – most under </a:t>
            </a:r>
            <a:r>
              <a:rPr lang="en-GB" sz="2400" dirty="0" smtClean="0">
                <a:cs typeface="Arial" panose="020B0604020202020204" pitchFamily="34" charset="0"/>
              </a:rPr>
              <a:t>threat.</a:t>
            </a:r>
            <a:endParaRPr lang="en-GB" sz="2400" dirty="0">
              <a:cs typeface="Arial" panose="020B0604020202020204" pitchFamily="34" charset="0"/>
            </a:endParaRPr>
          </a:p>
          <a:p>
            <a:pPr fontAlgn="base"/>
            <a:r>
              <a:rPr lang="en-GB" sz="2400" dirty="0" smtClean="0">
                <a:cs typeface="Arial" panose="020B0604020202020204" pitchFamily="34" charset="0"/>
              </a:rPr>
              <a:t>The </a:t>
            </a:r>
            <a:r>
              <a:rPr lang="en-GB" sz="2400" dirty="0">
                <a:cs typeface="Arial" panose="020B0604020202020204" pitchFamily="34" charset="0"/>
              </a:rPr>
              <a:t>number of cars on the road surpassed 1 billion in 2010. Today it is 1.2 billion and will be 2 billion by </a:t>
            </a:r>
            <a:r>
              <a:rPr lang="en-GB" sz="2400" dirty="0" smtClean="0">
                <a:cs typeface="Arial" panose="020B0604020202020204" pitchFamily="34" charset="0"/>
              </a:rPr>
              <a:t>2035.</a:t>
            </a:r>
            <a:endParaRPr lang="en-GB" sz="2400" dirty="0">
              <a:cs typeface="Arial" panose="020B0604020202020204" pitchFamily="34" charset="0"/>
            </a:endParaRPr>
          </a:p>
          <a:p>
            <a:pPr fontAlgn="base"/>
            <a:endParaRPr lang="en-GB" dirty="0">
              <a:latin typeface="Arial" panose="020B0604020202020204" pitchFamily="34" charset="0"/>
              <a:cs typeface="Arial" panose="020B0604020202020204" pitchFamily="34" charset="0"/>
            </a:endParaRPr>
          </a:p>
          <a:p>
            <a:pPr fontAlgn="base"/>
            <a:endParaRPr lang="en-GB" dirty="0"/>
          </a:p>
          <a:p>
            <a:pPr fontAlgn="base"/>
            <a:endParaRPr lang="en-GB" dirty="0"/>
          </a:p>
          <a:p>
            <a:pPr fontAlgn="base"/>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70783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3" y="323274"/>
            <a:ext cx="10695247" cy="1071418"/>
          </a:xfrm>
        </p:spPr>
        <p:txBody>
          <a:bodyPr>
            <a:normAutofit/>
          </a:bodyPr>
          <a:lstStyle/>
          <a:p>
            <a:r>
              <a:rPr lang="en-GB" sz="4400" b="1" dirty="0">
                <a:latin typeface="+mn-lt"/>
                <a:cs typeface="Arial" panose="020B0604020202020204" pitchFamily="34" charset="0"/>
              </a:rPr>
              <a:t>Sustainable </a:t>
            </a:r>
            <a:r>
              <a:rPr lang="en-GB" sz="4400" b="1" dirty="0" smtClean="0">
                <a:latin typeface="+mn-lt"/>
                <a:cs typeface="Arial" panose="020B0604020202020204" pitchFamily="34" charset="0"/>
              </a:rPr>
              <a:t>Solution </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406400" y="1311564"/>
            <a:ext cx="10986654" cy="5292435"/>
          </a:xfrm>
        </p:spPr>
        <p:txBody>
          <a:bodyPr>
            <a:normAutofit/>
          </a:bodyPr>
          <a:lstStyle/>
          <a:p>
            <a:pPr fontAlgn="base"/>
            <a:r>
              <a:rPr lang="en-GB" sz="3200" b="1" i="1" dirty="0">
                <a:cs typeface="Arial" panose="020B0604020202020204" pitchFamily="34" charset="0"/>
              </a:rPr>
              <a:t>Sustainable </a:t>
            </a:r>
            <a:r>
              <a:rPr lang="en-GB" sz="3200" b="1" i="1" dirty="0" smtClean="0">
                <a:cs typeface="Arial" panose="020B0604020202020204" pitchFamily="34" charset="0"/>
              </a:rPr>
              <a:t>Tourism </a:t>
            </a:r>
            <a:r>
              <a:rPr lang="en-GB" sz="3200" dirty="0">
                <a:cs typeface="Arial" panose="020B0604020202020204" pitchFamily="34" charset="0"/>
              </a:rPr>
              <a:t>is about re-focusing and adapting. A balance must be found between limits and usage so that continuous changing, monitoring and planning ensure that tourism can be managed. </a:t>
            </a:r>
          </a:p>
          <a:p>
            <a:pPr fontAlgn="base"/>
            <a:r>
              <a:rPr lang="en-GB" sz="3200" dirty="0">
                <a:cs typeface="Arial" panose="020B0604020202020204" pitchFamily="34" charset="0"/>
              </a:rPr>
              <a:t>This requires thinking long-term (10, 20+ years) and realising that change is often cumulative, gradual and irreversible. </a:t>
            </a:r>
          </a:p>
          <a:p>
            <a:pPr fontAlgn="base"/>
            <a:r>
              <a:rPr lang="en-GB" sz="3200" b="1" dirty="0">
                <a:cs typeface="Arial" panose="020B0604020202020204" pitchFamily="34" charset="0"/>
              </a:rPr>
              <a:t>Economic, </a:t>
            </a:r>
            <a:r>
              <a:rPr lang="en-GB" sz="3200" b="1" dirty="0" smtClean="0">
                <a:cs typeface="Arial" panose="020B0604020202020204" pitchFamily="34" charset="0"/>
              </a:rPr>
              <a:t>Social </a:t>
            </a:r>
            <a:r>
              <a:rPr lang="en-GB" sz="3200" b="1" dirty="0">
                <a:cs typeface="Arial" panose="020B0604020202020204" pitchFamily="34" charset="0"/>
              </a:rPr>
              <a:t>and </a:t>
            </a:r>
            <a:r>
              <a:rPr lang="en-GB" sz="3200" b="1" dirty="0" smtClean="0">
                <a:cs typeface="Arial" panose="020B0604020202020204" pitchFamily="34" charset="0"/>
              </a:rPr>
              <a:t>Environmental </a:t>
            </a:r>
            <a:r>
              <a:rPr lang="en-GB" sz="3200" dirty="0">
                <a:cs typeface="Arial" panose="020B0604020202020204" pitchFamily="34" charset="0"/>
              </a:rPr>
              <a:t>aspects of sustainable development must include the </a:t>
            </a:r>
            <a:r>
              <a:rPr lang="en-GB" sz="3200" b="1" i="1" dirty="0">
                <a:cs typeface="Arial" panose="020B0604020202020204" pitchFamily="34" charset="0"/>
              </a:rPr>
              <a:t>interests of all stakeholders including indigenous people, local communities, visitors, industry and government</a:t>
            </a:r>
            <a:r>
              <a:rPr lang="en-GB" sz="3200" dirty="0">
                <a:cs typeface="Arial" panose="020B0604020202020204" pitchFamily="34" charset="0"/>
              </a:rPr>
              <a:t>.</a:t>
            </a:r>
          </a:p>
          <a:p>
            <a:endParaRPr lang="en-GB" dirty="0"/>
          </a:p>
        </p:txBody>
      </p:sp>
    </p:spTree>
    <p:extLst>
      <p:ext uri="{BB962C8B-B14F-4D97-AF65-F5344CB8AC3E}">
        <p14:creationId xmlns:p14="http://schemas.microsoft.com/office/powerpoint/2010/main" val="23484851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636" y="609600"/>
            <a:ext cx="11314546" cy="1356360"/>
          </a:xfrm>
        </p:spPr>
        <p:txBody>
          <a:bodyPr>
            <a:noAutofit/>
          </a:bodyPr>
          <a:lstStyle/>
          <a:p>
            <a:r>
              <a:rPr lang="en-GB" sz="4400" b="1" dirty="0">
                <a:latin typeface="+mn-lt"/>
                <a:cs typeface="Arial" panose="020B0604020202020204" pitchFamily="34" charset="0"/>
              </a:rPr>
              <a:t>Island Solutions – </a:t>
            </a:r>
            <a:r>
              <a:rPr lang="en-GB" sz="4400" b="1" dirty="0" smtClean="0">
                <a:latin typeface="+mn-lt"/>
                <a:cs typeface="Arial" panose="020B0604020202020204" pitchFamily="34" charset="0"/>
              </a:rPr>
              <a:t/>
            </a:r>
            <a:br>
              <a:rPr lang="en-GB" sz="4400" b="1" dirty="0" smtClean="0">
                <a:latin typeface="+mn-lt"/>
                <a:cs typeface="Arial" panose="020B0604020202020204" pitchFamily="34" charset="0"/>
              </a:rPr>
            </a:br>
            <a:r>
              <a:rPr lang="en-GB" sz="4400" b="1" dirty="0" smtClean="0">
                <a:latin typeface="+mn-lt"/>
                <a:cs typeface="Arial" panose="020B0604020202020204" pitchFamily="34" charset="0"/>
              </a:rPr>
              <a:t>Sustainable </a:t>
            </a:r>
            <a:r>
              <a:rPr lang="en-GB" b="1" dirty="0">
                <a:latin typeface="+mn-lt"/>
                <a:cs typeface="Arial" panose="020B0604020202020204" pitchFamily="34" charset="0"/>
              </a:rPr>
              <a:t>T</a:t>
            </a:r>
            <a:r>
              <a:rPr lang="en-GB" sz="4400" b="1" dirty="0" smtClean="0">
                <a:latin typeface="+mn-lt"/>
                <a:cs typeface="Arial" panose="020B0604020202020204" pitchFamily="34" charset="0"/>
              </a:rPr>
              <a:t>ourism </a:t>
            </a:r>
            <a:r>
              <a:rPr lang="en-GB" sz="4400" b="1" dirty="0">
                <a:latin typeface="+mn-lt"/>
                <a:cs typeface="Arial" panose="020B0604020202020204" pitchFamily="34" charset="0"/>
              </a:rPr>
              <a:t>for </a:t>
            </a:r>
            <a:r>
              <a:rPr lang="en-GB" sz="4400" b="1" dirty="0" smtClean="0">
                <a:latin typeface="+mn-lt"/>
                <a:cs typeface="Arial" panose="020B0604020202020204" pitchFamily="34" charset="0"/>
              </a:rPr>
              <a:t>Secure </a:t>
            </a:r>
            <a:r>
              <a:rPr lang="en-GB" b="1" dirty="0">
                <a:latin typeface="+mn-lt"/>
                <a:cs typeface="Arial" panose="020B0604020202020204" pitchFamily="34" charset="0"/>
              </a:rPr>
              <a:t>L</a:t>
            </a:r>
            <a:r>
              <a:rPr lang="en-GB" sz="4400" b="1" dirty="0" smtClean="0">
                <a:latin typeface="+mn-lt"/>
                <a:cs typeface="Arial" panose="020B0604020202020204" pitchFamily="34" charset="0"/>
              </a:rPr>
              <a:t>ivelihoods</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415636" y="1965961"/>
            <a:ext cx="11014364" cy="666404"/>
          </a:xfrm>
        </p:spPr>
        <p:txBody>
          <a:bodyPr/>
          <a:lstStyle/>
          <a:p>
            <a:r>
              <a:rPr lang="en-GB" dirty="0">
                <a:hlinkClick r:id="rId2"/>
              </a:rPr>
              <a:t>https://youtu.be/8OXqdHSOIxI</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6530" y="2917392"/>
            <a:ext cx="4143375" cy="3067772"/>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22818" y="3385271"/>
            <a:ext cx="3657600" cy="2285856"/>
          </a:xfrm>
          <a:prstGeom prst="rect">
            <a:avLst/>
          </a:prstGeom>
        </p:spPr>
      </p:pic>
    </p:spTree>
    <p:extLst>
      <p:ext uri="{BB962C8B-B14F-4D97-AF65-F5344CB8AC3E}">
        <p14:creationId xmlns:p14="http://schemas.microsoft.com/office/powerpoint/2010/main" val="18669488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418" y="517236"/>
            <a:ext cx="11046691" cy="5911273"/>
          </a:xfrm>
          <a:prstGeom prst="rect">
            <a:avLst/>
          </a:prstGeom>
        </p:spPr>
      </p:pic>
    </p:spTree>
    <p:extLst>
      <p:ext uri="{BB962C8B-B14F-4D97-AF65-F5344CB8AC3E}">
        <p14:creationId xmlns:p14="http://schemas.microsoft.com/office/powerpoint/2010/main" val="2596418264"/>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57C456-CC1D-4991-B397-26B0CCF834E5}">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05AD055F-6A08-4727-8DB8-D3FD1D1AA779}">
  <ds:schemaRefs>
    <ds:schemaRef ds:uri="http://schemas.microsoft.com/sharepoint/v3/contenttype/forms"/>
  </ds:schemaRefs>
</ds:datastoreItem>
</file>

<file path=customXml/itemProps3.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Tourism design</Template>
  <TotalTime>0</TotalTime>
  <Words>2200</Words>
  <Application>Microsoft Office PowerPoint</Application>
  <PresentationFormat>Widescreen</PresentationFormat>
  <Paragraphs>230</Paragraphs>
  <Slides>49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Corbel</vt:lpstr>
      <vt:lpstr>Basis</vt:lpstr>
      <vt:lpstr>Sustainable Tourism</vt:lpstr>
      <vt:lpstr>Module Review </vt:lpstr>
      <vt:lpstr>M6X01925  Sustainable Hospitality and Tourism Management</vt:lpstr>
      <vt:lpstr>Learning Outcomes</vt:lpstr>
      <vt:lpstr>Indicative Content</vt:lpstr>
      <vt:lpstr>Indicative Content</vt:lpstr>
      <vt:lpstr>Sustainable Tourism </vt:lpstr>
      <vt:lpstr>Sustainable Overview</vt:lpstr>
      <vt:lpstr>Discussion </vt:lpstr>
      <vt:lpstr>Is Mass Tourism Destroying Cities </vt:lpstr>
      <vt:lpstr>Model  for  sustainable development </vt:lpstr>
      <vt:lpstr>PowerPoint Presentation</vt:lpstr>
      <vt:lpstr>Sustaining Tourism </vt:lpstr>
      <vt:lpstr>Sustainable Tourism should:</vt:lpstr>
      <vt:lpstr>.</vt:lpstr>
      <vt:lpstr>PowerPoint Presentation</vt:lpstr>
      <vt:lpstr>In Tourism.. Sustainability means ….</vt:lpstr>
      <vt:lpstr>PowerPoint Presentation</vt:lpstr>
      <vt:lpstr>Carrying Capacity </vt:lpstr>
      <vt:lpstr>Issues to be Considered</vt:lpstr>
      <vt:lpstr>Prerequisites to Sustainable Tourism Development</vt:lpstr>
      <vt:lpstr>Attributes of Attractions – Why do we visit them?</vt:lpstr>
      <vt:lpstr>Key Players – Also known as Stakeholders</vt:lpstr>
      <vt:lpstr>Tourism Infrastructure</vt:lpstr>
      <vt:lpstr>Tourism Infrastructures</vt:lpstr>
      <vt:lpstr>Over Tourism </vt:lpstr>
      <vt:lpstr>PowerPoint Presentation</vt:lpstr>
      <vt:lpstr>Community Support and Tolerance</vt:lpstr>
      <vt:lpstr>Community Support and Tolerance</vt:lpstr>
      <vt:lpstr>Personal Security and Safety of Tourists</vt:lpstr>
      <vt:lpstr>Code of Ethics and Behaviour for Tourists</vt:lpstr>
      <vt:lpstr>Case Study - Boracay </vt:lpstr>
      <vt:lpstr>Butler Model of the Tourism Life Cycle</vt:lpstr>
      <vt:lpstr>Boracay Island </vt:lpstr>
      <vt:lpstr>Boracay during the 1970s</vt:lpstr>
      <vt:lpstr>Boracay during the 1980s</vt:lpstr>
      <vt:lpstr>Boracay during the  late 1980s </vt:lpstr>
      <vt:lpstr>Boracay 1990s &amp; Beyond</vt:lpstr>
      <vt:lpstr>Stage 5 - Decline of a Destination</vt:lpstr>
      <vt:lpstr>Stage 5  Rejuvenation of a Destination</vt:lpstr>
      <vt:lpstr>2017 International Year of Sustainable Tourism for Development </vt:lpstr>
      <vt:lpstr>Sustainable  tourism Development </vt:lpstr>
      <vt:lpstr>Benefits of Sustainable Tourism Development</vt:lpstr>
      <vt:lpstr>Global Sustainable Factors to Consider </vt:lpstr>
      <vt:lpstr>Environmental Facts</vt:lpstr>
      <vt:lpstr>Environmental Facts</vt:lpstr>
      <vt:lpstr>Sustainable Solution </vt:lpstr>
      <vt:lpstr>Island Solutions –  Sustainable Tourism for Secure Livelihoods</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2020-01-25T16:36:26Z</dcterms:created>
  <dcterms:modified xsi:type="dcterms:W3CDTF">2020-01-25T19:12:50Z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