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sldIdLst>
    <p:sldId id="256" r:id="rId5"/>
    <p:sldId id="257" r:id="rId6"/>
    <p:sldId id="258" r:id="rId7"/>
    <p:sldId id="259" r:id="rId8"/>
    <p:sldId id="261" r:id="rId9"/>
    <p:sldId id="262" r:id="rId10"/>
    <p:sldId id="260" r:id="rId11"/>
    <p:sldId id="263" r:id="rId12"/>
    <p:sldId id="264" r:id="rId13"/>
    <p:sldId id="265" r:id="rId14"/>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6F4"/>
    <a:srgbClr val="7B3F6E"/>
    <a:srgbClr val="0F3030"/>
    <a:srgbClr val="3BB3B3"/>
    <a:srgbClr val="1A7A7A"/>
    <a:srgbClr val="7E6075"/>
    <a:srgbClr val="FFFFFF"/>
    <a:srgbClr val="C0677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9F5FD0-5228-1932-BA77-3A6D3D20E74E}" v="1" dt="2026-02-22T22:24:30.238"/>
    <p1510:client id="{77968F69-BB5E-A182-B0B3-686C660480BD}" v="149" dt="2026-02-21T23:09:40.244"/>
    <p1510:client id="{95A2DC1F-FDFF-8E3C-C280-F053EA27F619}" v="8" dt="2026-02-22T00:05:09.167"/>
    <p1510:client id="{AFBFD213-4C01-A825-39A3-FBD38B59B782}" v="529" dt="2026-02-21T22:51:17.355"/>
    <p1510:client id="{BDAA465E-173A-23E3-F79F-59A9E492A8B7}" v="4" dt="2026-02-22T00:52:33.150"/>
    <p1510:client id="{C4CBFE74-F525-5138-ED6F-6C51599E84B8}" v="23" dt="2026-02-22T00:51:28.024"/>
    <p1510:client id="{C97FA161-AC63-6DE4-38F6-1B65DE078731}" v="3263" dt="2026-02-22T10:15:02.3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5025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4ABE76-F113-93A2-E7DC-6A1E24E157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F41C45-DB82-56E7-39D8-17D05904CA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9879A4-ADA9-C68E-7F4E-7FCE4E456C4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5407BF8-E9BF-7520-79D7-39059A336928}"/>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365316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carers.org/about-caring/about-young-carers"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hyperlink" Target="http://www.personalityresearch.org/papers/lee.html"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studymind.co.uk/notes/bowlbys-theory-of-maternal-deprivation/" TargetMode="External"/><Relationship Id="rId3" Type="http://schemas.openxmlformats.org/officeDocument/2006/relationships/hyperlink" Target="https://www.legislation.gov.uk/ukpga/2014/6/section/96" TargetMode="External"/><Relationship Id="rId7" Type="http://schemas.openxmlformats.org/officeDocument/2006/relationships/hyperlink" Target="https://www.northtynesidecarers.org.uk/the-power-of-peer-support-why-young-carers-need-each-other/"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hyperlink" Target="https://www.nhs.uk/social-care-and-support/support-and-benefits-for-carers/help-for-young-carers/" TargetMode="External"/><Relationship Id="rId11" Type="http://schemas.openxmlformats.org/officeDocument/2006/relationships/hyperlink" Target="https://www.tutor2u.net/hsc/topics/bowlby" TargetMode="External"/><Relationship Id="rId5" Type="http://schemas.openxmlformats.org/officeDocument/2006/relationships/hyperlink" Target="https://www.simplypsychology.org/bowlby.html" TargetMode="External"/><Relationship Id="rId10" Type="http://schemas.openxmlformats.org/officeDocument/2006/relationships/hyperlink" Target="http://www.tutor2u.net" TargetMode="External"/><Relationship Id="rId4" Type="http://schemas.openxmlformats.org/officeDocument/2006/relationships/hyperlink" Target="https://quizlet.com/gb/800191075/explanations-of-attatchment-bowlbys-theory-flash-cards/" TargetMode="External"/><Relationship Id="rId9" Type="http://schemas.openxmlformats.org/officeDocument/2006/relationships/hyperlink" Target="https://www.attachmentproject.com/attachment-theory/internal-working-mod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AF6F4"/>
        </a:solidFill>
        <a:effectLst/>
      </p:bgPr>
    </p:bg>
    <p:spTree>
      <p:nvGrpSpPr>
        <p:cNvPr id="1" name=""/>
        <p:cNvGrpSpPr/>
        <p:nvPr/>
      </p:nvGrpSpPr>
      <p:grpSpPr>
        <a:xfrm>
          <a:off x="0" y="0"/>
          <a:ext cx="0" cy="0"/>
          <a:chOff x="0" y="0"/>
          <a:chExt cx="0" cy="0"/>
        </a:xfrm>
      </p:grpSpPr>
      <p:sp>
        <p:nvSpPr>
          <p:cNvPr id="3" name="Text 1"/>
          <p:cNvSpPr/>
          <p:nvPr/>
        </p:nvSpPr>
        <p:spPr>
          <a:xfrm>
            <a:off x="411480" y="1005840"/>
            <a:ext cx="6858000" cy="914400"/>
          </a:xfrm>
          <a:prstGeom prst="rect">
            <a:avLst/>
          </a:prstGeom>
          <a:noFill/>
          <a:ln/>
        </p:spPr>
        <p:txBody>
          <a:bodyPr wrap="square" lIns="0" tIns="0" rIns="0" bIns="0" rtlCol="0" anchor="ctr"/>
          <a:lstStyle/>
          <a:p>
            <a:pPr marL="0" indent="0">
              <a:buNone/>
            </a:pPr>
            <a:r>
              <a:rPr lang="en-US" sz="3600" b="1" dirty="0">
                <a:solidFill>
                  <a:srgbClr val="7B3F6E"/>
                </a:solidFill>
                <a:latin typeface="Georgia"/>
                <a:ea typeface="Georgia" pitchFamily="34" charset="-122"/>
                <a:cs typeface="Georgia" pitchFamily="34" charset="-120"/>
              </a:rPr>
              <a:t>Understanding Jenny's Development</a:t>
            </a:r>
            <a:endParaRPr lang="en-US" sz="3600">
              <a:solidFill>
                <a:srgbClr val="7B3F6E"/>
              </a:solidFill>
              <a:latin typeface="Georgia"/>
            </a:endParaRPr>
          </a:p>
        </p:txBody>
      </p:sp>
      <p:sp>
        <p:nvSpPr>
          <p:cNvPr id="4" name="Text 2"/>
          <p:cNvSpPr/>
          <p:nvPr/>
        </p:nvSpPr>
        <p:spPr>
          <a:xfrm>
            <a:off x="411480" y="2011680"/>
            <a:ext cx="5274791" cy="1127862"/>
          </a:xfrm>
          <a:prstGeom prst="rect">
            <a:avLst/>
          </a:prstGeom>
          <a:noFill/>
          <a:ln/>
        </p:spPr>
        <p:txBody>
          <a:bodyPr wrap="square" lIns="0" tIns="0" rIns="0" bIns="0" rtlCol="0" anchor="ctr"/>
          <a:lstStyle/>
          <a:p>
            <a:pPr marL="0" indent="0">
              <a:buNone/>
            </a:pPr>
            <a:r>
              <a:rPr lang="en-US" sz="1700" b="1" i="1">
                <a:solidFill>
                  <a:schemeClr val="accent2"/>
                </a:solidFill>
                <a:latin typeface="Calibri"/>
                <a:ea typeface="Calibri"/>
                <a:cs typeface="Calibri"/>
              </a:rPr>
              <a:t>Applying Bowlby's Attachment Theory in a Health and Social Care Context</a:t>
            </a:r>
            <a:endParaRPr lang="en-US" sz="1700" b="1">
              <a:solidFill>
                <a:schemeClr val="accent2"/>
              </a:solidFill>
              <a:latin typeface="Calibri"/>
              <a:ea typeface="Calibri"/>
              <a:cs typeface="Calibri"/>
            </a:endParaRPr>
          </a:p>
        </p:txBody>
      </p:sp>
      <p:sp>
        <p:nvSpPr>
          <p:cNvPr id="5" name="Shape 3"/>
          <p:cNvSpPr/>
          <p:nvPr/>
        </p:nvSpPr>
        <p:spPr>
          <a:xfrm>
            <a:off x="7132320" y="0"/>
            <a:ext cx="2011680" cy="5143500"/>
          </a:xfrm>
          <a:prstGeom prst="rect">
            <a:avLst/>
          </a:prstGeom>
          <a:solidFill>
            <a:srgbClr val="7B3F6E"/>
          </a:solidFill>
          <a:ln w="12700">
            <a:noFill/>
            <a:prstDash val="solid"/>
          </a:ln>
        </p:spPr>
      </p:sp>
      <p:sp>
        <p:nvSpPr>
          <p:cNvPr id="6" name="Text 4"/>
          <p:cNvSpPr/>
          <p:nvPr/>
        </p:nvSpPr>
        <p:spPr>
          <a:xfrm>
            <a:off x="7208933" y="2199192"/>
            <a:ext cx="1859691" cy="732139"/>
          </a:xfrm>
          <a:prstGeom prst="rect">
            <a:avLst/>
          </a:prstGeom>
          <a:noFill/>
          <a:ln/>
        </p:spPr>
        <p:txBody>
          <a:bodyPr wrap="square" lIns="0" tIns="0" rIns="0" bIns="0" rtlCol="0" anchor="ctr"/>
          <a:lstStyle/>
          <a:p>
            <a:pPr marL="0" indent="0" algn="ctr">
              <a:buNone/>
            </a:pPr>
            <a:r>
              <a:rPr lang="en-US" sz="1200" b="1" dirty="0">
                <a:solidFill>
                  <a:srgbClr val="FFFFFF"/>
                </a:solidFill>
                <a:latin typeface="Tahoma"/>
                <a:ea typeface="Tahoma"/>
                <a:cs typeface="Tahoma"/>
              </a:rPr>
              <a:t>LCHS4010
</a:t>
            </a:r>
            <a:endParaRPr lang="en-US" sz="1200" b="1">
              <a:latin typeface="Tahoma"/>
              <a:ea typeface="Tahoma"/>
              <a:cs typeface="Tahoma"/>
            </a:endParaRPr>
          </a:p>
          <a:p>
            <a:pPr marL="0" indent="0" algn="ctr">
              <a:buNone/>
            </a:pPr>
            <a:r>
              <a:rPr lang="en-US" sz="1200" b="1" dirty="0">
                <a:solidFill>
                  <a:srgbClr val="FFFFFF"/>
                </a:solidFill>
                <a:latin typeface="Tahoma"/>
                <a:ea typeface="Tahoma"/>
                <a:cs typeface="Tahoma"/>
              </a:rPr>
              <a:t>Psychology in</a:t>
            </a:r>
            <a:endParaRPr lang="en-US" sz="1200" b="1">
              <a:latin typeface="Tahoma"/>
              <a:ea typeface="Tahoma"/>
              <a:cs typeface="Tahoma"/>
            </a:endParaRPr>
          </a:p>
          <a:p>
            <a:pPr marL="0" indent="0" algn="ctr">
              <a:buNone/>
            </a:pPr>
            <a:r>
              <a:rPr lang="en-US" sz="1200" b="1" dirty="0">
                <a:solidFill>
                  <a:srgbClr val="FFFFFF"/>
                </a:solidFill>
                <a:latin typeface="Tahoma"/>
                <a:ea typeface="Tahoma"/>
                <a:cs typeface="Tahoma"/>
              </a:rPr>
              <a:t>Health &amp; Social Car</a:t>
            </a:r>
            <a:r>
              <a:rPr lang="en-US" sz="1400" b="1" dirty="0">
                <a:solidFill>
                  <a:srgbClr val="FFFFFF"/>
                </a:solidFill>
                <a:latin typeface="Tahoma"/>
                <a:ea typeface="Tahoma"/>
                <a:cs typeface="Tahoma"/>
              </a:rPr>
              <a:t>e</a:t>
            </a:r>
            <a:endParaRPr lang="en-US" sz="1400">
              <a:latin typeface="Tahoma"/>
              <a:ea typeface="Tahoma"/>
              <a:cs typeface="Tahoma"/>
            </a:endParaRPr>
          </a:p>
        </p:txBody>
      </p:sp>
      <p:sp>
        <p:nvSpPr>
          <p:cNvPr id="7" name="Text 5"/>
          <p:cNvSpPr/>
          <p:nvPr/>
        </p:nvSpPr>
        <p:spPr>
          <a:xfrm>
            <a:off x="411480" y="4735418"/>
            <a:ext cx="6400800" cy="320040"/>
          </a:xfrm>
          <a:prstGeom prst="rect">
            <a:avLst/>
          </a:prstGeom>
          <a:noFill/>
          <a:ln/>
        </p:spPr>
        <p:txBody>
          <a:bodyPr wrap="square" lIns="0" tIns="0" rIns="0" bIns="0" rtlCol="0" anchor="ctr"/>
          <a:lstStyle/>
          <a:p>
            <a:pPr marL="0" indent="0">
              <a:buNone/>
            </a:pPr>
            <a:r>
              <a:rPr lang="en-US" sz="1100" b="1">
                <a:solidFill>
                  <a:srgbClr val="1A7A7A"/>
                </a:solidFill>
                <a:latin typeface="Calibri"/>
                <a:ea typeface="Calibri"/>
                <a:cs typeface="Calibri"/>
              </a:rPr>
              <a:t>Assessment Component 1  |  Individual Presentation</a:t>
            </a:r>
            <a:endParaRPr lang="en-US" sz="1050">
              <a:solidFill>
                <a:srgbClr val="1A7A7A"/>
              </a:solidFill>
              <a:latin typeface="Calibri"/>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AF6F4"/>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7B3F6E"/>
          </a:solidFill>
          <a:ln w="12700">
            <a:noFill/>
            <a:prstDash val="solid"/>
          </a:ln>
        </p:spPr>
      </p:sp>
      <p:sp>
        <p:nvSpPr>
          <p:cNvPr id="3" name="Text 1"/>
          <p:cNvSpPr/>
          <p:nvPr/>
        </p:nvSpPr>
        <p:spPr>
          <a:xfrm>
            <a:off x="388928" y="201168"/>
            <a:ext cx="3647407" cy="640080"/>
          </a:xfrm>
          <a:prstGeom prst="rect">
            <a:avLst/>
          </a:prstGeom>
          <a:noFill/>
          <a:ln/>
        </p:spPr>
        <p:txBody>
          <a:bodyPr wrap="square" lIns="0" tIns="0" rIns="0" bIns="0" rtlCol="0" anchor="ctr"/>
          <a:lstStyle/>
          <a:p>
            <a:pPr marL="0" indent="0">
              <a:buNone/>
            </a:pPr>
            <a:r>
              <a:rPr lang="en-US" sz="3000" b="1" dirty="0">
                <a:solidFill>
                  <a:srgbClr val="7B3F6E"/>
                </a:solidFill>
                <a:latin typeface="Georgia"/>
                <a:ea typeface="Georgia" pitchFamily="34" charset="-122"/>
                <a:cs typeface="Georgia" pitchFamily="34" charset="-120"/>
              </a:rPr>
              <a:t>Jenny's Scenario</a:t>
            </a:r>
            <a:endParaRPr lang="en-US" sz="3000">
              <a:solidFill>
                <a:srgbClr val="4A1942"/>
              </a:solidFill>
              <a:latin typeface="Georgia"/>
              <a:ea typeface="Calibri"/>
              <a:cs typeface="Calibri"/>
            </a:endParaRPr>
          </a:p>
        </p:txBody>
      </p:sp>
      <p:sp>
        <p:nvSpPr>
          <p:cNvPr id="4" name="Text 2"/>
          <p:cNvSpPr/>
          <p:nvPr/>
        </p:nvSpPr>
        <p:spPr>
          <a:xfrm>
            <a:off x="396651" y="838405"/>
            <a:ext cx="2936894" cy="302370"/>
          </a:xfrm>
          <a:prstGeom prst="rect">
            <a:avLst/>
          </a:prstGeom>
          <a:noFill/>
          <a:ln/>
        </p:spPr>
        <p:txBody>
          <a:bodyPr wrap="square" lIns="0" tIns="0" rIns="0" bIns="0" rtlCol="0" anchor="ctr"/>
          <a:lstStyle/>
          <a:p>
            <a:r>
              <a:rPr lang="en-US" sz="1400" i="1">
                <a:solidFill>
                  <a:srgbClr val="7E6075"/>
                </a:solidFill>
                <a:latin typeface="Calibri"/>
                <a:ea typeface="Calibri"/>
                <a:cs typeface="Calibri"/>
              </a:rPr>
              <a:t>Setting the context</a:t>
            </a:r>
            <a:endParaRPr lang="en-US" sz="1200">
              <a:latin typeface="Calibri"/>
              <a:ea typeface="Calibri"/>
              <a:cs typeface="Calibri"/>
            </a:endParaRPr>
          </a:p>
        </p:txBody>
      </p:sp>
      <p:sp>
        <p:nvSpPr>
          <p:cNvPr id="5" name="Shape 3"/>
          <p:cNvSpPr/>
          <p:nvPr/>
        </p:nvSpPr>
        <p:spPr>
          <a:xfrm>
            <a:off x="7438768" y="156004"/>
            <a:ext cx="1463040" cy="1463040"/>
          </a:xfrm>
          <a:prstGeom prst="ellipse">
            <a:avLst/>
          </a:prstGeom>
          <a:solidFill>
            <a:schemeClr val="accent2"/>
          </a:solidFill>
          <a:ln w="12700">
            <a:solidFill>
              <a:srgbClr val="C0677B"/>
            </a:solidFill>
            <a:prstDash val="solid"/>
          </a:ln>
        </p:spPr>
      </p:sp>
      <p:sp>
        <p:nvSpPr>
          <p:cNvPr id="6" name="Text 4"/>
          <p:cNvSpPr/>
          <p:nvPr/>
        </p:nvSpPr>
        <p:spPr>
          <a:xfrm>
            <a:off x="7438768" y="357172"/>
            <a:ext cx="1463040" cy="822960"/>
          </a:xfrm>
          <a:prstGeom prst="rect">
            <a:avLst/>
          </a:prstGeom>
          <a:noFill/>
          <a:ln/>
        </p:spPr>
        <p:txBody>
          <a:bodyPr wrap="square" lIns="0" tIns="0" rIns="0" bIns="0" rtlCol="0" anchor="ctr"/>
          <a:lstStyle/>
          <a:p>
            <a:pPr marL="0" indent="0" algn="ctr">
              <a:buNone/>
            </a:pPr>
            <a:r>
              <a:rPr lang="en-US" sz="3600" b="1" dirty="0">
                <a:solidFill>
                  <a:srgbClr val="FFFFFF"/>
                </a:solidFill>
                <a:latin typeface="Tahoma"/>
                <a:ea typeface="Tahoma"/>
                <a:cs typeface="Tahoma"/>
              </a:rPr>
              <a:t>16</a:t>
            </a:r>
            <a:endParaRPr lang="en-US" sz="3600" dirty="0">
              <a:latin typeface="Tahoma"/>
              <a:ea typeface="Tahoma"/>
              <a:cs typeface="Tahoma"/>
            </a:endParaRPr>
          </a:p>
        </p:txBody>
      </p:sp>
      <p:sp>
        <p:nvSpPr>
          <p:cNvPr id="7" name="Text 5"/>
          <p:cNvSpPr/>
          <p:nvPr/>
        </p:nvSpPr>
        <p:spPr>
          <a:xfrm>
            <a:off x="7347328" y="978964"/>
            <a:ext cx="1645920" cy="365760"/>
          </a:xfrm>
          <a:prstGeom prst="rect">
            <a:avLst/>
          </a:prstGeom>
          <a:noFill/>
          <a:ln/>
        </p:spPr>
        <p:txBody>
          <a:bodyPr wrap="square" lIns="0" tIns="0" rIns="0" bIns="0" rtlCol="0" anchor="ctr"/>
          <a:lstStyle/>
          <a:p>
            <a:pPr marL="0" indent="0" algn="ctr">
              <a:buNone/>
            </a:pPr>
            <a:r>
              <a:rPr lang="en-US" sz="1100" b="1">
                <a:solidFill>
                  <a:schemeClr val="tx1">
                    <a:lumMod val="65000"/>
                    <a:lumOff val="35000"/>
                  </a:schemeClr>
                </a:solidFill>
                <a:latin typeface="Calibri"/>
                <a:ea typeface="Calibri"/>
                <a:cs typeface="Calibri"/>
              </a:rPr>
              <a:t>years old</a:t>
            </a:r>
          </a:p>
        </p:txBody>
      </p:sp>
      <p:sp>
        <p:nvSpPr>
          <p:cNvPr id="8" name="Text 6"/>
          <p:cNvSpPr/>
          <p:nvPr/>
        </p:nvSpPr>
        <p:spPr>
          <a:xfrm>
            <a:off x="404372" y="1343798"/>
            <a:ext cx="8133528" cy="3049957"/>
          </a:xfrm>
          <a:prstGeom prst="rect">
            <a:avLst/>
          </a:prstGeom>
          <a:noFill/>
          <a:ln/>
        </p:spPr>
        <p:txBody>
          <a:bodyPr wrap="square" lIns="0" tIns="0" rIns="0" bIns="0" rtlCol="0" anchor="ctr"/>
          <a:lstStyle/>
          <a:p>
            <a:pPr marL="342900" indent="-342900">
              <a:spcAft>
                <a:spcPts val="600"/>
              </a:spcAft>
              <a:buSzPct val="100000"/>
              <a:buFont typeface="Wingdings"/>
              <a:buChar char="v"/>
            </a:pPr>
            <a:r>
              <a:rPr lang="en-US" sz="1200" dirty="0">
                <a:solidFill>
                  <a:srgbClr val="2B1927"/>
                </a:solidFill>
                <a:latin typeface="Tahoma"/>
                <a:ea typeface="Tahoma"/>
                <a:cs typeface="Tahoma"/>
              </a:rPr>
              <a:t>Jenny, who is 16 has been the primary carer for her mother for 5 years since the age of 11.</a:t>
            </a:r>
            <a:endParaRPr lang="en-US" sz="1200">
              <a:latin typeface="Tahoma"/>
              <a:ea typeface="Tahoma"/>
              <a:cs typeface="Tahoma"/>
            </a:endParaRPr>
          </a:p>
          <a:p>
            <a:pPr marL="342900" indent="-342900">
              <a:spcAft>
                <a:spcPts val="600"/>
              </a:spcAft>
              <a:buSzPct val="100000"/>
              <a:buFont typeface="Wingdings"/>
              <a:buChar char="v"/>
            </a:pPr>
            <a:endParaRPr lang="en-US" sz="1200" dirty="0">
              <a:solidFill>
                <a:srgbClr val="2B1927"/>
              </a:solidFill>
              <a:latin typeface="Tahoma"/>
              <a:ea typeface="Tahoma"/>
              <a:cs typeface="Tahoma"/>
            </a:endParaRPr>
          </a:p>
          <a:p>
            <a:pPr marL="342900" indent="-342900">
              <a:spcAft>
                <a:spcPts val="600"/>
              </a:spcAft>
              <a:buSzPct val="100000"/>
              <a:buFont typeface="Wingdings"/>
              <a:buChar char="v"/>
            </a:pPr>
            <a:r>
              <a:rPr lang="en-US" sz="1200" dirty="0">
                <a:solidFill>
                  <a:srgbClr val="2B1927"/>
                </a:solidFill>
                <a:latin typeface="Tahoma"/>
                <a:ea typeface="Tahoma"/>
                <a:cs typeface="Tahoma"/>
              </a:rPr>
              <a:t>The caring responsibilities of her mother was placed on her after the unfortunate passing of her father.</a:t>
            </a:r>
            <a:endParaRPr lang="en-US" sz="1200">
              <a:ea typeface="Calibri"/>
              <a:cs typeface="Calibri"/>
            </a:endParaRPr>
          </a:p>
          <a:p>
            <a:pPr marL="342900" indent="-342900">
              <a:spcAft>
                <a:spcPts val="600"/>
              </a:spcAft>
              <a:buSzPct val="100000"/>
              <a:buFont typeface="Wingdings"/>
              <a:buChar char="v"/>
            </a:pPr>
            <a:endParaRPr lang="en-US" sz="1200" dirty="0">
              <a:solidFill>
                <a:srgbClr val="2B1927"/>
              </a:solidFill>
              <a:latin typeface="Tahoma"/>
              <a:ea typeface="Tahoma"/>
              <a:cs typeface="Tahoma"/>
            </a:endParaRPr>
          </a:p>
          <a:p>
            <a:pPr marL="342900" indent="-342900">
              <a:spcAft>
                <a:spcPts val="600"/>
              </a:spcAft>
              <a:buSzPct val="100000"/>
              <a:buFont typeface="Wingdings"/>
              <a:buChar char="v"/>
            </a:pPr>
            <a:r>
              <a:rPr lang="en-US" sz="1200" dirty="0">
                <a:solidFill>
                  <a:srgbClr val="2B1927"/>
                </a:solidFill>
                <a:latin typeface="Tahoma"/>
                <a:ea typeface="Tahoma"/>
                <a:cs typeface="Tahoma"/>
              </a:rPr>
              <a:t>Jenny was left providing tasks like cooking, cleaning and shopping, due to her mother's mobility issues.</a:t>
            </a:r>
            <a:endParaRPr lang="en-US" sz="1200">
              <a:ea typeface="Calibri"/>
              <a:cs typeface="Calibri"/>
            </a:endParaRPr>
          </a:p>
          <a:p>
            <a:pPr marL="342900" indent="-342900">
              <a:spcAft>
                <a:spcPts val="600"/>
              </a:spcAft>
              <a:buSzPct val="100000"/>
              <a:buFont typeface="Wingdings"/>
              <a:buChar char="v"/>
            </a:pPr>
            <a:endParaRPr lang="en-US" sz="1200" dirty="0">
              <a:solidFill>
                <a:srgbClr val="2B1927"/>
              </a:solidFill>
              <a:latin typeface="Tahoma"/>
              <a:ea typeface="Tahoma"/>
              <a:cs typeface="Tahoma"/>
            </a:endParaRPr>
          </a:p>
          <a:p>
            <a:pPr marL="342900" indent="-342900">
              <a:spcAft>
                <a:spcPts val="600"/>
              </a:spcAft>
              <a:buSzPct val="100000"/>
              <a:buFont typeface="Wingdings"/>
              <a:buChar char="v"/>
            </a:pPr>
            <a:r>
              <a:rPr lang="en-US" sz="1200" dirty="0">
                <a:solidFill>
                  <a:srgbClr val="2B1927"/>
                </a:solidFill>
                <a:latin typeface="Tahoma"/>
                <a:ea typeface="Tahoma"/>
                <a:cs typeface="Tahoma"/>
              </a:rPr>
              <a:t>She also deals with issues with her memory and drops in her mood, meaning Jenny must manage a lot of administrative tasks for her mother.</a:t>
            </a:r>
            <a:endParaRPr lang="en-US" sz="1200">
              <a:ea typeface="Calibri"/>
              <a:cs typeface="Calibri"/>
            </a:endParaRPr>
          </a:p>
          <a:p>
            <a:pPr marL="342900" indent="-342900">
              <a:spcAft>
                <a:spcPts val="600"/>
              </a:spcAft>
              <a:buSzPct val="100000"/>
              <a:buFont typeface="Wingdings"/>
              <a:buChar char="v"/>
            </a:pPr>
            <a:endParaRPr lang="en-US" sz="1200" dirty="0">
              <a:solidFill>
                <a:srgbClr val="2B1927"/>
              </a:solidFill>
              <a:latin typeface="Tahoma"/>
              <a:ea typeface="Tahoma"/>
              <a:cs typeface="Tahoma"/>
            </a:endParaRPr>
          </a:p>
          <a:p>
            <a:pPr marL="342900" indent="-342900">
              <a:spcAft>
                <a:spcPts val="600"/>
              </a:spcAft>
              <a:buSzPct val="100000"/>
              <a:buFont typeface="Wingdings"/>
              <a:buChar char="v"/>
            </a:pPr>
            <a:r>
              <a:rPr lang="en-US" sz="1200" dirty="0">
                <a:solidFill>
                  <a:srgbClr val="2B1927"/>
                </a:solidFill>
                <a:latin typeface="Tahoma"/>
                <a:ea typeface="Tahoma"/>
                <a:cs typeface="Tahoma"/>
              </a:rPr>
              <a:t>A lot of psychological pressure is placed on Jenny to carry out these adult responsibilities, and her own development.</a:t>
            </a:r>
            <a:endParaRPr lang="en-US" sz="1200" dirty="0"/>
          </a:p>
        </p:txBody>
      </p:sp>
      <p:sp>
        <p:nvSpPr>
          <p:cNvPr id="9" name="Shape 7"/>
          <p:cNvSpPr/>
          <p:nvPr/>
        </p:nvSpPr>
        <p:spPr>
          <a:xfrm>
            <a:off x="1779063" y="4718736"/>
            <a:ext cx="7238590" cy="301136"/>
          </a:xfrm>
          <a:prstGeom prst="rect">
            <a:avLst/>
          </a:prstGeom>
          <a:solidFill>
            <a:srgbClr val="F5EEF3"/>
          </a:solidFill>
          <a:ln w="12700">
            <a:solidFill>
              <a:srgbClr val="F5EEF3"/>
            </a:solidFill>
            <a:prstDash val="solid"/>
          </a:ln>
        </p:spPr>
      </p:sp>
      <p:sp>
        <p:nvSpPr>
          <p:cNvPr id="10" name="Text 8"/>
          <p:cNvSpPr/>
          <p:nvPr/>
        </p:nvSpPr>
        <p:spPr>
          <a:xfrm>
            <a:off x="1786170" y="4723000"/>
            <a:ext cx="7102046" cy="277163"/>
          </a:xfrm>
          <a:prstGeom prst="rect">
            <a:avLst/>
          </a:prstGeom>
          <a:noFill/>
          <a:ln/>
        </p:spPr>
        <p:txBody>
          <a:bodyPr wrap="square" lIns="0" tIns="0" rIns="0" bIns="0" rtlCol="0" anchor="ctr"/>
          <a:lstStyle/>
          <a:p>
            <a:pPr marL="0" indent="0">
              <a:buNone/>
            </a:pPr>
            <a:r>
              <a:rPr lang="en-US" sz="1200" b="1">
                <a:solidFill>
                  <a:srgbClr val="1A7A7A"/>
                </a:solidFill>
                <a:latin typeface="Calibri"/>
                <a:ea typeface="Calibri"/>
                <a:cs typeface="Calibri"/>
              </a:rPr>
              <a:t>Task: Evaluate the impact of the past 5 years on Jenny's psychological development and propose a support plan.</a:t>
            </a:r>
            <a:endParaRPr lang="en-US" sz="1100">
              <a:solidFill>
                <a:srgbClr val="000000"/>
              </a:solidFill>
              <a:latin typeface="Calibri"/>
              <a:ea typeface="Calibri"/>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AF6F4"/>
        </a:solidFill>
        <a:effectLst/>
      </p:bgPr>
    </p:bg>
    <p:spTree>
      <p:nvGrpSpPr>
        <p:cNvPr id="1" name=""/>
        <p:cNvGrpSpPr/>
        <p:nvPr/>
      </p:nvGrpSpPr>
      <p:grpSpPr>
        <a:xfrm>
          <a:off x="0" y="0"/>
          <a:ext cx="0" cy="0"/>
          <a:chOff x="0" y="0"/>
          <a:chExt cx="0" cy="0"/>
        </a:xfrm>
      </p:grpSpPr>
      <p:sp>
        <p:nvSpPr>
          <p:cNvPr id="3" name="Text 1"/>
          <p:cNvSpPr/>
          <p:nvPr/>
        </p:nvSpPr>
        <p:spPr>
          <a:xfrm>
            <a:off x="365760" y="-25275"/>
            <a:ext cx="8412480" cy="640080"/>
          </a:xfrm>
          <a:prstGeom prst="rect">
            <a:avLst/>
          </a:prstGeom>
          <a:noFill/>
          <a:ln/>
        </p:spPr>
        <p:txBody>
          <a:bodyPr wrap="square" lIns="0" tIns="0" rIns="0" bIns="0" rtlCol="0" anchor="ctr"/>
          <a:lstStyle/>
          <a:p>
            <a:r>
              <a:rPr lang="en-US" sz="3200" b="1">
                <a:solidFill>
                  <a:srgbClr val="7B3F6E"/>
                </a:solidFill>
                <a:latin typeface="Georgia"/>
                <a:ea typeface="Georgia" pitchFamily="34" charset="-122"/>
                <a:cs typeface="Georgia" pitchFamily="34" charset="-120"/>
              </a:rPr>
              <a:t>Chosen Theory:</a:t>
            </a:r>
            <a:r>
              <a:rPr lang="en-US" sz="2000" b="1">
                <a:solidFill>
                  <a:srgbClr val="FFFFFF"/>
                </a:solidFill>
                <a:latin typeface="Georgia"/>
                <a:ea typeface="Georgia" pitchFamily="34" charset="-122"/>
                <a:cs typeface="Georgia" pitchFamily="34" charset="-120"/>
              </a:rPr>
              <a:t> </a:t>
            </a:r>
            <a:r>
              <a:rPr lang="en-US" sz="2000" b="1">
                <a:solidFill>
                  <a:schemeClr val="accent2"/>
                </a:solidFill>
                <a:latin typeface="Georgia"/>
                <a:ea typeface="Georgia" pitchFamily="34" charset="-122"/>
                <a:cs typeface="Georgia" pitchFamily="34" charset="-120"/>
              </a:rPr>
              <a:t>Bowlby's Attachment Theory</a:t>
            </a:r>
            <a:endParaRPr lang="en-US" sz="1600">
              <a:solidFill>
                <a:schemeClr val="accent2"/>
              </a:solidFill>
              <a:latin typeface="Georgia"/>
              <a:ea typeface="Calibri" panose="020F0502020204030204"/>
              <a:cs typeface="Calibri" panose="020F0502020204030204"/>
            </a:endParaRPr>
          </a:p>
        </p:txBody>
      </p:sp>
      <p:sp>
        <p:nvSpPr>
          <p:cNvPr id="4" name="Text 2"/>
          <p:cNvSpPr/>
          <p:nvPr/>
        </p:nvSpPr>
        <p:spPr>
          <a:xfrm>
            <a:off x="347255" y="730575"/>
            <a:ext cx="8674913" cy="324082"/>
          </a:xfrm>
          <a:prstGeom prst="rect">
            <a:avLst/>
          </a:prstGeom>
          <a:noFill/>
          <a:ln/>
        </p:spPr>
        <p:txBody>
          <a:bodyPr wrap="square" lIns="0" tIns="0" rIns="0" bIns="0" rtlCol="0" anchor="ctr"/>
          <a:lstStyle/>
          <a:p>
            <a:r>
              <a:rPr lang="en-US" sz="1400" i="1" dirty="0">
                <a:solidFill>
                  <a:srgbClr val="7E6075"/>
                </a:solidFill>
                <a:latin typeface="Calibri"/>
                <a:ea typeface="Calibri"/>
                <a:cs typeface="Calibri"/>
              </a:rPr>
              <a:t>Theoretical framework for the importance of early bonds between children and care givers, this bond is important for the emotional development of this child</a:t>
            </a:r>
            <a:endParaRPr lang="en-US" sz="1400" dirty="0">
              <a:solidFill>
                <a:srgbClr val="7E6075"/>
              </a:solidFill>
              <a:latin typeface="Calibri"/>
              <a:ea typeface="Calibri"/>
              <a:cs typeface="Calibri"/>
            </a:endParaRPr>
          </a:p>
        </p:txBody>
      </p:sp>
      <p:sp>
        <p:nvSpPr>
          <p:cNvPr id="5" name="Shape 3"/>
          <p:cNvSpPr/>
          <p:nvPr/>
        </p:nvSpPr>
        <p:spPr>
          <a:xfrm>
            <a:off x="320040" y="1188720"/>
            <a:ext cx="4023360" cy="1691640"/>
          </a:xfrm>
          <a:prstGeom prst="rect">
            <a:avLst/>
          </a:prstGeom>
          <a:solidFill>
            <a:schemeClr val="bg1"/>
          </a:solidFill>
          <a:ln w="12700">
            <a:solidFill>
              <a:srgbClr val="7B3F6E"/>
            </a:solidFill>
            <a:prstDash val="solid"/>
          </a:ln>
        </p:spPr>
      </p:sp>
      <p:sp>
        <p:nvSpPr>
          <p:cNvPr id="6" name="Shape 4"/>
          <p:cNvSpPr/>
          <p:nvPr/>
        </p:nvSpPr>
        <p:spPr>
          <a:xfrm>
            <a:off x="320040" y="1188720"/>
            <a:ext cx="64008" cy="1691640"/>
          </a:xfrm>
          <a:prstGeom prst="rect">
            <a:avLst/>
          </a:prstGeom>
          <a:solidFill>
            <a:srgbClr val="1A7A7A"/>
          </a:solidFill>
          <a:ln w="12700">
            <a:noFill/>
            <a:prstDash val="solid"/>
          </a:ln>
        </p:spPr>
      </p:sp>
      <p:sp>
        <p:nvSpPr>
          <p:cNvPr id="7" name="Text 5"/>
          <p:cNvSpPr/>
          <p:nvPr/>
        </p:nvSpPr>
        <p:spPr>
          <a:xfrm>
            <a:off x="457200" y="1280160"/>
            <a:ext cx="3840480" cy="347472"/>
          </a:xfrm>
          <a:prstGeom prst="rect">
            <a:avLst/>
          </a:prstGeom>
          <a:noFill/>
          <a:ln/>
        </p:spPr>
        <p:txBody>
          <a:bodyPr wrap="square" lIns="0" tIns="0" rIns="0" bIns="0" rtlCol="0" anchor="ctr"/>
          <a:lstStyle/>
          <a:p>
            <a:pPr marL="0" indent="0">
              <a:buNone/>
            </a:pPr>
            <a:r>
              <a:rPr lang="en-US" sz="1400" b="1" dirty="0">
                <a:solidFill>
                  <a:schemeClr val="accent2"/>
                </a:solidFill>
                <a:latin typeface="Calibri"/>
                <a:ea typeface="Calibri"/>
                <a:cs typeface="Calibri"/>
              </a:rPr>
              <a:t>Attachment Behavioral System</a:t>
            </a:r>
            <a:endParaRPr lang="en-US" sz="1400" dirty="0">
              <a:solidFill>
                <a:schemeClr val="accent2"/>
              </a:solidFill>
              <a:latin typeface="Calibri"/>
              <a:ea typeface="Calibri"/>
              <a:cs typeface="Calibri"/>
            </a:endParaRPr>
          </a:p>
        </p:txBody>
      </p:sp>
      <p:sp>
        <p:nvSpPr>
          <p:cNvPr id="8" name="Text 6"/>
          <p:cNvSpPr/>
          <p:nvPr/>
        </p:nvSpPr>
        <p:spPr>
          <a:xfrm>
            <a:off x="457200" y="1664208"/>
            <a:ext cx="3840480" cy="1143000"/>
          </a:xfrm>
          <a:prstGeom prst="rect">
            <a:avLst/>
          </a:prstGeom>
          <a:noFill/>
          <a:ln/>
        </p:spPr>
        <p:txBody>
          <a:bodyPr wrap="square" lIns="0" tIns="0" rIns="0" bIns="0" rtlCol="0" anchor="ctr"/>
          <a:lstStyle/>
          <a:p>
            <a:r>
              <a:rPr lang="en-US" sz="1200" dirty="0">
                <a:solidFill>
                  <a:srgbClr val="7B3F6E"/>
                </a:solidFill>
                <a:latin typeface="Tahoma"/>
                <a:ea typeface="Tahoma"/>
                <a:cs typeface="Tahoma"/>
              </a:rPr>
              <a:t>There are instinctive behaviors in infants that drive them to seek emotional, mental and physical closeness with a care giver </a:t>
            </a:r>
            <a:r>
              <a:rPr lang="en-US" sz="1100" dirty="0">
                <a:solidFill>
                  <a:srgbClr val="7B3F6E"/>
                </a:solidFill>
                <a:latin typeface="Tahoma"/>
                <a:ea typeface="Tahoma"/>
                <a:cs typeface="Tahoma"/>
              </a:rPr>
              <a:t>(</a:t>
            </a:r>
            <a:r>
              <a:rPr lang="en-US" sz="1200" dirty="0">
                <a:solidFill>
                  <a:srgbClr val="7B3F6E"/>
                </a:solidFill>
                <a:latin typeface="Tahoma"/>
                <a:ea typeface="Tahoma"/>
                <a:cs typeface="Tahoma"/>
              </a:rPr>
              <a:t>McLeod, 2025). This reliance on caregivers gives infants room to explore the world and remain curious while having someone to retreat to for protection and comfort.</a:t>
            </a:r>
          </a:p>
        </p:txBody>
      </p:sp>
      <p:sp>
        <p:nvSpPr>
          <p:cNvPr id="9" name="Shape 7"/>
          <p:cNvSpPr/>
          <p:nvPr/>
        </p:nvSpPr>
        <p:spPr>
          <a:xfrm>
            <a:off x="320040" y="3063240"/>
            <a:ext cx="4023360" cy="1691640"/>
          </a:xfrm>
          <a:prstGeom prst="rect">
            <a:avLst/>
          </a:prstGeom>
          <a:solidFill>
            <a:schemeClr val="bg1"/>
          </a:solidFill>
          <a:ln w="12700">
            <a:solidFill>
              <a:srgbClr val="7B3F6E"/>
            </a:solidFill>
            <a:prstDash val="solid"/>
          </a:ln>
        </p:spPr>
      </p:sp>
      <p:sp>
        <p:nvSpPr>
          <p:cNvPr id="10" name="Shape 8"/>
          <p:cNvSpPr/>
          <p:nvPr/>
        </p:nvSpPr>
        <p:spPr>
          <a:xfrm>
            <a:off x="320040" y="3063240"/>
            <a:ext cx="64008" cy="1691640"/>
          </a:xfrm>
          <a:prstGeom prst="rect">
            <a:avLst/>
          </a:prstGeom>
          <a:solidFill>
            <a:srgbClr val="1A7A7A"/>
          </a:solidFill>
          <a:ln w="12700">
            <a:noFill/>
            <a:prstDash val="solid"/>
          </a:ln>
        </p:spPr>
      </p:sp>
      <p:sp>
        <p:nvSpPr>
          <p:cNvPr id="11" name="Text 9"/>
          <p:cNvSpPr/>
          <p:nvPr/>
        </p:nvSpPr>
        <p:spPr>
          <a:xfrm>
            <a:off x="503538" y="3139234"/>
            <a:ext cx="3840480" cy="347472"/>
          </a:xfrm>
          <a:prstGeom prst="rect">
            <a:avLst/>
          </a:prstGeom>
          <a:noFill/>
          <a:ln/>
        </p:spPr>
        <p:txBody>
          <a:bodyPr wrap="square" lIns="0" tIns="0" rIns="0" bIns="0" rtlCol="0" anchor="ctr"/>
          <a:lstStyle/>
          <a:p>
            <a:pPr marL="0" indent="0">
              <a:buNone/>
            </a:pPr>
            <a:r>
              <a:rPr lang="en-US" sz="1400" b="1">
                <a:solidFill>
                  <a:schemeClr val="accent2"/>
                </a:solidFill>
                <a:latin typeface="Calibri"/>
                <a:ea typeface="Calibri"/>
                <a:cs typeface="Calibri"/>
              </a:rPr>
              <a:t>Monotropy &amp; Hierarchy</a:t>
            </a:r>
            <a:endParaRPr lang="en-US" sz="1200">
              <a:solidFill>
                <a:schemeClr val="accent2"/>
              </a:solidFill>
              <a:latin typeface="Calibri"/>
              <a:ea typeface="Calibri"/>
              <a:cs typeface="Calibri"/>
            </a:endParaRPr>
          </a:p>
        </p:txBody>
      </p:sp>
      <p:sp>
        <p:nvSpPr>
          <p:cNvPr id="12" name="Text 10"/>
          <p:cNvSpPr/>
          <p:nvPr/>
        </p:nvSpPr>
        <p:spPr>
          <a:xfrm>
            <a:off x="457200" y="3538728"/>
            <a:ext cx="3840480" cy="1143000"/>
          </a:xfrm>
          <a:prstGeom prst="rect">
            <a:avLst/>
          </a:prstGeom>
          <a:noFill/>
          <a:ln/>
        </p:spPr>
        <p:txBody>
          <a:bodyPr wrap="square" lIns="0" tIns="0" rIns="0" bIns="0" rtlCol="0" anchor="ctr"/>
          <a:lstStyle/>
          <a:p>
            <a:r>
              <a:rPr lang="en-US" sz="1200" dirty="0">
                <a:solidFill>
                  <a:srgbClr val="7B3F6E"/>
                </a:solidFill>
                <a:latin typeface="Tahoma"/>
                <a:ea typeface="Tahoma"/>
                <a:cs typeface="Tahoma"/>
              </a:rPr>
              <a:t>Naturally, children establish one primary caregiver that they deem most important and attach to, and later </a:t>
            </a:r>
            <a:r>
              <a:rPr lang="en-US" sz="1200">
                <a:solidFill>
                  <a:srgbClr val="7B3F6E"/>
                </a:solidFill>
                <a:latin typeface="Tahoma"/>
                <a:ea typeface="Tahoma"/>
                <a:cs typeface="Tahoma"/>
              </a:rPr>
              <a:t>develop secondary attachments (McLeod, 2025). This </a:t>
            </a:r>
            <a:r>
              <a:rPr lang="en-US" sz="1200" dirty="0">
                <a:solidFill>
                  <a:srgbClr val="7B3F6E"/>
                </a:solidFill>
                <a:latin typeface="Tahoma"/>
                <a:ea typeface="Tahoma"/>
                <a:cs typeface="Tahoma"/>
              </a:rPr>
              <a:t>creates a hierarchy of figures they believe to be important than the others.</a:t>
            </a:r>
          </a:p>
        </p:txBody>
      </p:sp>
      <p:sp>
        <p:nvSpPr>
          <p:cNvPr id="13" name="Shape 11"/>
          <p:cNvSpPr/>
          <p:nvPr/>
        </p:nvSpPr>
        <p:spPr>
          <a:xfrm>
            <a:off x="4572000" y="1188720"/>
            <a:ext cx="4023360" cy="1691640"/>
          </a:xfrm>
          <a:prstGeom prst="rect">
            <a:avLst/>
          </a:prstGeom>
          <a:solidFill>
            <a:schemeClr val="bg1"/>
          </a:solidFill>
          <a:ln w="12700">
            <a:solidFill>
              <a:srgbClr val="7B3F6E"/>
            </a:solidFill>
            <a:prstDash val="solid"/>
          </a:ln>
        </p:spPr>
      </p:sp>
      <p:sp>
        <p:nvSpPr>
          <p:cNvPr id="14" name="Shape 12"/>
          <p:cNvSpPr/>
          <p:nvPr/>
        </p:nvSpPr>
        <p:spPr>
          <a:xfrm>
            <a:off x="4572000" y="1188720"/>
            <a:ext cx="64008" cy="1691640"/>
          </a:xfrm>
          <a:prstGeom prst="rect">
            <a:avLst/>
          </a:prstGeom>
          <a:solidFill>
            <a:srgbClr val="1A7A7A"/>
          </a:solidFill>
          <a:ln w="12700">
            <a:noFill/>
            <a:prstDash val="solid"/>
          </a:ln>
        </p:spPr>
      </p:sp>
      <p:sp>
        <p:nvSpPr>
          <p:cNvPr id="15" name="Text 13"/>
          <p:cNvSpPr/>
          <p:nvPr/>
        </p:nvSpPr>
        <p:spPr>
          <a:xfrm>
            <a:off x="4709160" y="1280160"/>
            <a:ext cx="3840480" cy="347472"/>
          </a:xfrm>
          <a:prstGeom prst="rect">
            <a:avLst/>
          </a:prstGeom>
          <a:noFill/>
          <a:ln/>
        </p:spPr>
        <p:txBody>
          <a:bodyPr wrap="square" lIns="0" tIns="0" rIns="0" bIns="0" rtlCol="0" anchor="ctr"/>
          <a:lstStyle/>
          <a:p>
            <a:pPr marL="0" indent="0">
              <a:buNone/>
            </a:pPr>
            <a:r>
              <a:rPr lang="en-US" sz="1400" b="1">
                <a:solidFill>
                  <a:schemeClr val="accent2"/>
                </a:solidFill>
                <a:latin typeface="Calibri"/>
                <a:ea typeface="Calibri"/>
                <a:cs typeface="Calibri"/>
              </a:rPr>
              <a:t>Internal Working Models (IWMs)</a:t>
            </a:r>
            <a:endParaRPr lang="en-US" sz="1400">
              <a:solidFill>
                <a:schemeClr val="accent2"/>
              </a:solidFill>
              <a:latin typeface="Calibri"/>
              <a:ea typeface="Calibri"/>
              <a:cs typeface="Calibri"/>
            </a:endParaRPr>
          </a:p>
        </p:txBody>
      </p:sp>
      <p:sp>
        <p:nvSpPr>
          <p:cNvPr id="16" name="Text 14"/>
          <p:cNvSpPr/>
          <p:nvPr/>
        </p:nvSpPr>
        <p:spPr>
          <a:xfrm>
            <a:off x="4709160" y="1664208"/>
            <a:ext cx="3840480" cy="1143000"/>
          </a:xfrm>
          <a:prstGeom prst="rect">
            <a:avLst/>
          </a:prstGeom>
          <a:noFill/>
          <a:ln/>
        </p:spPr>
        <p:txBody>
          <a:bodyPr wrap="square" lIns="0" tIns="0" rIns="0" bIns="0" rtlCol="0" anchor="ctr"/>
          <a:lstStyle/>
          <a:p>
            <a:r>
              <a:rPr lang="en-US" sz="1200" dirty="0">
                <a:solidFill>
                  <a:srgbClr val="7B3F6E"/>
                </a:solidFill>
                <a:latin typeface="Tahoma"/>
                <a:ea typeface="Tahoma"/>
                <a:cs typeface="Tahoma"/>
              </a:rPr>
              <a:t>A cognitive framing of the mental representation of a child's experiences and memories of the responses from primary caregivers. Information from these responses is reflected in the child's views and expectations of the world (The Attachment Project, 2025).</a:t>
            </a:r>
          </a:p>
        </p:txBody>
      </p:sp>
      <p:sp>
        <p:nvSpPr>
          <p:cNvPr id="17" name="Shape 15"/>
          <p:cNvSpPr/>
          <p:nvPr/>
        </p:nvSpPr>
        <p:spPr>
          <a:xfrm>
            <a:off x="4572000" y="3063240"/>
            <a:ext cx="4023360" cy="1691640"/>
          </a:xfrm>
          <a:prstGeom prst="rect">
            <a:avLst/>
          </a:prstGeom>
          <a:solidFill>
            <a:schemeClr val="bg1"/>
          </a:solidFill>
          <a:ln w="12700">
            <a:solidFill>
              <a:srgbClr val="7B3F6E"/>
            </a:solidFill>
            <a:prstDash val="solid"/>
          </a:ln>
        </p:spPr>
      </p:sp>
      <p:sp>
        <p:nvSpPr>
          <p:cNvPr id="18" name="Shape 16"/>
          <p:cNvSpPr/>
          <p:nvPr/>
        </p:nvSpPr>
        <p:spPr>
          <a:xfrm>
            <a:off x="4572000" y="3063240"/>
            <a:ext cx="64008" cy="1691640"/>
          </a:xfrm>
          <a:prstGeom prst="rect">
            <a:avLst/>
          </a:prstGeom>
          <a:solidFill>
            <a:srgbClr val="1A7A7A"/>
          </a:solidFill>
          <a:ln w="12700">
            <a:noFill/>
            <a:prstDash val="solid"/>
          </a:ln>
        </p:spPr>
      </p:sp>
      <p:sp>
        <p:nvSpPr>
          <p:cNvPr id="19" name="Text 17"/>
          <p:cNvSpPr/>
          <p:nvPr/>
        </p:nvSpPr>
        <p:spPr>
          <a:xfrm>
            <a:off x="4709160" y="3062004"/>
            <a:ext cx="3840480" cy="347472"/>
          </a:xfrm>
          <a:prstGeom prst="rect">
            <a:avLst/>
          </a:prstGeom>
          <a:noFill/>
          <a:ln/>
        </p:spPr>
        <p:txBody>
          <a:bodyPr wrap="square" lIns="0" tIns="0" rIns="0" bIns="0" rtlCol="0" anchor="ctr"/>
          <a:lstStyle/>
          <a:p>
            <a:r>
              <a:rPr lang="en-US" sz="1400" b="1" dirty="0">
                <a:solidFill>
                  <a:schemeClr val="accent2"/>
                </a:solidFill>
                <a:latin typeface="Calibri"/>
                <a:ea typeface="Calibri"/>
                <a:cs typeface="Calibri"/>
              </a:rPr>
              <a:t>Critical and Sensitive Periods</a:t>
            </a:r>
            <a:endParaRPr lang="en-US" sz="1400" dirty="0">
              <a:solidFill>
                <a:schemeClr val="accent2"/>
              </a:solidFill>
              <a:latin typeface="Calibri"/>
              <a:ea typeface="Calibri"/>
              <a:cs typeface="Calibri"/>
            </a:endParaRPr>
          </a:p>
        </p:txBody>
      </p:sp>
      <p:sp>
        <p:nvSpPr>
          <p:cNvPr id="20" name="Text 18"/>
          <p:cNvSpPr/>
          <p:nvPr/>
        </p:nvSpPr>
        <p:spPr>
          <a:xfrm>
            <a:off x="4685993" y="3407437"/>
            <a:ext cx="3817309" cy="1266567"/>
          </a:xfrm>
          <a:prstGeom prst="rect">
            <a:avLst/>
          </a:prstGeom>
          <a:noFill/>
          <a:ln/>
        </p:spPr>
        <p:txBody>
          <a:bodyPr wrap="square" lIns="0" tIns="0" rIns="0" bIns="0" rtlCol="0" anchor="ctr"/>
          <a:lstStyle/>
          <a:p>
            <a:r>
              <a:rPr lang="en-US" sz="1200" dirty="0">
                <a:solidFill>
                  <a:srgbClr val="7B3F6E"/>
                </a:solidFill>
                <a:latin typeface="Tahoma"/>
                <a:ea typeface="Tahoma"/>
                <a:cs typeface="Tahoma"/>
              </a:rPr>
              <a:t>The first 2+ years of a child's life is crucial for forming an attachment to a caregiver, meaning any deprivation of this attachment and bond during this period will cause psychological damage (</a:t>
            </a:r>
            <a:r>
              <a:rPr lang="en-US" sz="1200" dirty="0" err="1">
                <a:solidFill>
                  <a:srgbClr val="7B3F6E"/>
                </a:solidFill>
                <a:latin typeface="Tahoma"/>
                <a:ea typeface="Tahoma"/>
                <a:cs typeface="Tahoma"/>
              </a:rPr>
              <a:t>Studymind</a:t>
            </a:r>
            <a:r>
              <a:rPr lang="en-US" sz="1200" dirty="0">
                <a:solidFill>
                  <a:srgbClr val="7B3F6E"/>
                </a:solidFill>
                <a:latin typeface="Tahoma"/>
                <a:ea typeface="Tahoma"/>
                <a:cs typeface="Tahoma"/>
              </a:rPr>
              <a:t>, 2024). The attachment theory establishes a sensitive period, a window to form healthy attachment within the first 5 years of age (McLeod, 2025).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AF6F4"/>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7B3F6E"/>
          </a:solidFill>
          <a:ln w="12700">
            <a:solidFill>
              <a:srgbClr val="7B3F6E"/>
            </a:solidFill>
            <a:prstDash val="solid"/>
          </a:ln>
        </p:spPr>
      </p:sp>
      <p:sp>
        <p:nvSpPr>
          <p:cNvPr id="3" name="Text 1"/>
          <p:cNvSpPr/>
          <p:nvPr/>
        </p:nvSpPr>
        <p:spPr>
          <a:xfrm>
            <a:off x="365760" y="201168"/>
            <a:ext cx="8412480" cy="640080"/>
          </a:xfrm>
          <a:prstGeom prst="rect">
            <a:avLst/>
          </a:prstGeom>
          <a:noFill/>
          <a:ln/>
        </p:spPr>
        <p:txBody>
          <a:bodyPr wrap="square" lIns="0" tIns="0" rIns="0" bIns="0" rtlCol="0" anchor="ctr"/>
          <a:lstStyle/>
          <a:p>
            <a:pPr marL="0" indent="0">
              <a:buNone/>
            </a:pPr>
            <a:r>
              <a:rPr lang="en-US" sz="2400" b="1">
                <a:solidFill>
                  <a:srgbClr val="4A1942"/>
                </a:solidFill>
                <a:latin typeface="Georgia" pitchFamily="34" charset="0"/>
                <a:ea typeface="Georgia" pitchFamily="34" charset="-122"/>
                <a:cs typeface="Georgia" pitchFamily="34" charset="-120"/>
              </a:rPr>
              <a:t>Nature &amp; Nurture: Shaping Jenny's Development</a:t>
            </a:r>
            <a:endParaRPr lang="en-US" sz="2400"/>
          </a:p>
        </p:txBody>
      </p:sp>
      <p:sp>
        <p:nvSpPr>
          <p:cNvPr id="4" name="Text 2"/>
          <p:cNvSpPr/>
          <p:nvPr/>
        </p:nvSpPr>
        <p:spPr>
          <a:xfrm>
            <a:off x="365760" y="838405"/>
            <a:ext cx="2612528" cy="256032"/>
          </a:xfrm>
          <a:prstGeom prst="rect">
            <a:avLst/>
          </a:prstGeom>
          <a:noFill/>
          <a:ln/>
        </p:spPr>
        <p:txBody>
          <a:bodyPr wrap="square" lIns="0" tIns="0" rIns="0" bIns="0" rtlCol="0" anchor="ctr"/>
          <a:lstStyle/>
          <a:p>
            <a:pPr marL="0" indent="0">
              <a:buNone/>
            </a:pPr>
            <a:r>
              <a:rPr lang="en-US" sz="1400" i="1">
                <a:solidFill>
                  <a:srgbClr val="7E6075"/>
                </a:solidFill>
                <a:latin typeface="Calibri"/>
                <a:ea typeface="Calibri"/>
                <a:cs typeface="Calibri"/>
              </a:rPr>
              <a:t>Biological &amp; Environmental Factors</a:t>
            </a:r>
            <a:endParaRPr lang="en-US" sz="1400">
              <a:latin typeface="Calibri"/>
              <a:ea typeface="Calibri"/>
              <a:cs typeface="Calibri"/>
            </a:endParaRPr>
          </a:p>
        </p:txBody>
      </p:sp>
      <p:sp>
        <p:nvSpPr>
          <p:cNvPr id="5" name="Shape 3"/>
          <p:cNvSpPr/>
          <p:nvPr/>
        </p:nvSpPr>
        <p:spPr>
          <a:xfrm>
            <a:off x="451331" y="1097280"/>
            <a:ext cx="4023360" cy="384048"/>
          </a:xfrm>
          <a:prstGeom prst="rect">
            <a:avLst/>
          </a:prstGeom>
          <a:solidFill>
            <a:srgbClr val="4A1942"/>
          </a:solidFill>
          <a:ln w="12700">
            <a:solidFill>
              <a:srgbClr val="4A1942"/>
            </a:solidFill>
            <a:prstDash val="solid"/>
          </a:ln>
        </p:spPr>
      </p:sp>
      <p:sp>
        <p:nvSpPr>
          <p:cNvPr id="6" name="Text 4"/>
          <p:cNvSpPr/>
          <p:nvPr/>
        </p:nvSpPr>
        <p:spPr>
          <a:xfrm>
            <a:off x="451331" y="1097280"/>
            <a:ext cx="4023360" cy="384048"/>
          </a:xfrm>
          <a:prstGeom prst="rect">
            <a:avLst/>
          </a:prstGeom>
          <a:noFill/>
          <a:ln/>
        </p:spPr>
        <p:txBody>
          <a:bodyPr wrap="square" lIns="0" tIns="0" rIns="0" bIns="0" rtlCol="0" anchor="ctr"/>
          <a:lstStyle/>
          <a:p>
            <a:pPr marL="0" indent="0" algn="ctr">
              <a:buNone/>
            </a:pPr>
            <a:r>
              <a:rPr lang="en-US" sz="1300" b="1">
                <a:solidFill>
                  <a:srgbClr val="FFFFFF"/>
                </a:solidFill>
                <a:latin typeface="Calibri" pitchFamily="34" charset="0"/>
                <a:ea typeface="Calibri" pitchFamily="34" charset="-122"/>
                <a:cs typeface="Calibri" pitchFamily="34" charset="-120"/>
              </a:rPr>
              <a:t>NATURE (Biological)</a:t>
            </a:r>
            <a:endParaRPr lang="en-US" sz="1300"/>
          </a:p>
        </p:txBody>
      </p:sp>
      <p:sp>
        <p:nvSpPr>
          <p:cNvPr id="7" name="Text 5"/>
          <p:cNvSpPr/>
          <p:nvPr/>
        </p:nvSpPr>
        <p:spPr>
          <a:xfrm>
            <a:off x="497051" y="1554480"/>
            <a:ext cx="3840480" cy="3246120"/>
          </a:xfrm>
          <a:prstGeom prst="rect">
            <a:avLst/>
          </a:prstGeom>
          <a:noFill/>
          <a:ln/>
        </p:spPr>
        <p:txBody>
          <a:bodyPr wrap="square" lIns="0" tIns="0" rIns="0" bIns="0" rtlCol="0" anchor="ctr"/>
          <a:lstStyle/>
          <a:p>
            <a:pPr marL="342900" indent="-342900">
              <a:spcAft>
                <a:spcPts val="500"/>
              </a:spcAft>
              <a:buSzPct val="100000"/>
              <a:buChar char="•"/>
            </a:pPr>
            <a:r>
              <a:rPr lang="en-US" sz="1200" dirty="0">
                <a:solidFill>
                  <a:srgbClr val="2B1927"/>
                </a:solidFill>
                <a:latin typeface="Tahoma"/>
                <a:ea typeface="Tahoma"/>
                <a:cs typeface="Tahoma"/>
              </a:rPr>
              <a:t>Development to the adolescent brain is still in process, leading to less impulse control, planning and does not fully mature until mid-20s (Casey et al., 2008).</a:t>
            </a:r>
            <a:endParaRPr lang="en-US" sz="1200" dirty="0">
              <a:latin typeface="Tahoma"/>
              <a:ea typeface="Tahoma"/>
              <a:cs typeface="Tahoma"/>
            </a:endParaRPr>
          </a:p>
          <a:p>
            <a:pPr marL="342900" indent="-342900">
              <a:spcAft>
                <a:spcPts val="500"/>
              </a:spcAft>
              <a:buSzPct val="100000"/>
              <a:buChar char="•"/>
            </a:pPr>
            <a:r>
              <a:rPr lang="en-US" sz="1200" dirty="0">
                <a:solidFill>
                  <a:srgbClr val="2B1927"/>
                </a:solidFill>
                <a:latin typeface="Tahoma"/>
                <a:ea typeface="Tahoma"/>
                <a:cs typeface="Tahoma"/>
              </a:rPr>
              <a:t>Stress at a minimum is important for making necessary decisions for survival, however chronic stress interrupts the bodies systems and negatively affects a child's behavior (McEwen, 2008).</a:t>
            </a:r>
            <a:endParaRPr lang="en-US" sz="1200" dirty="0">
              <a:latin typeface="Tahoma"/>
              <a:ea typeface="Tahoma"/>
              <a:cs typeface="Tahoma"/>
            </a:endParaRPr>
          </a:p>
          <a:p>
            <a:pPr marL="342900" indent="-342900">
              <a:spcAft>
                <a:spcPts val="500"/>
              </a:spcAft>
              <a:buSzPct val="100000"/>
              <a:buChar char="•"/>
            </a:pPr>
            <a:r>
              <a:rPr lang="en-US" sz="1200" dirty="0">
                <a:solidFill>
                  <a:srgbClr val="2B1927"/>
                </a:solidFill>
                <a:latin typeface="Tahoma"/>
                <a:ea typeface="Tahoma"/>
                <a:cs typeface="Tahoma"/>
              </a:rPr>
              <a:t>For Jenny's development it is integral that she has a healthy attachment to a secure caregiver, which is impacted by the loss of her father.</a:t>
            </a:r>
            <a:endParaRPr lang="en-US" sz="1200" dirty="0">
              <a:latin typeface="Tahoma"/>
              <a:ea typeface="Tahoma"/>
              <a:cs typeface="Tahoma"/>
            </a:endParaRPr>
          </a:p>
          <a:p>
            <a:pPr marL="342900" indent="-342900">
              <a:spcAft>
                <a:spcPts val="500"/>
              </a:spcAft>
              <a:buSzPct val="100000"/>
              <a:buChar char="•"/>
            </a:pPr>
            <a:r>
              <a:rPr lang="en-US" sz="1200" dirty="0">
                <a:solidFill>
                  <a:srgbClr val="2B1927"/>
                </a:solidFill>
                <a:latin typeface="Tahoma"/>
                <a:ea typeface="Tahoma"/>
                <a:cs typeface="Tahoma"/>
              </a:rPr>
              <a:t>The emotional vulnerability of Jenny is further intensified by the hormonal changes of her adolescence.</a:t>
            </a:r>
            <a:endParaRPr lang="en-US" sz="1200" dirty="0">
              <a:latin typeface="Tahoma"/>
              <a:ea typeface="Tahoma"/>
              <a:cs typeface="Tahoma"/>
            </a:endParaRPr>
          </a:p>
        </p:txBody>
      </p:sp>
      <p:sp>
        <p:nvSpPr>
          <p:cNvPr id="8" name="Shape 6"/>
          <p:cNvSpPr/>
          <p:nvPr/>
        </p:nvSpPr>
        <p:spPr>
          <a:xfrm>
            <a:off x="4679504" y="1097280"/>
            <a:ext cx="4023360" cy="384048"/>
          </a:xfrm>
          <a:prstGeom prst="rect">
            <a:avLst/>
          </a:prstGeom>
          <a:solidFill>
            <a:srgbClr val="1A7A7A"/>
          </a:solidFill>
          <a:ln w="12700">
            <a:solidFill>
              <a:srgbClr val="1A7A7A"/>
            </a:solidFill>
            <a:prstDash val="solid"/>
          </a:ln>
        </p:spPr>
      </p:sp>
      <p:sp>
        <p:nvSpPr>
          <p:cNvPr id="9" name="Text 7"/>
          <p:cNvSpPr/>
          <p:nvPr/>
        </p:nvSpPr>
        <p:spPr>
          <a:xfrm>
            <a:off x="4679504" y="1097280"/>
            <a:ext cx="4023360" cy="384048"/>
          </a:xfrm>
          <a:prstGeom prst="rect">
            <a:avLst/>
          </a:prstGeom>
          <a:noFill/>
          <a:ln/>
        </p:spPr>
        <p:txBody>
          <a:bodyPr wrap="square" lIns="0" tIns="0" rIns="0" bIns="0" rtlCol="0" anchor="ctr"/>
          <a:lstStyle/>
          <a:p>
            <a:pPr marL="0" indent="0" algn="ctr">
              <a:buNone/>
            </a:pPr>
            <a:r>
              <a:rPr lang="en-US" sz="1300" b="1">
                <a:solidFill>
                  <a:srgbClr val="FFFFFF"/>
                </a:solidFill>
                <a:latin typeface="Calibri" pitchFamily="34" charset="0"/>
                <a:ea typeface="Calibri" pitchFamily="34" charset="-122"/>
                <a:cs typeface="Calibri" pitchFamily="34" charset="-120"/>
              </a:rPr>
              <a:t>NURTURE (Environmental)</a:t>
            </a:r>
            <a:endParaRPr lang="en-US" sz="1300"/>
          </a:p>
        </p:txBody>
      </p:sp>
      <p:sp>
        <p:nvSpPr>
          <p:cNvPr id="10" name="Text 8"/>
          <p:cNvSpPr/>
          <p:nvPr/>
        </p:nvSpPr>
        <p:spPr>
          <a:xfrm>
            <a:off x="4678888" y="1755276"/>
            <a:ext cx="3879093" cy="3060767"/>
          </a:xfrm>
          <a:prstGeom prst="rect">
            <a:avLst/>
          </a:prstGeom>
          <a:noFill/>
          <a:ln/>
        </p:spPr>
        <p:txBody>
          <a:bodyPr wrap="square" lIns="0" tIns="0" rIns="0" bIns="0" rtlCol="0" anchor="ctr"/>
          <a:lstStyle/>
          <a:p>
            <a:pPr lvl="1">
              <a:spcAft>
                <a:spcPts val="500"/>
              </a:spcAft>
            </a:pPr>
            <a:endParaRPr lang="en-US" sz="1200" dirty="0">
              <a:solidFill>
                <a:srgbClr val="2B1927"/>
              </a:solidFill>
              <a:latin typeface="Tahoma"/>
              <a:ea typeface="Tahoma"/>
              <a:cs typeface="Tahoma"/>
            </a:endParaRPr>
          </a:p>
          <a:p>
            <a:pPr marL="342900" indent="-342900">
              <a:spcAft>
                <a:spcPts val="500"/>
              </a:spcAft>
              <a:buSzPct val="100000"/>
              <a:buFont typeface="Arial"/>
              <a:buChar char="•"/>
            </a:pPr>
            <a:r>
              <a:rPr lang="en-US" sz="1200" dirty="0">
                <a:solidFill>
                  <a:srgbClr val="2B1927"/>
                </a:solidFill>
                <a:latin typeface="Tahoma"/>
                <a:ea typeface="Tahoma"/>
                <a:cs typeface="Tahoma"/>
              </a:rPr>
              <a:t>Through the loss of her father (primary caregiver), the attachment theory identifies grief as activation of the attachment system (Bowlby, 1980).</a:t>
            </a:r>
            <a:endParaRPr lang="en-US" dirty="0">
              <a:ea typeface="Calibri" panose="020F0502020204030204"/>
              <a:cs typeface="Calibri" panose="020F0502020204030204"/>
            </a:endParaRPr>
          </a:p>
          <a:p>
            <a:pPr marL="342900" indent="-342900">
              <a:spcAft>
                <a:spcPts val="500"/>
              </a:spcAft>
              <a:buFont typeface="Arial,Sans-Serif"/>
              <a:buChar char="•"/>
            </a:pPr>
            <a:r>
              <a:rPr lang="en-US" sz="1200" dirty="0">
                <a:solidFill>
                  <a:srgbClr val="2B1927"/>
                </a:solidFill>
                <a:latin typeface="Tahoma"/>
                <a:ea typeface="Tahoma"/>
                <a:cs typeface="Tahoma"/>
              </a:rPr>
              <a:t>Role Reversal: Through caring for her mother, Jenny is deprived of a secure base that can help assist with her development</a:t>
            </a:r>
            <a:endParaRPr lang="en-US" dirty="0"/>
          </a:p>
          <a:p>
            <a:pPr marL="342900" indent="-342900">
              <a:spcAft>
                <a:spcPts val="500"/>
              </a:spcAft>
              <a:buSzPct val="100000"/>
              <a:buFont typeface="Arial"/>
              <a:buChar char="•"/>
            </a:pPr>
            <a:r>
              <a:rPr lang="en-US" sz="1200" dirty="0">
                <a:solidFill>
                  <a:srgbClr val="2B1927"/>
                </a:solidFill>
                <a:latin typeface="Tahoma"/>
                <a:ea typeface="Tahoma"/>
                <a:cs typeface="Tahoma"/>
              </a:rPr>
              <a:t>Social Isolation: Being a young carer means there are significantly less opportunities for peer interactions and for age-appropriate social development (Aldridge &amp; Becker, 2003).</a:t>
            </a:r>
            <a:endParaRPr lang="en-US" sz="1200" dirty="0">
              <a:latin typeface="Tahoma"/>
              <a:ea typeface="Tahoma"/>
              <a:cs typeface="Tahoma"/>
            </a:endParaRPr>
          </a:p>
          <a:p>
            <a:pPr marL="342900" indent="-342900">
              <a:spcAft>
                <a:spcPts val="500"/>
              </a:spcAft>
              <a:buSzPct val="100000"/>
              <a:buFont typeface="Arial"/>
              <a:buChar char="•"/>
            </a:pPr>
            <a:r>
              <a:rPr lang="en-US" sz="1200" dirty="0">
                <a:solidFill>
                  <a:srgbClr val="2B1927"/>
                </a:solidFill>
                <a:latin typeface="Tahoma"/>
                <a:ea typeface="Tahoma"/>
                <a:cs typeface="Tahoma"/>
              </a:rPr>
              <a:t>Education Disruption: Jenny's responsibilities means there is a decline in her education, meaning lower attendance, less educational opportunities, and limit prospects (Carers Trust, 2022).</a:t>
            </a:r>
            <a:endParaRPr lang="en-US" sz="1200" dirty="0">
              <a:latin typeface="Tahoma"/>
              <a:ea typeface="Tahoma"/>
              <a:cs typeface="Tahoma"/>
            </a:endParaRPr>
          </a:p>
        </p:txBody>
      </p:sp>
      <p:sp>
        <p:nvSpPr>
          <p:cNvPr id="11" name="Shape 9"/>
          <p:cNvSpPr/>
          <p:nvPr/>
        </p:nvSpPr>
        <p:spPr>
          <a:xfrm>
            <a:off x="4566131" y="1097280"/>
            <a:ext cx="0" cy="3749040"/>
          </a:xfrm>
          <a:prstGeom prst="line">
            <a:avLst/>
          </a:prstGeom>
          <a:ln/>
        </p:spPr>
        <p:style>
          <a:lnRef idx="3">
            <a:schemeClr val="accent2"/>
          </a:lnRef>
          <a:fillRef idx="0">
            <a:schemeClr val="accent2"/>
          </a:fillRef>
          <a:effectRef idx="2">
            <a:schemeClr val="accent2"/>
          </a:effectRef>
          <a:fontRef idx="minor">
            <a:schemeClr val="tx1"/>
          </a:fontRef>
        </p:style>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E8F5F5"/>
        </a:solidFill>
        <a:effectLst/>
      </p:bgPr>
    </p:bg>
    <p:spTree>
      <p:nvGrpSpPr>
        <p:cNvPr id="1" name=""/>
        <p:cNvGrpSpPr/>
        <p:nvPr/>
      </p:nvGrpSpPr>
      <p:grpSpPr>
        <a:xfrm>
          <a:off x="0" y="0"/>
          <a:ext cx="0" cy="0"/>
          <a:chOff x="0" y="0"/>
          <a:chExt cx="0" cy="0"/>
        </a:xfrm>
      </p:grpSpPr>
      <p:sp>
        <p:nvSpPr>
          <p:cNvPr id="3" name="Text 1"/>
          <p:cNvSpPr/>
          <p:nvPr/>
        </p:nvSpPr>
        <p:spPr>
          <a:xfrm>
            <a:off x="365760" y="201168"/>
            <a:ext cx="8412480" cy="640080"/>
          </a:xfrm>
          <a:prstGeom prst="rect">
            <a:avLst/>
          </a:prstGeom>
          <a:noFill/>
          <a:ln/>
        </p:spPr>
        <p:txBody>
          <a:bodyPr wrap="square" lIns="0" tIns="0" rIns="0" bIns="0" rtlCol="0" anchor="ctr"/>
          <a:lstStyle/>
          <a:p>
            <a:pPr marL="0" indent="0">
              <a:buNone/>
            </a:pPr>
            <a:r>
              <a:rPr lang="en-US" sz="3000" b="1">
                <a:solidFill>
                  <a:srgbClr val="0F3030"/>
                </a:solidFill>
                <a:latin typeface="Georgia"/>
                <a:ea typeface="Georgia" pitchFamily="34" charset="-122"/>
                <a:cs typeface="Georgia" pitchFamily="34" charset="-120"/>
              </a:rPr>
              <a:t>Proposed Support Plan for Jenny</a:t>
            </a:r>
            <a:endParaRPr lang="en-US" sz="3000">
              <a:solidFill>
                <a:srgbClr val="0F3030"/>
              </a:solidFill>
              <a:latin typeface="Georgia"/>
              <a:ea typeface="Calibri"/>
              <a:cs typeface="Calibri"/>
            </a:endParaRPr>
          </a:p>
        </p:txBody>
      </p:sp>
      <p:sp>
        <p:nvSpPr>
          <p:cNvPr id="4" name="Text 2"/>
          <p:cNvSpPr/>
          <p:nvPr/>
        </p:nvSpPr>
        <p:spPr>
          <a:xfrm>
            <a:off x="365760" y="822960"/>
            <a:ext cx="8412480" cy="256032"/>
          </a:xfrm>
          <a:prstGeom prst="rect">
            <a:avLst/>
          </a:prstGeom>
          <a:noFill/>
          <a:ln/>
        </p:spPr>
        <p:txBody>
          <a:bodyPr wrap="square" lIns="0" tIns="0" rIns="0" bIns="0" rtlCol="0" anchor="ctr"/>
          <a:lstStyle/>
          <a:p>
            <a:r>
              <a:rPr lang="en-US" sz="1100" i="1">
                <a:solidFill>
                  <a:srgbClr val="3BB3B3"/>
                </a:solidFill>
                <a:latin typeface="Calibri"/>
                <a:ea typeface="Calibri"/>
                <a:cs typeface="Calibri"/>
              </a:rPr>
              <a:t>Practical Strategies Based on Attachment Theory</a:t>
            </a:r>
            <a:endParaRPr lang="en-US" sz="1100">
              <a:solidFill>
                <a:srgbClr val="3BB3B3"/>
              </a:solidFill>
              <a:latin typeface="Calibri"/>
              <a:ea typeface="Calibri"/>
              <a:cs typeface="Calibri"/>
            </a:endParaRPr>
          </a:p>
        </p:txBody>
      </p:sp>
      <p:sp>
        <p:nvSpPr>
          <p:cNvPr id="5" name="Shape 3"/>
          <p:cNvSpPr/>
          <p:nvPr/>
        </p:nvSpPr>
        <p:spPr>
          <a:xfrm>
            <a:off x="320040" y="1188720"/>
            <a:ext cx="4114800" cy="1234440"/>
          </a:xfrm>
          <a:prstGeom prst="rect">
            <a:avLst/>
          </a:prstGeom>
          <a:solidFill>
            <a:srgbClr val="FFFFFF"/>
          </a:solidFill>
          <a:ln/>
          <a:effectLst>
            <a:outerShdw blurRad="63500" dist="25400" dir="8100000" algn="bl" rotWithShape="0">
              <a:srgbClr val="000000">
                <a:alpha val="9000"/>
              </a:srgbClr>
            </a:outerShdw>
          </a:effectLst>
        </p:spPr>
      </p:sp>
      <p:sp>
        <p:nvSpPr>
          <p:cNvPr id="6" name="Shape 4"/>
          <p:cNvSpPr/>
          <p:nvPr/>
        </p:nvSpPr>
        <p:spPr>
          <a:xfrm>
            <a:off x="320040" y="1188720"/>
            <a:ext cx="64008" cy="1234440"/>
          </a:xfrm>
          <a:prstGeom prst="rect">
            <a:avLst/>
          </a:prstGeom>
          <a:solidFill>
            <a:srgbClr val="1A7A7A"/>
          </a:solidFill>
          <a:ln w="12700">
            <a:solidFill>
              <a:srgbClr val="1A7A7A"/>
            </a:solidFill>
            <a:prstDash val="solid"/>
          </a:ln>
        </p:spPr>
      </p:sp>
      <p:sp>
        <p:nvSpPr>
          <p:cNvPr id="7" name="Text 5"/>
          <p:cNvSpPr/>
          <p:nvPr/>
        </p:nvSpPr>
        <p:spPr>
          <a:xfrm>
            <a:off x="457200" y="1252728"/>
            <a:ext cx="3886200" cy="274320"/>
          </a:xfrm>
          <a:prstGeom prst="rect">
            <a:avLst/>
          </a:prstGeom>
          <a:noFill/>
          <a:ln/>
        </p:spPr>
        <p:txBody>
          <a:bodyPr wrap="square" lIns="0" tIns="0" rIns="0" bIns="0" rtlCol="0" anchor="ctr"/>
          <a:lstStyle/>
          <a:p>
            <a:pPr marL="0" indent="0">
              <a:buNone/>
            </a:pPr>
            <a:r>
              <a:rPr lang="en-US" sz="1050" b="1">
                <a:solidFill>
                  <a:srgbClr val="1A7A7A"/>
                </a:solidFill>
                <a:latin typeface="Calibri" pitchFamily="34" charset="0"/>
                <a:ea typeface="Calibri" pitchFamily="34" charset="-122"/>
                <a:cs typeface="Calibri" pitchFamily="34" charset="-120"/>
              </a:rPr>
              <a:t>1. Attachment-Informed Therapeutic Relationship</a:t>
            </a:r>
            <a:endParaRPr lang="en-US" sz="1050"/>
          </a:p>
        </p:txBody>
      </p:sp>
      <p:sp>
        <p:nvSpPr>
          <p:cNvPr id="8" name="Text 6"/>
          <p:cNvSpPr/>
          <p:nvPr/>
        </p:nvSpPr>
        <p:spPr>
          <a:xfrm>
            <a:off x="457200" y="1534153"/>
            <a:ext cx="3886200" cy="804672"/>
          </a:xfrm>
          <a:prstGeom prst="rect">
            <a:avLst/>
          </a:prstGeom>
          <a:noFill/>
          <a:ln/>
        </p:spPr>
        <p:txBody>
          <a:bodyPr wrap="square" lIns="0" tIns="0" rIns="0" bIns="0" rtlCol="0" anchor="ctr"/>
          <a:lstStyle/>
          <a:p>
            <a:r>
              <a:rPr lang="en-US" sz="1050" dirty="0">
                <a:solidFill>
                  <a:srgbClr val="0F3030"/>
                </a:solidFill>
                <a:latin typeface="Tahoma"/>
                <a:ea typeface="Tahoma"/>
                <a:cs typeface="Tahoma"/>
              </a:rPr>
              <a:t>Consulting with a Young Carer's counsellor trained in attachment-based therapy. Building a consistent, safe therapeutic relationship provides the secure base Jenny lacked (Wallin, 2007). </a:t>
            </a:r>
          </a:p>
        </p:txBody>
      </p:sp>
      <p:sp>
        <p:nvSpPr>
          <p:cNvPr id="9" name="Shape 7"/>
          <p:cNvSpPr/>
          <p:nvPr/>
        </p:nvSpPr>
        <p:spPr>
          <a:xfrm>
            <a:off x="4663440" y="1188720"/>
            <a:ext cx="4114800" cy="1234440"/>
          </a:xfrm>
          <a:prstGeom prst="rect">
            <a:avLst/>
          </a:prstGeom>
          <a:solidFill>
            <a:srgbClr val="FFFFFF"/>
          </a:solidFill>
          <a:ln/>
          <a:effectLst>
            <a:outerShdw blurRad="63500" dist="25400" dir="8100000" algn="bl" rotWithShape="0">
              <a:srgbClr val="000000">
                <a:alpha val="9000"/>
              </a:srgbClr>
            </a:outerShdw>
          </a:effectLst>
        </p:spPr>
      </p:sp>
      <p:sp>
        <p:nvSpPr>
          <p:cNvPr id="10" name="Shape 8"/>
          <p:cNvSpPr/>
          <p:nvPr/>
        </p:nvSpPr>
        <p:spPr>
          <a:xfrm>
            <a:off x="4663440" y="1188720"/>
            <a:ext cx="64008" cy="1234440"/>
          </a:xfrm>
          <a:prstGeom prst="rect">
            <a:avLst/>
          </a:prstGeom>
          <a:solidFill>
            <a:srgbClr val="1A7A7A"/>
          </a:solidFill>
          <a:ln w="12700">
            <a:solidFill>
              <a:srgbClr val="1A7A7A"/>
            </a:solidFill>
            <a:prstDash val="solid"/>
          </a:ln>
        </p:spPr>
      </p:sp>
      <p:sp>
        <p:nvSpPr>
          <p:cNvPr id="11" name="Text 9"/>
          <p:cNvSpPr/>
          <p:nvPr/>
        </p:nvSpPr>
        <p:spPr>
          <a:xfrm>
            <a:off x="4800600" y="1252728"/>
            <a:ext cx="3886200" cy="274320"/>
          </a:xfrm>
          <a:prstGeom prst="rect">
            <a:avLst/>
          </a:prstGeom>
          <a:noFill/>
          <a:ln/>
        </p:spPr>
        <p:txBody>
          <a:bodyPr wrap="square" lIns="0" tIns="0" rIns="0" bIns="0" rtlCol="0" anchor="ctr"/>
          <a:lstStyle/>
          <a:p>
            <a:pPr marL="0" indent="0">
              <a:buNone/>
            </a:pPr>
            <a:r>
              <a:rPr lang="en-US" sz="1050" b="1">
                <a:solidFill>
                  <a:srgbClr val="1A7A7A"/>
                </a:solidFill>
                <a:latin typeface="Calibri" pitchFamily="34" charset="0"/>
                <a:ea typeface="Calibri" pitchFamily="34" charset="-122"/>
                <a:cs typeface="Calibri" pitchFamily="34" charset="-120"/>
              </a:rPr>
              <a:t>2. Young Carers Support Group</a:t>
            </a:r>
            <a:endParaRPr lang="en-US" sz="1050"/>
          </a:p>
        </p:txBody>
      </p:sp>
      <p:sp>
        <p:nvSpPr>
          <p:cNvPr id="12" name="Text 10"/>
          <p:cNvSpPr/>
          <p:nvPr/>
        </p:nvSpPr>
        <p:spPr>
          <a:xfrm>
            <a:off x="4754263" y="1534153"/>
            <a:ext cx="4079273" cy="804672"/>
          </a:xfrm>
          <a:prstGeom prst="rect">
            <a:avLst/>
          </a:prstGeom>
          <a:noFill/>
          <a:ln/>
        </p:spPr>
        <p:txBody>
          <a:bodyPr wrap="square" lIns="0" tIns="0" rIns="0" bIns="0" rtlCol="0" anchor="ctr"/>
          <a:lstStyle/>
          <a:p>
            <a:r>
              <a:rPr lang="en-US" sz="1000" dirty="0">
                <a:solidFill>
                  <a:srgbClr val="2B1927"/>
                </a:solidFill>
                <a:latin typeface="Tahoma"/>
                <a:ea typeface="Tahoma"/>
                <a:cs typeface="Tahoma"/>
              </a:rPr>
              <a:t>Introduce peers that are experiencing similar circumstances (e.g., Carers Trust network). This type of interaction will help resolve Jenny's social isolation issues, while also helping her gain the necessary social skills for her adolescence. Belonging to a group builds a secondary attachment network and helps with herself worth and character building (NHS, 2023; North Tyneside Carers Centre, 2025).</a:t>
            </a:r>
            <a:endParaRPr lang="en-US" sz="1000" dirty="0">
              <a:latin typeface="Tahoma"/>
              <a:ea typeface="Tahoma"/>
              <a:cs typeface="Tahoma"/>
            </a:endParaRPr>
          </a:p>
        </p:txBody>
      </p:sp>
      <p:sp>
        <p:nvSpPr>
          <p:cNvPr id="13" name="Shape 11"/>
          <p:cNvSpPr/>
          <p:nvPr/>
        </p:nvSpPr>
        <p:spPr>
          <a:xfrm>
            <a:off x="320040" y="2514600"/>
            <a:ext cx="4114800" cy="1234440"/>
          </a:xfrm>
          <a:prstGeom prst="rect">
            <a:avLst/>
          </a:prstGeom>
          <a:solidFill>
            <a:srgbClr val="FFFFFF"/>
          </a:solidFill>
          <a:ln/>
          <a:effectLst>
            <a:outerShdw blurRad="63500" dist="25400" dir="8100000" algn="bl" rotWithShape="0">
              <a:srgbClr val="000000">
                <a:alpha val="9000"/>
              </a:srgbClr>
            </a:outerShdw>
          </a:effectLst>
        </p:spPr>
      </p:sp>
      <p:sp>
        <p:nvSpPr>
          <p:cNvPr id="14" name="Shape 12"/>
          <p:cNvSpPr/>
          <p:nvPr/>
        </p:nvSpPr>
        <p:spPr>
          <a:xfrm>
            <a:off x="320040" y="2514600"/>
            <a:ext cx="64008" cy="1234440"/>
          </a:xfrm>
          <a:prstGeom prst="rect">
            <a:avLst/>
          </a:prstGeom>
          <a:solidFill>
            <a:srgbClr val="1A7A7A"/>
          </a:solidFill>
          <a:ln w="12700">
            <a:solidFill>
              <a:srgbClr val="1A7A7A"/>
            </a:solidFill>
            <a:prstDash val="solid"/>
          </a:ln>
        </p:spPr>
      </p:sp>
      <p:sp>
        <p:nvSpPr>
          <p:cNvPr id="15" name="Text 13"/>
          <p:cNvSpPr/>
          <p:nvPr/>
        </p:nvSpPr>
        <p:spPr>
          <a:xfrm>
            <a:off x="457200" y="2578608"/>
            <a:ext cx="3886200" cy="274320"/>
          </a:xfrm>
          <a:prstGeom prst="rect">
            <a:avLst/>
          </a:prstGeom>
          <a:noFill/>
          <a:ln/>
        </p:spPr>
        <p:txBody>
          <a:bodyPr wrap="square" lIns="0" tIns="0" rIns="0" bIns="0" rtlCol="0" anchor="ctr"/>
          <a:lstStyle/>
          <a:p>
            <a:r>
              <a:rPr lang="en-US" sz="1050" b="1" dirty="0">
                <a:solidFill>
                  <a:srgbClr val="1A7A7A"/>
                </a:solidFill>
                <a:latin typeface="Calibri"/>
                <a:ea typeface="Calibri"/>
                <a:cs typeface="Calibri"/>
              </a:rPr>
              <a:t>3. Practical Respite &amp; Home Care Package</a:t>
            </a:r>
            <a:endParaRPr lang="en-US" sz="1050" dirty="0"/>
          </a:p>
        </p:txBody>
      </p:sp>
      <p:sp>
        <p:nvSpPr>
          <p:cNvPr id="16" name="Text 14"/>
          <p:cNvSpPr/>
          <p:nvPr/>
        </p:nvSpPr>
        <p:spPr>
          <a:xfrm>
            <a:off x="457200" y="2898648"/>
            <a:ext cx="3886200" cy="804672"/>
          </a:xfrm>
          <a:prstGeom prst="rect">
            <a:avLst/>
          </a:prstGeom>
          <a:noFill/>
          <a:ln/>
        </p:spPr>
        <p:txBody>
          <a:bodyPr wrap="square" lIns="0" tIns="0" rIns="0" bIns="0" rtlCol="0" anchor="ctr"/>
          <a:lstStyle/>
          <a:p>
            <a:r>
              <a:rPr lang="en-US" sz="1000" dirty="0">
                <a:solidFill>
                  <a:srgbClr val="2B1927"/>
                </a:solidFill>
                <a:latin typeface="Tahoma"/>
                <a:ea typeface="Tahoma"/>
                <a:cs typeface="Tahoma"/>
              </a:rPr>
              <a:t>Deciding on an adequate care home for Jenny's mother with assistance from social services, this will ease the burden on Jenny, freeing time for her to develop accordingly, ease back into education, and develop social and personal skills (hobbies), this will put her back into an age appropriate space for her to grow.</a:t>
            </a:r>
            <a:endParaRPr lang="en-US" dirty="0"/>
          </a:p>
        </p:txBody>
      </p:sp>
      <p:sp>
        <p:nvSpPr>
          <p:cNvPr id="17" name="Shape 15"/>
          <p:cNvSpPr/>
          <p:nvPr/>
        </p:nvSpPr>
        <p:spPr>
          <a:xfrm>
            <a:off x="4663440" y="2514600"/>
            <a:ext cx="4114800" cy="1234440"/>
          </a:xfrm>
          <a:prstGeom prst="rect">
            <a:avLst/>
          </a:prstGeom>
          <a:solidFill>
            <a:srgbClr val="FFFFFF"/>
          </a:solidFill>
          <a:ln/>
          <a:effectLst>
            <a:outerShdw blurRad="63500" dist="25400" dir="8100000" algn="bl" rotWithShape="0">
              <a:srgbClr val="000000">
                <a:alpha val="9000"/>
              </a:srgbClr>
            </a:outerShdw>
          </a:effectLst>
        </p:spPr>
      </p:sp>
      <p:sp>
        <p:nvSpPr>
          <p:cNvPr id="18" name="Shape 16"/>
          <p:cNvSpPr/>
          <p:nvPr/>
        </p:nvSpPr>
        <p:spPr>
          <a:xfrm>
            <a:off x="4663440" y="2514600"/>
            <a:ext cx="64008" cy="1234440"/>
          </a:xfrm>
          <a:prstGeom prst="rect">
            <a:avLst/>
          </a:prstGeom>
          <a:solidFill>
            <a:srgbClr val="1A7A7A"/>
          </a:solidFill>
          <a:ln w="12700">
            <a:solidFill>
              <a:srgbClr val="1A7A7A"/>
            </a:solidFill>
            <a:prstDash val="solid"/>
          </a:ln>
        </p:spPr>
      </p:sp>
      <p:sp>
        <p:nvSpPr>
          <p:cNvPr id="19" name="Text 17"/>
          <p:cNvSpPr/>
          <p:nvPr/>
        </p:nvSpPr>
        <p:spPr>
          <a:xfrm>
            <a:off x="4800600" y="2578608"/>
            <a:ext cx="3886200" cy="274320"/>
          </a:xfrm>
          <a:prstGeom prst="rect">
            <a:avLst/>
          </a:prstGeom>
          <a:noFill/>
          <a:ln/>
        </p:spPr>
        <p:txBody>
          <a:bodyPr wrap="square" lIns="0" tIns="0" rIns="0" bIns="0" rtlCol="0" anchor="ctr"/>
          <a:lstStyle/>
          <a:p>
            <a:r>
              <a:rPr lang="en-US" sz="1050" b="1" dirty="0">
                <a:solidFill>
                  <a:srgbClr val="1A7A7A"/>
                </a:solidFill>
                <a:latin typeface="Calibri"/>
                <a:ea typeface="Calibri"/>
                <a:cs typeface="Calibri"/>
              </a:rPr>
              <a:t>4. Local Authority Support</a:t>
            </a:r>
            <a:endParaRPr lang="en-US" sz="1050" dirty="0"/>
          </a:p>
        </p:txBody>
      </p:sp>
      <p:sp>
        <p:nvSpPr>
          <p:cNvPr id="20" name="Text 18"/>
          <p:cNvSpPr/>
          <p:nvPr/>
        </p:nvSpPr>
        <p:spPr>
          <a:xfrm>
            <a:off x="4800600" y="2898648"/>
            <a:ext cx="3886200" cy="804672"/>
          </a:xfrm>
          <a:prstGeom prst="rect">
            <a:avLst/>
          </a:prstGeom>
          <a:noFill/>
          <a:ln/>
        </p:spPr>
        <p:txBody>
          <a:bodyPr wrap="square" lIns="0" tIns="0" rIns="0" bIns="0" rtlCol="0" anchor="ctr"/>
          <a:lstStyle/>
          <a:p>
            <a:r>
              <a:rPr lang="en-US" sz="1000" dirty="0">
                <a:solidFill>
                  <a:srgbClr val="2B1927"/>
                </a:solidFill>
                <a:latin typeface="Tahoma"/>
                <a:ea typeface="Tahoma"/>
                <a:cs typeface="Tahoma"/>
              </a:rPr>
              <a:t>As a young carer, Jenny is entitled to additional support, the Children's and Families Act 2014 advocates for this where Legislation.gov.uk (2014) states, "</a:t>
            </a:r>
            <a:r>
              <a:rPr lang="en-US" sz="1000" dirty="0">
                <a:solidFill>
                  <a:srgbClr val="1E1E1E"/>
                </a:solidFill>
                <a:highlight>
                  <a:srgbClr val="FFFFFF"/>
                </a:highlight>
                <a:latin typeface="Tahoma"/>
                <a:ea typeface="Tahoma"/>
                <a:cs typeface="Tahoma"/>
              </a:rPr>
              <a:t>A local authority in England must take reasonable steps to identify the extent to which there are young carers within their area who have needs for support</a:t>
            </a:r>
            <a:r>
              <a:rPr lang="en-US" sz="1200" dirty="0">
                <a:solidFill>
                  <a:srgbClr val="1E1E1E"/>
                </a:solidFill>
                <a:highlight>
                  <a:srgbClr val="FFFFFF"/>
                </a:highlight>
                <a:latin typeface="Arial"/>
                <a:ea typeface="Calibri"/>
                <a:cs typeface="Arial"/>
              </a:rPr>
              <a:t>."</a:t>
            </a:r>
            <a:endParaRPr lang="en-US" sz="1000" dirty="0">
              <a:solidFill>
                <a:srgbClr val="2B1927"/>
              </a:solidFill>
              <a:latin typeface="Tahoma"/>
              <a:ea typeface="Tahoma"/>
              <a:cs typeface="Tahoma"/>
            </a:endParaRPr>
          </a:p>
        </p:txBody>
      </p:sp>
      <p:sp>
        <p:nvSpPr>
          <p:cNvPr id="21" name="Shape 19"/>
          <p:cNvSpPr/>
          <p:nvPr/>
        </p:nvSpPr>
        <p:spPr>
          <a:xfrm>
            <a:off x="320040" y="3840480"/>
            <a:ext cx="4114800" cy="1234440"/>
          </a:xfrm>
          <a:prstGeom prst="rect">
            <a:avLst/>
          </a:prstGeom>
          <a:solidFill>
            <a:srgbClr val="FFFFFF"/>
          </a:solidFill>
          <a:ln/>
          <a:effectLst>
            <a:outerShdw blurRad="63500" dist="25400" dir="8100000" algn="bl" rotWithShape="0">
              <a:srgbClr val="000000">
                <a:alpha val="9000"/>
              </a:srgbClr>
            </a:outerShdw>
          </a:effectLst>
        </p:spPr>
      </p:sp>
      <p:sp>
        <p:nvSpPr>
          <p:cNvPr id="22" name="Shape 20"/>
          <p:cNvSpPr/>
          <p:nvPr/>
        </p:nvSpPr>
        <p:spPr>
          <a:xfrm>
            <a:off x="320040" y="3840480"/>
            <a:ext cx="64008" cy="1234440"/>
          </a:xfrm>
          <a:prstGeom prst="rect">
            <a:avLst/>
          </a:prstGeom>
          <a:solidFill>
            <a:srgbClr val="1A7A7A"/>
          </a:solidFill>
          <a:ln w="12700">
            <a:solidFill>
              <a:srgbClr val="1A7A7A"/>
            </a:solidFill>
            <a:prstDash val="solid"/>
          </a:ln>
        </p:spPr>
      </p:sp>
      <p:sp>
        <p:nvSpPr>
          <p:cNvPr id="23" name="Text 21"/>
          <p:cNvSpPr/>
          <p:nvPr/>
        </p:nvSpPr>
        <p:spPr>
          <a:xfrm>
            <a:off x="457200" y="3904488"/>
            <a:ext cx="3886200" cy="274320"/>
          </a:xfrm>
          <a:prstGeom prst="rect">
            <a:avLst/>
          </a:prstGeom>
          <a:noFill/>
          <a:ln/>
        </p:spPr>
        <p:txBody>
          <a:bodyPr wrap="square" lIns="0" tIns="0" rIns="0" bIns="0" rtlCol="0" anchor="ctr"/>
          <a:lstStyle/>
          <a:p>
            <a:pPr marL="0" indent="0">
              <a:buNone/>
            </a:pPr>
            <a:r>
              <a:rPr lang="en-US" sz="1050" b="1">
                <a:solidFill>
                  <a:srgbClr val="1A7A7A"/>
                </a:solidFill>
                <a:latin typeface="Calibri" pitchFamily="34" charset="0"/>
                <a:ea typeface="Calibri" pitchFamily="34" charset="-122"/>
                <a:cs typeface="Calibri" pitchFamily="34" charset="-120"/>
              </a:rPr>
              <a:t>5. Grief &amp; Bereavement Counselling</a:t>
            </a:r>
            <a:endParaRPr lang="en-US" sz="1050"/>
          </a:p>
        </p:txBody>
      </p:sp>
      <p:sp>
        <p:nvSpPr>
          <p:cNvPr id="24" name="Text 22"/>
          <p:cNvSpPr/>
          <p:nvPr/>
        </p:nvSpPr>
        <p:spPr>
          <a:xfrm>
            <a:off x="457200" y="4224528"/>
            <a:ext cx="3886200" cy="804672"/>
          </a:xfrm>
          <a:prstGeom prst="rect">
            <a:avLst/>
          </a:prstGeom>
          <a:noFill/>
          <a:ln/>
        </p:spPr>
        <p:txBody>
          <a:bodyPr wrap="square" lIns="0" tIns="0" rIns="0" bIns="0" rtlCol="0" anchor="ctr"/>
          <a:lstStyle/>
          <a:p>
            <a:pPr marL="0" indent="0">
              <a:buNone/>
            </a:pPr>
            <a:r>
              <a:rPr lang="en-US" sz="1000">
                <a:solidFill>
                  <a:srgbClr val="2B1927"/>
                </a:solidFill>
                <a:latin typeface="Tahoma"/>
                <a:ea typeface="Tahoma"/>
                <a:cs typeface="Tahoma"/>
              </a:rPr>
              <a:t>Structured bereavement support to help Jenny process the loss of her father — addressing the prolonged grief that attachment theory predicts in cases of sudden parental loss (Bowlby, 1980).</a:t>
            </a:r>
            <a:endParaRPr lang="en-US" sz="1000">
              <a:latin typeface="Tahoma"/>
              <a:ea typeface="Tahoma"/>
              <a:cs typeface="Tahoma"/>
            </a:endParaRPr>
          </a:p>
        </p:txBody>
      </p:sp>
      <p:sp>
        <p:nvSpPr>
          <p:cNvPr id="25" name="Shape 23"/>
          <p:cNvSpPr/>
          <p:nvPr/>
        </p:nvSpPr>
        <p:spPr>
          <a:xfrm>
            <a:off x="4663440" y="3840480"/>
            <a:ext cx="4114800" cy="1234440"/>
          </a:xfrm>
          <a:prstGeom prst="rect">
            <a:avLst/>
          </a:prstGeom>
          <a:solidFill>
            <a:srgbClr val="FFFFFF"/>
          </a:solidFill>
          <a:ln/>
          <a:effectLst>
            <a:outerShdw blurRad="63500" dist="25400" dir="8100000" algn="bl" rotWithShape="0">
              <a:srgbClr val="000000">
                <a:alpha val="9000"/>
              </a:srgbClr>
            </a:outerShdw>
          </a:effectLst>
        </p:spPr>
      </p:sp>
      <p:sp>
        <p:nvSpPr>
          <p:cNvPr id="26" name="Shape 24"/>
          <p:cNvSpPr/>
          <p:nvPr/>
        </p:nvSpPr>
        <p:spPr>
          <a:xfrm>
            <a:off x="4663440" y="3840480"/>
            <a:ext cx="64008" cy="1234440"/>
          </a:xfrm>
          <a:prstGeom prst="rect">
            <a:avLst/>
          </a:prstGeom>
          <a:solidFill>
            <a:srgbClr val="1A7A7A"/>
          </a:solidFill>
          <a:ln w="12700">
            <a:solidFill>
              <a:srgbClr val="1A7A7A"/>
            </a:solidFill>
            <a:prstDash val="solid"/>
          </a:ln>
        </p:spPr>
      </p:sp>
      <p:sp>
        <p:nvSpPr>
          <p:cNvPr id="27" name="Text 25"/>
          <p:cNvSpPr/>
          <p:nvPr/>
        </p:nvSpPr>
        <p:spPr>
          <a:xfrm>
            <a:off x="4800600" y="3904488"/>
            <a:ext cx="3886200" cy="274320"/>
          </a:xfrm>
          <a:prstGeom prst="rect">
            <a:avLst/>
          </a:prstGeom>
          <a:noFill/>
          <a:ln/>
        </p:spPr>
        <p:txBody>
          <a:bodyPr wrap="square" lIns="0" tIns="0" rIns="0" bIns="0" rtlCol="0" anchor="ctr"/>
          <a:lstStyle/>
          <a:p>
            <a:pPr marL="0" indent="0">
              <a:buNone/>
            </a:pPr>
            <a:r>
              <a:rPr lang="en-US" sz="1050" b="1">
                <a:solidFill>
                  <a:srgbClr val="1A7A7A"/>
                </a:solidFill>
                <a:latin typeface="Calibri" pitchFamily="34" charset="0"/>
                <a:ea typeface="Calibri" pitchFamily="34" charset="-122"/>
                <a:cs typeface="Calibri" pitchFamily="34" charset="-120"/>
              </a:rPr>
              <a:t>6. Multi-Agency Care Planning</a:t>
            </a:r>
            <a:endParaRPr lang="en-US" sz="1050"/>
          </a:p>
        </p:txBody>
      </p:sp>
      <p:sp>
        <p:nvSpPr>
          <p:cNvPr id="28" name="Text 26"/>
          <p:cNvSpPr/>
          <p:nvPr/>
        </p:nvSpPr>
        <p:spPr>
          <a:xfrm>
            <a:off x="4800600" y="4224528"/>
            <a:ext cx="3886200" cy="804672"/>
          </a:xfrm>
          <a:prstGeom prst="rect">
            <a:avLst/>
          </a:prstGeom>
          <a:noFill/>
          <a:ln/>
        </p:spPr>
        <p:txBody>
          <a:bodyPr wrap="square" lIns="0" tIns="0" rIns="0" bIns="0" rtlCol="0" anchor="ctr"/>
          <a:lstStyle/>
          <a:p>
            <a:r>
              <a:rPr lang="en-US" sz="1000" dirty="0">
                <a:solidFill>
                  <a:srgbClr val="2B1927"/>
                </a:solidFill>
                <a:latin typeface="Tahoma"/>
                <a:ea typeface="Tahoma"/>
                <a:cs typeface="Tahoma"/>
              </a:rPr>
              <a:t>Careful and considerate assessment across health, social care, and education. This will ensure Jenny's needs as both a young carer and a young person are recognized and met thoroughly.</a:t>
            </a:r>
            <a:endParaRPr lang="en-US" sz="1000" dirty="0">
              <a:latin typeface="Tahoma"/>
              <a:ea typeface="Tahoma"/>
              <a:cs typeface="Tahoma"/>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7">
    <p:bg>
      <p:bgPr>
        <a:solidFill>
          <a:srgbClr val="FAF6F4"/>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7B3F6E"/>
          </a:solidFill>
          <a:ln w="12700">
            <a:noFill/>
            <a:prstDash val="solid"/>
          </a:ln>
        </p:spPr>
      </p:sp>
      <p:sp>
        <p:nvSpPr>
          <p:cNvPr id="3" name="Text 1"/>
          <p:cNvSpPr/>
          <p:nvPr/>
        </p:nvSpPr>
        <p:spPr>
          <a:xfrm>
            <a:off x="365760" y="201168"/>
            <a:ext cx="8412480" cy="640080"/>
          </a:xfrm>
          <a:prstGeom prst="rect">
            <a:avLst/>
          </a:prstGeom>
          <a:noFill/>
          <a:ln/>
        </p:spPr>
        <p:txBody>
          <a:bodyPr wrap="square" lIns="0" tIns="0" rIns="0" bIns="0" rtlCol="0" anchor="ctr"/>
          <a:lstStyle/>
          <a:p>
            <a:pPr marL="0" indent="0">
              <a:buNone/>
            </a:pPr>
            <a:r>
              <a:rPr lang="en-US" sz="2600" b="1">
                <a:solidFill>
                  <a:srgbClr val="7B3F6E"/>
                </a:solidFill>
                <a:latin typeface="Georgia"/>
                <a:ea typeface="Georgia" pitchFamily="34" charset="-122"/>
                <a:cs typeface="Georgia" pitchFamily="34" charset="-120"/>
              </a:rPr>
              <a:t>Critical Evaluation of Attachment Theory</a:t>
            </a:r>
            <a:endParaRPr lang="en-US" sz="2600">
              <a:solidFill>
                <a:srgbClr val="7B3F6E"/>
              </a:solidFill>
              <a:latin typeface="Georgia"/>
              <a:ea typeface="Calibri"/>
              <a:cs typeface="Calibri"/>
            </a:endParaRPr>
          </a:p>
        </p:txBody>
      </p:sp>
      <p:sp>
        <p:nvSpPr>
          <p:cNvPr id="4" name="Text 2"/>
          <p:cNvSpPr/>
          <p:nvPr/>
        </p:nvSpPr>
        <p:spPr>
          <a:xfrm>
            <a:off x="365760" y="822960"/>
            <a:ext cx="8412480" cy="256032"/>
          </a:xfrm>
          <a:prstGeom prst="rect">
            <a:avLst/>
          </a:prstGeom>
          <a:noFill/>
          <a:ln/>
        </p:spPr>
        <p:txBody>
          <a:bodyPr wrap="square" lIns="0" tIns="0" rIns="0" bIns="0" rtlCol="0" anchor="ctr"/>
          <a:lstStyle/>
          <a:p>
            <a:pPr marL="0" indent="0">
              <a:buNone/>
            </a:pPr>
            <a:r>
              <a:rPr lang="en-US" sz="1200" i="1">
                <a:solidFill>
                  <a:srgbClr val="7E6075"/>
                </a:solidFill>
                <a:latin typeface="Calibri"/>
                <a:ea typeface="Calibri"/>
                <a:cs typeface="Calibri"/>
              </a:rPr>
              <a:t>Usefulness &amp; Limitations in Health and Social Care Context</a:t>
            </a:r>
            <a:endParaRPr lang="en-US" sz="1200">
              <a:solidFill>
                <a:srgbClr val="7E6075"/>
              </a:solidFill>
              <a:latin typeface="Calibri"/>
              <a:ea typeface="Calibri"/>
              <a:cs typeface="Calibri"/>
            </a:endParaRPr>
          </a:p>
        </p:txBody>
      </p:sp>
      <p:sp>
        <p:nvSpPr>
          <p:cNvPr id="5" name="Shape 3"/>
          <p:cNvSpPr/>
          <p:nvPr/>
        </p:nvSpPr>
        <p:spPr>
          <a:xfrm>
            <a:off x="320040" y="1097280"/>
            <a:ext cx="4023360" cy="365760"/>
          </a:xfrm>
          <a:prstGeom prst="rect">
            <a:avLst/>
          </a:prstGeom>
          <a:solidFill>
            <a:srgbClr val="1A7A7A"/>
          </a:solidFill>
          <a:ln w="12700">
            <a:solidFill>
              <a:srgbClr val="1A7A7A"/>
            </a:solidFill>
            <a:prstDash val="solid"/>
          </a:ln>
        </p:spPr>
      </p:sp>
      <p:sp>
        <p:nvSpPr>
          <p:cNvPr id="6" name="Text 4"/>
          <p:cNvSpPr/>
          <p:nvPr/>
        </p:nvSpPr>
        <p:spPr>
          <a:xfrm>
            <a:off x="320040" y="1097280"/>
            <a:ext cx="4023360" cy="365760"/>
          </a:xfrm>
          <a:prstGeom prst="rect">
            <a:avLst/>
          </a:prstGeom>
          <a:noFill/>
          <a:ln/>
        </p:spPr>
        <p:txBody>
          <a:bodyPr wrap="square" lIns="0" tIns="0" rIns="0" bIns="0" rtlCol="0" anchor="ctr"/>
          <a:lstStyle/>
          <a:p>
            <a:pPr marL="0" indent="0" algn="ctr">
              <a:buNone/>
            </a:pPr>
            <a:r>
              <a:rPr lang="en-US" sz="1200" b="1">
                <a:solidFill>
                  <a:srgbClr val="FFFFFF"/>
                </a:solidFill>
                <a:latin typeface="Calibri" pitchFamily="34" charset="0"/>
                <a:ea typeface="Calibri" pitchFamily="34" charset="-122"/>
                <a:cs typeface="Calibri" pitchFamily="34" charset="-120"/>
              </a:rPr>
              <a:t>✔  STRENGTHS / USEFULNESS</a:t>
            </a:r>
            <a:endParaRPr lang="en-US" sz="1200"/>
          </a:p>
        </p:txBody>
      </p:sp>
      <p:sp>
        <p:nvSpPr>
          <p:cNvPr id="7" name="Text 5"/>
          <p:cNvSpPr/>
          <p:nvPr/>
        </p:nvSpPr>
        <p:spPr>
          <a:xfrm>
            <a:off x="319425" y="1461803"/>
            <a:ext cx="3902261" cy="3385753"/>
          </a:xfrm>
          <a:prstGeom prst="rect">
            <a:avLst/>
          </a:prstGeom>
          <a:noFill/>
          <a:ln/>
        </p:spPr>
        <p:txBody>
          <a:bodyPr wrap="square" lIns="0" tIns="0" rIns="0" bIns="0" rtlCol="0" anchor="ctr"/>
          <a:lstStyle/>
          <a:p>
            <a:pPr marL="342900" indent="-342900">
              <a:spcAft>
                <a:spcPts val="500"/>
              </a:spcAft>
              <a:buSzPct val="100000"/>
              <a:buFont typeface="Arial"/>
              <a:buChar char="•"/>
            </a:pPr>
            <a:r>
              <a:rPr lang="en-US" sz="1200" dirty="0">
                <a:solidFill>
                  <a:srgbClr val="7B3F6E"/>
                </a:solidFill>
                <a:latin typeface="Tahoma"/>
                <a:ea typeface="Tahoma"/>
                <a:cs typeface="Tahoma"/>
              </a:rPr>
              <a:t>Strong observed theory supported by longitudinal studies such as the Minnesota Longitudinal Study (Nivison et al., 2024).</a:t>
            </a:r>
            <a:endParaRPr lang="en-US" dirty="0">
              <a:latin typeface="Tahoma"/>
              <a:ea typeface="Tahoma"/>
              <a:cs typeface="Tahoma"/>
            </a:endParaRPr>
          </a:p>
          <a:p>
            <a:pPr marL="342900" indent="-342900">
              <a:spcAft>
                <a:spcPts val="500"/>
              </a:spcAft>
              <a:buSzPct val="100000"/>
              <a:buChar char="•"/>
            </a:pPr>
            <a:r>
              <a:rPr lang="en-US" sz="1200" dirty="0">
                <a:solidFill>
                  <a:srgbClr val="7B3F6E"/>
                </a:solidFill>
                <a:latin typeface="Tahoma"/>
                <a:ea typeface="Tahoma"/>
                <a:cs typeface="Tahoma"/>
              </a:rPr>
              <a:t>Explains how early loss of primary caregivers (Jenny's father) creates lasting psychological effects, directly applicable to Jenny's story.</a:t>
            </a:r>
          </a:p>
          <a:p>
            <a:pPr marL="342900" indent="-342900">
              <a:spcAft>
                <a:spcPts val="500"/>
              </a:spcAft>
              <a:buSzPct val="100000"/>
              <a:buChar char="•"/>
            </a:pPr>
            <a:r>
              <a:rPr lang="en-US" sz="1200" dirty="0">
                <a:solidFill>
                  <a:srgbClr val="7B3F6E"/>
                </a:solidFill>
                <a:latin typeface="Tahoma"/>
                <a:ea typeface="Tahoma"/>
                <a:cs typeface="Tahoma"/>
              </a:rPr>
              <a:t>Generates clear, testable interferences such as, secure base provision and therapeutic relationships.</a:t>
            </a:r>
          </a:p>
          <a:p>
            <a:pPr marL="342900" indent="-342900">
              <a:spcAft>
                <a:spcPts val="500"/>
              </a:spcAft>
              <a:buSzPct val="100000"/>
              <a:buFont typeface="Arial"/>
              <a:buChar char="•"/>
            </a:pPr>
            <a:r>
              <a:rPr lang="en-US" sz="1200" dirty="0">
                <a:solidFill>
                  <a:srgbClr val="7B3F6E"/>
                </a:solidFill>
                <a:latin typeface="Tahoma"/>
                <a:ea typeface="Tahoma"/>
                <a:cs typeface="Tahoma"/>
              </a:rPr>
              <a:t>A widely accepted theory in health and social care practice as a method for understanding relationship or attachment based trauma on people (Tutor2u, n.d.).</a:t>
            </a:r>
          </a:p>
        </p:txBody>
      </p:sp>
      <p:sp>
        <p:nvSpPr>
          <p:cNvPr id="8" name="Shape 6"/>
          <p:cNvSpPr/>
          <p:nvPr/>
        </p:nvSpPr>
        <p:spPr>
          <a:xfrm>
            <a:off x="4617720" y="1097280"/>
            <a:ext cx="4023360" cy="365760"/>
          </a:xfrm>
          <a:prstGeom prst="rect">
            <a:avLst/>
          </a:prstGeom>
          <a:solidFill>
            <a:schemeClr val="accent2"/>
          </a:solidFill>
          <a:ln w="12700">
            <a:solidFill>
              <a:srgbClr val="C0677B"/>
            </a:solidFill>
            <a:prstDash val="solid"/>
          </a:ln>
        </p:spPr>
      </p:sp>
      <p:sp>
        <p:nvSpPr>
          <p:cNvPr id="9" name="Text 7"/>
          <p:cNvSpPr/>
          <p:nvPr/>
        </p:nvSpPr>
        <p:spPr>
          <a:xfrm>
            <a:off x="4617720" y="1097280"/>
            <a:ext cx="4023360" cy="365760"/>
          </a:xfrm>
          <a:prstGeom prst="rect">
            <a:avLst/>
          </a:prstGeom>
          <a:noFill/>
          <a:ln/>
        </p:spPr>
        <p:txBody>
          <a:bodyPr wrap="square" lIns="0" tIns="0" rIns="0" bIns="0" rtlCol="0" anchor="ctr"/>
          <a:lstStyle/>
          <a:p>
            <a:pPr marL="0" indent="0" algn="ctr">
              <a:buNone/>
            </a:pPr>
            <a:r>
              <a:rPr lang="en-US" sz="1200" b="1">
                <a:solidFill>
                  <a:srgbClr val="FFFFFF"/>
                </a:solidFill>
                <a:latin typeface="Calibri" pitchFamily="34" charset="0"/>
                <a:ea typeface="Calibri" pitchFamily="34" charset="-122"/>
                <a:cs typeface="Calibri" pitchFamily="34" charset="-120"/>
              </a:rPr>
              <a:t>✖  LIMITATIONS</a:t>
            </a:r>
            <a:endParaRPr lang="en-US" sz="1200"/>
          </a:p>
        </p:txBody>
      </p:sp>
      <p:sp>
        <p:nvSpPr>
          <p:cNvPr id="10" name="Text 8"/>
          <p:cNvSpPr/>
          <p:nvPr/>
        </p:nvSpPr>
        <p:spPr>
          <a:xfrm>
            <a:off x="4478091" y="1492697"/>
            <a:ext cx="4666834" cy="3555656"/>
          </a:xfrm>
          <a:prstGeom prst="rect">
            <a:avLst/>
          </a:prstGeom>
          <a:noFill/>
          <a:ln/>
        </p:spPr>
        <p:txBody>
          <a:bodyPr wrap="square" lIns="0" tIns="0" rIns="0" bIns="0" rtlCol="0" anchor="ctr"/>
          <a:lstStyle/>
          <a:p>
            <a:pPr marL="342900" indent="-342900">
              <a:spcAft>
                <a:spcPts val="500"/>
              </a:spcAft>
              <a:buSzPct val="100000"/>
              <a:buFont typeface="Arial"/>
              <a:buChar char="•"/>
            </a:pPr>
            <a:r>
              <a:rPr lang="en-US" sz="1200" dirty="0">
                <a:solidFill>
                  <a:srgbClr val="7B3F6E"/>
                </a:solidFill>
                <a:latin typeface="Tahoma"/>
                <a:ea typeface="Tahoma"/>
                <a:cs typeface="Tahoma"/>
              </a:rPr>
              <a:t>Emphasis on the mother's role as the primary caregivers has given people reason to believe that Bowlby's theory is sexist, </a:t>
            </a:r>
            <a:r>
              <a:rPr lang="en-US" sz="1200" dirty="0" err="1">
                <a:solidFill>
                  <a:srgbClr val="7B3F6E"/>
                </a:solidFill>
                <a:latin typeface="Tahoma"/>
                <a:ea typeface="Tahoma"/>
                <a:cs typeface="Tahoma"/>
              </a:rPr>
              <a:t>lillievincent</a:t>
            </a:r>
            <a:r>
              <a:rPr lang="en-US" sz="1200" dirty="0">
                <a:solidFill>
                  <a:srgbClr val="7B3F6E"/>
                </a:solidFill>
                <a:latin typeface="Tahoma"/>
                <a:ea typeface="Tahoma"/>
                <a:cs typeface="Tahoma"/>
              </a:rPr>
              <a:t>_ (2023) mentioned, "Critics also attacked his concept '</a:t>
            </a:r>
            <a:r>
              <a:rPr lang="en-US" sz="1200" dirty="0" err="1">
                <a:solidFill>
                  <a:srgbClr val="7B3F6E"/>
                </a:solidFill>
                <a:latin typeface="Tahoma"/>
                <a:ea typeface="Tahoma"/>
                <a:cs typeface="Tahoma"/>
              </a:rPr>
              <a:t>montropy</a:t>
            </a:r>
            <a:r>
              <a:rPr lang="en-US" sz="1200" dirty="0">
                <a:solidFill>
                  <a:srgbClr val="7B3F6E"/>
                </a:solidFill>
                <a:latin typeface="Tahoma"/>
                <a:ea typeface="Tahoma"/>
                <a:cs typeface="Tahoma"/>
              </a:rPr>
              <a:t>' as it insists on one caregiver, presumably the mother."</a:t>
            </a:r>
            <a:endParaRPr lang="en-US" dirty="0"/>
          </a:p>
          <a:p>
            <a:pPr marL="342900" indent="-342900">
              <a:spcAft>
                <a:spcPts val="500"/>
              </a:spcAft>
              <a:buSzPct val="100000"/>
              <a:buChar char="•"/>
            </a:pPr>
            <a:r>
              <a:rPr lang="en-US" sz="1200" dirty="0">
                <a:solidFill>
                  <a:srgbClr val="7B3F6E"/>
                </a:solidFill>
                <a:latin typeface="Tahoma"/>
                <a:ea typeface="Tahoma"/>
                <a:cs typeface="Tahoma"/>
              </a:rPr>
              <a:t>There seems to be a considerable amount of focus on the development and attachment behaviors of infants and not adolescents (Mcleod, 2025) </a:t>
            </a:r>
          </a:p>
          <a:p>
            <a:pPr marL="342900" indent="-342900">
              <a:spcAft>
                <a:spcPts val="500"/>
              </a:spcAft>
              <a:buSzPct val="100000"/>
              <a:buChar char="•"/>
            </a:pPr>
            <a:r>
              <a:rPr lang="en-US" sz="1200" dirty="0">
                <a:solidFill>
                  <a:srgbClr val="7B3F6E"/>
                </a:solidFill>
                <a:latin typeface="Tahoma"/>
                <a:ea typeface="Tahoma"/>
                <a:cs typeface="Tahoma"/>
              </a:rPr>
              <a:t>Attachment is only monitored during periods of high stress and behaviors during non-stressful situations are not observed, for the effectiveness of this theory, both situations should be assessed to see the difference between the two (Lee, 2003).</a:t>
            </a:r>
          </a:p>
          <a:p>
            <a:pPr marL="342900" indent="-342900">
              <a:spcAft>
                <a:spcPts val="500"/>
              </a:spcAft>
              <a:buSzPct val="100000"/>
              <a:buChar char="•"/>
            </a:pPr>
            <a:endParaRPr lang="en-US" sz="1200" dirty="0">
              <a:solidFill>
                <a:srgbClr val="7B3F6E"/>
              </a:solidFill>
              <a:latin typeface="Tahoma"/>
              <a:ea typeface="Tahoma"/>
              <a:cs typeface="Tahoma"/>
            </a:endParaRPr>
          </a:p>
        </p:txBody>
      </p:sp>
      <p:sp>
        <p:nvSpPr>
          <p:cNvPr id="11" name="Shape 9"/>
          <p:cNvSpPr/>
          <p:nvPr/>
        </p:nvSpPr>
        <p:spPr>
          <a:xfrm>
            <a:off x="4434840" y="1097280"/>
            <a:ext cx="0" cy="3749040"/>
          </a:xfrm>
          <a:prstGeom prst="line">
            <a:avLst/>
          </a:prstGeom>
          <a:noFill/>
          <a:ln w="12700">
            <a:solidFill>
              <a:srgbClr val="7E6075"/>
            </a:solidFill>
            <a:prstDash val="dash"/>
          </a:ln>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bg>
      <p:bgPr>
        <a:solidFill>
          <a:srgbClr val="FAF6F4"/>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7B3F6E"/>
          </a:solidFill>
          <a:ln w="12700">
            <a:solidFill>
              <a:srgbClr val="7B3F6E"/>
            </a:solidFill>
            <a:prstDash val="solid"/>
          </a:ln>
        </p:spPr>
      </p:sp>
      <p:sp>
        <p:nvSpPr>
          <p:cNvPr id="3" name="Text 1"/>
          <p:cNvSpPr/>
          <p:nvPr/>
        </p:nvSpPr>
        <p:spPr>
          <a:xfrm>
            <a:off x="365760" y="201168"/>
            <a:ext cx="8412480" cy="640080"/>
          </a:xfrm>
          <a:prstGeom prst="rect">
            <a:avLst/>
          </a:prstGeom>
          <a:noFill/>
          <a:ln/>
        </p:spPr>
        <p:txBody>
          <a:bodyPr wrap="square" lIns="0" tIns="0" rIns="0" bIns="0" rtlCol="0" anchor="ctr"/>
          <a:lstStyle/>
          <a:p>
            <a:pPr marL="0" indent="0">
              <a:buNone/>
            </a:pPr>
            <a:r>
              <a:rPr lang="en-US" sz="3000" b="1" dirty="0">
                <a:solidFill>
                  <a:srgbClr val="7B3F6E"/>
                </a:solidFill>
                <a:latin typeface="Georgia"/>
                <a:ea typeface="Georgia" pitchFamily="34" charset="-122"/>
                <a:cs typeface="Georgia" pitchFamily="34" charset="-120"/>
              </a:rPr>
              <a:t>Impact on Jenny's Development</a:t>
            </a:r>
            <a:endParaRPr lang="en-US" sz="3000" dirty="0">
              <a:solidFill>
                <a:srgbClr val="7B3F6E"/>
              </a:solidFill>
              <a:latin typeface="Georgia"/>
            </a:endParaRPr>
          </a:p>
        </p:txBody>
      </p:sp>
      <p:sp>
        <p:nvSpPr>
          <p:cNvPr id="4" name="Text 2"/>
          <p:cNvSpPr/>
          <p:nvPr/>
        </p:nvSpPr>
        <p:spPr>
          <a:xfrm>
            <a:off x="358038" y="838405"/>
            <a:ext cx="3701466" cy="248309"/>
          </a:xfrm>
          <a:prstGeom prst="rect">
            <a:avLst/>
          </a:prstGeom>
          <a:noFill/>
          <a:ln/>
        </p:spPr>
        <p:txBody>
          <a:bodyPr wrap="square" lIns="0" tIns="0" rIns="0" bIns="0" rtlCol="0" anchor="ctr"/>
          <a:lstStyle/>
          <a:p>
            <a:pPr marL="0" indent="0">
              <a:buNone/>
            </a:pPr>
            <a:r>
              <a:rPr lang="en-US" sz="1400" i="1">
                <a:solidFill>
                  <a:srgbClr val="7E6075"/>
                </a:solidFill>
                <a:latin typeface="Calibri"/>
                <a:ea typeface="Calibri"/>
                <a:cs typeface="Calibri"/>
              </a:rPr>
              <a:t>Applying Attachment Theory to Jenny's Experiences</a:t>
            </a:r>
            <a:endParaRPr lang="en-US" sz="1600">
              <a:latin typeface="Calibri"/>
              <a:ea typeface="Calibri"/>
              <a:cs typeface="Calibri"/>
            </a:endParaRPr>
          </a:p>
        </p:txBody>
      </p:sp>
      <p:sp>
        <p:nvSpPr>
          <p:cNvPr id="5" name="Shape 3"/>
          <p:cNvSpPr/>
          <p:nvPr/>
        </p:nvSpPr>
        <p:spPr>
          <a:xfrm>
            <a:off x="320040" y="1097280"/>
            <a:ext cx="4023360" cy="1828800"/>
          </a:xfrm>
          <a:prstGeom prst="rect">
            <a:avLst/>
          </a:prstGeom>
          <a:solidFill>
            <a:srgbClr val="FFFFFF"/>
          </a:solidFill>
          <a:ln/>
          <a:effectLst>
            <a:outerShdw blurRad="76200" dist="25400" dir="8100000" algn="bl" rotWithShape="0">
              <a:srgbClr val="000000">
                <a:alpha val="10000"/>
              </a:srgbClr>
            </a:outerShdw>
          </a:effectLst>
        </p:spPr>
      </p:sp>
      <p:sp>
        <p:nvSpPr>
          <p:cNvPr id="6" name="Shape 4"/>
          <p:cNvSpPr/>
          <p:nvPr/>
        </p:nvSpPr>
        <p:spPr>
          <a:xfrm>
            <a:off x="320040" y="1097280"/>
            <a:ext cx="64008" cy="1828800"/>
          </a:xfrm>
          <a:prstGeom prst="rect">
            <a:avLst/>
          </a:prstGeom>
          <a:solidFill>
            <a:srgbClr val="7B3F6E"/>
          </a:solidFill>
          <a:ln w="12700">
            <a:solidFill>
              <a:srgbClr val="7B3F6E"/>
            </a:solidFill>
            <a:prstDash val="solid"/>
          </a:ln>
        </p:spPr>
      </p:sp>
      <p:sp>
        <p:nvSpPr>
          <p:cNvPr id="7" name="Text 5"/>
          <p:cNvSpPr/>
          <p:nvPr/>
        </p:nvSpPr>
        <p:spPr>
          <a:xfrm>
            <a:off x="457200" y="1152144"/>
            <a:ext cx="3840480" cy="292608"/>
          </a:xfrm>
          <a:prstGeom prst="rect">
            <a:avLst/>
          </a:prstGeom>
          <a:noFill/>
          <a:ln/>
        </p:spPr>
        <p:txBody>
          <a:bodyPr wrap="square" lIns="0" tIns="0" rIns="0" bIns="0" rtlCol="0" anchor="ctr"/>
          <a:lstStyle/>
          <a:p>
            <a:r>
              <a:rPr lang="en-US" sz="1200" b="1" dirty="0">
                <a:solidFill>
                  <a:srgbClr val="7B3F6E"/>
                </a:solidFill>
                <a:latin typeface="Calibri"/>
                <a:ea typeface="Calibri"/>
                <a:cs typeface="Calibri"/>
              </a:rPr>
              <a:t>Disrupted Internal Working Models (IWM)</a:t>
            </a:r>
            <a:endParaRPr lang="en-US" sz="1200" dirty="0"/>
          </a:p>
        </p:txBody>
      </p:sp>
      <p:sp>
        <p:nvSpPr>
          <p:cNvPr id="8" name="Text 6"/>
          <p:cNvSpPr/>
          <p:nvPr/>
        </p:nvSpPr>
        <p:spPr>
          <a:xfrm>
            <a:off x="457200" y="1481328"/>
            <a:ext cx="3822192" cy="1371600"/>
          </a:xfrm>
          <a:prstGeom prst="rect">
            <a:avLst/>
          </a:prstGeom>
          <a:noFill/>
          <a:ln/>
        </p:spPr>
        <p:txBody>
          <a:bodyPr wrap="square" lIns="0" tIns="0" rIns="0" bIns="0" rtlCol="0" anchor="ctr"/>
          <a:lstStyle/>
          <a:p>
            <a:pPr marL="342900" indent="-342900">
              <a:spcAft>
                <a:spcPts val="200"/>
              </a:spcAft>
              <a:buSzPct val="100000"/>
              <a:buChar char="•"/>
            </a:pPr>
            <a:r>
              <a:rPr lang="en-US" sz="1100" dirty="0">
                <a:solidFill>
                  <a:srgbClr val="2B1927"/>
                </a:solidFill>
                <a:latin typeface="Tahoma"/>
                <a:ea typeface="Tahoma"/>
                <a:cs typeface="Tahoma"/>
              </a:rPr>
              <a:t>Jenny's loss at such a young age likely disrupts her IWM, developing an insecure attachment style which will inevitably affect her future relationships negatively.</a:t>
            </a:r>
          </a:p>
          <a:p>
            <a:pPr marL="342900" indent="-342900">
              <a:spcAft>
                <a:spcPts val="200"/>
              </a:spcAft>
              <a:buSzPct val="100000"/>
              <a:buFont typeface="Arial"/>
              <a:buChar char="•"/>
            </a:pPr>
            <a:r>
              <a:rPr lang="en-US" sz="1100" dirty="0">
                <a:solidFill>
                  <a:srgbClr val="2B1927"/>
                </a:solidFill>
                <a:latin typeface="Tahoma"/>
                <a:ea typeface="Tahoma"/>
                <a:cs typeface="Tahoma"/>
              </a:rPr>
              <a:t>There are links between insecure attachment and higher rates of anxiety and depression in adolescence (</a:t>
            </a:r>
            <a:r>
              <a:rPr lang="en-US" sz="1100" dirty="0" err="1">
                <a:solidFill>
                  <a:srgbClr val="2B1927"/>
                </a:solidFill>
                <a:latin typeface="Tahoma"/>
                <a:ea typeface="Tahoma"/>
                <a:cs typeface="Tahoma"/>
              </a:rPr>
              <a:t>Colonnesi</a:t>
            </a:r>
            <a:r>
              <a:rPr lang="en-US" sz="1100" dirty="0">
                <a:solidFill>
                  <a:srgbClr val="2B1927"/>
                </a:solidFill>
                <a:latin typeface="Tahoma"/>
                <a:ea typeface="Tahoma"/>
                <a:cs typeface="Tahoma"/>
              </a:rPr>
              <a:t> et al., 2011)</a:t>
            </a:r>
            <a:endParaRPr lang="en-US" sz="1100" dirty="0">
              <a:latin typeface="Tahoma"/>
              <a:ea typeface="Tahoma"/>
              <a:cs typeface="Tahoma"/>
            </a:endParaRPr>
          </a:p>
        </p:txBody>
      </p:sp>
      <p:sp>
        <p:nvSpPr>
          <p:cNvPr id="9" name="Shape 7"/>
          <p:cNvSpPr/>
          <p:nvPr/>
        </p:nvSpPr>
        <p:spPr>
          <a:xfrm>
            <a:off x="4617720" y="1097280"/>
            <a:ext cx="4023360" cy="1828800"/>
          </a:xfrm>
          <a:prstGeom prst="rect">
            <a:avLst/>
          </a:prstGeom>
          <a:solidFill>
            <a:srgbClr val="FFFFFF"/>
          </a:solidFill>
          <a:ln/>
          <a:effectLst>
            <a:outerShdw blurRad="76200" dist="25400" dir="8100000" algn="bl" rotWithShape="0">
              <a:srgbClr val="000000">
                <a:alpha val="10000"/>
              </a:srgbClr>
            </a:outerShdw>
          </a:effectLst>
        </p:spPr>
      </p:sp>
      <p:sp>
        <p:nvSpPr>
          <p:cNvPr id="10" name="Shape 8"/>
          <p:cNvSpPr/>
          <p:nvPr/>
        </p:nvSpPr>
        <p:spPr>
          <a:xfrm>
            <a:off x="4617720" y="1097280"/>
            <a:ext cx="64008" cy="1828800"/>
          </a:xfrm>
          <a:prstGeom prst="rect">
            <a:avLst/>
          </a:prstGeom>
          <a:solidFill>
            <a:srgbClr val="7B3F6E"/>
          </a:solidFill>
          <a:ln w="12700">
            <a:solidFill>
              <a:srgbClr val="7B3F6E"/>
            </a:solidFill>
            <a:prstDash val="solid"/>
          </a:ln>
        </p:spPr>
      </p:sp>
      <p:sp>
        <p:nvSpPr>
          <p:cNvPr id="11" name="Text 9"/>
          <p:cNvSpPr/>
          <p:nvPr/>
        </p:nvSpPr>
        <p:spPr>
          <a:xfrm>
            <a:off x="4754880" y="1152144"/>
            <a:ext cx="3840480" cy="292608"/>
          </a:xfrm>
          <a:prstGeom prst="rect">
            <a:avLst/>
          </a:prstGeom>
          <a:noFill/>
          <a:ln/>
        </p:spPr>
        <p:txBody>
          <a:bodyPr wrap="square" lIns="0" tIns="0" rIns="0" bIns="0" rtlCol="0" anchor="ctr"/>
          <a:lstStyle/>
          <a:p>
            <a:pPr marL="0" indent="0">
              <a:buNone/>
            </a:pPr>
            <a:r>
              <a:rPr lang="en-US" sz="1200" b="1">
                <a:solidFill>
                  <a:srgbClr val="7B3F6E"/>
                </a:solidFill>
                <a:latin typeface="Calibri" pitchFamily="34" charset="0"/>
                <a:ea typeface="Calibri" pitchFamily="34" charset="-122"/>
                <a:cs typeface="Calibri" pitchFamily="34" charset="-120"/>
              </a:rPr>
              <a:t>Role Reversal &amp; Identity Development</a:t>
            </a:r>
            <a:endParaRPr lang="en-US" sz="1200"/>
          </a:p>
        </p:txBody>
      </p:sp>
      <p:sp>
        <p:nvSpPr>
          <p:cNvPr id="12" name="Text 10"/>
          <p:cNvSpPr/>
          <p:nvPr/>
        </p:nvSpPr>
        <p:spPr>
          <a:xfrm>
            <a:off x="4754880" y="1481328"/>
            <a:ext cx="3822192" cy="1371600"/>
          </a:xfrm>
          <a:prstGeom prst="rect">
            <a:avLst/>
          </a:prstGeom>
          <a:noFill/>
          <a:ln/>
        </p:spPr>
        <p:txBody>
          <a:bodyPr wrap="square" lIns="0" tIns="0" rIns="0" bIns="0" rtlCol="0" anchor="ctr"/>
          <a:lstStyle/>
          <a:p>
            <a:pPr marL="342900" indent="-342900">
              <a:spcAft>
                <a:spcPts val="200"/>
              </a:spcAft>
              <a:buSzPct val="100000"/>
              <a:buChar char="•"/>
            </a:pPr>
            <a:r>
              <a:rPr lang="en-US" sz="1100" dirty="0">
                <a:solidFill>
                  <a:srgbClr val="2B1927"/>
                </a:solidFill>
                <a:latin typeface="Tahoma"/>
                <a:ea typeface="Tahoma"/>
                <a:cs typeface="Tahoma"/>
              </a:rPr>
              <a:t>Parental caregiving during adolescence means a delay in the process of identity formation, which is an integral aspect of adolescence (Erikson, 1968).</a:t>
            </a:r>
          </a:p>
          <a:p>
            <a:pPr marL="342900" indent="-342900">
              <a:spcAft>
                <a:spcPts val="200"/>
              </a:spcAft>
              <a:buSzPct val="100000"/>
              <a:buChar char="•"/>
            </a:pPr>
            <a:r>
              <a:rPr lang="en-US" sz="1100" dirty="0">
                <a:solidFill>
                  <a:srgbClr val="2B1927"/>
                </a:solidFill>
                <a:latin typeface="Tahoma"/>
                <a:ea typeface="Tahoma"/>
                <a:cs typeface="Tahoma"/>
              </a:rPr>
              <a:t>Jenny having no secure base to explore from limits her worldview and opportunities to take risks and gain experiences that can shape her identity.</a:t>
            </a:r>
          </a:p>
        </p:txBody>
      </p:sp>
      <p:sp>
        <p:nvSpPr>
          <p:cNvPr id="13" name="Shape 11"/>
          <p:cNvSpPr/>
          <p:nvPr/>
        </p:nvSpPr>
        <p:spPr>
          <a:xfrm>
            <a:off x="320040" y="3063240"/>
            <a:ext cx="4023360" cy="1783080"/>
          </a:xfrm>
          <a:prstGeom prst="rect">
            <a:avLst/>
          </a:prstGeom>
          <a:solidFill>
            <a:srgbClr val="FFFFFF"/>
          </a:solidFill>
          <a:ln/>
          <a:effectLst>
            <a:outerShdw blurRad="76200" dist="25400" dir="8100000" algn="bl" rotWithShape="0">
              <a:srgbClr val="000000">
                <a:alpha val="10000"/>
              </a:srgbClr>
            </a:outerShdw>
          </a:effectLst>
        </p:spPr>
      </p:sp>
      <p:sp>
        <p:nvSpPr>
          <p:cNvPr id="14" name="Shape 12"/>
          <p:cNvSpPr/>
          <p:nvPr/>
        </p:nvSpPr>
        <p:spPr>
          <a:xfrm>
            <a:off x="320040" y="3063240"/>
            <a:ext cx="64008" cy="1783080"/>
          </a:xfrm>
          <a:prstGeom prst="rect">
            <a:avLst/>
          </a:prstGeom>
          <a:solidFill>
            <a:srgbClr val="7B3F6E"/>
          </a:solidFill>
          <a:ln w="12700">
            <a:solidFill>
              <a:srgbClr val="7B3F6E"/>
            </a:solidFill>
            <a:prstDash val="solid"/>
          </a:ln>
        </p:spPr>
      </p:sp>
      <p:sp>
        <p:nvSpPr>
          <p:cNvPr id="15" name="Text 13"/>
          <p:cNvSpPr/>
          <p:nvPr/>
        </p:nvSpPr>
        <p:spPr>
          <a:xfrm>
            <a:off x="457200" y="3118104"/>
            <a:ext cx="3840480" cy="292608"/>
          </a:xfrm>
          <a:prstGeom prst="rect">
            <a:avLst/>
          </a:prstGeom>
          <a:noFill/>
          <a:ln/>
        </p:spPr>
        <p:txBody>
          <a:bodyPr wrap="square" lIns="0" tIns="0" rIns="0" bIns="0" rtlCol="0" anchor="ctr"/>
          <a:lstStyle/>
          <a:p>
            <a:pPr marL="0" indent="0">
              <a:buNone/>
            </a:pPr>
            <a:r>
              <a:rPr lang="en-US" sz="1200" b="1">
                <a:solidFill>
                  <a:srgbClr val="7B3F6E"/>
                </a:solidFill>
                <a:latin typeface="Calibri" pitchFamily="34" charset="0"/>
                <a:ea typeface="Calibri" pitchFamily="34" charset="-122"/>
                <a:cs typeface="Calibri" pitchFamily="34" charset="-120"/>
              </a:rPr>
              <a:t>Grief &amp; Complicated Bereavement</a:t>
            </a:r>
            <a:endParaRPr lang="en-US" sz="1200"/>
          </a:p>
        </p:txBody>
      </p:sp>
      <p:sp>
        <p:nvSpPr>
          <p:cNvPr id="16" name="Text 14"/>
          <p:cNvSpPr/>
          <p:nvPr/>
        </p:nvSpPr>
        <p:spPr>
          <a:xfrm>
            <a:off x="457200" y="3447288"/>
            <a:ext cx="3822192" cy="1325880"/>
          </a:xfrm>
          <a:prstGeom prst="rect">
            <a:avLst/>
          </a:prstGeom>
          <a:noFill/>
          <a:ln/>
        </p:spPr>
        <p:txBody>
          <a:bodyPr wrap="square" lIns="0" tIns="0" rIns="0" bIns="0" rtlCol="0" anchor="ctr"/>
          <a:lstStyle/>
          <a:p>
            <a:pPr marL="342900" indent="-342900">
              <a:spcAft>
                <a:spcPts val="200"/>
              </a:spcAft>
              <a:buSzPct val="100000"/>
              <a:buChar char="•"/>
            </a:pPr>
            <a:r>
              <a:rPr lang="en-US" sz="1100" dirty="0">
                <a:solidFill>
                  <a:srgbClr val="2B1927"/>
                </a:solidFill>
                <a:latin typeface="Tahoma"/>
                <a:ea typeface="Tahoma"/>
                <a:cs typeface="Tahoma"/>
              </a:rPr>
              <a:t> Grief: Jenny may remain in chronic mourning, this processing of loss is further complicated by her caring responsibilities, giving her no space to mourn appropriately (Bowlby, 1980).</a:t>
            </a:r>
          </a:p>
        </p:txBody>
      </p:sp>
      <p:sp>
        <p:nvSpPr>
          <p:cNvPr id="17" name="Shape 15"/>
          <p:cNvSpPr/>
          <p:nvPr/>
        </p:nvSpPr>
        <p:spPr>
          <a:xfrm>
            <a:off x="4617720" y="3063240"/>
            <a:ext cx="4023360" cy="1783080"/>
          </a:xfrm>
          <a:prstGeom prst="rect">
            <a:avLst/>
          </a:prstGeom>
          <a:solidFill>
            <a:srgbClr val="FFFFFF"/>
          </a:solidFill>
          <a:ln/>
          <a:effectLst>
            <a:outerShdw blurRad="76200" dist="25400" dir="8100000" algn="bl" rotWithShape="0">
              <a:srgbClr val="000000">
                <a:alpha val="10000"/>
              </a:srgbClr>
            </a:outerShdw>
          </a:effectLst>
        </p:spPr>
      </p:sp>
      <p:sp>
        <p:nvSpPr>
          <p:cNvPr id="18" name="Shape 16"/>
          <p:cNvSpPr/>
          <p:nvPr/>
        </p:nvSpPr>
        <p:spPr>
          <a:xfrm>
            <a:off x="4617720" y="3063240"/>
            <a:ext cx="64008" cy="1783080"/>
          </a:xfrm>
          <a:prstGeom prst="rect">
            <a:avLst/>
          </a:prstGeom>
          <a:solidFill>
            <a:srgbClr val="7B3F6E"/>
          </a:solidFill>
          <a:ln w="12700">
            <a:solidFill>
              <a:srgbClr val="7B3F6E"/>
            </a:solidFill>
            <a:prstDash val="solid"/>
          </a:ln>
        </p:spPr>
      </p:sp>
      <p:sp>
        <p:nvSpPr>
          <p:cNvPr id="19" name="Text 17"/>
          <p:cNvSpPr/>
          <p:nvPr/>
        </p:nvSpPr>
        <p:spPr>
          <a:xfrm>
            <a:off x="4754880" y="3118104"/>
            <a:ext cx="3840480" cy="292608"/>
          </a:xfrm>
          <a:prstGeom prst="rect">
            <a:avLst/>
          </a:prstGeom>
          <a:noFill/>
          <a:ln/>
        </p:spPr>
        <p:txBody>
          <a:bodyPr wrap="square" lIns="0" tIns="0" rIns="0" bIns="0" rtlCol="0" anchor="ctr"/>
          <a:lstStyle/>
          <a:p>
            <a:pPr marL="0" indent="0">
              <a:buNone/>
            </a:pPr>
            <a:r>
              <a:rPr lang="en-US" sz="1200" b="1">
                <a:solidFill>
                  <a:srgbClr val="7B3F6E"/>
                </a:solidFill>
                <a:latin typeface="Calibri" pitchFamily="34" charset="0"/>
                <a:ea typeface="Calibri" pitchFamily="34" charset="-122"/>
                <a:cs typeface="Calibri" pitchFamily="34" charset="-120"/>
              </a:rPr>
              <a:t>Social &amp; Emotional Consequences</a:t>
            </a:r>
            <a:endParaRPr lang="en-US" sz="1200"/>
          </a:p>
        </p:txBody>
      </p:sp>
      <p:sp>
        <p:nvSpPr>
          <p:cNvPr id="20" name="Text 18"/>
          <p:cNvSpPr/>
          <p:nvPr/>
        </p:nvSpPr>
        <p:spPr>
          <a:xfrm>
            <a:off x="4754880" y="3447288"/>
            <a:ext cx="3822192" cy="1325880"/>
          </a:xfrm>
          <a:prstGeom prst="rect">
            <a:avLst/>
          </a:prstGeom>
          <a:noFill/>
          <a:ln/>
        </p:spPr>
        <p:txBody>
          <a:bodyPr wrap="square" lIns="0" tIns="0" rIns="0" bIns="0" rtlCol="0" anchor="ctr"/>
          <a:lstStyle/>
          <a:p>
            <a:pPr marL="342900" indent="-342900">
              <a:spcAft>
                <a:spcPts val="200"/>
              </a:spcAft>
              <a:buSzPct val="100000"/>
              <a:buChar char="•"/>
            </a:pPr>
            <a:r>
              <a:rPr lang="en-US" sz="1100" dirty="0">
                <a:solidFill>
                  <a:srgbClr val="2B1927"/>
                </a:solidFill>
                <a:latin typeface="Tahoma"/>
                <a:ea typeface="Tahoma"/>
                <a:cs typeface="Tahoma"/>
              </a:rPr>
              <a:t>Reduced peer to peer interaction  negatively impacts social skills development.</a:t>
            </a:r>
            <a:endParaRPr lang="en-US" sz="1100">
              <a:latin typeface="Tahoma"/>
              <a:ea typeface="Tahoma"/>
              <a:cs typeface="Tahoma"/>
            </a:endParaRPr>
          </a:p>
          <a:p>
            <a:pPr marL="342900" indent="-342900">
              <a:spcAft>
                <a:spcPts val="200"/>
              </a:spcAft>
              <a:buSzPct val="100000"/>
              <a:buChar char="•"/>
            </a:pPr>
            <a:r>
              <a:rPr lang="en-US" sz="1100" dirty="0">
                <a:solidFill>
                  <a:srgbClr val="2B1927"/>
                </a:solidFill>
                <a:latin typeface="Tahoma"/>
                <a:ea typeface="Tahoma"/>
                <a:cs typeface="Tahoma"/>
              </a:rPr>
              <a:t>Jenny is at high risk of developing anxious/avoidant attachment styles in future relationships (Hazan &amp; Shaver, 1987).</a:t>
            </a:r>
          </a:p>
          <a:p>
            <a:pPr>
              <a:spcAft>
                <a:spcPts val="200"/>
              </a:spcAft>
            </a:pPr>
            <a:endParaRPr lang="en-US" sz="1100" dirty="0">
              <a:solidFill>
                <a:srgbClr val="2B1927"/>
              </a:solidFill>
              <a:latin typeface="Calibri"/>
              <a:ea typeface="Calibri"/>
              <a:cs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4A1942"/>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C0677B"/>
          </a:solidFill>
          <a:ln w="12700">
            <a:solidFill>
              <a:srgbClr val="C0677B"/>
            </a:solidFill>
            <a:prstDash val="solid"/>
          </a:ln>
        </p:spPr>
      </p:sp>
      <p:sp>
        <p:nvSpPr>
          <p:cNvPr id="3" name="Text 1"/>
          <p:cNvSpPr/>
          <p:nvPr/>
        </p:nvSpPr>
        <p:spPr>
          <a:xfrm>
            <a:off x="3292768" y="274320"/>
            <a:ext cx="2558466" cy="363907"/>
          </a:xfrm>
          <a:prstGeom prst="rect">
            <a:avLst/>
          </a:prstGeom>
          <a:noFill/>
          <a:ln/>
        </p:spPr>
        <p:txBody>
          <a:bodyPr wrap="square" lIns="0" tIns="0" rIns="0" bIns="0" rtlCol="0" anchor="ctr"/>
          <a:lstStyle/>
          <a:p>
            <a:pPr marL="0" indent="0">
              <a:buNone/>
            </a:pPr>
            <a:r>
              <a:rPr lang="en-US" sz="3200" b="1">
                <a:solidFill>
                  <a:srgbClr val="FFFFFF"/>
                </a:solidFill>
                <a:latin typeface="Georgia" pitchFamily="34" charset="0"/>
                <a:ea typeface="Georgia" pitchFamily="34" charset="-122"/>
                <a:cs typeface="Georgia" pitchFamily="34" charset="-120"/>
              </a:rPr>
              <a:t>Conclusion</a:t>
            </a:r>
            <a:endParaRPr lang="en-US" sz="3200"/>
          </a:p>
        </p:txBody>
      </p:sp>
      <p:sp>
        <p:nvSpPr>
          <p:cNvPr id="4" name="Text 2"/>
          <p:cNvSpPr/>
          <p:nvPr/>
        </p:nvSpPr>
        <p:spPr>
          <a:xfrm>
            <a:off x="1454699" y="1794201"/>
            <a:ext cx="6242942" cy="1551700"/>
          </a:xfrm>
          <a:prstGeom prst="rect">
            <a:avLst/>
          </a:prstGeom>
          <a:noFill/>
          <a:ln/>
        </p:spPr>
        <p:txBody>
          <a:bodyPr wrap="square" lIns="0" tIns="0" rIns="0" bIns="0" rtlCol="0" anchor="ctr"/>
          <a:lstStyle/>
          <a:p>
            <a:pPr algn="ctr">
              <a:spcAft>
                <a:spcPts val="800"/>
              </a:spcAft>
              <a:buSzPct val="100000"/>
            </a:pPr>
            <a:endParaRPr lang="en-US" sz="1300" dirty="0">
              <a:solidFill>
                <a:srgbClr val="FFFFFF"/>
              </a:solidFill>
              <a:latin typeface="Tahoma"/>
              <a:ea typeface="Tahoma"/>
              <a:cs typeface="Tahoma"/>
            </a:endParaRPr>
          </a:p>
          <a:p>
            <a:pPr algn="ctr">
              <a:spcAft>
                <a:spcPts val="800"/>
              </a:spcAft>
              <a:buSzPct val="100000"/>
            </a:pPr>
            <a:r>
              <a:rPr lang="en-US" sz="1300" dirty="0">
                <a:solidFill>
                  <a:srgbClr val="FFFFFF"/>
                </a:solidFill>
                <a:latin typeface="Tahoma"/>
                <a:ea typeface="Tahoma"/>
                <a:cs typeface="Tahoma"/>
              </a:rPr>
              <a:t>Overall, Bowlby's Attachment Theory provides a good analytical insight on the psychological effects of Jenny's unfortunate experiences. It provides tools in which we can understand the biological and environmental factors that result in the significant risk to Jenny's adolescence development. Through this theory we can sum up some potential support plans for Jenny to reclaim some of her childhood and create a space for her to develop emotionally and mentally at a crucial period in her life. Besides that, we come to acknowledge the limitations of this theory and its strengths.</a:t>
            </a:r>
          </a:p>
        </p:txBody>
      </p:sp>
      <p:sp>
        <p:nvSpPr>
          <p:cNvPr id="5" name="Shape 3"/>
          <p:cNvSpPr/>
          <p:nvPr/>
        </p:nvSpPr>
        <p:spPr>
          <a:xfrm>
            <a:off x="320040" y="4572000"/>
            <a:ext cx="8503920" cy="347472"/>
          </a:xfrm>
          <a:prstGeom prst="rect">
            <a:avLst/>
          </a:prstGeom>
          <a:solidFill>
            <a:srgbClr val="7B3F6E"/>
          </a:solidFill>
          <a:ln w="12700">
            <a:solidFill>
              <a:srgbClr val="7B3F6E"/>
            </a:solidFill>
            <a:prstDash val="solid"/>
          </a:ln>
        </p:spPr>
      </p:sp>
      <p:sp>
        <p:nvSpPr>
          <p:cNvPr id="6" name="Text 4"/>
          <p:cNvSpPr/>
          <p:nvPr/>
        </p:nvSpPr>
        <p:spPr>
          <a:xfrm>
            <a:off x="365760" y="4590288"/>
            <a:ext cx="8412480" cy="310896"/>
          </a:xfrm>
          <a:prstGeom prst="rect">
            <a:avLst/>
          </a:prstGeom>
          <a:noFill/>
          <a:ln/>
        </p:spPr>
        <p:txBody>
          <a:bodyPr wrap="square" lIns="0" tIns="0" rIns="0" bIns="0" rtlCol="0" anchor="ctr"/>
          <a:lstStyle/>
          <a:p>
            <a:pPr marL="0" indent="0" algn="ctr">
              <a:buNone/>
            </a:pPr>
            <a:r>
              <a:rPr lang="en-US" sz="1050" i="1">
                <a:solidFill>
                  <a:srgbClr val="FFFFFF"/>
                </a:solidFill>
                <a:latin typeface="Calibri" pitchFamily="34" charset="0"/>
                <a:ea typeface="Calibri" pitchFamily="34" charset="-122"/>
                <a:cs typeface="Calibri" pitchFamily="34" charset="-120"/>
              </a:rPr>
              <a:t>"What every human being needs is a secure base from which to explore." — John Bowlby (1988)</a:t>
            </a:r>
            <a:endParaRPr lang="en-US" sz="105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AF6F4"/>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7B3F6E"/>
          </a:solidFill>
          <a:ln w="12700">
            <a:solidFill>
              <a:srgbClr val="7B3F6E"/>
            </a:solidFill>
            <a:prstDash val="solid"/>
          </a:ln>
        </p:spPr>
      </p:sp>
      <p:sp>
        <p:nvSpPr>
          <p:cNvPr id="3" name="Text 1"/>
          <p:cNvSpPr/>
          <p:nvPr/>
        </p:nvSpPr>
        <p:spPr>
          <a:xfrm>
            <a:off x="365760" y="81749"/>
            <a:ext cx="2415995" cy="350066"/>
          </a:xfrm>
          <a:prstGeom prst="rect">
            <a:avLst/>
          </a:prstGeom>
          <a:noFill/>
          <a:ln/>
        </p:spPr>
        <p:txBody>
          <a:bodyPr wrap="square" lIns="0" tIns="0" rIns="0" bIns="0" rtlCol="0" anchor="ctr"/>
          <a:lstStyle/>
          <a:p>
            <a:pPr marL="0" indent="0">
              <a:buNone/>
            </a:pPr>
            <a:r>
              <a:rPr lang="en-US" sz="3000" b="1">
                <a:solidFill>
                  <a:srgbClr val="4A1942"/>
                </a:solidFill>
                <a:latin typeface="Georgia" pitchFamily="34" charset="0"/>
                <a:ea typeface="Georgia" pitchFamily="34" charset="-122"/>
                <a:cs typeface="Georgia" pitchFamily="34" charset="-120"/>
              </a:rPr>
              <a:t>References</a:t>
            </a:r>
            <a:endParaRPr lang="en-US" sz="3000"/>
          </a:p>
        </p:txBody>
      </p:sp>
      <p:sp>
        <p:nvSpPr>
          <p:cNvPr id="5" name="Text 3"/>
          <p:cNvSpPr/>
          <p:nvPr/>
        </p:nvSpPr>
        <p:spPr>
          <a:xfrm>
            <a:off x="365760" y="1177121"/>
            <a:ext cx="8409408" cy="3885515"/>
          </a:xfrm>
          <a:prstGeom prst="rect">
            <a:avLst/>
          </a:prstGeom>
          <a:noFill/>
          <a:ln/>
        </p:spPr>
        <p:txBody>
          <a:bodyPr wrap="square" lIns="0" tIns="0" rIns="0" bIns="0" rtlCol="0" anchor="ctr"/>
          <a:lstStyle/>
          <a:p>
            <a:pPr indent="0">
              <a:lnSpc>
                <a:spcPct val="150000"/>
              </a:lnSpc>
              <a:spcAft>
                <a:spcPts val="300"/>
              </a:spcAft>
              <a:buNone/>
            </a:pPr>
            <a:r>
              <a:rPr lang="en-US" sz="1000" dirty="0">
                <a:solidFill>
                  <a:srgbClr val="2B1927"/>
                </a:solidFill>
                <a:latin typeface="Calibri"/>
                <a:ea typeface="Calibri"/>
                <a:cs typeface="Calibri"/>
              </a:rPr>
              <a:t>Aldridge, J. and Becker, S. (2003)</a:t>
            </a:r>
            <a:r>
              <a:rPr lang="en-US" sz="1000" i="1" dirty="0">
                <a:solidFill>
                  <a:srgbClr val="2B1927"/>
                </a:solidFill>
                <a:latin typeface="Calibri"/>
                <a:ea typeface="Calibri"/>
                <a:cs typeface="Calibri"/>
              </a:rPr>
              <a:t> Children caring for parents with mental illness: Perspectives of young carers, parents and professionals</a:t>
            </a:r>
            <a:r>
              <a:rPr lang="en-US" sz="1000" dirty="0">
                <a:solidFill>
                  <a:srgbClr val="2B1927"/>
                </a:solidFill>
                <a:latin typeface="Calibri"/>
                <a:ea typeface="Calibri"/>
                <a:cs typeface="Calibri"/>
              </a:rPr>
              <a:t>. Bristol: Policy Press.</a:t>
            </a:r>
            <a:endParaRPr lang="en-US" sz="1000">
              <a:latin typeface="Calibri"/>
              <a:ea typeface="Calibri"/>
              <a:cs typeface="Calibri"/>
            </a:endParaRPr>
          </a:p>
          <a:p>
            <a:pPr indent="0">
              <a:lnSpc>
                <a:spcPct val="150000"/>
              </a:lnSpc>
              <a:spcAft>
                <a:spcPts val="300"/>
              </a:spcAft>
              <a:buNone/>
            </a:pPr>
            <a:r>
              <a:rPr lang="en-US" sz="1000" dirty="0">
                <a:solidFill>
                  <a:srgbClr val="2B1927"/>
                </a:solidFill>
                <a:latin typeface="Calibri"/>
                <a:ea typeface="Calibri"/>
                <a:cs typeface="Calibri"/>
              </a:rPr>
              <a:t>Allen, J.P. (2008) </a:t>
            </a:r>
            <a:r>
              <a:rPr lang="en-US" sz="1000" i="1" dirty="0">
                <a:solidFill>
                  <a:srgbClr val="2B1927"/>
                </a:solidFill>
                <a:latin typeface="Calibri"/>
                <a:ea typeface="Calibri"/>
                <a:cs typeface="Calibri"/>
              </a:rPr>
              <a:t>'The attachment system in adolescence', in Cassidy, J. and Shaver, P.R. (eds.) Handbook of Attachment: Theory, Research, and Clinical Applications.</a:t>
            </a:r>
            <a:r>
              <a:rPr lang="en-US" sz="1000" dirty="0">
                <a:solidFill>
                  <a:srgbClr val="2B1927"/>
                </a:solidFill>
                <a:latin typeface="Calibri"/>
                <a:ea typeface="Calibri"/>
                <a:cs typeface="Calibri"/>
              </a:rPr>
              <a:t> 2nd </a:t>
            </a:r>
            <a:r>
              <a:rPr lang="en-US" sz="1000" err="1">
                <a:solidFill>
                  <a:srgbClr val="2B1927"/>
                </a:solidFill>
                <a:latin typeface="Calibri"/>
                <a:ea typeface="Calibri"/>
                <a:cs typeface="Calibri"/>
              </a:rPr>
              <a:t>edn</a:t>
            </a:r>
            <a:r>
              <a:rPr lang="en-US" sz="1000" dirty="0">
                <a:solidFill>
                  <a:srgbClr val="2B1927"/>
                </a:solidFill>
                <a:latin typeface="Calibri"/>
                <a:ea typeface="Calibri"/>
                <a:cs typeface="Calibri"/>
              </a:rPr>
              <a:t>. New York: Guilford Press, pp. 419–435.</a:t>
            </a:r>
            <a:endParaRPr lang="en-US" sz="1000">
              <a:latin typeface="Calibri"/>
              <a:ea typeface="Calibri"/>
              <a:cs typeface="Calibri"/>
            </a:endParaRPr>
          </a:p>
          <a:p>
            <a:pPr>
              <a:lnSpc>
                <a:spcPct val="150000"/>
              </a:lnSpc>
              <a:spcAft>
                <a:spcPts val="300"/>
              </a:spcAft>
            </a:pPr>
            <a:r>
              <a:rPr lang="en-US" sz="1000" dirty="0">
                <a:solidFill>
                  <a:srgbClr val="2B1927"/>
                </a:solidFill>
                <a:latin typeface="Calibri"/>
                <a:ea typeface="Calibri"/>
                <a:cs typeface="Calibri"/>
              </a:rPr>
              <a:t>Becker, S. (2007)</a:t>
            </a:r>
            <a:r>
              <a:rPr lang="en-US" sz="1000" i="1" dirty="0">
                <a:solidFill>
                  <a:srgbClr val="2B1927"/>
                </a:solidFill>
                <a:latin typeface="Calibri"/>
                <a:ea typeface="Calibri"/>
                <a:cs typeface="Calibri"/>
              </a:rPr>
              <a:t> 'Global perspectives on children's unpaid caregiving in the family'</a:t>
            </a:r>
            <a:r>
              <a:rPr lang="en-US" sz="1000" dirty="0">
                <a:solidFill>
                  <a:srgbClr val="2B1927"/>
                </a:solidFill>
                <a:latin typeface="Calibri"/>
                <a:ea typeface="Calibri"/>
                <a:cs typeface="Calibri"/>
              </a:rPr>
              <a:t>, Global Social Policy, 7(1), pp. 23–50.</a:t>
            </a:r>
            <a:endParaRPr lang="en-US" sz="1000">
              <a:solidFill>
                <a:srgbClr val="000000"/>
              </a:solidFill>
              <a:latin typeface="Calibri"/>
              <a:ea typeface="Calibri"/>
              <a:cs typeface="Calibri"/>
            </a:endParaRPr>
          </a:p>
          <a:p>
            <a:pPr indent="0">
              <a:lnSpc>
                <a:spcPct val="150000"/>
              </a:lnSpc>
              <a:spcAft>
                <a:spcPts val="300"/>
              </a:spcAft>
              <a:buNone/>
            </a:pPr>
            <a:r>
              <a:rPr lang="en-US" sz="1000" dirty="0">
                <a:solidFill>
                  <a:srgbClr val="2B1927"/>
                </a:solidFill>
                <a:latin typeface="Calibri"/>
                <a:ea typeface="Calibri"/>
                <a:cs typeface="Calibri"/>
              </a:rPr>
              <a:t>Bowlby, J. (1969</a:t>
            </a:r>
            <a:r>
              <a:rPr lang="en-US" sz="1000" i="1" dirty="0">
                <a:solidFill>
                  <a:srgbClr val="2B1927"/>
                </a:solidFill>
                <a:latin typeface="Calibri"/>
                <a:ea typeface="Calibri"/>
                <a:cs typeface="Calibri"/>
              </a:rPr>
              <a:t>) Attachment and Loss: Vol. 1. Attachment.</a:t>
            </a:r>
            <a:r>
              <a:rPr lang="en-US" sz="1000" dirty="0">
                <a:solidFill>
                  <a:srgbClr val="2B1927"/>
                </a:solidFill>
                <a:latin typeface="Calibri"/>
                <a:ea typeface="Calibri"/>
                <a:cs typeface="Calibri"/>
              </a:rPr>
              <a:t> London: Hogarth Press.</a:t>
            </a:r>
            <a:endParaRPr lang="en-US" sz="1000">
              <a:latin typeface="Calibri"/>
              <a:ea typeface="Calibri"/>
              <a:cs typeface="Calibri"/>
            </a:endParaRPr>
          </a:p>
          <a:p>
            <a:pPr indent="0">
              <a:lnSpc>
                <a:spcPct val="150000"/>
              </a:lnSpc>
              <a:spcAft>
                <a:spcPts val="300"/>
              </a:spcAft>
              <a:buNone/>
            </a:pPr>
            <a:r>
              <a:rPr lang="en-US" sz="1000" dirty="0">
                <a:solidFill>
                  <a:srgbClr val="2B1927"/>
                </a:solidFill>
                <a:latin typeface="Calibri"/>
                <a:ea typeface="Calibri"/>
                <a:cs typeface="Calibri"/>
              </a:rPr>
              <a:t>Bowlby, J. (1980) </a:t>
            </a:r>
            <a:r>
              <a:rPr lang="en-US" sz="1000" i="1" dirty="0">
                <a:solidFill>
                  <a:srgbClr val="2B1927"/>
                </a:solidFill>
                <a:latin typeface="Calibri"/>
                <a:ea typeface="Calibri"/>
                <a:cs typeface="Calibri"/>
              </a:rPr>
              <a:t>Attachment and Loss: Vol. 3. Loss: Sadness and Depression. </a:t>
            </a:r>
            <a:r>
              <a:rPr lang="en-US" sz="1000" dirty="0">
                <a:solidFill>
                  <a:srgbClr val="2B1927"/>
                </a:solidFill>
                <a:latin typeface="Calibri"/>
                <a:ea typeface="Calibri"/>
                <a:cs typeface="Calibri"/>
              </a:rPr>
              <a:t>London: Hogarth Press.</a:t>
            </a:r>
            <a:endParaRPr lang="en-US" sz="1000">
              <a:latin typeface="Calibri"/>
              <a:ea typeface="Calibri"/>
              <a:cs typeface="Calibri"/>
            </a:endParaRPr>
          </a:p>
          <a:p>
            <a:pPr indent="0">
              <a:lnSpc>
                <a:spcPct val="150000"/>
              </a:lnSpc>
              <a:spcAft>
                <a:spcPts val="300"/>
              </a:spcAft>
              <a:buNone/>
            </a:pPr>
            <a:r>
              <a:rPr lang="en-US" sz="1000" dirty="0">
                <a:solidFill>
                  <a:srgbClr val="2B1927"/>
                </a:solidFill>
                <a:latin typeface="Calibri"/>
                <a:ea typeface="Calibri"/>
                <a:cs typeface="Calibri"/>
              </a:rPr>
              <a:t>Bowlby, J. (1988)</a:t>
            </a:r>
            <a:r>
              <a:rPr lang="en-US" sz="1000" i="1" dirty="0">
                <a:solidFill>
                  <a:srgbClr val="2B1927"/>
                </a:solidFill>
                <a:latin typeface="Calibri"/>
                <a:ea typeface="Calibri"/>
                <a:cs typeface="Calibri"/>
              </a:rPr>
              <a:t> A Secure Base: Parent–Child Attachment and Healthy Human Development</a:t>
            </a:r>
            <a:r>
              <a:rPr lang="en-US" sz="1000" dirty="0">
                <a:solidFill>
                  <a:srgbClr val="2B1927"/>
                </a:solidFill>
                <a:latin typeface="Calibri"/>
                <a:ea typeface="Calibri"/>
                <a:cs typeface="Calibri"/>
              </a:rPr>
              <a:t>. New York: Basic Books.</a:t>
            </a:r>
            <a:endParaRPr lang="en-US" sz="1000" dirty="0">
              <a:latin typeface="Calibri"/>
              <a:ea typeface="Calibri"/>
              <a:cs typeface="Calibri"/>
            </a:endParaRPr>
          </a:p>
          <a:p>
            <a:pPr>
              <a:lnSpc>
                <a:spcPct val="150000"/>
              </a:lnSpc>
            </a:pPr>
            <a:r>
              <a:rPr lang="en-US" sz="1000" dirty="0">
                <a:solidFill>
                  <a:srgbClr val="2B1927"/>
                </a:solidFill>
                <a:latin typeface="Calibri"/>
                <a:ea typeface="Calibri"/>
                <a:cs typeface="Calibri"/>
              </a:rPr>
              <a:t>Carers Trust (2022). </a:t>
            </a:r>
            <a:r>
              <a:rPr lang="en-US" sz="1000" i="1" dirty="0">
                <a:solidFill>
                  <a:srgbClr val="2B1927"/>
                </a:solidFill>
                <a:latin typeface="Calibri"/>
                <a:ea typeface="Calibri"/>
                <a:cs typeface="Calibri"/>
              </a:rPr>
              <a:t>About young carers</a:t>
            </a:r>
            <a:r>
              <a:rPr lang="en-US" sz="1000" dirty="0">
                <a:solidFill>
                  <a:srgbClr val="2B1927"/>
                </a:solidFill>
                <a:latin typeface="Calibri"/>
                <a:ea typeface="Calibri"/>
                <a:cs typeface="Calibri"/>
              </a:rPr>
              <a:t>. [online] carers.org. Available at: </a:t>
            </a:r>
            <a:r>
              <a:rPr lang="en-US" sz="1000" dirty="0">
                <a:solidFill>
                  <a:srgbClr val="2B1927"/>
                </a:solidFill>
                <a:latin typeface="Calibri"/>
                <a:ea typeface="Calibri"/>
                <a:cs typeface="Calibri"/>
                <a:hlinkClick r:id="rId3"/>
              </a:rPr>
              <a:t>https://carers.org/about-caring/about-young-carers</a:t>
            </a:r>
            <a:r>
              <a:rPr lang="en-US" sz="1000">
                <a:solidFill>
                  <a:srgbClr val="2B1927"/>
                </a:solidFill>
                <a:latin typeface="Calibri"/>
                <a:ea typeface="Calibri"/>
                <a:cs typeface="Calibri"/>
              </a:rPr>
              <a:t> [Accessed 21 Feb. 2026].</a:t>
            </a:r>
            <a:endParaRPr lang="en-US" sz="1000">
              <a:solidFill>
                <a:srgbClr val="000000"/>
              </a:solidFill>
              <a:latin typeface="Calibri"/>
              <a:ea typeface="Calibri"/>
              <a:cs typeface="Calibri"/>
            </a:endParaRPr>
          </a:p>
          <a:p>
            <a:pPr>
              <a:lnSpc>
                <a:spcPct val="150000"/>
              </a:lnSpc>
            </a:pPr>
            <a:r>
              <a:rPr lang="en-US" sz="1000" dirty="0">
                <a:solidFill>
                  <a:srgbClr val="2B1927"/>
                </a:solidFill>
                <a:latin typeface="Calibri"/>
                <a:ea typeface="Calibri"/>
                <a:cs typeface="Calibri"/>
              </a:rPr>
              <a:t>Casey, B.J., Jones, R.M. and Hare, T.A. (2008). The Adolescent Brain. </a:t>
            </a:r>
            <a:r>
              <a:rPr lang="en-US" sz="1000" i="1" dirty="0">
                <a:solidFill>
                  <a:srgbClr val="2B1927"/>
                </a:solidFill>
                <a:latin typeface="Calibri"/>
                <a:ea typeface="Calibri"/>
                <a:cs typeface="Calibri"/>
              </a:rPr>
              <a:t>Annals of the New York Academy of Sciences</a:t>
            </a:r>
            <a:r>
              <a:rPr lang="en-US" sz="1000" dirty="0">
                <a:solidFill>
                  <a:srgbClr val="2B1927"/>
                </a:solidFill>
                <a:latin typeface="Calibri"/>
                <a:ea typeface="Calibri"/>
                <a:cs typeface="Calibri"/>
              </a:rPr>
              <a:t>, 1124(1), pp.111–126. </a:t>
            </a:r>
            <a:r>
              <a:rPr lang="en-US" sz="1000" err="1">
                <a:solidFill>
                  <a:srgbClr val="2B1927"/>
                </a:solidFill>
                <a:latin typeface="Calibri"/>
                <a:ea typeface="Calibri"/>
                <a:cs typeface="Calibri"/>
              </a:rPr>
              <a:t>doi:https</a:t>
            </a:r>
            <a:r>
              <a:rPr lang="en-US" sz="1000" dirty="0">
                <a:solidFill>
                  <a:srgbClr val="2B1927"/>
                </a:solidFill>
                <a:latin typeface="Calibri"/>
                <a:ea typeface="Calibri"/>
                <a:cs typeface="Calibri"/>
              </a:rPr>
              <a:t>://doi.org/10.1196/annals.1440.010.</a:t>
            </a:r>
            <a:endParaRPr lang="en-US" sz="1000" dirty="0">
              <a:ea typeface="Calibri"/>
              <a:cs typeface="Calibri"/>
            </a:endParaRPr>
          </a:p>
          <a:p>
            <a:pPr>
              <a:lnSpc>
                <a:spcPct val="150000"/>
              </a:lnSpc>
            </a:pPr>
            <a:r>
              <a:rPr lang="en-US" sz="1000" err="1">
                <a:solidFill>
                  <a:srgbClr val="2B1927"/>
                </a:solidFill>
                <a:latin typeface="Calibri"/>
                <a:ea typeface="Calibri"/>
                <a:cs typeface="Calibri"/>
              </a:rPr>
              <a:t>Colonnesi</a:t>
            </a:r>
            <a:r>
              <a:rPr lang="en-US" sz="1000" dirty="0">
                <a:solidFill>
                  <a:srgbClr val="2B1927"/>
                </a:solidFill>
                <a:latin typeface="Calibri"/>
                <a:ea typeface="Calibri"/>
                <a:cs typeface="Calibri"/>
              </a:rPr>
              <a:t>, C., </a:t>
            </a:r>
            <a:r>
              <a:rPr lang="en-US" sz="1000" err="1">
                <a:solidFill>
                  <a:srgbClr val="2B1927"/>
                </a:solidFill>
                <a:latin typeface="Calibri"/>
                <a:ea typeface="Calibri"/>
                <a:cs typeface="Calibri"/>
              </a:rPr>
              <a:t>Draijer</a:t>
            </a:r>
            <a:r>
              <a:rPr lang="en-US" sz="1000" dirty="0">
                <a:solidFill>
                  <a:srgbClr val="2B1927"/>
                </a:solidFill>
                <a:latin typeface="Calibri"/>
                <a:ea typeface="Calibri"/>
                <a:cs typeface="Calibri"/>
              </a:rPr>
              <a:t>, E.M., Jan J. M. </a:t>
            </a:r>
            <a:r>
              <a:rPr lang="en-US" sz="1000" err="1">
                <a:solidFill>
                  <a:srgbClr val="2B1927"/>
                </a:solidFill>
                <a:latin typeface="Calibri"/>
                <a:ea typeface="Calibri"/>
                <a:cs typeface="Calibri"/>
              </a:rPr>
              <a:t>Stams</a:t>
            </a:r>
            <a:r>
              <a:rPr lang="en-US" sz="1000" dirty="0">
                <a:solidFill>
                  <a:srgbClr val="2B1927"/>
                </a:solidFill>
                <a:latin typeface="Calibri"/>
                <a:ea typeface="Calibri"/>
                <a:cs typeface="Calibri"/>
              </a:rPr>
              <a:t>, G., Van der Bruggen, C.O., </a:t>
            </a:r>
            <a:r>
              <a:rPr lang="en-US" sz="1000" err="1">
                <a:solidFill>
                  <a:srgbClr val="2B1927"/>
                </a:solidFill>
                <a:latin typeface="Calibri"/>
                <a:ea typeface="Calibri"/>
                <a:cs typeface="Calibri"/>
              </a:rPr>
              <a:t>Bögels</a:t>
            </a:r>
            <a:r>
              <a:rPr lang="en-US" sz="1000" dirty="0">
                <a:solidFill>
                  <a:srgbClr val="2B1927"/>
                </a:solidFill>
                <a:latin typeface="Calibri"/>
                <a:ea typeface="Calibri"/>
                <a:cs typeface="Calibri"/>
              </a:rPr>
              <a:t>, S.M. and Noom, M.J. (2011). The Relation Between Insecure Attachment and Child Anxiety: A Meta-Analytic Review. </a:t>
            </a:r>
            <a:r>
              <a:rPr lang="en-US" sz="1000" i="1" dirty="0">
                <a:solidFill>
                  <a:srgbClr val="2B1927"/>
                </a:solidFill>
                <a:latin typeface="Calibri"/>
                <a:ea typeface="Calibri"/>
                <a:cs typeface="Calibri"/>
              </a:rPr>
              <a:t>Journal of Clinical Child &amp; Adolescent Psychology</a:t>
            </a:r>
            <a:r>
              <a:rPr lang="en-US" sz="1000" dirty="0">
                <a:solidFill>
                  <a:srgbClr val="2B1927"/>
                </a:solidFill>
                <a:latin typeface="Calibri"/>
                <a:ea typeface="Calibri"/>
                <a:cs typeface="Calibri"/>
              </a:rPr>
              <a:t>, [online] 40(4), pp.630–645. </a:t>
            </a:r>
            <a:r>
              <a:rPr lang="en-US" sz="1000" err="1">
                <a:solidFill>
                  <a:srgbClr val="2B1927"/>
                </a:solidFill>
                <a:latin typeface="Calibri"/>
                <a:ea typeface="Calibri"/>
                <a:cs typeface="Calibri"/>
              </a:rPr>
              <a:t>doi:https</a:t>
            </a:r>
            <a:r>
              <a:rPr lang="en-US" sz="1000" dirty="0">
                <a:solidFill>
                  <a:srgbClr val="2B1927"/>
                </a:solidFill>
                <a:latin typeface="Calibri"/>
                <a:ea typeface="Calibri"/>
                <a:cs typeface="Calibri"/>
              </a:rPr>
              <a:t>://doi.org/10.1080/15374416.2011.581623.</a:t>
            </a:r>
            <a:endParaRPr lang="en-US" sz="1000" dirty="0">
              <a:ea typeface="Calibri"/>
              <a:cs typeface="Calibri"/>
            </a:endParaRPr>
          </a:p>
          <a:p>
            <a:pPr indent="0">
              <a:lnSpc>
                <a:spcPct val="150000"/>
              </a:lnSpc>
              <a:spcAft>
                <a:spcPts val="300"/>
              </a:spcAft>
              <a:buNone/>
            </a:pPr>
            <a:r>
              <a:rPr lang="en-US" sz="1000" dirty="0">
                <a:solidFill>
                  <a:srgbClr val="2B1927"/>
                </a:solidFill>
                <a:latin typeface="Calibri"/>
                <a:ea typeface="Calibri"/>
                <a:cs typeface="Calibri"/>
              </a:rPr>
              <a:t>Erikson, E.H. (1968)</a:t>
            </a:r>
            <a:r>
              <a:rPr lang="en-US" sz="1000" i="1" dirty="0">
                <a:solidFill>
                  <a:srgbClr val="2B1927"/>
                </a:solidFill>
                <a:latin typeface="Calibri"/>
                <a:ea typeface="Calibri"/>
                <a:cs typeface="Calibri"/>
              </a:rPr>
              <a:t> Identity: Youth and Crisis</a:t>
            </a:r>
            <a:r>
              <a:rPr lang="en-US" sz="1000" dirty="0">
                <a:solidFill>
                  <a:srgbClr val="2B1927"/>
                </a:solidFill>
                <a:latin typeface="Calibri"/>
                <a:ea typeface="Calibri"/>
                <a:cs typeface="Calibri"/>
              </a:rPr>
              <a:t>. New York: Norton.</a:t>
            </a:r>
            <a:endParaRPr lang="en-US" sz="1000" dirty="0">
              <a:latin typeface="Calibri"/>
              <a:ea typeface="Calibri"/>
              <a:cs typeface="Calibri"/>
            </a:endParaRPr>
          </a:p>
          <a:p>
            <a:pPr indent="0">
              <a:lnSpc>
                <a:spcPct val="150000"/>
              </a:lnSpc>
              <a:spcAft>
                <a:spcPts val="300"/>
              </a:spcAft>
              <a:buNone/>
            </a:pPr>
            <a:r>
              <a:rPr lang="en-US" sz="1000" dirty="0">
                <a:solidFill>
                  <a:srgbClr val="2B1927"/>
                </a:solidFill>
                <a:latin typeface="Calibri"/>
                <a:ea typeface="Calibri"/>
                <a:cs typeface="Calibri"/>
              </a:rPr>
              <a:t>Hazan, C. and Shaver, P. (1987)</a:t>
            </a:r>
            <a:r>
              <a:rPr lang="en-US" sz="1000" i="1" dirty="0">
                <a:solidFill>
                  <a:srgbClr val="2B1927"/>
                </a:solidFill>
                <a:latin typeface="Calibri"/>
                <a:ea typeface="Calibri"/>
                <a:cs typeface="Calibri"/>
              </a:rPr>
              <a:t> 'Romantic love conceptualized as an attachment process'</a:t>
            </a:r>
            <a:r>
              <a:rPr lang="en-US" sz="1000" dirty="0">
                <a:solidFill>
                  <a:srgbClr val="2B1927"/>
                </a:solidFill>
                <a:latin typeface="Calibri"/>
                <a:ea typeface="Calibri"/>
                <a:cs typeface="Calibri"/>
              </a:rPr>
              <a:t>, Journal of Personality and Social Psychology, 52(3), pp. 511–524.</a:t>
            </a:r>
            <a:endParaRPr lang="en-US" sz="1000" dirty="0">
              <a:latin typeface="Calibri"/>
              <a:ea typeface="Calibri"/>
              <a:cs typeface="Calibri"/>
            </a:endParaRPr>
          </a:p>
          <a:p>
            <a:pPr>
              <a:lnSpc>
                <a:spcPct val="150000"/>
              </a:lnSpc>
            </a:pPr>
            <a:r>
              <a:rPr lang="en-US" sz="1000" dirty="0">
                <a:solidFill>
                  <a:srgbClr val="2B1927"/>
                </a:solidFill>
                <a:latin typeface="Calibri"/>
                <a:ea typeface="Calibri"/>
                <a:cs typeface="Calibri"/>
              </a:rPr>
              <a:t>Lee, E.J. (2003). </a:t>
            </a:r>
            <a:r>
              <a:rPr lang="en-US" sz="1000" i="1" dirty="0">
                <a:solidFill>
                  <a:srgbClr val="2B1927"/>
                </a:solidFill>
                <a:latin typeface="Calibri"/>
                <a:ea typeface="Calibri"/>
                <a:cs typeface="Calibri"/>
              </a:rPr>
              <a:t>Review and Criticisms of Attachment Theory</a:t>
            </a:r>
            <a:r>
              <a:rPr lang="en-US" sz="1000" dirty="0">
                <a:solidFill>
                  <a:srgbClr val="2B1927"/>
                </a:solidFill>
                <a:latin typeface="Calibri"/>
                <a:ea typeface="Calibri"/>
                <a:cs typeface="Calibri"/>
              </a:rPr>
              <a:t>. [online] Personalityresearch.org. Available at: </a:t>
            </a:r>
            <a:r>
              <a:rPr lang="en-US" sz="1000" dirty="0">
                <a:solidFill>
                  <a:srgbClr val="2B1927"/>
                </a:solidFill>
                <a:latin typeface="Calibri"/>
                <a:ea typeface="Calibri"/>
                <a:cs typeface="Calibri"/>
                <a:hlinkClick r:id="rId4"/>
              </a:rPr>
              <a:t>http://www.personalityresearch.org/papers/lee.html</a:t>
            </a:r>
            <a:r>
              <a:rPr lang="en-US" sz="1000" dirty="0">
                <a:solidFill>
                  <a:srgbClr val="2B1927"/>
                </a:solidFill>
                <a:latin typeface="Calibri"/>
                <a:ea typeface="Calibri"/>
                <a:cs typeface="Calibri"/>
              </a:rPr>
              <a:t> [Accessed 21 Feb. 2026].</a:t>
            </a:r>
            <a:endParaRPr lang="en-US" sz="1000">
              <a:ea typeface="Calibri"/>
              <a:cs typeface="Calibri"/>
            </a:endParaRPr>
          </a:p>
          <a:p>
            <a:endParaRPr lang="en-US" sz="1000" dirty="0">
              <a:solidFill>
                <a:srgbClr val="2B1927"/>
              </a:solidFill>
              <a:ea typeface="Calibri"/>
              <a:cs typeface="Calibri"/>
            </a:endParaRPr>
          </a:p>
          <a:p>
            <a:endParaRPr lang="en-US" sz="800" dirty="0">
              <a:solidFill>
                <a:srgbClr val="2B1927"/>
              </a:solidFill>
              <a:latin typeface="Calibri"/>
              <a:ea typeface="Calibri"/>
              <a:cs typeface="Calibri"/>
            </a:endParaRPr>
          </a:p>
          <a:p>
            <a:endParaRPr lang="en-US" sz="800" dirty="0">
              <a:solidFill>
                <a:srgbClr val="2B1927"/>
              </a:solidFill>
              <a:ea typeface="Calibri"/>
              <a:cs typeface="Calibri"/>
            </a:endParaRPr>
          </a:p>
          <a:p>
            <a:pPr>
              <a:spcAft>
                <a:spcPts val="300"/>
              </a:spcAft>
            </a:pPr>
            <a:endParaRPr lang="en-US" sz="800" dirty="0">
              <a:solidFill>
                <a:srgbClr val="2B1927"/>
              </a:solidFill>
              <a:latin typeface="Calibri"/>
              <a:ea typeface="Calibri"/>
              <a:cs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6F4"/>
        </a:solidFill>
        <a:effectLst/>
      </p:bgPr>
    </p:bg>
    <p:spTree>
      <p:nvGrpSpPr>
        <p:cNvPr id="1" name="">
          <a:extLst>
            <a:ext uri="{FF2B5EF4-FFF2-40B4-BE49-F238E27FC236}">
              <a16:creationId xmlns:a16="http://schemas.microsoft.com/office/drawing/2014/main" id="{8BAA682F-D235-E2F3-E724-E7E3161C6ECE}"/>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BF4F1D12-3E50-F11A-28D4-BEF8A31BE23C}"/>
              </a:ext>
            </a:extLst>
          </p:cNvPr>
          <p:cNvSpPr/>
          <p:nvPr/>
        </p:nvSpPr>
        <p:spPr>
          <a:xfrm>
            <a:off x="0" y="0"/>
            <a:ext cx="164592" cy="5143500"/>
          </a:xfrm>
          <a:prstGeom prst="rect">
            <a:avLst/>
          </a:prstGeom>
          <a:solidFill>
            <a:srgbClr val="7B3F6E"/>
          </a:solidFill>
          <a:ln w="12700">
            <a:solidFill>
              <a:srgbClr val="7B3F6E"/>
            </a:solidFill>
            <a:prstDash val="solid"/>
          </a:ln>
        </p:spPr>
      </p:sp>
      <p:sp>
        <p:nvSpPr>
          <p:cNvPr id="5" name="Text 3">
            <a:extLst>
              <a:ext uri="{FF2B5EF4-FFF2-40B4-BE49-F238E27FC236}">
                <a16:creationId xmlns:a16="http://schemas.microsoft.com/office/drawing/2014/main" id="{AAD9AC6E-C011-0259-B1FD-1469EFB1D5C7}"/>
              </a:ext>
            </a:extLst>
          </p:cNvPr>
          <p:cNvSpPr/>
          <p:nvPr/>
        </p:nvSpPr>
        <p:spPr>
          <a:xfrm>
            <a:off x="273084" y="490928"/>
            <a:ext cx="8863448" cy="4168961"/>
          </a:xfrm>
          <a:prstGeom prst="rect">
            <a:avLst/>
          </a:prstGeom>
          <a:noFill/>
          <a:ln/>
        </p:spPr>
        <p:txBody>
          <a:bodyPr wrap="square" lIns="0" tIns="0" rIns="0" bIns="0" rtlCol="0" anchor="ctr"/>
          <a:lstStyle/>
          <a:p>
            <a:pPr>
              <a:lnSpc>
                <a:spcPct val="150000"/>
              </a:lnSpc>
            </a:pPr>
            <a:r>
              <a:rPr lang="en-US" sz="1000" dirty="0">
                <a:solidFill>
                  <a:srgbClr val="2B1927"/>
                </a:solidFill>
                <a:latin typeface="Calibri"/>
                <a:ea typeface="Calibri"/>
                <a:cs typeface="Calibri"/>
              </a:rPr>
              <a:t>Legislation.gov.uk (2014). </a:t>
            </a:r>
            <a:r>
              <a:rPr lang="en-US" sz="1000" i="1" dirty="0">
                <a:solidFill>
                  <a:srgbClr val="2B1927"/>
                </a:solidFill>
                <a:latin typeface="Calibri"/>
                <a:ea typeface="Calibri"/>
                <a:cs typeface="Calibri"/>
              </a:rPr>
              <a:t>Children and Families Act 2014</a:t>
            </a:r>
            <a:r>
              <a:rPr lang="en-US" sz="1000" dirty="0">
                <a:solidFill>
                  <a:srgbClr val="2B1927"/>
                </a:solidFill>
                <a:latin typeface="Calibri"/>
                <a:ea typeface="Calibri"/>
                <a:cs typeface="Calibri"/>
              </a:rPr>
              <a:t>. [online] Legislation.gov.uk. Available at: </a:t>
            </a:r>
            <a:r>
              <a:rPr lang="en-US" sz="1000" dirty="0">
                <a:solidFill>
                  <a:srgbClr val="2B1927"/>
                </a:solidFill>
                <a:latin typeface="Calibri"/>
                <a:ea typeface="Calibri"/>
                <a:cs typeface="Calibri"/>
                <a:hlinkClick r:id="rId3"/>
              </a:rPr>
              <a:t>https://www.legislation.gov.uk/ukpga/2014/6/section/96</a:t>
            </a:r>
            <a:r>
              <a:rPr lang="en-US" sz="1000" dirty="0">
                <a:solidFill>
                  <a:srgbClr val="2B1927"/>
                </a:solidFill>
                <a:latin typeface="Calibri"/>
                <a:ea typeface="Calibri"/>
                <a:cs typeface="Calibri"/>
              </a:rPr>
              <a:t> [Accessed 21 Feb. 2026].</a:t>
            </a:r>
            <a:endParaRPr lang="en-US" sz="1000" dirty="0">
              <a:solidFill>
                <a:srgbClr val="000000"/>
              </a:solidFill>
              <a:latin typeface="Calibri"/>
              <a:ea typeface="Calibri"/>
              <a:cs typeface="Calibri"/>
            </a:endParaRPr>
          </a:p>
          <a:p>
            <a:pPr>
              <a:lnSpc>
                <a:spcPct val="150000"/>
              </a:lnSpc>
              <a:spcAft>
                <a:spcPts val="300"/>
              </a:spcAft>
            </a:pPr>
            <a:r>
              <a:rPr lang="en-US" sz="1000" dirty="0" err="1">
                <a:solidFill>
                  <a:srgbClr val="2B1927"/>
                </a:solidFill>
                <a:latin typeface="Calibri"/>
                <a:ea typeface="Calibri"/>
                <a:cs typeface="Calibri"/>
              </a:rPr>
              <a:t>lillievincent</a:t>
            </a:r>
            <a:r>
              <a:rPr lang="en-US" sz="1000" dirty="0">
                <a:solidFill>
                  <a:srgbClr val="2B1927"/>
                </a:solidFill>
                <a:latin typeface="Calibri"/>
                <a:ea typeface="Calibri"/>
                <a:cs typeface="Calibri"/>
              </a:rPr>
              <a:t>_ (2023). </a:t>
            </a:r>
            <a:r>
              <a:rPr lang="en-US" sz="1000" i="1" dirty="0">
                <a:solidFill>
                  <a:srgbClr val="2B1927"/>
                </a:solidFill>
                <a:latin typeface="Calibri"/>
                <a:ea typeface="Calibri"/>
                <a:cs typeface="Calibri"/>
              </a:rPr>
              <a:t>Welcome To Zscaler Directory Authentication</a:t>
            </a:r>
            <a:r>
              <a:rPr lang="en-US" sz="1000" dirty="0">
                <a:solidFill>
                  <a:srgbClr val="2B1927"/>
                </a:solidFill>
                <a:latin typeface="Calibri"/>
                <a:ea typeface="Calibri"/>
                <a:cs typeface="Calibri"/>
              </a:rPr>
              <a:t>. [online] Quizlet.com. Available at: </a:t>
            </a:r>
            <a:r>
              <a:rPr lang="en-US" sz="1000" dirty="0">
                <a:solidFill>
                  <a:srgbClr val="2B1927"/>
                </a:solidFill>
                <a:latin typeface="Calibri"/>
                <a:ea typeface="Calibri"/>
                <a:cs typeface="Calibri"/>
                <a:hlinkClick r:id="rId4"/>
              </a:rPr>
              <a:t>https://quizlet.com/gb/800191075/explanations-of-attatchment-bowlbys-theory-flash-cards/</a:t>
            </a:r>
            <a:r>
              <a:rPr lang="en-US" sz="1000" dirty="0">
                <a:solidFill>
                  <a:srgbClr val="2B1927"/>
                </a:solidFill>
                <a:latin typeface="Calibri"/>
                <a:ea typeface="Calibri"/>
                <a:cs typeface="Calibri"/>
              </a:rPr>
              <a:t> [Accessed 21 Feb. 2026].</a:t>
            </a:r>
            <a:endParaRPr lang="en-US" dirty="0">
              <a:ea typeface="Calibri"/>
              <a:cs typeface="Calibri"/>
            </a:endParaRPr>
          </a:p>
          <a:p>
            <a:pPr>
              <a:lnSpc>
                <a:spcPct val="150000"/>
              </a:lnSpc>
              <a:spcAft>
                <a:spcPts val="300"/>
              </a:spcAft>
            </a:pPr>
            <a:r>
              <a:rPr lang="en-US" sz="1000" dirty="0">
                <a:solidFill>
                  <a:srgbClr val="2B1927"/>
                </a:solidFill>
                <a:latin typeface="Calibri"/>
                <a:ea typeface="Calibri"/>
                <a:cs typeface="Calibri"/>
              </a:rPr>
              <a:t>McEwen, B.S. (2008)</a:t>
            </a:r>
            <a:r>
              <a:rPr lang="en-US" sz="1000" i="1" dirty="0">
                <a:solidFill>
                  <a:srgbClr val="2B1927"/>
                </a:solidFill>
                <a:latin typeface="Calibri"/>
                <a:ea typeface="Calibri"/>
                <a:cs typeface="Calibri"/>
              </a:rPr>
              <a:t> 'Central effects of stress hormones in health and disease'</a:t>
            </a:r>
            <a:r>
              <a:rPr lang="en-US" sz="1000" dirty="0">
                <a:solidFill>
                  <a:srgbClr val="2B1927"/>
                </a:solidFill>
                <a:latin typeface="Calibri"/>
                <a:ea typeface="Calibri"/>
                <a:cs typeface="Calibri"/>
              </a:rPr>
              <a:t>, European Journal of Pharmacology, 583(2–3), pp. 174–185.</a:t>
            </a:r>
            <a:endParaRPr lang="en-US" sz="1000" dirty="0">
              <a:solidFill>
                <a:srgbClr val="000000"/>
              </a:solidFill>
              <a:latin typeface="Calibri"/>
              <a:ea typeface="Calibri"/>
              <a:cs typeface="Calibri"/>
            </a:endParaRPr>
          </a:p>
          <a:p>
            <a:pPr>
              <a:lnSpc>
                <a:spcPct val="150000"/>
              </a:lnSpc>
            </a:pPr>
            <a:r>
              <a:rPr lang="en-US" sz="1000" dirty="0">
                <a:solidFill>
                  <a:srgbClr val="2B1927"/>
                </a:solidFill>
                <a:latin typeface="Calibri"/>
                <a:ea typeface="Calibri"/>
                <a:cs typeface="Calibri"/>
              </a:rPr>
              <a:t>McLeod, S. (2025). </a:t>
            </a:r>
            <a:r>
              <a:rPr lang="en-US" sz="1000" i="1" dirty="0">
                <a:solidFill>
                  <a:srgbClr val="2B1927"/>
                </a:solidFill>
                <a:latin typeface="Calibri"/>
                <a:ea typeface="Calibri"/>
                <a:cs typeface="Calibri"/>
              </a:rPr>
              <a:t>John Bowlby’s Attachment Theory</a:t>
            </a:r>
            <a:r>
              <a:rPr lang="en-US" sz="1000" dirty="0">
                <a:solidFill>
                  <a:srgbClr val="2B1927"/>
                </a:solidFill>
                <a:latin typeface="Calibri"/>
                <a:ea typeface="Calibri"/>
                <a:cs typeface="Calibri"/>
              </a:rPr>
              <a:t>. [online] Simply Psychology. Available at: </a:t>
            </a:r>
            <a:r>
              <a:rPr lang="en-US" sz="1000" dirty="0">
                <a:solidFill>
                  <a:srgbClr val="2B1927"/>
                </a:solidFill>
                <a:latin typeface="Calibri"/>
                <a:ea typeface="Calibri"/>
                <a:cs typeface="Calibri"/>
                <a:hlinkClick r:id="rId5"/>
              </a:rPr>
              <a:t>https://www.simplypsychology.org/bowlby.html</a:t>
            </a:r>
            <a:r>
              <a:rPr lang="en-US" sz="1000" dirty="0">
                <a:solidFill>
                  <a:srgbClr val="2B1927"/>
                </a:solidFill>
                <a:latin typeface="Calibri"/>
                <a:ea typeface="Calibri"/>
                <a:cs typeface="Calibri"/>
              </a:rPr>
              <a:t> [Accessed 21 Feb. 2026].</a:t>
            </a:r>
            <a:endParaRPr lang="en-US" dirty="0">
              <a:ea typeface="Calibri" panose="020F0502020204030204"/>
              <a:cs typeface="Calibri" panose="020F0502020204030204"/>
            </a:endParaRPr>
          </a:p>
          <a:p>
            <a:pPr>
              <a:lnSpc>
                <a:spcPct val="150000"/>
              </a:lnSpc>
              <a:spcAft>
                <a:spcPts val="300"/>
              </a:spcAft>
            </a:pPr>
            <a:r>
              <a:rPr lang="en-US" sz="1000" dirty="0">
                <a:solidFill>
                  <a:srgbClr val="2B1927"/>
                </a:solidFill>
                <a:latin typeface="Calibri"/>
                <a:ea typeface="Calibri"/>
                <a:cs typeface="Calibri"/>
              </a:rPr>
              <a:t>NHS (2023). </a:t>
            </a:r>
            <a:r>
              <a:rPr lang="en-US" sz="1000" i="1" dirty="0">
                <a:solidFill>
                  <a:srgbClr val="2B1927"/>
                </a:solidFill>
                <a:latin typeface="Calibri"/>
                <a:ea typeface="Calibri"/>
                <a:cs typeface="Calibri"/>
              </a:rPr>
              <a:t>Help for Young Carers - Social Care and Support Guide</a:t>
            </a:r>
            <a:r>
              <a:rPr lang="en-US" sz="1000" dirty="0">
                <a:solidFill>
                  <a:srgbClr val="2B1927"/>
                </a:solidFill>
                <a:latin typeface="Calibri"/>
                <a:ea typeface="Calibri"/>
                <a:cs typeface="Calibri"/>
              </a:rPr>
              <a:t>. [online] nhs.uk. Available at: </a:t>
            </a:r>
            <a:r>
              <a:rPr lang="en-US" sz="1000" dirty="0">
                <a:solidFill>
                  <a:srgbClr val="2B1927"/>
                </a:solidFill>
                <a:latin typeface="Calibri"/>
                <a:ea typeface="Calibri"/>
                <a:cs typeface="Calibri"/>
                <a:hlinkClick r:id="rId6"/>
              </a:rPr>
              <a:t>https://www.nhs.uk/social-care-and-support/support-and-benefits-for-carers/help-for-young-carers/</a:t>
            </a:r>
            <a:r>
              <a:rPr lang="en-US" sz="1000" dirty="0">
                <a:solidFill>
                  <a:srgbClr val="2B1927"/>
                </a:solidFill>
                <a:latin typeface="Calibri"/>
                <a:ea typeface="Calibri"/>
                <a:cs typeface="Calibri"/>
              </a:rPr>
              <a:t> [Accessed 21 Feb. 2026].</a:t>
            </a:r>
            <a:endParaRPr lang="en-US" sz="1000" dirty="0">
              <a:solidFill>
                <a:srgbClr val="000000"/>
              </a:solidFill>
              <a:latin typeface="Calibri"/>
              <a:ea typeface="Calibri"/>
              <a:cs typeface="Calibri"/>
            </a:endParaRPr>
          </a:p>
          <a:p>
            <a:pPr>
              <a:lnSpc>
                <a:spcPct val="150000"/>
              </a:lnSpc>
            </a:pPr>
            <a:r>
              <a:rPr lang="en-US" sz="1000" dirty="0">
                <a:solidFill>
                  <a:srgbClr val="2B1927"/>
                </a:solidFill>
                <a:latin typeface="Calibri"/>
                <a:ea typeface="Calibri"/>
                <a:cs typeface="Calibri"/>
              </a:rPr>
              <a:t>Nivison, M.D., Labella, M.H., Raby, K.L., Doom, J.R., Martin, J., Johnson, W.F., Zamir, O., Englund, M.M., Simpson, J.A., Carlson, E.A. and Roisman, G.I. (2024). Insights into child abuse and neglect: Findings from the Minnesota Longitudinal Study of Risk and Adaptation. </a:t>
            </a:r>
            <a:r>
              <a:rPr lang="en-US" sz="1000" i="1" dirty="0">
                <a:solidFill>
                  <a:srgbClr val="2B1927"/>
                </a:solidFill>
                <a:latin typeface="Calibri"/>
                <a:ea typeface="Calibri"/>
                <a:cs typeface="Calibri"/>
              </a:rPr>
              <a:t>Development and Psychopathology</a:t>
            </a:r>
            <a:r>
              <a:rPr lang="en-US" sz="1000" dirty="0">
                <a:solidFill>
                  <a:srgbClr val="2B1927"/>
                </a:solidFill>
                <a:latin typeface="Calibri"/>
                <a:ea typeface="Calibri"/>
                <a:cs typeface="Calibri"/>
              </a:rPr>
              <a:t>, [online] 36(5), pp.1–13. </a:t>
            </a:r>
            <a:r>
              <a:rPr lang="en-US" sz="1000" dirty="0" err="1">
                <a:solidFill>
                  <a:srgbClr val="2B1927"/>
                </a:solidFill>
                <a:latin typeface="Calibri"/>
                <a:ea typeface="Calibri"/>
                <a:cs typeface="Calibri"/>
              </a:rPr>
              <a:t>doi:https</a:t>
            </a:r>
            <a:r>
              <a:rPr lang="en-US" sz="1000" dirty="0">
                <a:solidFill>
                  <a:srgbClr val="2B1927"/>
                </a:solidFill>
                <a:latin typeface="Calibri"/>
                <a:ea typeface="Calibri"/>
                <a:cs typeface="Calibri"/>
              </a:rPr>
              <a:t>://doi.org/10.1017/S0954579424000865.</a:t>
            </a:r>
            <a:endParaRPr lang="en-US" sz="1000" dirty="0">
              <a:solidFill>
                <a:srgbClr val="000000"/>
              </a:solidFill>
              <a:latin typeface="Calibri"/>
              <a:ea typeface="Calibri"/>
              <a:cs typeface="Calibri"/>
            </a:endParaRPr>
          </a:p>
          <a:p>
            <a:pPr>
              <a:lnSpc>
                <a:spcPct val="150000"/>
              </a:lnSpc>
            </a:pPr>
            <a:r>
              <a:rPr lang="en-US" sz="1000" dirty="0">
                <a:solidFill>
                  <a:srgbClr val="2B1927"/>
                </a:solidFill>
                <a:latin typeface="Calibri"/>
                <a:ea typeface="Calibri"/>
                <a:cs typeface="Calibri"/>
              </a:rPr>
              <a:t>North Tyneside Carers Centre (2025). </a:t>
            </a:r>
            <a:r>
              <a:rPr lang="en-US" sz="1000" i="1" dirty="0">
                <a:solidFill>
                  <a:srgbClr val="2B1927"/>
                </a:solidFill>
                <a:latin typeface="Calibri"/>
                <a:ea typeface="Calibri"/>
                <a:cs typeface="Calibri"/>
              </a:rPr>
              <a:t>The power of peer support: why young carers need each other - Home</a:t>
            </a:r>
            <a:r>
              <a:rPr lang="en-US" sz="1000" dirty="0">
                <a:solidFill>
                  <a:srgbClr val="2B1927"/>
                </a:solidFill>
                <a:latin typeface="Calibri"/>
                <a:ea typeface="Calibri"/>
                <a:cs typeface="Calibri"/>
              </a:rPr>
              <a:t>. [online] Home. Available at: </a:t>
            </a:r>
            <a:r>
              <a:rPr lang="en-US" sz="1000" dirty="0">
                <a:solidFill>
                  <a:srgbClr val="2B1927"/>
                </a:solidFill>
                <a:latin typeface="Calibri"/>
                <a:ea typeface="Calibri"/>
                <a:cs typeface="Calibri"/>
                <a:hlinkClick r:id="rId7"/>
              </a:rPr>
              <a:t>https://www.northtynesidecarers.org.uk/the-power-of-peer-support-why-young-carers-need-each-other/</a:t>
            </a:r>
            <a:r>
              <a:rPr lang="en-US" sz="1000" dirty="0">
                <a:solidFill>
                  <a:srgbClr val="2B1927"/>
                </a:solidFill>
                <a:latin typeface="Calibri"/>
                <a:ea typeface="Calibri"/>
                <a:cs typeface="Calibri"/>
              </a:rPr>
              <a:t> [Accessed 21 Feb. 2026].</a:t>
            </a:r>
            <a:endParaRPr lang="en-US" sz="1000" dirty="0">
              <a:solidFill>
                <a:srgbClr val="000000"/>
              </a:solidFill>
              <a:latin typeface="Calibri"/>
              <a:ea typeface="Calibri"/>
              <a:cs typeface="Calibri"/>
            </a:endParaRPr>
          </a:p>
          <a:p>
            <a:pPr>
              <a:lnSpc>
                <a:spcPct val="150000"/>
              </a:lnSpc>
              <a:spcAft>
                <a:spcPts val="300"/>
              </a:spcAft>
            </a:pPr>
            <a:r>
              <a:rPr lang="en-US" sz="1000" dirty="0">
                <a:solidFill>
                  <a:srgbClr val="2B1927"/>
                </a:solidFill>
                <a:latin typeface="Calibri"/>
                <a:ea typeface="Calibri"/>
                <a:cs typeface="Calibri"/>
              </a:rPr>
              <a:t>Sroufe, L.A. et al. (2005) </a:t>
            </a:r>
            <a:r>
              <a:rPr lang="en-US" sz="1000" i="1" dirty="0">
                <a:solidFill>
                  <a:srgbClr val="2B1927"/>
                </a:solidFill>
                <a:latin typeface="Calibri"/>
                <a:ea typeface="Calibri"/>
                <a:cs typeface="Calibri"/>
              </a:rPr>
              <a:t>The Development of the Person.</a:t>
            </a:r>
            <a:r>
              <a:rPr lang="en-US" sz="1000" dirty="0">
                <a:solidFill>
                  <a:srgbClr val="2B1927"/>
                </a:solidFill>
                <a:latin typeface="Calibri"/>
                <a:ea typeface="Calibri"/>
                <a:cs typeface="Calibri"/>
              </a:rPr>
              <a:t> New York: Guilford Press.</a:t>
            </a:r>
            <a:endParaRPr lang="en-US" sz="1000" dirty="0">
              <a:solidFill>
                <a:srgbClr val="000000"/>
              </a:solidFill>
              <a:latin typeface="Calibri"/>
              <a:ea typeface="Calibri"/>
              <a:cs typeface="Calibri"/>
            </a:endParaRPr>
          </a:p>
          <a:p>
            <a:pPr>
              <a:lnSpc>
                <a:spcPct val="150000"/>
              </a:lnSpc>
            </a:pPr>
            <a:r>
              <a:rPr lang="en-US" sz="1000" dirty="0" err="1">
                <a:solidFill>
                  <a:srgbClr val="2B1927"/>
                </a:solidFill>
                <a:latin typeface="Calibri"/>
                <a:ea typeface="Calibri"/>
                <a:cs typeface="Calibri"/>
              </a:rPr>
              <a:t>Studymind</a:t>
            </a:r>
            <a:r>
              <a:rPr lang="en-US" sz="1000" dirty="0">
                <a:solidFill>
                  <a:srgbClr val="2B1927"/>
                </a:solidFill>
                <a:latin typeface="Calibri"/>
                <a:ea typeface="Calibri"/>
                <a:cs typeface="Calibri"/>
              </a:rPr>
              <a:t> (2024). </a:t>
            </a:r>
            <a:r>
              <a:rPr lang="en-US" sz="1000" i="1" dirty="0">
                <a:solidFill>
                  <a:srgbClr val="2B1927"/>
                </a:solidFill>
                <a:latin typeface="Calibri"/>
                <a:ea typeface="Calibri"/>
                <a:cs typeface="Calibri"/>
              </a:rPr>
              <a:t>Bowlby’s theory of maternal deprivation -A-Level Psychology</a:t>
            </a:r>
            <a:r>
              <a:rPr lang="en-US" sz="1000" dirty="0">
                <a:solidFill>
                  <a:srgbClr val="2B1927"/>
                </a:solidFill>
                <a:latin typeface="Calibri"/>
                <a:ea typeface="Calibri"/>
                <a:cs typeface="Calibri"/>
              </a:rPr>
              <a:t>. [online] Study Mind. Available at: </a:t>
            </a:r>
            <a:r>
              <a:rPr lang="en-US" sz="1000" dirty="0">
                <a:solidFill>
                  <a:srgbClr val="2B1927"/>
                </a:solidFill>
                <a:latin typeface="Calibri"/>
                <a:ea typeface="Calibri"/>
                <a:cs typeface="Calibri"/>
                <a:hlinkClick r:id="rId8"/>
              </a:rPr>
              <a:t>https://studymind.co.uk/notes/bowlbys-theory-of-maternal-deprivation/</a:t>
            </a:r>
            <a:r>
              <a:rPr lang="en-US" sz="1000" dirty="0">
                <a:solidFill>
                  <a:srgbClr val="2B1927"/>
                </a:solidFill>
                <a:latin typeface="Calibri"/>
                <a:ea typeface="Calibri"/>
                <a:cs typeface="Calibri"/>
              </a:rPr>
              <a:t> [Accessed 21 Feb. 2026].</a:t>
            </a:r>
            <a:endParaRPr lang="en-US" sz="1000">
              <a:latin typeface="Calibri"/>
              <a:ea typeface="Calibri"/>
              <a:cs typeface="Calibri"/>
            </a:endParaRPr>
          </a:p>
          <a:p>
            <a:pPr>
              <a:lnSpc>
                <a:spcPct val="150000"/>
              </a:lnSpc>
            </a:pPr>
            <a:r>
              <a:rPr lang="en-US" sz="1000" dirty="0">
                <a:solidFill>
                  <a:srgbClr val="2B1927"/>
                </a:solidFill>
                <a:latin typeface="Calibri"/>
                <a:ea typeface="Calibri"/>
                <a:cs typeface="Calibri"/>
              </a:rPr>
              <a:t>The Attachment Project (2025). </a:t>
            </a:r>
            <a:r>
              <a:rPr lang="en-US" sz="1000" i="1" dirty="0">
                <a:solidFill>
                  <a:srgbClr val="2B1927"/>
                </a:solidFill>
                <a:latin typeface="Calibri"/>
                <a:ea typeface="Calibri"/>
                <a:cs typeface="Calibri"/>
              </a:rPr>
              <a:t>Internal Working Model of Attachment &amp; Its Impact</a:t>
            </a:r>
            <a:r>
              <a:rPr lang="en-US" sz="1000" dirty="0">
                <a:solidFill>
                  <a:srgbClr val="2B1927"/>
                </a:solidFill>
                <a:latin typeface="Calibri"/>
                <a:ea typeface="Calibri"/>
                <a:cs typeface="Calibri"/>
              </a:rPr>
              <a:t>. [online] Attachment Project. Available at: </a:t>
            </a:r>
            <a:r>
              <a:rPr lang="en-US" sz="1000" dirty="0">
                <a:solidFill>
                  <a:srgbClr val="2B1927"/>
                </a:solidFill>
                <a:latin typeface="Calibri"/>
                <a:ea typeface="Calibri"/>
                <a:cs typeface="Calibri"/>
                <a:hlinkClick r:id="rId9"/>
              </a:rPr>
              <a:t>https://www.attachmentproject.com/attachment-theory/internal-working-model/</a:t>
            </a:r>
            <a:r>
              <a:rPr lang="en-US" sz="1000" dirty="0">
                <a:solidFill>
                  <a:srgbClr val="2B1927"/>
                </a:solidFill>
                <a:latin typeface="Calibri"/>
                <a:ea typeface="Calibri"/>
                <a:cs typeface="Calibri"/>
              </a:rPr>
              <a:t> [Accessed 21 Feb. 2026].</a:t>
            </a:r>
            <a:endParaRPr lang="en-US" sz="1000" dirty="0">
              <a:latin typeface="Calibri"/>
              <a:ea typeface="Calibri"/>
              <a:cs typeface="Calibri"/>
            </a:endParaRPr>
          </a:p>
          <a:p>
            <a:pPr>
              <a:lnSpc>
                <a:spcPct val="150000"/>
              </a:lnSpc>
            </a:pPr>
            <a:r>
              <a:rPr lang="en-US" sz="1000" dirty="0">
                <a:solidFill>
                  <a:srgbClr val="2B1927"/>
                </a:solidFill>
                <a:latin typeface="Calibri"/>
                <a:ea typeface="Calibri"/>
                <a:cs typeface="Calibri"/>
              </a:rPr>
              <a:t>Tutor2u (n.d.). </a:t>
            </a:r>
            <a:r>
              <a:rPr lang="en-US" sz="1000" i="1" dirty="0">
                <a:solidFill>
                  <a:srgbClr val="2B1927"/>
                </a:solidFill>
                <a:latin typeface="Calibri"/>
                <a:ea typeface="Calibri"/>
                <a:cs typeface="Calibri"/>
              </a:rPr>
              <a:t>Bowlby</a:t>
            </a:r>
            <a:r>
              <a:rPr lang="en-US" sz="1000" dirty="0">
                <a:solidFill>
                  <a:srgbClr val="2B1927"/>
                </a:solidFill>
                <a:latin typeface="Calibri"/>
                <a:ea typeface="Calibri"/>
                <a:cs typeface="Calibri"/>
              </a:rPr>
              <a:t>. [online] </a:t>
            </a:r>
            <a:r>
              <a:rPr lang="en-US" sz="1000" dirty="0">
                <a:solidFill>
                  <a:srgbClr val="2B1927"/>
                </a:solidFill>
                <a:latin typeface="Calibri"/>
                <a:ea typeface="Calibri"/>
                <a:cs typeface="Calibri"/>
                <a:hlinkClick r:id="rId10"/>
              </a:rPr>
              <a:t>www.tutor2u.net</a:t>
            </a:r>
            <a:r>
              <a:rPr lang="en-US" sz="1000" dirty="0">
                <a:solidFill>
                  <a:srgbClr val="2B1927"/>
                </a:solidFill>
                <a:latin typeface="Calibri"/>
                <a:ea typeface="Calibri"/>
                <a:cs typeface="Calibri"/>
              </a:rPr>
              <a:t>. Available at: </a:t>
            </a:r>
            <a:r>
              <a:rPr lang="en-US" sz="1000" dirty="0">
                <a:solidFill>
                  <a:srgbClr val="2B1927"/>
                </a:solidFill>
                <a:latin typeface="Calibri"/>
                <a:ea typeface="Calibri"/>
                <a:cs typeface="Calibri"/>
                <a:hlinkClick r:id="rId11"/>
              </a:rPr>
              <a:t>https://www.tutor2u.net/hsc/topics/bowlby</a:t>
            </a:r>
            <a:r>
              <a:rPr lang="en-US" sz="1000" dirty="0">
                <a:solidFill>
                  <a:srgbClr val="2B1927"/>
                </a:solidFill>
                <a:latin typeface="Calibri"/>
                <a:ea typeface="Calibri"/>
                <a:cs typeface="Calibri"/>
              </a:rPr>
              <a:t> [Accessed 21 Feb. 2026].</a:t>
            </a:r>
            <a:endParaRPr lang="en-US" sz="1000" dirty="0">
              <a:latin typeface="Calibri"/>
              <a:ea typeface="Calibri"/>
              <a:cs typeface="Calibri"/>
            </a:endParaRPr>
          </a:p>
          <a:p>
            <a:pPr>
              <a:lnSpc>
                <a:spcPct val="150000"/>
              </a:lnSpc>
              <a:spcAft>
                <a:spcPts val="300"/>
              </a:spcAft>
            </a:pPr>
            <a:r>
              <a:rPr lang="en-US" sz="1000" dirty="0">
                <a:solidFill>
                  <a:srgbClr val="2B1927"/>
                </a:solidFill>
                <a:latin typeface="Calibri"/>
                <a:ea typeface="Calibri"/>
                <a:cs typeface="Calibri"/>
              </a:rPr>
              <a:t>Wallin, D.J. (2007)</a:t>
            </a:r>
            <a:r>
              <a:rPr lang="en-US" sz="1000" i="1" dirty="0">
                <a:solidFill>
                  <a:srgbClr val="2B1927"/>
                </a:solidFill>
                <a:latin typeface="Calibri"/>
                <a:ea typeface="Calibri"/>
                <a:cs typeface="Calibri"/>
              </a:rPr>
              <a:t> Attachment in Psychotherapy</a:t>
            </a:r>
            <a:r>
              <a:rPr lang="en-US" sz="1000" dirty="0">
                <a:solidFill>
                  <a:srgbClr val="2B1927"/>
                </a:solidFill>
                <a:latin typeface="Calibri"/>
                <a:ea typeface="Calibri"/>
                <a:cs typeface="Calibri"/>
              </a:rPr>
              <a:t>. New York: Guilford Press.</a:t>
            </a:r>
            <a:endParaRPr lang="en-US" sz="1000" dirty="0">
              <a:ea typeface="Calibri"/>
              <a:cs typeface="Calibri"/>
            </a:endParaRPr>
          </a:p>
        </p:txBody>
      </p:sp>
    </p:spTree>
    <p:extLst>
      <p:ext uri="{BB962C8B-B14F-4D97-AF65-F5344CB8AC3E}">
        <p14:creationId xmlns:p14="http://schemas.microsoft.com/office/powerpoint/2010/main" val="7208104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a98a6cb-1949-49b5-8e75-0020d151dcf2"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0E69F9BA1FDF8489C25F68A6C4D67B3" ma:contentTypeVersion="16" ma:contentTypeDescription="Create a new document." ma:contentTypeScope="" ma:versionID="a281a0fcab740d0824688f515bbe5800">
  <xsd:schema xmlns:xsd="http://www.w3.org/2001/XMLSchema" xmlns:xs="http://www.w3.org/2001/XMLSchema" xmlns:p="http://schemas.microsoft.com/office/2006/metadata/properties" xmlns:ns3="ba98a6cb-1949-49b5-8e75-0020d151dcf2" xmlns:ns4="3be59082-c215-4e84-961b-acd7fcc40fbd" targetNamespace="http://schemas.microsoft.com/office/2006/metadata/properties" ma:root="true" ma:fieldsID="e8bd4a2612ac9f0064291302c39c80e1" ns3:_="" ns4:_="">
    <xsd:import namespace="ba98a6cb-1949-49b5-8e75-0020d151dcf2"/>
    <xsd:import namespace="3be59082-c215-4e84-961b-acd7fcc40fbd"/>
    <xsd:element name="properties">
      <xsd:complexType>
        <xsd:sequence>
          <xsd:element name="documentManagement">
            <xsd:complexType>
              <xsd:all>
                <xsd:element ref="ns3:MediaServiceMetadata" minOccurs="0"/>
                <xsd:element ref="ns3:MediaServiceFastMetadata"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GenerationTime" minOccurs="0"/>
                <xsd:element ref="ns3:MediaServiceEventHashCode" minOccurs="0"/>
                <xsd:element ref="ns3:MediaServiceAutoTags" minOccurs="0"/>
                <xsd:element ref="ns3:MediaServiceOCR" minOccurs="0"/>
                <xsd:element ref="ns3:MediaServiceSystemTags" minOccurs="0"/>
                <xsd:element ref="ns3:MediaLengthInSeconds" minOccurs="0"/>
                <xsd:element ref="ns3:MediaServiceSearchPropertie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a98a6cb-1949-49b5-8e75-0020d151dcf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Tags" ma:index="18" nillable="true" ma:displayName="Tags" ma:internalName="MediaServiceAutoTags"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SystemTags" ma:index="20" nillable="true" ma:displayName="MediaServiceSystemTags" ma:hidden="true" ma:internalName="MediaServiceSystemTags" ma:readOnly="true">
      <xsd:simpleType>
        <xsd:restriction base="dms:Note"/>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Location" ma:index="23"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be59082-c215-4e84-961b-acd7fcc40fb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024B4F0-A43B-4F88-A066-7F7798BC116E}">
  <ds:schemaRefs>
    <ds:schemaRef ds:uri="3be59082-c215-4e84-961b-acd7fcc40fbd"/>
    <ds:schemaRef ds:uri="ba98a6cb-1949-49b5-8e75-0020d151dcf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26D27158-EC94-487C-AD45-7BA6EA1C4BEC}">
  <ds:schemaRefs>
    <ds:schemaRef ds:uri="3be59082-c215-4e84-961b-acd7fcc40fbd"/>
    <ds:schemaRef ds:uri="ba98a6cb-1949-49b5-8e75-0020d151dcf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11942EF-B2A1-48CC-8FBE-870AED109E7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2510</Words>
  <Application>Microsoft Office PowerPoint</Application>
  <PresentationFormat>On-screen Show (16:9)</PresentationFormat>
  <Paragraphs>122</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Arial,Sans-Serif</vt:lpstr>
      <vt:lpstr>Calibri</vt:lpstr>
      <vt:lpstr>Georgia</vt:lpstr>
      <vt:lpstr>Tahoma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Jenny's Case: Attachment Theory &amp; Lifespan Development</dc:title>
  <dc:subject>PptxGenJS Presentation</dc:subject>
  <dc:creator>Student</dc:creator>
  <cp:lastModifiedBy>Sophia Hinds (2435098)</cp:lastModifiedBy>
  <cp:revision>803</cp:revision>
  <dcterms:created xsi:type="dcterms:W3CDTF">2026-02-21T18:42:57Z</dcterms:created>
  <dcterms:modified xsi:type="dcterms:W3CDTF">2026-02-22T23:35:30Z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0x010100A0E69F9BA1FDF8489C25F68A6C4D67B3</vt:lpwstr>
  </property>
</Properties>
</file>