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2"/>
  </p:notesMasterIdLst>
  <p:sldIdLst>
    <p:sldId id="256" r:id="rId5"/>
    <p:sldId id="257" r:id="rId6"/>
    <p:sldId id="258" r:id="rId7"/>
    <p:sldId id="260" r:id="rId8"/>
    <p:sldId id="275" r:id="rId9"/>
    <p:sldId id="259" r:id="rId10"/>
    <p:sldId id="274" r:id="rId11"/>
  </p:sldIdLst>
  <p:sldSz cx="12192000" cy="6858000"/>
  <p:notesSz cx="6858000" cy="15716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97F1D7-2FE7-4656-BBC5-DC0C3124BF97}" type="datetimeFigureOut">
              <a:rPr lang="en-GB" smtClean="0"/>
              <a:t>25/04/2022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1E86C1-B564-4EA5-8A7F-94B572CF139C}" type="slidenum">
              <a:rPr lang="en-GB" smtClean="0"/>
              <a:t>‹#›</a:t>
            </a:fld>
            <a:endParaRPr lang="en-GB"/>
          </a:p>
        </p:txBody>
      </p:sp>
    </p:spTree>
    <p:extLst>
      <p:ext uri="{BB962C8B-B14F-4D97-AF65-F5344CB8AC3E}">
        <p14:creationId xmlns:p14="http://schemas.microsoft.com/office/powerpoint/2010/main" val="3836790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Individually, think about what you want to get from this module. Bear in mind the Learning Objectives that were discussed at the beginning of the class and the weekly topics you will cover.</a:t>
            </a:r>
            <a:endParaRPr lang="en-US" dirty="0"/>
          </a:p>
          <a:p>
            <a:endParaRPr lang="en-US">
              <a:cs typeface="Calibri"/>
            </a:endParaRPr>
          </a:p>
          <a:p>
            <a:r>
              <a:rPr lang="en-US" dirty="0">
                <a:cs typeface="Calibri"/>
              </a:rPr>
              <a:t> </a:t>
            </a:r>
          </a:p>
        </p:txBody>
      </p:sp>
      <p:sp>
        <p:nvSpPr>
          <p:cNvPr id="4" name="Slide Number Placeholder 3"/>
          <p:cNvSpPr>
            <a:spLocks noGrp="1"/>
          </p:cNvSpPr>
          <p:nvPr>
            <p:ph type="sldNum" sz="quarter" idx="5"/>
          </p:nvPr>
        </p:nvSpPr>
        <p:spPr/>
        <p:txBody>
          <a:bodyPr/>
          <a:lstStyle/>
          <a:p>
            <a:fld id="{781E86C1-B564-4EA5-8A7F-94B572CF139C}" type="slidenum">
              <a:rPr lang="en-GB" smtClean="0"/>
              <a:t>4</a:t>
            </a:fld>
            <a:endParaRPr lang="en-GB"/>
          </a:p>
        </p:txBody>
      </p:sp>
    </p:spTree>
    <p:extLst>
      <p:ext uri="{BB962C8B-B14F-4D97-AF65-F5344CB8AC3E}">
        <p14:creationId xmlns:p14="http://schemas.microsoft.com/office/powerpoint/2010/main" val="11115475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How will you be assessed?:</a:t>
            </a:r>
            <a:r>
              <a:rPr lang="en-GB" baseline="0"/>
              <a:t> Assessment will take the form of a portfolio of work which will make up 100% of your mark. Within the portfolio of work, you will be required to complete set tasks either within the classroom or at home to be submitted Via </a:t>
            </a:r>
            <a:r>
              <a:rPr lang="en-GB" baseline="0" err="1"/>
              <a:t>Turnitin</a:t>
            </a:r>
            <a:r>
              <a:rPr lang="en-GB" baseline="0"/>
              <a:t>.</a:t>
            </a:r>
          </a:p>
          <a:p>
            <a:endParaRPr lang="en-GB" baseline="0"/>
          </a:p>
          <a:p>
            <a:r>
              <a:rPr lang="en-GB" baseline="0"/>
              <a:t>What is the assessment: The assessment will be issued to you next week. You will have plenty of time to prepare for the elements of the assessment, so don’t worry.</a:t>
            </a:r>
          </a:p>
          <a:p>
            <a:endParaRPr lang="en-GB" baseline="0"/>
          </a:p>
          <a:p>
            <a:r>
              <a:rPr lang="en-GB" baseline="0"/>
              <a:t>What if I cant attend an element of the assessment: If there is an assessment in-class that you don’t attend – there will not be another opportunity to do it again. Your mark for the other tasks will be used to form your mark. If this happens, you may not secure enough marks to pass the module (40%). If this happens, you will get the chance to attempt the module assessment again in the next term.</a:t>
            </a:r>
          </a:p>
          <a:p>
            <a:endParaRPr lang="en-GB" baseline="0"/>
          </a:p>
          <a:p>
            <a:r>
              <a:rPr lang="en-GB" baseline="0"/>
              <a:t>What if I miss the deadline: If you miss the </a:t>
            </a:r>
            <a:r>
              <a:rPr lang="en-GB" baseline="0" err="1"/>
              <a:t>Turnitin</a:t>
            </a:r>
            <a:r>
              <a:rPr lang="en-GB" baseline="0"/>
              <a:t> Deadline by less than a week then you will be capped at 40%. If you miss the deadline completely then this will be classed as a non-attempt and you will be given the chance to resit the module assessment next term.</a:t>
            </a:r>
            <a:endParaRPr lang="en-GB"/>
          </a:p>
        </p:txBody>
      </p:sp>
      <p:sp>
        <p:nvSpPr>
          <p:cNvPr id="4" name="Slide Number Placeholder 3"/>
          <p:cNvSpPr>
            <a:spLocks noGrp="1"/>
          </p:cNvSpPr>
          <p:nvPr>
            <p:ph type="sldNum" sz="quarter" idx="10"/>
          </p:nvPr>
        </p:nvSpPr>
        <p:spPr/>
        <p:txBody>
          <a:bodyPr/>
          <a:lstStyle/>
          <a:p>
            <a:fld id="{781E86C1-B564-4EA5-8A7F-94B572CF139C}" type="slidenum">
              <a:rPr lang="en-GB" smtClean="0"/>
              <a:t>6</a:t>
            </a:fld>
            <a:endParaRPr lang="en-GB"/>
          </a:p>
        </p:txBody>
      </p:sp>
    </p:spTree>
    <p:extLst>
      <p:ext uri="{BB962C8B-B14F-4D97-AF65-F5344CB8AC3E}">
        <p14:creationId xmlns:p14="http://schemas.microsoft.com/office/powerpoint/2010/main" val="24585452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CC53BBD2-371B-4D2A-80E6-9A11BB938076}"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63A63-5422-4755-B170-8F0425B66DA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3224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53BBD2-371B-4D2A-80E6-9A11BB938076}"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63A63-5422-4755-B170-8F0425B66DA2}" type="slidenum">
              <a:rPr lang="en-GB" smtClean="0"/>
              <a:t>‹#›</a:t>
            </a:fld>
            <a:endParaRPr lang="en-GB"/>
          </a:p>
        </p:txBody>
      </p:sp>
    </p:spTree>
    <p:extLst>
      <p:ext uri="{BB962C8B-B14F-4D97-AF65-F5344CB8AC3E}">
        <p14:creationId xmlns:p14="http://schemas.microsoft.com/office/powerpoint/2010/main" val="1677015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C53BBD2-371B-4D2A-80E6-9A11BB938076}"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63A63-5422-4755-B170-8F0425B66DA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002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C53BBD2-371B-4D2A-80E6-9A11BB938076}" type="datetimeFigureOut">
              <a:rPr lang="en-GB" smtClean="0"/>
              <a:t>25/04/2022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063A63-5422-4755-B170-8F0425B66DA2}" type="slidenum">
              <a:rPr lang="en-GB" smtClean="0"/>
              <a:t>‹#›</a:t>
            </a:fld>
            <a:endParaRPr lang="en-GB"/>
          </a:p>
        </p:txBody>
      </p:sp>
    </p:spTree>
    <p:extLst>
      <p:ext uri="{BB962C8B-B14F-4D97-AF65-F5344CB8AC3E}">
        <p14:creationId xmlns:p14="http://schemas.microsoft.com/office/powerpoint/2010/main" val="2883991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C53BBD2-371B-4D2A-80E6-9A11BB938076}" type="datetimeFigureOut">
              <a:rPr lang="en-GB" smtClean="0"/>
              <a:t>25/04/2022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063A63-5422-4755-B170-8F0425B66DA2}" type="slidenum">
              <a:rPr lang="en-GB" smtClean="0"/>
              <a:t>‹#›</a:t>
            </a:fld>
            <a:endParaRPr lang="en-GB"/>
          </a:p>
        </p:txBody>
      </p:sp>
    </p:spTree>
    <p:extLst>
      <p:ext uri="{BB962C8B-B14F-4D97-AF65-F5344CB8AC3E}">
        <p14:creationId xmlns:p14="http://schemas.microsoft.com/office/powerpoint/2010/main" val="2839602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C53BBD2-371B-4D2A-80E6-9A11BB938076}" type="datetimeFigureOut">
              <a:rPr lang="en-GB" smtClean="0"/>
              <a:t>25/04/2022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063A63-5422-4755-B170-8F0425B66DA2}" type="slidenum">
              <a:rPr lang="en-GB" smtClean="0"/>
              <a:t>‹#›</a:t>
            </a:fld>
            <a:endParaRPr lang="en-GB"/>
          </a:p>
        </p:txBody>
      </p:sp>
    </p:spTree>
    <p:extLst>
      <p:ext uri="{BB962C8B-B14F-4D97-AF65-F5344CB8AC3E}">
        <p14:creationId xmlns:p14="http://schemas.microsoft.com/office/powerpoint/2010/main" val="1569274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C53BBD2-371B-4D2A-80E6-9A11BB938076}" type="datetimeFigureOut">
              <a:rPr lang="en-GB" smtClean="0"/>
              <a:t>25/04/2022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8E063A63-5422-4755-B170-8F0425B66DA2}" type="slidenum">
              <a:rPr lang="en-GB" smtClean="0"/>
              <a:t>‹#›</a:t>
            </a:fld>
            <a:endParaRPr lang="en-GB"/>
          </a:p>
        </p:txBody>
      </p:sp>
    </p:spTree>
    <p:extLst>
      <p:ext uri="{BB962C8B-B14F-4D97-AF65-F5344CB8AC3E}">
        <p14:creationId xmlns:p14="http://schemas.microsoft.com/office/powerpoint/2010/main" val="2361012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C53BBD2-371B-4D2A-80E6-9A11BB938076}" type="datetimeFigureOut">
              <a:rPr lang="en-GB" smtClean="0"/>
              <a:t>25/04/2022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E063A63-5422-4755-B170-8F0425B66DA2}" type="slidenum">
              <a:rPr lang="en-GB" smtClean="0"/>
              <a:t>‹#›</a:t>
            </a:fld>
            <a:endParaRPr lang="en-GB"/>
          </a:p>
        </p:txBody>
      </p:sp>
    </p:spTree>
    <p:extLst>
      <p:ext uri="{BB962C8B-B14F-4D97-AF65-F5344CB8AC3E}">
        <p14:creationId xmlns:p14="http://schemas.microsoft.com/office/powerpoint/2010/main" val="3720892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C53BBD2-371B-4D2A-80E6-9A11BB938076}" type="datetimeFigureOut">
              <a:rPr lang="en-GB" smtClean="0"/>
              <a:t>25/04/2022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063A63-5422-4755-B170-8F0425B66DA2}" type="slidenum">
              <a:rPr lang="en-GB" smtClean="0"/>
              <a:t>‹#›</a:t>
            </a:fld>
            <a:endParaRPr lang="en-GB"/>
          </a:p>
        </p:txBody>
      </p:sp>
    </p:spTree>
    <p:extLst>
      <p:ext uri="{BB962C8B-B14F-4D97-AF65-F5344CB8AC3E}">
        <p14:creationId xmlns:p14="http://schemas.microsoft.com/office/powerpoint/2010/main" val="3946768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53BBD2-371B-4D2A-80E6-9A11BB938076}"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63A63-5422-4755-B170-8F0425B66DA2}" type="slidenum">
              <a:rPr lang="en-GB" smtClean="0"/>
              <a:t>‹#›</a:t>
            </a:fld>
            <a:endParaRPr lang="en-GB"/>
          </a:p>
        </p:txBody>
      </p:sp>
    </p:spTree>
    <p:extLst>
      <p:ext uri="{BB962C8B-B14F-4D97-AF65-F5344CB8AC3E}">
        <p14:creationId xmlns:p14="http://schemas.microsoft.com/office/powerpoint/2010/main" val="3131735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53BBD2-371B-4D2A-80E6-9A11BB938076}"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63A63-5422-4755-B170-8F0425B66DA2}" type="slidenum">
              <a:rPr lang="en-GB" smtClean="0"/>
              <a:t>‹#›</a:t>
            </a:fld>
            <a:endParaRPr lang="en-GB"/>
          </a:p>
        </p:txBody>
      </p:sp>
    </p:spTree>
    <p:extLst>
      <p:ext uri="{BB962C8B-B14F-4D97-AF65-F5344CB8AC3E}">
        <p14:creationId xmlns:p14="http://schemas.microsoft.com/office/powerpoint/2010/main" val="804570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C53BBD2-371B-4D2A-80E6-9A11BB938076}" type="datetimeFigureOut">
              <a:rPr lang="en-GB" smtClean="0"/>
              <a:t>25/04/2022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E063A63-5422-4755-B170-8F0425B66DA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04694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Academic and Employability Skills</a:t>
            </a:r>
          </a:p>
        </p:txBody>
      </p:sp>
      <p:sp>
        <p:nvSpPr>
          <p:cNvPr id="3" name="Subtitle 2"/>
          <p:cNvSpPr>
            <a:spLocks noGrp="1"/>
          </p:cNvSpPr>
          <p:nvPr>
            <p:ph type="subTitle" idx="1"/>
          </p:nvPr>
        </p:nvSpPr>
        <p:spPr/>
        <p:txBody>
          <a:bodyPr/>
          <a:lstStyle/>
          <a:p>
            <a:r>
              <a:rPr lang="en-GB"/>
              <a:t>Laura James </a:t>
            </a:r>
          </a:p>
          <a:p>
            <a:r>
              <a:rPr lang="en-GB"/>
              <a:t>Laura.james@uwtsd.ac.uk</a:t>
            </a:r>
          </a:p>
        </p:txBody>
      </p:sp>
    </p:spTree>
    <p:extLst>
      <p:ext uri="{BB962C8B-B14F-4D97-AF65-F5344CB8AC3E}">
        <p14:creationId xmlns:p14="http://schemas.microsoft.com/office/powerpoint/2010/main" val="2152276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0167" y="136382"/>
            <a:ext cx="5231476" cy="788510"/>
          </a:xfrm>
        </p:spPr>
        <p:txBody>
          <a:bodyPr/>
          <a:lstStyle/>
          <a:p>
            <a:r>
              <a:rPr lang="en-GB"/>
              <a:t>Learning Objectives </a:t>
            </a:r>
          </a:p>
        </p:txBody>
      </p:sp>
      <p:pic>
        <p:nvPicPr>
          <p:cNvPr id="4" name="Picture 3"/>
          <p:cNvPicPr>
            <a:picLocks noChangeAspect="1"/>
          </p:cNvPicPr>
          <p:nvPr/>
        </p:nvPicPr>
        <p:blipFill>
          <a:blip r:embed="rId2"/>
          <a:stretch>
            <a:fillRect/>
          </a:stretch>
        </p:blipFill>
        <p:spPr>
          <a:xfrm>
            <a:off x="10006531" y="2216728"/>
            <a:ext cx="2143125" cy="2143125"/>
          </a:xfrm>
          <a:prstGeom prst="rect">
            <a:avLst/>
          </a:prstGeom>
        </p:spPr>
      </p:pic>
      <p:sp>
        <p:nvSpPr>
          <p:cNvPr id="3" name="Rectangle 2"/>
          <p:cNvSpPr/>
          <p:nvPr/>
        </p:nvSpPr>
        <p:spPr>
          <a:xfrm>
            <a:off x="723208" y="880557"/>
            <a:ext cx="9698182" cy="4524315"/>
          </a:xfrm>
          <a:prstGeom prst="rect">
            <a:avLst/>
          </a:prstGeom>
        </p:spPr>
        <p:txBody>
          <a:bodyPr wrap="square" anchor="t">
            <a:spAutoFit/>
          </a:bodyPr>
          <a:lstStyle/>
          <a:p>
            <a:pPr algn="just"/>
            <a:r>
              <a:rPr lang="en-GB" sz="2400" dirty="0">
                <a:solidFill>
                  <a:srgbClr val="000000"/>
                </a:solidFill>
                <a:latin typeface="Arial"/>
                <a:cs typeface="Arial"/>
              </a:rPr>
              <a:t>Upon the successful completion of this module, the student should be able to: </a:t>
            </a:r>
            <a:endParaRPr lang="en-US" dirty="0"/>
          </a:p>
          <a:p>
            <a:pPr algn="just"/>
            <a:endParaRPr lang="en-GB" sz="2400" dirty="0">
              <a:solidFill>
                <a:srgbClr val="000000"/>
              </a:solidFill>
              <a:latin typeface="&amp;quot"/>
              <a:cs typeface="Arial"/>
            </a:endParaRPr>
          </a:p>
          <a:p>
            <a:pPr algn="just">
              <a:buFont typeface="Arial" panose="020B0604020202020204" pitchFamily="34" charset="0"/>
              <a:buChar char="•"/>
            </a:pPr>
            <a:r>
              <a:rPr lang="en-GB" sz="2400" dirty="0">
                <a:solidFill>
                  <a:srgbClr val="000000"/>
                </a:solidFill>
                <a:latin typeface="Arial"/>
                <a:cs typeface="Arial"/>
              </a:rPr>
              <a:t> analyse published literature relating to a specific topic or subject area and produce a fully referenced, appropriately structured academic report; </a:t>
            </a:r>
            <a:endParaRPr lang="en-GB" dirty="0"/>
          </a:p>
          <a:p>
            <a:pPr algn="just">
              <a:buFont typeface="Arial" panose="020B0604020202020204" pitchFamily="34" charset="0"/>
              <a:buChar char="•"/>
            </a:pPr>
            <a:endParaRPr lang="en-GB" sz="2400" dirty="0">
              <a:solidFill>
                <a:srgbClr val="000000"/>
              </a:solidFill>
              <a:latin typeface="Arial"/>
              <a:cs typeface="Arial"/>
            </a:endParaRPr>
          </a:p>
          <a:p>
            <a:pPr algn="just">
              <a:buFont typeface="Arial" panose="020B0604020202020204" pitchFamily="34" charset="0"/>
              <a:buChar char="•"/>
            </a:pPr>
            <a:r>
              <a:rPr lang="en-GB" sz="2400" dirty="0">
                <a:solidFill>
                  <a:srgbClr val="000000"/>
                </a:solidFill>
                <a:latin typeface="Arial"/>
                <a:cs typeface="Arial"/>
              </a:rPr>
              <a:t> reflect on their learning using recognised models of reflection; </a:t>
            </a:r>
            <a:endParaRPr lang="en-GB" dirty="0"/>
          </a:p>
          <a:p>
            <a:pPr algn="just">
              <a:buFont typeface="Arial" panose="020B0604020202020204" pitchFamily="34" charset="0"/>
              <a:buChar char="•"/>
            </a:pPr>
            <a:endParaRPr lang="en-GB" sz="2400" dirty="0">
              <a:solidFill>
                <a:srgbClr val="000000"/>
              </a:solidFill>
              <a:latin typeface="Arial"/>
              <a:cs typeface="Arial"/>
            </a:endParaRPr>
          </a:p>
          <a:p>
            <a:pPr algn="just">
              <a:buFont typeface="Arial" panose="020B0604020202020204" pitchFamily="34" charset="0"/>
              <a:buChar char="•"/>
            </a:pPr>
            <a:r>
              <a:rPr lang="en-GB" sz="2400" dirty="0">
                <a:solidFill>
                  <a:srgbClr val="000000"/>
                </a:solidFill>
                <a:latin typeface="Arial"/>
                <a:cs typeface="Arial"/>
              </a:rPr>
              <a:t> research and present their findings in a variety of formats on a range of employability skills and collect and analyse feedback on their delivery. </a:t>
            </a:r>
            <a:endParaRPr lang="en-US" dirty="0"/>
          </a:p>
        </p:txBody>
      </p:sp>
    </p:spTree>
    <p:extLst>
      <p:ext uri="{BB962C8B-B14F-4D97-AF65-F5344CB8AC3E}">
        <p14:creationId xmlns:p14="http://schemas.microsoft.com/office/powerpoint/2010/main" val="2176256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451956" y="99753"/>
            <a:ext cx="10058400" cy="811761"/>
          </a:xfrm>
        </p:spPr>
        <p:txBody>
          <a:bodyPr/>
          <a:lstStyle/>
          <a:p>
            <a:r>
              <a:rPr lang="en-GB"/>
              <a:t>What will you be covering each week</a:t>
            </a:r>
          </a:p>
        </p:txBody>
      </p:sp>
      <p:graphicFrame>
        <p:nvGraphicFramePr>
          <p:cNvPr id="4" name="Table 3"/>
          <p:cNvGraphicFramePr>
            <a:graphicFrameLocks noGrp="1"/>
          </p:cNvGraphicFramePr>
          <p:nvPr>
            <p:extLst>
              <p:ext uri="{D42A27DB-BD31-4B8C-83A1-F6EECF244321}">
                <p14:modId xmlns:p14="http://schemas.microsoft.com/office/powerpoint/2010/main" val="1506634867"/>
              </p:ext>
            </p:extLst>
          </p:nvPr>
        </p:nvGraphicFramePr>
        <p:xfrm>
          <a:off x="2178202" y="911514"/>
          <a:ext cx="8561842" cy="5225572"/>
        </p:xfrm>
        <a:graphic>
          <a:graphicData uri="http://schemas.openxmlformats.org/drawingml/2006/table">
            <a:tbl>
              <a:tblPr firstRow="1" bandRow="1">
                <a:tableStyleId>{5C22544A-7EE6-4342-B048-85BDC9FD1C3A}</a:tableStyleId>
              </a:tblPr>
              <a:tblGrid>
                <a:gridCol w="1771980">
                  <a:extLst>
                    <a:ext uri="{9D8B030D-6E8A-4147-A177-3AD203B41FA5}">
                      <a16:colId xmlns:a16="http://schemas.microsoft.com/office/drawing/2014/main" val="551693139"/>
                    </a:ext>
                  </a:extLst>
                </a:gridCol>
                <a:gridCol w="6789862">
                  <a:extLst>
                    <a:ext uri="{9D8B030D-6E8A-4147-A177-3AD203B41FA5}">
                      <a16:colId xmlns:a16="http://schemas.microsoft.com/office/drawing/2014/main" val="57803564"/>
                    </a:ext>
                  </a:extLst>
                </a:gridCol>
              </a:tblGrid>
              <a:tr h="437895">
                <a:tc>
                  <a:txBody>
                    <a:bodyPr/>
                    <a:lstStyle/>
                    <a:p>
                      <a:r>
                        <a:rPr lang="en-GB" dirty="0"/>
                        <a:t>Week No</a:t>
                      </a:r>
                    </a:p>
                  </a:txBody>
                  <a:tcPr/>
                </a:tc>
                <a:tc>
                  <a:txBody>
                    <a:bodyPr/>
                    <a:lstStyle/>
                    <a:p>
                      <a:r>
                        <a:rPr lang="en-GB" dirty="0"/>
                        <a:t>Topic</a:t>
                      </a:r>
                    </a:p>
                  </a:txBody>
                  <a:tcPr/>
                </a:tc>
                <a:extLst>
                  <a:ext uri="{0D108BD9-81ED-4DB2-BD59-A6C34878D82A}">
                    <a16:rowId xmlns:a16="http://schemas.microsoft.com/office/drawing/2014/main" val="780592800"/>
                  </a:ext>
                </a:extLst>
              </a:tr>
              <a:tr h="437895">
                <a:tc>
                  <a:txBody>
                    <a:bodyPr/>
                    <a:lstStyle/>
                    <a:p>
                      <a:pPr algn="ctr"/>
                      <a:r>
                        <a:rPr lang="en-GB" dirty="0"/>
                        <a:t>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sng" strike="noStrike" noProof="0" dirty="0">
                          <a:latin typeface="+mn-lt"/>
                        </a:rPr>
                        <a:t>Introduction to the module and Organising Your Study</a:t>
                      </a:r>
                    </a:p>
                  </a:txBody>
                  <a:tcPr/>
                </a:tc>
                <a:extLst>
                  <a:ext uri="{0D108BD9-81ED-4DB2-BD59-A6C34878D82A}">
                    <a16:rowId xmlns:a16="http://schemas.microsoft.com/office/drawing/2014/main" val="3467093332"/>
                  </a:ext>
                </a:extLst>
              </a:tr>
              <a:tr h="437895">
                <a:tc>
                  <a:txBody>
                    <a:bodyPr/>
                    <a:lstStyle/>
                    <a:p>
                      <a:pPr algn="ctr"/>
                      <a:r>
                        <a:rPr lang="en-GB" dirty="0"/>
                        <a:t>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sng" strike="noStrike" kern="1200" baseline="0" noProof="0" dirty="0">
                          <a:effectLst/>
                        </a:rPr>
                        <a:t>Reflective Writing</a:t>
                      </a:r>
                      <a:endParaRPr lang="en-GB" sz="1800" b="0" i="0" u="none" strike="noStrike" kern="1200" baseline="0" noProof="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i="0" u="sng" strike="noStrike" noProof="0" dirty="0">
                        <a:latin typeface="+mn-lt"/>
                      </a:endParaRPr>
                    </a:p>
                  </a:txBody>
                  <a:tcPr/>
                </a:tc>
                <a:extLst>
                  <a:ext uri="{0D108BD9-81ED-4DB2-BD59-A6C34878D82A}">
                    <a16:rowId xmlns:a16="http://schemas.microsoft.com/office/drawing/2014/main" val="1206484341"/>
                  </a:ext>
                </a:extLst>
              </a:tr>
              <a:tr h="491066">
                <a:tc>
                  <a:txBody>
                    <a:bodyPr/>
                    <a:lstStyle/>
                    <a:p>
                      <a:pPr algn="ctr"/>
                      <a:r>
                        <a:rPr lang="en-GB" dirty="0"/>
                        <a:t>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sng" strike="noStrike" noProof="0" dirty="0">
                          <a:latin typeface="+mn-lt"/>
                        </a:rPr>
                        <a:t>Finding Academic Sources and Harvard Referencing</a:t>
                      </a:r>
                      <a:endParaRPr lang="en-GB" sz="1800" b="0" i="0" u="none" strike="noStrike" noProof="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i="0" u="none" strike="noStrike" kern="1200" baseline="0" noProof="0" dirty="0">
                        <a:effectLst/>
                      </a:endParaRPr>
                    </a:p>
                  </a:txBody>
                  <a:tcPr/>
                </a:tc>
                <a:extLst>
                  <a:ext uri="{0D108BD9-81ED-4DB2-BD59-A6C34878D82A}">
                    <a16:rowId xmlns:a16="http://schemas.microsoft.com/office/drawing/2014/main" val="1990369536"/>
                  </a:ext>
                </a:extLst>
              </a:tr>
              <a:tr h="541866">
                <a:tc>
                  <a:txBody>
                    <a:bodyPr/>
                    <a:lstStyle/>
                    <a:p>
                      <a:pPr algn="ctr"/>
                      <a:r>
                        <a:rPr lang="en-GB" dirty="0"/>
                        <a:t>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sng" strike="noStrike" noProof="0" dirty="0">
                          <a:latin typeface="+mn-lt"/>
                        </a:rPr>
                        <a:t>Writing Techniques and Structure- Reports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i="0" u="sng" strike="noStrike" noProof="0" dirty="0">
                        <a:latin typeface="+mn-lt"/>
                      </a:endParaRPr>
                    </a:p>
                  </a:txBody>
                  <a:tcPr/>
                </a:tc>
                <a:extLst>
                  <a:ext uri="{0D108BD9-81ED-4DB2-BD59-A6C34878D82A}">
                    <a16:rowId xmlns:a16="http://schemas.microsoft.com/office/drawing/2014/main" val="4091841875"/>
                  </a:ext>
                </a:extLst>
              </a:tr>
              <a:tr h="437895">
                <a:tc>
                  <a:txBody>
                    <a:bodyPr/>
                    <a:lstStyle/>
                    <a:p>
                      <a:pPr algn="ctr"/>
                      <a:r>
                        <a:rPr lang="en-GB" dirty="0"/>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sng" strike="noStrike" noProof="0" dirty="0">
                          <a:latin typeface="+mn-lt"/>
                        </a:rPr>
                        <a:t>Reading Week</a:t>
                      </a:r>
                      <a:endParaRPr lang="en-GB" sz="1800" b="0" i="0" u="none" strike="noStrike" kern="1200" baseline="0" noProof="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i="0" u="sng" strike="noStrike" noProof="0" dirty="0">
                        <a:latin typeface="+mn-lt"/>
                      </a:endParaRPr>
                    </a:p>
                  </a:txBody>
                  <a:tcPr/>
                </a:tc>
                <a:extLst>
                  <a:ext uri="{0D108BD9-81ED-4DB2-BD59-A6C34878D82A}">
                    <a16:rowId xmlns:a16="http://schemas.microsoft.com/office/drawing/2014/main" val="3692164796"/>
                  </a:ext>
                </a:extLst>
              </a:tr>
              <a:tr h="437895">
                <a:tc>
                  <a:txBody>
                    <a:bodyPr/>
                    <a:lstStyle/>
                    <a:p>
                      <a:pPr algn="ctr"/>
                      <a:r>
                        <a:rPr lang="en-GB" dirty="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sng" strike="noStrike" noProof="0" dirty="0">
                          <a:latin typeface="+mn-lt"/>
                        </a:rPr>
                        <a:t>CRITICAL ANALYSIS</a:t>
                      </a:r>
                      <a:endParaRPr lang="en-GB" sz="1800" b="0" i="0" u="none" strike="noStrike" noProof="0" dirty="0">
                        <a:latin typeface="+mn-lt"/>
                      </a:endParaRPr>
                    </a:p>
                  </a:txBody>
                  <a:tcPr/>
                </a:tc>
                <a:extLst>
                  <a:ext uri="{0D108BD9-81ED-4DB2-BD59-A6C34878D82A}">
                    <a16:rowId xmlns:a16="http://schemas.microsoft.com/office/drawing/2014/main" val="1819088189"/>
                  </a:ext>
                </a:extLst>
              </a:tr>
              <a:tr h="475777">
                <a:tc>
                  <a:txBody>
                    <a:bodyPr/>
                    <a:lstStyle/>
                    <a:p>
                      <a:pPr algn="ctr"/>
                      <a:r>
                        <a:rPr lang="en-GB" dirty="0"/>
                        <a:t>7</a:t>
                      </a:r>
                    </a:p>
                  </a:txBody>
                  <a:tcPr/>
                </a:tc>
                <a:tc>
                  <a:txBody>
                    <a:bodyPr/>
                    <a:lstStyle/>
                    <a:p>
                      <a:pPr lvl="0">
                        <a:buNone/>
                      </a:pPr>
                      <a:r>
                        <a:rPr lang="en-GB" sz="1800" b="1" i="0" u="sng" kern="1200" dirty="0">
                          <a:solidFill>
                            <a:schemeClr val="dk1"/>
                          </a:solidFill>
                          <a:effectLst/>
                          <a:latin typeface="+mn-lt"/>
                          <a:ea typeface="+mn-ea"/>
                          <a:cs typeface="+mn-cs"/>
                        </a:rPr>
                        <a:t>EMPLOYABILITY SKILLS- RESEARCH WEEK</a:t>
                      </a:r>
                      <a:r>
                        <a:rPr lang="en-GB" sz="1800" b="0" i="0" kern="1200" dirty="0">
                          <a:solidFill>
                            <a:schemeClr val="dk1"/>
                          </a:solidFill>
                          <a:effectLst/>
                          <a:latin typeface="+mn-lt"/>
                          <a:ea typeface="+mn-ea"/>
                          <a:cs typeface="+mn-cs"/>
                        </a:rPr>
                        <a:t> </a:t>
                      </a:r>
                      <a:endParaRPr lang="en-GB" sz="1800" b="1" i="0" u="sng" strike="noStrike" kern="1200" baseline="0" noProof="0" dirty="0">
                        <a:effectLst/>
                      </a:endParaRPr>
                    </a:p>
                  </a:txBody>
                  <a:tcPr/>
                </a:tc>
                <a:extLst>
                  <a:ext uri="{0D108BD9-81ED-4DB2-BD59-A6C34878D82A}">
                    <a16:rowId xmlns:a16="http://schemas.microsoft.com/office/drawing/2014/main" val="191600160"/>
                  </a:ext>
                </a:extLst>
              </a:tr>
              <a:tr h="437895">
                <a:tc>
                  <a:txBody>
                    <a:bodyPr/>
                    <a:lstStyle/>
                    <a:p>
                      <a:pPr algn="ctr"/>
                      <a:r>
                        <a:rPr lang="en-GB"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sng" kern="1200" dirty="0">
                          <a:solidFill>
                            <a:schemeClr val="dk1"/>
                          </a:solidFill>
                          <a:effectLst/>
                          <a:latin typeface="+mn-lt"/>
                          <a:ea typeface="+mn-ea"/>
                          <a:cs typeface="+mn-cs"/>
                        </a:rPr>
                        <a:t>Report Assessment Q&amp;A</a:t>
                      </a:r>
                      <a:r>
                        <a:rPr lang="en-GB" sz="1800" b="0" i="0" kern="1200" dirty="0">
                          <a:solidFill>
                            <a:schemeClr val="dk1"/>
                          </a:solidFill>
                          <a:effectLst/>
                          <a:latin typeface="+mn-lt"/>
                          <a:ea typeface="+mn-ea"/>
                          <a:cs typeface="+mn-cs"/>
                        </a:rPr>
                        <a:t> </a:t>
                      </a:r>
                      <a:endParaRPr lang="en-GB" sz="1800" b="0" i="0" u="none" strike="noStrike" baseline="0" noProof="0" dirty="0">
                        <a:latin typeface="+mn-lt"/>
                      </a:endParaRPr>
                    </a:p>
                  </a:txBody>
                  <a:tcPr/>
                </a:tc>
                <a:extLst>
                  <a:ext uri="{0D108BD9-81ED-4DB2-BD59-A6C34878D82A}">
                    <a16:rowId xmlns:a16="http://schemas.microsoft.com/office/drawing/2014/main" val="1468121462"/>
                  </a:ext>
                </a:extLst>
              </a:tr>
              <a:tr h="437895">
                <a:tc>
                  <a:txBody>
                    <a:bodyPr/>
                    <a:lstStyle/>
                    <a:p>
                      <a:pPr algn="ctr"/>
                      <a:r>
                        <a:rPr lang="en-GB"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sng" kern="1200" dirty="0">
                          <a:solidFill>
                            <a:schemeClr val="dk1"/>
                          </a:solidFill>
                          <a:effectLst/>
                          <a:latin typeface="+mn-lt"/>
                          <a:ea typeface="+mn-ea"/>
                          <a:cs typeface="+mn-cs"/>
                        </a:rPr>
                        <a:t>PRESENTATION SKILLS </a:t>
                      </a:r>
                      <a:r>
                        <a:rPr lang="en-GB" sz="1800" b="0" i="0" kern="1200" dirty="0">
                          <a:solidFill>
                            <a:schemeClr val="dk1"/>
                          </a:solidFill>
                          <a:effectLst/>
                          <a:latin typeface="+mn-lt"/>
                          <a:ea typeface="+mn-ea"/>
                          <a:cs typeface="+mn-cs"/>
                        </a:rPr>
                        <a:t> </a:t>
                      </a:r>
                      <a:endParaRPr lang="en-GB" sz="1800" b="0" i="0" u="none" strike="noStrike" baseline="0" noProof="0" dirty="0">
                        <a:latin typeface="+mn-lt"/>
                      </a:endParaRPr>
                    </a:p>
                  </a:txBody>
                  <a:tcPr/>
                </a:tc>
                <a:extLst>
                  <a:ext uri="{0D108BD9-81ED-4DB2-BD59-A6C34878D82A}">
                    <a16:rowId xmlns:a16="http://schemas.microsoft.com/office/drawing/2014/main" val="4165865378"/>
                  </a:ext>
                </a:extLst>
              </a:tr>
            </a:tbl>
          </a:graphicData>
        </a:graphic>
      </p:graphicFrame>
    </p:spTree>
    <p:extLst>
      <p:ext uri="{BB962C8B-B14F-4D97-AF65-F5344CB8AC3E}">
        <p14:creationId xmlns:p14="http://schemas.microsoft.com/office/powerpoint/2010/main" val="1096118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5AE6C737-FF55-4064-94B7-0B21D2EB6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4AB6E0-2CA8-4A06-A72E-93C1652E4D40}"/>
              </a:ext>
            </a:extLst>
          </p:cNvPr>
          <p:cNvSpPr>
            <a:spLocks noGrp="1"/>
          </p:cNvSpPr>
          <p:nvPr>
            <p:ph type="title"/>
          </p:nvPr>
        </p:nvSpPr>
        <p:spPr>
          <a:xfrm>
            <a:off x="1003958" y="895940"/>
            <a:ext cx="4813072" cy="3686015"/>
          </a:xfrm>
        </p:spPr>
        <p:txBody>
          <a:bodyPr vert="horz" lIns="91440" tIns="45720" rIns="91440" bIns="45720" rtlCol="0" anchor="b">
            <a:normAutofit/>
          </a:bodyPr>
          <a:lstStyle/>
          <a:p>
            <a:r>
              <a:rPr lang="en-US" sz="6800" dirty="0">
                <a:solidFill>
                  <a:schemeClr val="tx1">
                    <a:lumMod val="85000"/>
                    <a:lumOff val="15000"/>
                  </a:schemeClr>
                </a:solidFill>
              </a:rPr>
              <a:t>What are you hoping to learn from this module?</a:t>
            </a:r>
          </a:p>
        </p:txBody>
      </p:sp>
      <p:cxnSp>
        <p:nvCxnSpPr>
          <p:cNvPr id="16" name="Straight Connector 15">
            <a:extLst>
              <a:ext uri="{FF2B5EF4-FFF2-40B4-BE49-F238E27FC236}">
                <a16:creationId xmlns:a16="http://schemas.microsoft.com/office/drawing/2014/main" id="{6B5B1DD8-6224-4137-8621-32982B00F9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D8218D9F-38B6-4AE0-9051-5434D19A5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2D3DCA99-84AF-487A-BF72-91C5FA6B0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8350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1FE67-AD73-41C1-BC5A-F201D1B669CB}"/>
              </a:ext>
            </a:extLst>
          </p:cNvPr>
          <p:cNvSpPr>
            <a:spLocks noGrp="1"/>
          </p:cNvSpPr>
          <p:nvPr>
            <p:ph type="title"/>
          </p:nvPr>
        </p:nvSpPr>
        <p:spPr/>
        <p:txBody>
          <a:bodyPr/>
          <a:lstStyle/>
          <a:p>
            <a:r>
              <a:rPr lang="en-GB" dirty="0"/>
              <a:t>Some things to get you started..</a:t>
            </a:r>
          </a:p>
        </p:txBody>
      </p:sp>
      <p:sp>
        <p:nvSpPr>
          <p:cNvPr id="3" name="Rectangle: Rounded Corners 2">
            <a:extLst>
              <a:ext uri="{FF2B5EF4-FFF2-40B4-BE49-F238E27FC236}">
                <a16:creationId xmlns:a16="http://schemas.microsoft.com/office/drawing/2014/main" id="{635FB1ED-E62D-41A5-8C28-0BB27E663CB3}"/>
              </a:ext>
            </a:extLst>
          </p:cNvPr>
          <p:cNvSpPr/>
          <p:nvPr/>
        </p:nvSpPr>
        <p:spPr>
          <a:xfrm>
            <a:off x="279247" y="2310639"/>
            <a:ext cx="3898520" cy="33619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Start doing some reading around the following Employability Skills…</a:t>
            </a:r>
          </a:p>
          <a:p>
            <a:pPr algn="ctr"/>
            <a:endParaRPr lang="en-GB" dirty="0"/>
          </a:p>
          <a:p>
            <a:pPr algn="ctr"/>
            <a:r>
              <a:rPr lang="en-GB" dirty="0"/>
              <a:t>Digital Competence</a:t>
            </a:r>
          </a:p>
          <a:p>
            <a:pPr algn="ctr"/>
            <a:endParaRPr lang="en-GB" dirty="0"/>
          </a:p>
          <a:p>
            <a:pPr algn="ctr"/>
            <a:r>
              <a:rPr lang="en-GB" dirty="0"/>
              <a:t>Emotional Intelligence</a:t>
            </a:r>
          </a:p>
          <a:p>
            <a:pPr algn="ctr"/>
            <a:endParaRPr lang="en-GB" dirty="0"/>
          </a:p>
          <a:p>
            <a:pPr algn="ctr"/>
            <a:r>
              <a:rPr lang="en-GB" dirty="0"/>
              <a:t>Resilience </a:t>
            </a:r>
          </a:p>
        </p:txBody>
      </p:sp>
      <p:pic>
        <p:nvPicPr>
          <p:cNvPr id="4" name="Picture 3">
            <a:extLst>
              <a:ext uri="{FF2B5EF4-FFF2-40B4-BE49-F238E27FC236}">
                <a16:creationId xmlns:a16="http://schemas.microsoft.com/office/drawing/2014/main" id="{CB83F149-7506-41D2-B73F-2B686CEE37F2}"/>
              </a:ext>
            </a:extLst>
          </p:cNvPr>
          <p:cNvPicPr>
            <a:picLocks noChangeAspect="1"/>
          </p:cNvPicPr>
          <p:nvPr/>
        </p:nvPicPr>
        <p:blipFill>
          <a:blip r:embed="rId2"/>
          <a:stretch>
            <a:fillRect/>
          </a:stretch>
        </p:blipFill>
        <p:spPr>
          <a:xfrm>
            <a:off x="4572313" y="1973957"/>
            <a:ext cx="2466975" cy="1847850"/>
          </a:xfrm>
          <a:prstGeom prst="rect">
            <a:avLst/>
          </a:prstGeom>
        </p:spPr>
      </p:pic>
      <p:pic>
        <p:nvPicPr>
          <p:cNvPr id="5" name="Picture 4">
            <a:extLst>
              <a:ext uri="{FF2B5EF4-FFF2-40B4-BE49-F238E27FC236}">
                <a16:creationId xmlns:a16="http://schemas.microsoft.com/office/drawing/2014/main" id="{9D29D382-798F-4F06-B31A-BA764D185D7A}"/>
              </a:ext>
            </a:extLst>
          </p:cNvPr>
          <p:cNvPicPr>
            <a:picLocks noChangeAspect="1"/>
          </p:cNvPicPr>
          <p:nvPr/>
        </p:nvPicPr>
        <p:blipFill>
          <a:blip r:embed="rId3"/>
          <a:stretch>
            <a:fillRect/>
          </a:stretch>
        </p:blipFill>
        <p:spPr>
          <a:xfrm>
            <a:off x="6478732" y="3007735"/>
            <a:ext cx="2628900" cy="1743075"/>
          </a:xfrm>
          <a:prstGeom prst="rect">
            <a:avLst/>
          </a:prstGeom>
        </p:spPr>
      </p:pic>
      <p:pic>
        <p:nvPicPr>
          <p:cNvPr id="6" name="Picture 5">
            <a:extLst>
              <a:ext uri="{FF2B5EF4-FFF2-40B4-BE49-F238E27FC236}">
                <a16:creationId xmlns:a16="http://schemas.microsoft.com/office/drawing/2014/main" id="{01476440-1529-48F8-A13E-AFE43CFC374C}"/>
              </a:ext>
            </a:extLst>
          </p:cNvPr>
          <p:cNvPicPr>
            <a:picLocks noChangeAspect="1"/>
          </p:cNvPicPr>
          <p:nvPr/>
        </p:nvPicPr>
        <p:blipFill>
          <a:blip r:embed="rId4"/>
          <a:stretch>
            <a:fillRect/>
          </a:stretch>
        </p:blipFill>
        <p:spPr>
          <a:xfrm>
            <a:off x="8440449" y="3991601"/>
            <a:ext cx="2847975" cy="1600200"/>
          </a:xfrm>
          <a:prstGeom prst="rect">
            <a:avLst/>
          </a:prstGeom>
        </p:spPr>
      </p:pic>
    </p:spTree>
    <p:extLst>
      <p:ext uri="{BB962C8B-B14F-4D97-AF65-F5344CB8AC3E}">
        <p14:creationId xmlns:p14="http://schemas.microsoft.com/office/powerpoint/2010/main" val="326648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1685" y="634946"/>
            <a:ext cx="5127171" cy="1450757"/>
          </a:xfrm>
        </p:spPr>
        <p:txBody>
          <a:bodyPr vert="horz" lIns="91440" tIns="45720" rIns="91440" bIns="45720" rtlCol="0" anchor="b">
            <a:normAutofit/>
          </a:bodyPr>
          <a:lstStyle/>
          <a:p>
            <a:r>
              <a:rPr lang="en-US" dirty="0"/>
              <a:t>Assessments</a:t>
            </a:r>
          </a:p>
        </p:txBody>
      </p:sp>
      <p:pic>
        <p:nvPicPr>
          <p:cNvPr id="4" name="Picture 3"/>
          <p:cNvPicPr>
            <a:picLocks noChangeAspect="1"/>
          </p:cNvPicPr>
          <p:nvPr/>
        </p:nvPicPr>
        <p:blipFill>
          <a:blip r:embed="rId3"/>
          <a:stretch>
            <a:fillRect/>
          </a:stretch>
        </p:blipFill>
        <p:spPr>
          <a:xfrm>
            <a:off x="643192" y="1339471"/>
            <a:ext cx="5451627" cy="3859016"/>
          </a:xfrm>
          <a:prstGeom prst="rect">
            <a:avLst/>
          </a:prstGeom>
        </p:spPr>
      </p:pic>
      <p:cxnSp>
        <p:nvCxnSpPr>
          <p:cNvPr id="17" name="Straight Connector 16">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6411684" y="2198914"/>
            <a:ext cx="5127172" cy="3670180"/>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How will you be assessed?</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What if I cant submit an element of the assessment portfolio?</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What if I miss the deadline?</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p:txBody>
      </p:sp>
      <p:sp>
        <p:nvSpPr>
          <p:cNvPr id="19" name="Rectangle 18">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1402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Rectangle 72">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5" name="Straight Connector 74">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B0343-AD03-4FAC-9E6E-3D16C698C356}"/>
              </a:ext>
            </a:extLst>
          </p:cNvPr>
          <p:cNvSpPr>
            <a:spLocks noGrp="1"/>
          </p:cNvSpPr>
          <p:nvPr>
            <p:ph type="title"/>
          </p:nvPr>
        </p:nvSpPr>
        <p:spPr>
          <a:xfrm>
            <a:off x="6730000" y="639097"/>
            <a:ext cx="4813072" cy="3686015"/>
          </a:xfrm>
        </p:spPr>
        <p:txBody>
          <a:bodyPr vert="horz" lIns="91440" tIns="45720" rIns="91440" bIns="45720" rtlCol="0" anchor="b">
            <a:normAutofit/>
          </a:bodyPr>
          <a:lstStyle/>
          <a:p>
            <a:r>
              <a:rPr lang="en-US" sz="6800">
                <a:solidFill>
                  <a:schemeClr val="tx1">
                    <a:lumMod val="85000"/>
                    <a:lumOff val="15000"/>
                  </a:schemeClr>
                </a:solidFill>
              </a:rPr>
              <a:t>So let’s take a look at the assessments together…</a:t>
            </a:r>
          </a:p>
        </p:txBody>
      </p:sp>
      <p:pic>
        <p:nvPicPr>
          <p:cNvPr id="3074" name="Picture 2" descr="Free Woman Nervous Cliparts, Download Free Woman Nervous Cliparts png  images, Free ClipArts on Clipart Library">
            <a:extLst>
              <a:ext uri="{FF2B5EF4-FFF2-40B4-BE49-F238E27FC236}">
                <a16:creationId xmlns:a16="http://schemas.microsoft.com/office/drawing/2014/main" id="{7B14AF78-DBB4-48A0-A831-44269AA6EE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80"/>
          <a:stretch/>
        </p:blipFill>
        <p:spPr bwMode="auto">
          <a:xfrm>
            <a:off x="1" y="10"/>
            <a:ext cx="6096000"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79" name="Straight Connector 78">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137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3" ma:contentTypeDescription="Create a new document." ma:contentTypeScope="" ma:versionID="2113b180b566515a006f8f7d43cfb4af">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1c2c384fb5906270d50adb64808fd565"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2FF88E3-86C7-4DD3-BF41-37EAE8BEEB40}">
  <ds:schemaRefs>
    <ds:schemaRef ds:uri="http://schemas.microsoft.com/sharepoint/v3/contenttype/forms"/>
  </ds:schemaRefs>
</ds:datastoreItem>
</file>

<file path=customXml/itemProps2.xml><?xml version="1.0" encoding="utf-8"?>
<ds:datastoreItem xmlns:ds="http://schemas.openxmlformats.org/officeDocument/2006/customXml" ds:itemID="{04FF0214-014E-45A5-B3D2-9CD1A837CB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ab40eed-68c2-4ff5-b2ec-48499265677d"/>
    <ds:schemaRef ds:uri="e30e1647-29be-4cde-b2da-971aed4fca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9F2453B-6DCC-4B3F-8BAE-BFFAAB0EF0CE}">
  <ds:schemaRefs>
    <ds:schemaRef ds:uri="http://www.w3.org/XML/1998/namespace"/>
    <ds:schemaRef ds:uri="http://schemas.microsoft.com/office/2006/documentManagement/types"/>
    <ds:schemaRef ds:uri="http://purl.org/dc/elements/1.1/"/>
    <ds:schemaRef ds:uri="e30e1647-29be-4cde-b2da-971aed4fcaf4"/>
    <ds:schemaRef ds:uri="http://schemas.microsoft.com/office/2006/metadata/properties"/>
    <ds:schemaRef ds:uri="http://schemas.microsoft.com/office/infopath/2007/PartnerControls"/>
    <ds:schemaRef ds:uri="http://purl.org/dc/dcmitype/"/>
    <ds:schemaRef ds:uri="http://schemas.openxmlformats.org/package/2006/metadata/core-properties"/>
    <ds:schemaRef ds:uri="7ab40eed-68c2-4ff5-b2ec-48499265677d"/>
    <ds:schemaRef ds:uri="http://purl.org/dc/terms/"/>
  </ds:schemaRefs>
</ds:datastoreItem>
</file>

<file path=docProps/app.xml><?xml version="1.0" encoding="utf-8"?>
<Properties xmlns="http://schemas.openxmlformats.org/officeDocument/2006/extended-properties" xmlns:vt="http://schemas.openxmlformats.org/officeDocument/2006/docPropsVTypes">
  <Template>Retrospect</Template>
  <TotalTime>60</TotalTime>
  <Words>480</Words>
  <Application>Microsoft Office PowerPoint</Application>
  <PresentationFormat>Widescreen</PresentationFormat>
  <Paragraphs>61</Paragraphs>
  <Slides>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&amp;quot</vt:lpstr>
      <vt:lpstr>Arial</vt:lpstr>
      <vt:lpstr>Calibri</vt:lpstr>
      <vt:lpstr>Calibri Light</vt:lpstr>
      <vt:lpstr>Retrospect</vt:lpstr>
      <vt:lpstr>Academic and Employability Skills</vt:lpstr>
      <vt:lpstr>Learning Objectives </vt:lpstr>
      <vt:lpstr>What will you be covering each week</vt:lpstr>
      <vt:lpstr>What are you hoping to learn from this module?</vt:lpstr>
      <vt:lpstr>Some things to get you started..</vt:lpstr>
      <vt:lpstr>Assessments</vt:lpstr>
      <vt:lpstr>So let’s take a look at the assessments together…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Laura James</dc:creator>
  <cp:lastModifiedBy>Laura James</cp:lastModifiedBy>
  <cp:revision>386</cp:revision>
  <dcterms:created xsi:type="dcterms:W3CDTF">2019-09-11T11:37:26Z</dcterms:created>
  <dcterms:modified xsi:type="dcterms:W3CDTF">2022-04-25T15:48:15Z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