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3"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76AF8A-5F11-4798-AFCC-6C6F2D0AA0FC}" v="4" dt="2022-11-21T01:05:32.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69" d="100"/>
          <a:sy n="69" d="100"/>
        </p:scale>
        <p:origin x="6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5313D-E05F-C932-AC4F-082A0F214E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982042-DEB2-572C-80BE-F3DD6AA41F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24A008-436F-CA18-C076-9478D3473E1A}"/>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CA752D09-37C0-4519-E0D2-41EE94F3A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D7E385-9F57-BD68-F3F1-9297BCE66FC2}"/>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2972351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6AC3-BCA8-50CB-77A0-92B17B35F0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0F0BD-8387-C9D4-8521-72C5650AC2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7178C9-3E95-DDFB-AF79-A2AD92E07C10}"/>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6DC934DC-7CC2-59AD-E97B-DA23C92F4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FAE651-7B56-EE05-B2DA-5B6634FD5C2F}"/>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1031267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3191-E50A-1047-3221-DACF2A69E4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8598FD-DC71-7EA1-50FF-C14F5C2DCA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8BF4A5-C2BB-C23C-4EA5-A1EC331DEE82}"/>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A00612B0-12BF-B269-2DD7-D1583C2ED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25821-9068-2603-51AD-942290982E31}"/>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363390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77386-971E-1F5A-DB06-5B6362EC64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D4FB24-BF73-8D00-5F30-85F2EC5390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97423C-A84A-A3A2-E8EA-CE5A1AE3D6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BA3B3C-8AD2-650E-8659-D0385ED638DF}"/>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6" name="Footer Placeholder 5">
            <a:extLst>
              <a:ext uri="{FF2B5EF4-FFF2-40B4-BE49-F238E27FC236}">
                <a16:creationId xmlns:a16="http://schemas.microsoft.com/office/drawing/2014/main" id="{FDC89A03-42FE-22D0-8610-2F828B3922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B5C3A7-36C0-C1CB-FB91-F50FEFE378CA}"/>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3525541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CE4B6-1DB9-B61F-D3B8-7EBB7A8AD3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766B2E-8605-9D26-C6D9-AA493668D0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6E373E-BFE9-2E51-AB1B-4F6D439196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057BE2-CF33-09A5-056B-FFE8977B81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1ADC84-0E51-7767-126C-70035986E3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73FFA1-74C9-3F9B-2781-DEC94FDCE654}"/>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8" name="Footer Placeholder 7">
            <a:extLst>
              <a:ext uri="{FF2B5EF4-FFF2-40B4-BE49-F238E27FC236}">
                <a16:creationId xmlns:a16="http://schemas.microsoft.com/office/drawing/2014/main" id="{90EE7340-44D8-DA7F-1A98-53D5F9419C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50AEB7-6B96-E944-9D0B-F06A080C9CC9}"/>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371348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02AA3-2BA5-EECB-2CAF-77A9C6F8A9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B9DD2A-977C-D125-44C7-3E54AB28AC9F}"/>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4" name="Footer Placeholder 3">
            <a:extLst>
              <a:ext uri="{FF2B5EF4-FFF2-40B4-BE49-F238E27FC236}">
                <a16:creationId xmlns:a16="http://schemas.microsoft.com/office/drawing/2014/main" id="{8DF5C187-B25B-4297-391C-1E9927717E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FEA7EC-7E8B-8CA7-B795-741AB0E001BA}"/>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328542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E55F05-A6AC-ECA2-1E55-421B05197B38}"/>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3" name="Footer Placeholder 2">
            <a:extLst>
              <a:ext uri="{FF2B5EF4-FFF2-40B4-BE49-F238E27FC236}">
                <a16:creationId xmlns:a16="http://schemas.microsoft.com/office/drawing/2014/main" id="{8309E214-1C45-699E-2EF8-D8E1672B90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53602D-A5BD-CD62-0C6B-29A9D7FF9E20}"/>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2234267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E5CE-176E-5663-5123-05D0326B23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29209E-2244-4558-CFFF-59F45B11F0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CEB37C-B418-A0B1-ADE1-CEB0A8E888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B20A0D-EAF5-308C-D3D7-44C55627E04B}"/>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6" name="Footer Placeholder 5">
            <a:extLst>
              <a:ext uri="{FF2B5EF4-FFF2-40B4-BE49-F238E27FC236}">
                <a16:creationId xmlns:a16="http://schemas.microsoft.com/office/drawing/2014/main" id="{D8222612-71E8-07C3-08A6-1BB2899ACC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256CF7-9663-21F0-9072-18F38FC15984}"/>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4269519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0799-DF5B-3995-2BD8-19E0333151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DFC622-7B3C-25E2-D243-F1A9E09D5C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25AB44-B983-4150-A1D0-257A83C5A3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AC0A8-DC00-56B4-3408-2DD7B9429ADB}"/>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6" name="Footer Placeholder 5">
            <a:extLst>
              <a:ext uri="{FF2B5EF4-FFF2-40B4-BE49-F238E27FC236}">
                <a16:creationId xmlns:a16="http://schemas.microsoft.com/office/drawing/2014/main" id="{DD7BA893-930C-B164-9FEB-EBC9459890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21D59E-8D41-2197-0EF7-2DFEB0525B48}"/>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3953888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0244-909F-0FB2-7188-E6747C715A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BFA9-61B1-40AD-22AC-5481FB83F2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F8012-761F-6FE8-E712-309BB4493632}"/>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04F9B888-82EC-A004-5812-EAC5444A8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653495-5AC0-E039-EB9B-6A2F89977F9E}"/>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2653539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CBFE35-0A33-AC39-0E82-508008F408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0A0690-8BC1-87E7-EC2D-21307C5AA0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5296A-5A3F-148C-A516-35410415046F}"/>
              </a:ext>
            </a:extLst>
          </p:cNvPr>
          <p:cNvSpPr>
            <a:spLocks noGrp="1"/>
          </p:cNvSpPr>
          <p:nvPr>
            <p:ph type="dt" sz="half" idx="10"/>
          </p:nvPr>
        </p:nvSpPr>
        <p:spPr/>
        <p:txBody>
          <a:body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D834FBD2-9081-DB55-7F75-2AA7B2004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139D98-BAC9-1BD2-4C91-4D41C3DCA9AA}"/>
              </a:ext>
            </a:extLst>
          </p:cNvPr>
          <p:cNvSpPr>
            <a:spLocks noGrp="1"/>
          </p:cNvSpPr>
          <p:nvPr>
            <p:ph type="sldNum" sz="quarter" idx="12"/>
          </p:nvPr>
        </p:nvSpPr>
        <p:spPr/>
        <p:txBody>
          <a:bodyPr/>
          <a:lstStyle/>
          <a:p>
            <a:fld id="{78645DBC-6579-4A08-BF15-A0C773E8A91B}" type="slidenum">
              <a:rPr lang="en-GB" smtClean="0"/>
              <a:t>‹#›</a:t>
            </a:fld>
            <a:endParaRPr lang="en-GB"/>
          </a:p>
        </p:txBody>
      </p:sp>
    </p:spTree>
    <p:extLst>
      <p:ext uri="{BB962C8B-B14F-4D97-AF65-F5344CB8AC3E}">
        <p14:creationId xmlns:p14="http://schemas.microsoft.com/office/powerpoint/2010/main" val="1617186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3F23D8-AECC-AEB1-7D6F-365DB259FA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A96236-43B4-FFBB-1446-668A4F5FD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5B9D6-841C-0EB2-38AD-A950614CDA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BB9F65-814B-40AD-B4DF-40C78E608307}" type="datetimeFigureOut">
              <a:rPr lang="en-GB" smtClean="0"/>
              <a:t>21/11/2022</a:t>
            </a:fld>
            <a:endParaRPr lang="en-GB"/>
          </a:p>
        </p:txBody>
      </p:sp>
      <p:sp>
        <p:nvSpPr>
          <p:cNvPr id="5" name="Footer Placeholder 4">
            <a:extLst>
              <a:ext uri="{FF2B5EF4-FFF2-40B4-BE49-F238E27FC236}">
                <a16:creationId xmlns:a16="http://schemas.microsoft.com/office/drawing/2014/main" id="{8CBE1E90-6FBC-2D7A-FBAD-FF82D4EFFD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7432F5-0F0D-116B-F649-33DB9C1FB5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645DBC-6579-4A08-BF15-A0C773E8A91B}" type="slidenum">
              <a:rPr lang="en-GB" smtClean="0"/>
              <a:t>‹#›</a:t>
            </a:fld>
            <a:endParaRPr lang="en-GB"/>
          </a:p>
        </p:txBody>
      </p:sp>
    </p:spTree>
    <p:extLst>
      <p:ext uri="{BB962C8B-B14F-4D97-AF65-F5344CB8AC3E}">
        <p14:creationId xmlns:p14="http://schemas.microsoft.com/office/powerpoint/2010/main" val="1220347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nectarhr.com/blog/employee-feedback-examp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linkedin.com/in/sofiaacosta05/" TargetMode="External"/><Relationship Id="rId2" Type="http://schemas.openxmlformats.org/officeDocument/2006/relationships/hyperlink" Target="https://officevibe.com/blog/7-remote-employee-recognition-ideas-a-weekly-checklist-for-managers" TargetMode="External"/><Relationship Id="rId1" Type="http://schemas.openxmlformats.org/officeDocument/2006/relationships/slideLayout" Target="../slideLayouts/slideLayout2.xml"/><Relationship Id="rId4" Type="http://schemas.openxmlformats.org/officeDocument/2006/relationships/hyperlink" Target="https://www.crewhu.com/blog/author/stephen-spiege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94EFC-B254-4050-36C2-A3D577D7B590}"/>
              </a:ext>
            </a:extLst>
          </p:cNvPr>
          <p:cNvSpPr>
            <a:spLocks noGrp="1"/>
          </p:cNvSpPr>
          <p:nvPr>
            <p:ph type="title"/>
          </p:nvPr>
        </p:nvSpPr>
        <p:spPr/>
        <p:txBody>
          <a:bodyPr/>
          <a:lstStyle/>
          <a:p>
            <a:r>
              <a:rPr lang="en-GB" b="1" dirty="0"/>
              <a:t>What is Reward and Recognition?</a:t>
            </a:r>
            <a:endParaRPr lang="en-GB" dirty="0"/>
          </a:p>
        </p:txBody>
      </p:sp>
      <p:sp>
        <p:nvSpPr>
          <p:cNvPr id="3" name="Content Placeholder 2">
            <a:extLst>
              <a:ext uri="{FF2B5EF4-FFF2-40B4-BE49-F238E27FC236}">
                <a16:creationId xmlns:a16="http://schemas.microsoft.com/office/drawing/2014/main" id="{9654F135-A552-593D-61F8-EA2729670A0A}"/>
              </a:ext>
            </a:extLst>
          </p:cNvPr>
          <p:cNvSpPr>
            <a:spLocks noGrp="1"/>
          </p:cNvSpPr>
          <p:nvPr>
            <p:ph idx="1"/>
          </p:nvPr>
        </p:nvSpPr>
        <p:spPr/>
        <p:txBody>
          <a:bodyPr/>
          <a:lstStyle/>
          <a:p>
            <a:pPr marL="0" indent="0">
              <a:buNone/>
            </a:pPr>
            <a:r>
              <a:rPr lang="en-US" b="1" i="0" dirty="0">
                <a:effectLst/>
                <a:latin typeface="Calibri" panose="020F0502020204030204" pitchFamily="34" charset="0"/>
                <a:cs typeface="Calibri" panose="020F0502020204030204" pitchFamily="34" charset="0"/>
              </a:rPr>
              <a:t>Rewards and Recognition is a classification where individuals are acknowledged for their performance. This can be intrinsic or extrinsic in nature. </a:t>
            </a:r>
          </a:p>
          <a:p>
            <a:endParaRPr lang="en-US" b="1" dirty="0">
              <a:latin typeface="Calibri" panose="020F0502020204030204" pitchFamily="34" charset="0"/>
              <a:cs typeface="Calibri" panose="020F0502020204030204" pitchFamily="34" charset="0"/>
            </a:endParaRPr>
          </a:p>
          <a:p>
            <a:pPr marL="0" indent="0">
              <a:buNone/>
            </a:pPr>
            <a:r>
              <a:rPr lang="en-US" b="1" i="0" dirty="0">
                <a:effectLst/>
                <a:latin typeface="Calibri" panose="020F0502020204030204" pitchFamily="34" charset="0"/>
                <a:cs typeface="Calibri" panose="020F0502020204030204" pitchFamily="34" charset="0"/>
              </a:rPr>
              <a:t>Recognition &amp; Reward is present in a work environment to simply recognize employee talent and reward them for reaching goals, achieving milestones, or simply doing a great job (</a:t>
            </a:r>
            <a:r>
              <a:rPr lang="en-GB" b="1" i="0" dirty="0">
                <a:effectLst/>
                <a:latin typeface="proxima-nova"/>
              </a:rPr>
              <a:t>Barcelos, 2021).</a:t>
            </a:r>
            <a:endParaRPr lang="en-GB" dirty="0"/>
          </a:p>
        </p:txBody>
      </p:sp>
    </p:spTree>
    <p:extLst>
      <p:ext uri="{BB962C8B-B14F-4D97-AF65-F5344CB8AC3E}">
        <p14:creationId xmlns:p14="http://schemas.microsoft.com/office/powerpoint/2010/main" val="4142642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CF20B-6374-19B5-FCC3-D08BB8516E9F}"/>
              </a:ext>
            </a:extLst>
          </p:cNvPr>
          <p:cNvSpPr>
            <a:spLocks noGrp="1"/>
          </p:cNvSpPr>
          <p:nvPr>
            <p:ph type="title"/>
          </p:nvPr>
        </p:nvSpPr>
        <p:spPr/>
        <p:txBody>
          <a:bodyPr/>
          <a:lstStyle/>
          <a:p>
            <a:r>
              <a:rPr lang="en-GB" b="1" dirty="0"/>
              <a:t>Benefits of Reward &amp; Recognition</a:t>
            </a:r>
            <a:endParaRPr lang="en-GB" dirty="0"/>
          </a:p>
        </p:txBody>
      </p:sp>
      <p:sp>
        <p:nvSpPr>
          <p:cNvPr id="3" name="Content Placeholder 2">
            <a:extLst>
              <a:ext uri="{FF2B5EF4-FFF2-40B4-BE49-F238E27FC236}">
                <a16:creationId xmlns:a16="http://schemas.microsoft.com/office/drawing/2014/main" id="{2C80BE8A-3B48-2432-4540-77E3AF30B055}"/>
              </a:ext>
            </a:extLst>
          </p:cNvPr>
          <p:cNvSpPr>
            <a:spLocks noGrp="1"/>
          </p:cNvSpPr>
          <p:nvPr>
            <p:ph idx="1"/>
          </p:nvPr>
        </p:nvSpPr>
        <p:spPr/>
        <p:txBody>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Ca</a:t>
            </a:r>
            <a:r>
              <a:rPr lang="en-GB" sz="2800" b="1" dirty="0">
                <a:latin typeface="Calibri" panose="020F0502020204030204" pitchFamily="34" charset="0"/>
                <a:ea typeface="Calibri" panose="020F0502020204030204" pitchFamily="34" charset="0"/>
                <a:cs typeface="Times New Roman" panose="02020603050405020304" pitchFamily="18" charset="0"/>
              </a:rPr>
              <a:t>n </a:t>
            </a:r>
            <a:r>
              <a:rPr lang="en-US" sz="2800" b="1" dirty="0">
                <a:latin typeface="Calibri" panose="020F0502020204030204" pitchFamily="34" charset="0"/>
                <a:ea typeface="Calibri" panose="020F0502020204030204" pitchFamily="34" charset="0"/>
                <a:cs typeface="Times New Roman" panose="02020603050405020304" pitchFamily="18" charset="0"/>
              </a:rPr>
              <a:t>help endorse morale, enhance employee motivation and helps adopt a sense of team unity. Accumulating individuals in a team with a “collective goal” enhances productivity if you provide worthwhile incentives such as bonuses (Richason, 2018). </a:t>
            </a:r>
          </a:p>
          <a:p>
            <a:endParaRPr lang="en-US" sz="2800" b="1" dirty="0">
              <a:latin typeface="Calibri" panose="020F0502020204030204" pitchFamily="34" charset="0"/>
              <a:ea typeface="Calibri" panose="020F0502020204030204" pitchFamily="34" charset="0"/>
              <a:cs typeface="Times New Roman" panose="02020603050405020304" pitchFamily="18" charset="0"/>
            </a:endParaRPr>
          </a:p>
          <a:p>
            <a:r>
              <a:rPr lang="en-US" sz="2800" b="1" dirty="0">
                <a:latin typeface="Calibri" panose="020F0502020204030204" pitchFamily="34" charset="0"/>
                <a:ea typeface="Calibri" panose="020F0502020204030204" pitchFamily="34" charset="0"/>
                <a:cs typeface="Times New Roman" panose="02020603050405020304" pitchFamily="18" charset="0"/>
              </a:rPr>
              <a:t>Reduce Employee Turnover and Improve Retention. Employee turnover is costly, and retention is key to cutting down costs and being able to grow as an organization. If you are always hiring for the same positions, you can never make real progress on the number of employees on your roster.</a:t>
            </a:r>
            <a:endParaRPr lang="en-US" b="1" i="0" dirty="0">
              <a:effectLst/>
              <a:latin typeface="GraphikRegular"/>
            </a:endParaRPr>
          </a:p>
          <a:p>
            <a:endParaRPr lang="en-GB" dirty="0"/>
          </a:p>
        </p:txBody>
      </p:sp>
    </p:spTree>
    <p:extLst>
      <p:ext uri="{BB962C8B-B14F-4D97-AF65-F5344CB8AC3E}">
        <p14:creationId xmlns:p14="http://schemas.microsoft.com/office/powerpoint/2010/main" val="2084956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7FED-5680-BABE-4537-DDEAE7184A47}"/>
              </a:ext>
            </a:extLst>
          </p:cNvPr>
          <p:cNvSpPr>
            <a:spLocks noGrp="1"/>
          </p:cNvSpPr>
          <p:nvPr>
            <p:ph type="title"/>
          </p:nvPr>
        </p:nvSpPr>
        <p:spPr/>
        <p:txBody>
          <a:bodyPr/>
          <a:lstStyle/>
          <a:p>
            <a:r>
              <a:rPr lang="en-GB" b="1" dirty="0"/>
              <a:t>Benefits of Reward &amp; Recognition</a:t>
            </a:r>
            <a:endParaRPr lang="en-GB" dirty="0"/>
          </a:p>
        </p:txBody>
      </p:sp>
      <p:sp>
        <p:nvSpPr>
          <p:cNvPr id="3" name="Content Placeholder 2">
            <a:extLst>
              <a:ext uri="{FF2B5EF4-FFF2-40B4-BE49-F238E27FC236}">
                <a16:creationId xmlns:a16="http://schemas.microsoft.com/office/drawing/2014/main" id="{8DF139A9-ED07-ADB1-0ED3-16467A68AF86}"/>
              </a:ext>
            </a:extLst>
          </p:cNvPr>
          <p:cNvSpPr>
            <a:spLocks noGrp="1"/>
          </p:cNvSpPr>
          <p:nvPr>
            <p:ph idx="1"/>
          </p:nvPr>
        </p:nvSpPr>
        <p:spPr/>
        <p:txBody>
          <a:bodyPr/>
          <a:lstStyle/>
          <a:p>
            <a:r>
              <a:rPr lang="en-GB" b="1" i="0" dirty="0">
                <a:effectLst/>
                <a:latin typeface="GraphikRegular"/>
              </a:rPr>
              <a:t>Boost Productivity ,</a:t>
            </a:r>
            <a:r>
              <a:rPr lang="en-US" b="1" i="0" dirty="0">
                <a:effectLst/>
                <a:latin typeface="GraphikRegular"/>
              </a:rPr>
              <a:t> Employee recognition acts as a form of </a:t>
            </a:r>
            <a:r>
              <a:rPr lang="en-US" b="1" i="0" dirty="0">
                <a:effectLst/>
                <a:latin typeface="GraphikRegular"/>
                <a:hlinkClick r:id="rId2">
                  <a:extLst>
                    <a:ext uri="{A12FA001-AC4F-418D-AE19-62706E023703}">
                      <ahyp:hlinkClr xmlns:ahyp="http://schemas.microsoft.com/office/drawing/2018/hyperlinkcolor" val="tx"/>
                    </a:ext>
                  </a:extLst>
                </a:hlinkClick>
              </a:rPr>
              <a:t>positive reinforcement</a:t>
            </a:r>
            <a:r>
              <a:rPr lang="en-US" b="1" i="0" dirty="0">
                <a:effectLst/>
                <a:latin typeface="GraphikRegular"/>
              </a:rPr>
              <a:t> for your employees. And by taking the time to praise associates for specific tasks, you increase the likelihood of that task happening again.</a:t>
            </a:r>
            <a:endParaRPr lang="en-GB" b="1" i="0" dirty="0">
              <a:effectLst/>
              <a:latin typeface="GraphikRegular"/>
            </a:endParaRPr>
          </a:p>
          <a:p>
            <a:endParaRPr lang="en-GB" b="1" dirty="0"/>
          </a:p>
          <a:p>
            <a:pPr algn="l"/>
            <a:r>
              <a:rPr lang="en-US" b="1" i="0" dirty="0">
                <a:effectLst/>
                <a:latin typeface="GraphikRegular"/>
              </a:rPr>
              <a:t>Helps with Recruiting Top Talent, Hiring becomes a bit easier when job seekers notice you have a recognition or appreciation culture within your organization (</a:t>
            </a:r>
            <a:r>
              <a:rPr lang="en-GB" b="0" i="0" dirty="0" err="1">
                <a:effectLst/>
                <a:latin typeface="GraphikRegular"/>
              </a:rPr>
              <a:t>Ojaokomo</a:t>
            </a:r>
            <a:r>
              <a:rPr lang="en-GB" b="0" i="0" dirty="0">
                <a:effectLst/>
                <a:latin typeface="GraphikRegular"/>
              </a:rPr>
              <a:t>, 2021).</a:t>
            </a:r>
            <a:endParaRPr lang="en-US" b="1" i="0" dirty="0">
              <a:effectLst/>
              <a:latin typeface="GraphikRegular"/>
            </a:endParaRPr>
          </a:p>
          <a:p>
            <a:endParaRPr lang="en-GB" dirty="0"/>
          </a:p>
        </p:txBody>
      </p:sp>
    </p:spTree>
    <p:extLst>
      <p:ext uri="{BB962C8B-B14F-4D97-AF65-F5344CB8AC3E}">
        <p14:creationId xmlns:p14="http://schemas.microsoft.com/office/powerpoint/2010/main" val="277319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27B1-0B2A-5DCA-7D1C-34434451B9C6}"/>
              </a:ext>
            </a:extLst>
          </p:cNvPr>
          <p:cNvSpPr>
            <a:spLocks noGrp="1"/>
          </p:cNvSpPr>
          <p:nvPr>
            <p:ph type="title"/>
          </p:nvPr>
        </p:nvSpPr>
        <p:spPr/>
        <p:txBody>
          <a:bodyPr/>
          <a:lstStyle/>
          <a:p>
            <a:r>
              <a:rPr lang="en-GB" dirty="0"/>
              <a:t>Examples of Reward &amp; Recognition</a:t>
            </a:r>
          </a:p>
        </p:txBody>
      </p:sp>
      <p:sp>
        <p:nvSpPr>
          <p:cNvPr id="3" name="Content Placeholder 2">
            <a:extLst>
              <a:ext uri="{FF2B5EF4-FFF2-40B4-BE49-F238E27FC236}">
                <a16:creationId xmlns:a16="http://schemas.microsoft.com/office/drawing/2014/main" id="{294C4F29-B9EA-1E95-118F-5B5D86674EEB}"/>
              </a:ext>
            </a:extLst>
          </p:cNvPr>
          <p:cNvSpPr>
            <a:spLocks noGrp="1"/>
          </p:cNvSpPr>
          <p:nvPr>
            <p:ph idx="1"/>
          </p:nvPr>
        </p:nvSpPr>
        <p:spPr>
          <a:xfrm>
            <a:off x="616528" y="1690688"/>
            <a:ext cx="10515600" cy="4351338"/>
          </a:xfrm>
        </p:spPr>
        <p:txBody>
          <a:bodyPr>
            <a:normAutofit fontScale="85000" lnSpcReduction="20000"/>
          </a:bodyPr>
          <a:lstStyle/>
          <a:p>
            <a:r>
              <a:rPr lang="en-GB" dirty="0">
                <a:latin typeface="GT Walsheim"/>
              </a:rPr>
              <a:t>R</a:t>
            </a:r>
            <a:r>
              <a:rPr lang="en-GB" b="0" i="0" dirty="0">
                <a:effectLst/>
                <a:latin typeface="GT Walsheim"/>
              </a:rPr>
              <a:t>ecognition messages - </a:t>
            </a:r>
            <a:r>
              <a:rPr lang="en-US" b="0" i="0" dirty="0">
                <a:effectLst/>
                <a:latin typeface="Inter"/>
              </a:rPr>
              <a:t>you might not have extra time in your day to plan elaborate </a:t>
            </a:r>
            <a:r>
              <a:rPr lang="en-US" b="0" i="0" dirty="0">
                <a:effectLst/>
                <a:latin typeface="Inter"/>
                <a:hlinkClick r:id="rId2">
                  <a:extLst>
                    <a:ext uri="{A12FA001-AC4F-418D-AE19-62706E023703}">
                      <ahyp:hlinkClr xmlns:ahyp="http://schemas.microsoft.com/office/drawing/2018/hyperlinkcolor" val="tx"/>
                    </a:ext>
                  </a:extLst>
                </a:hlinkClick>
              </a:rPr>
              <a:t>employee recognition ideas</a:t>
            </a:r>
            <a:r>
              <a:rPr lang="en-US" b="0" i="0" dirty="0">
                <a:effectLst/>
                <a:latin typeface="Inter"/>
              </a:rPr>
              <a:t>. However, quick words of appreciation can have a huge positive impact. “You’ve really raised the bar. A performance like yours is a huge asset to the whole” (</a:t>
            </a:r>
            <a:r>
              <a:rPr lang="en-GB" b="0" i="0" dirty="0">
                <a:effectLst/>
                <a:latin typeface="Inter"/>
                <a:hlinkClick r:id="rId3">
                  <a:extLst>
                    <a:ext uri="{A12FA001-AC4F-418D-AE19-62706E023703}">
                      <ahyp:hlinkClr xmlns:ahyp="http://schemas.microsoft.com/office/drawing/2018/hyperlinkcolor" val="tx"/>
                    </a:ext>
                  </a:extLst>
                </a:hlinkClick>
              </a:rPr>
              <a:t>Acosta</a:t>
            </a:r>
            <a:r>
              <a:rPr lang="en-GB" b="0" i="0" dirty="0">
                <a:effectLst/>
                <a:latin typeface="Inter"/>
              </a:rPr>
              <a:t>, 2022)</a:t>
            </a:r>
            <a:endParaRPr lang="en-US" b="0" i="0" dirty="0">
              <a:effectLst/>
              <a:latin typeface="Inter"/>
            </a:endParaRPr>
          </a:p>
          <a:p>
            <a:endParaRPr lang="en-US" dirty="0">
              <a:latin typeface="Inter"/>
            </a:endParaRPr>
          </a:p>
          <a:p>
            <a:r>
              <a:rPr lang="en-GB" b="0" i="0" dirty="0">
                <a:effectLst/>
                <a:latin typeface="Museo_Slab_300"/>
              </a:rPr>
              <a:t>Gifts and bonuses</a:t>
            </a:r>
            <a:r>
              <a:rPr lang="en-US" b="0" i="0" dirty="0">
                <a:effectLst/>
                <a:latin typeface="Inter"/>
              </a:rPr>
              <a:t>, </a:t>
            </a:r>
            <a:r>
              <a:rPr lang="en-US" b="0" i="0" dirty="0">
                <a:effectLst/>
                <a:latin typeface="Museo_Slab_300"/>
              </a:rPr>
              <a:t> simple gifts that your employees will appreciate, like a gift card to a coffee shop or tickets to a sporting event( </a:t>
            </a:r>
            <a:r>
              <a:rPr lang="en-GB" b="0" i="0" dirty="0">
                <a:effectLst/>
                <a:latin typeface="Inter"/>
                <a:hlinkClick r:id="rId3">
                  <a:extLst>
                    <a:ext uri="{A12FA001-AC4F-418D-AE19-62706E023703}">
                      <ahyp:hlinkClr xmlns:ahyp="http://schemas.microsoft.com/office/drawing/2018/hyperlinkcolor" val="tx"/>
                    </a:ext>
                  </a:extLst>
                </a:hlinkClick>
              </a:rPr>
              <a:t>Acosta</a:t>
            </a:r>
            <a:r>
              <a:rPr lang="en-GB" b="0" i="0" dirty="0">
                <a:effectLst/>
                <a:latin typeface="Inter"/>
              </a:rPr>
              <a:t>, 2022)</a:t>
            </a:r>
            <a:endParaRPr lang="en-US" b="0" i="0" dirty="0">
              <a:effectLst/>
              <a:latin typeface="Inter"/>
            </a:endParaRPr>
          </a:p>
          <a:p>
            <a:endParaRPr lang="en-US" b="0" i="0" dirty="0">
              <a:effectLst/>
              <a:latin typeface="Inter"/>
            </a:endParaRPr>
          </a:p>
          <a:p>
            <a:endParaRPr lang="en-US" dirty="0">
              <a:latin typeface="Inter"/>
            </a:endParaRPr>
          </a:p>
          <a:p>
            <a:pPr algn="l"/>
            <a:r>
              <a:rPr lang="en-US" b="0" i="0" dirty="0">
                <a:effectLst/>
                <a:latin typeface="Museo_Slab_300"/>
              </a:rPr>
              <a:t>Peer-to-peer recognition</a:t>
            </a:r>
            <a:r>
              <a:rPr lang="en-US" dirty="0">
                <a:latin typeface="Museo_Slab_300"/>
              </a:rPr>
              <a:t>, </a:t>
            </a:r>
            <a:r>
              <a:rPr lang="en-US" b="0" i="0" dirty="0">
                <a:effectLst/>
                <a:latin typeface="Museo_Slab_300"/>
              </a:rPr>
              <a:t>Another way to engage employees is to have them recognize each other. Often the best judge of an employees’ success is someone who works right beside them (</a:t>
            </a:r>
            <a:r>
              <a:rPr lang="en-GB" b="0" i="0" u="sng" dirty="0">
                <a:effectLst/>
                <a:latin typeface="Museo_Slab_300"/>
                <a:hlinkClick r:id="rId4">
                  <a:extLst>
                    <a:ext uri="{A12FA001-AC4F-418D-AE19-62706E023703}">
                      <ahyp:hlinkClr xmlns:ahyp="http://schemas.microsoft.com/office/drawing/2018/hyperlinkcolor" val="tx"/>
                    </a:ext>
                  </a:extLst>
                </a:hlinkClick>
              </a:rPr>
              <a:t>Spiegel</a:t>
            </a:r>
            <a:r>
              <a:rPr lang="en-GB" b="0" i="0" dirty="0">
                <a:effectLst/>
                <a:latin typeface="Museo_Slab_300"/>
              </a:rPr>
              <a:t> ,2020) </a:t>
            </a:r>
            <a:r>
              <a:rPr lang="en-US" b="0" i="0" dirty="0">
                <a:effectLst/>
                <a:latin typeface="Museo_Slab_300"/>
              </a:rPr>
              <a:t>. Allow workers to give shout outs to one another, whether in meetings or in an online space or recognition software</a:t>
            </a:r>
          </a:p>
          <a:p>
            <a:endParaRPr lang="en-GB" dirty="0"/>
          </a:p>
        </p:txBody>
      </p:sp>
    </p:spTree>
    <p:extLst>
      <p:ext uri="{BB962C8B-B14F-4D97-AF65-F5344CB8AC3E}">
        <p14:creationId xmlns:p14="http://schemas.microsoft.com/office/powerpoint/2010/main" val="3001982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1FDA-1A64-71EA-DD5C-AA9804320EA0}"/>
              </a:ext>
            </a:extLst>
          </p:cNvPr>
          <p:cNvSpPr>
            <a:spLocks noGrp="1"/>
          </p:cNvSpPr>
          <p:nvPr>
            <p:ph type="title"/>
          </p:nvPr>
        </p:nvSpPr>
        <p:spPr/>
        <p:txBody>
          <a:bodyPr/>
          <a:lstStyle/>
          <a:p>
            <a:r>
              <a:rPr lang="en-GB" dirty="0"/>
              <a:t>Examples of Reward &amp; Recognition</a:t>
            </a:r>
          </a:p>
        </p:txBody>
      </p:sp>
      <p:sp>
        <p:nvSpPr>
          <p:cNvPr id="3" name="Content Placeholder 2">
            <a:extLst>
              <a:ext uri="{FF2B5EF4-FFF2-40B4-BE49-F238E27FC236}">
                <a16:creationId xmlns:a16="http://schemas.microsoft.com/office/drawing/2014/main" id="{83A042DB-7BCE-E399-561B-39B67CE76310}"/>
              </a:ext>
            </a:extLst>
          </p:cNvPr>
          <p:cNvSpPr>
            <a:spLocks noGrp="1"/>
          </p:cNvSpPr>
          <p:nvPr>
            <p:ph idx="1"/>
          </p:nvPr>
        </p:nvSpPr>
        <p:spPr/>
        <p:txBody>
          <a:bodyPr>
            <a:normAutofit fontScale="85000" lnSpcReduction="20000"/>
          </a:bodyPr>
          <a:lstStyle/>
          <a:p>
            <a:r>
              <a:rPr lang="en-US" b="1" i="0" dirty="0">
                <a:effectLst/>
                <a:latin typeface="proxima-nova"/>
              </a:rPr>
              <a:t>Monetary Rewards, </a:t>
            </a:r>
            <a:r>
              <a:rPr lang="en-US" b="0" i="0" dirty="0">
                <a:effectLst/>
                <a:latin typeface="proxima-nova"/>
              </a:rPr>
              <a:t>Monetary rewards work great for employees who are motivated by money. A common example of a monetary reward system is an annual or semi-annual bonus. </a:t>
            </a:r>
          </a:p>
          <a:p>
            <a:r>
              <a:rPr lang="en-US" b="1" i="0" dirty="0">
                <a:effectLst/>
                <a:latin typeface="inherit"/>
              </a:rPr>
              <a:t>Employee Assistance Reward Programs, </a:t>
            </a:r>
            <a:r>
              <a:rPr lang="en-US" b="0" i="0" dirty="0">
                <a:effectLst/>
                <a:latin typeface="proxima-nova"/>
              </a:rPr>
              <a:t>Employee assistance programs are designed for employees to achieve a greater work-life balance while supporting their physical and psychological health. Some employee programs are health-related, offering corporate discounts, such as gym membership, while other programs help employees cope with family problems, work stress, and grief.</a:t>
            </a:r>
          </a:p>
          <a:p>
            <a:endParaRPr lang="en-US" b="0" i="0" dirty="0">
              <a:effectLst/>
              <a:latin typeface="proxima-nova"/>
            </a:endParaRPr>
          </a:p>
          <a:p>
            <a:r>
              <a:rPr lang="en-US" b="0" i="0" dirty="0">
                <a:effectLst/>
                <a:latin typeface="proxima-nova"/>
              </a:rPr>
              <a:t>Non-conventional benefits are individualized according to the employee’s work schedule and include flextime, staggered daily schedules, reduced workweeks, and working from home.</a:t>
            </a:r>
          </a:p>
          <a:p>
            <a:pPr marL="0" indent="0">
              <a:buNone/>
            </a:pPr>
            <a:r>
              <a:rPr lang="en-GB" dirty="0"/>
              <a:t> </a:t>
            </a:r>
          </a:p>
        </p:txBody>
      </p:sp>
    </p:spTree>
    <p:extLst>
      <p:ext uri="{BB962C8B-B14F-4D97-AF65-F5344CB8AC3E}">
        <p14:creationId xmlns:p14="http://schemas.microsoft.com/office/powerpoint/2010/main" val="676559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7602ADD-1E24-E4BC-867F-CA009CED7952}"/>
              </a:ext>
            </a:extLst>
          </p:cNvPr>
          <p:cNvGraphicFramePr>
            <a:graphicFrameLocks noGrp="1"/>
          </p:cNvGraphicFramePr>
          <p:nvPr>
            <p:ph idx="1"/>
            <p:extLst>
              <p:ext uri="{D42A27DB-BD31-4B8C-83A1-F6EECF244321}">
                <p14:modId xmlns:p14="http://schemas.microsoft.com/office/powerpoint/2010/main" val="3063189474"/>
              </p:ext>
            </p:extLst>
          </p:nvPr>
        </p:nvGraphicFramePr>
        <p:xfrm>
          <a:off x="1007355" y="1510145"/>
          <a:ext cx="9619080" cy="4876802"/>
        </p:xfrm>
        <a:graphic>
          <a:graphicData uri="http://schemas.openxmlformats.org/drawingml/2006/table">
            <a:tbl>
              <a:tblPr/>
              <a:tblGrid>
                <a:gridCol w="3206360">
                  <a:extLst>
                    <a:ext uri="{9D8B030D-6E8A-4147-A177-3AD203B41FA5}">
                      <a16:colId xmlns:a16="http://schemas.microsoft.com/office/drawing/2014/main" val="828228320"/>
                    </a:ext>
                  </a:extLst>
                </a:gridCol>
                <a:gridCol w="3206360">
                  <a:extLst>
                    <a:ext uri="{9D8B030D-6E8A-4147-A177-3AD203B41FA5}">
                      <a16:colId xmlns:a16="http://schemas.microsoft.com/office/drawing/2014/main" val="1837367285"/>
                    </a:ext>
                  </a:extLst>
                </a:gridCol>
                <a:gridCol w="3206360">
                  <a:extLst>
                    <a:ext uri="{9D8B030D-6E8A-4147-A177-3AD203B41FA5}">
                      <a16:colId xmlns:a16="http://schemas.microsoft.com/office/drawing/2014/main" val="2105668080"/>
                    </a:ext>
                  </a:extLst>
                </a:gridCol>
              </a:tblGrid>
              <a:tr h="626533">
                <a:tc rowSpan="3">
                  <a:txBody>
                    <a:bodyPr/>
                    <a:lstStyle/>
                    <a:p>
                      <a:pPr algn="l" rtl="0" fontAlgn="auto"/>
                      <a:r>
                        <a:rPr lang="en-GB" sz="900" b="0" dirty="0">
                          <a:effectLst/>
                          <a:latin typeface="Libre Franklin" pitchFamily="2" charset="0"/>
                        </a:rPr>
                        <a:t>Action-Oriented Roles</a:t>
                      </a:r>
                    </a:p>
                  </a:txBody>
                  <a:tcPr marL="75544" marR="75544" marT="75544" marB="75544" anchor="ctr">
                    <a:lnL>
                      <a:noFill/>
                    </a:lnL>
                    <a:lnR>
                      <a:noFill/>
                    </a:lnR>
                    <a:lnT>
                      <a:noFill/>
                    </a:lnT>
                    <a:lnB w="9525" cap="flat" cmpd="sng" algn="ctr">
                      <a:solidFill>
                        <a:srgbClr val="F1F1F2"/>
                      </a:solidFill>
                      <a:prstDash val="solid"/>
                      <a:round/>
                      <a:headEnd type="none" w="med" len="med"/>
                      <a:tailEnd type="none" w="med" len="med"/>
                    </a:lnB>
                  </a:tcPr>
                </a:tc>
                <a:tc>
                  <a:txBody>
                    <a:bodyPr/>
                    <a:lstStyle/>
                    <a:p>
                      <a:pPr algn="l" rtl="0" fontAlgn="auto"/>
                      <a:r>
                        <a:rPr lang="en-GB" sz="900" b="0">
                          <a:effectLst/>
                          <a:latin typeface="Libre Franklin" pitchFamily="2" charset="0"/>
                        </a:rPr>
                        <a:t>Shaper</a:t>
                      </a:r>
                    </a:p>
                  </a:txBody>
                  <a:tcPr marL="75544" marR="75544" marT="75544" marB="75544" anchor="ctr">
                    <a:lnL>
                      <a:noFill/>
                    </a:lnL>
                    <a:lnR>
                      <a:noFill/>
                    </a:lnR>
                    <a:lnT>
                      <a:noFill/>
                    </a:lnT>
                    <a:lnB w="9525" cap="flat" cmpd="sng" algn="ctr">
                      <a:solidFill>
                        <a:srgbClr val="F1F1F2"/>
                      </a:solidFill>
                      <a:prstDash val="solid"/>
                      <a:round/>
                      <a:headEnd type="none" w="med" len="med"/>
                      <a:tailEnd type="none" w="med" len="med"/>
                    </a:lnB>
                  </a:tcPr>
                </a:tc>
                <a:tc>
                  <a:txBody>
                    <a:bodyPr/>
                    <a:lstStyle/>
                    <a:p>
                      <a:pPr algn="l" rtl="0" fontAlgn="auto"/>
                      <a:r>
                        <a:rPr lang="en-US" sz="900" b="0">
                          <a:effectLst/>
                          <a:latin typeface="Libre Franklin" pitchFamily="2" charset="0"/>
                        </a:rPr>
                        <a:t>Challenges the team to improve.</a:t>
                      </a:r>
                    </a:p>
                  </a:txBody>
                  <a:tcPr marL="75544" marR="75544" marT="75544" marB="75544" anchor="ctr">
                    <a:lnL>
                      <a:noFill/>
                    </a:lnL>
                    <a:lnR>
                      <a:noFill/>
                    </a:lnR>
                    <a:lnT>
                      <a:noFill/>
                    </a:lnT>
                    <a:lnB w="9525" cap="flat" cmpd="sng" algn="ctr">
                      <a:solidFill>
                        <a:srgbClr val="F1F1F2"/>
                      </a:solidFill>
                      <a:prstDash val="solid"/>
                      <a:round/>
                      <a:headEnd type="none" w="med" len="med"/>
                      <a:tailEnd type="none" w="med" len="med"/>
                    </a:lnB>
                  </a:tcPr>
                </a:tc>
                <a:extLst>
                  <a:ext uri="{0D108BD9-81ED-4DB2-BD59-A6C34878D82A}">
                    <a16:rowId xmlns:a16="http://schemas.microsoft.com/office/drawing/2014/main" val="2858786512"/>
                  </a:ext>
                </a:extLst>
              </a:tr>
              <a:tr h="474134">
                <a:tc vMerge="1">
                  <a:txBody>
                    <a:bodyPr/>
                    <a:lstStyle/>
                    <a:p>
                      <a:endParaRPr lang="en-GB"/>
                    </a:p>
                  </a:txBody>
                  <a:tcPr/>
                </a:tc>
                <a:tc>
                  <a:txBody>
                    <a:bodyPr/>
                    <a:lstStyle/>
                    <a:p>
                      <a:pPr algn="l" rtl="0" fontAlgn="auto"/>
                      <a:r>
                        <a:rPr lang="en-GB" sz="900" b="0" dirty="0">
                          <a:effectLst/>
                          <a:latin typeface="Libre Franklin" pitchFamily="2" charset="0"/>
                        </a:rPr>
                        <a:t>Implementer</a:t>
                      </a:r>
                    </a:p>
                  </a:txBody>
                  <a:tcPr marL="75544" marR="75544" marT="75544" marB="75544" anchor="ctr">
                    <a:lnL>
                      <a:noFill/>
                    </a:lnL>
                    <a:lnR>
                      <a:noFill/>
                    </a:lnR>
                    <a:lnT w="9525" cap="flat" cmpd="sng" algn="ctr">
                      <a:solidFill>
                        <a:srgbClr val="F1F1F2"/>
                      </a:solidFill>
                      <a:prstDash val="solid"/>
                      <a:round/>
                      <a:headEnd type="none" w="med" len="med"/>
                      <a:tailEnd type="none" w="med" len="med"/>
                    </a:lnT>
                    <a:lnB>
                      <a:noFill/>
                    </a:lnB>
                  </a:tcPr>
                </a:tc>
                <a:tc>
                  <a:txBody>
                    <a:bodyPr/>
                    <a:lstStyle/>
                    <a:p>
                      <a:pPr algn="l" rtl="0" fontAlgn="auto"/>
                      <a:r>
                        <a:rPr lang="en-GB" sz="900" b="0">
                          <a:effectLst/>
                          <a:latin typeface="Libre Franklin" pitchFamily="2" charset="0"/>
                        </a:rPr>
                        <a:t>Puts ideas into action.</a:t>
                      </a:r>
                    </a:p>
                  </a:txBody>
                  <a:tcPr marL="75544" marR="75544" marT="75544" marB="75544" anchor="ctr">
                    <a:lnL>
                      <a:noFill/>
                    </a:lnL>
                    <a:lnR>
                      <a:noFill/>
                    </a:lnR>
                    <a:lnT w="9525" cap="flat" cmpd="sng" algn="ctr">
                      <a:solidFill>
                        <a:srgbClr val="F1F1F2"/>
                      </a:solidFill>
                      <a:prstDash val="solid"/>
                      <a:round/>
                      <a:headEnd type="none" w="med" len="med"/>
                      <a:tailEnd type="none" w="med" len="med"/>
                    </a:lnT>
                    <a:lnB>
                      <a:noFill/>
                    </a:lnB>
                  </a:tcPr>
                </a:tc>
                <a:extLst>
                  <a:ext uri="{0D108BD9-81ED-4DB2-BD59-A6C34878D82A}">
                    <a16:rowId xmlns:a16="http://schemas.microsoft.com/office/drawing/2014/main" val="663634145"/>
                  </a:ext>
                </a:extLst>
              </a:tr>
              <a:tr h="626533">
                <a:tc vMerge="1">
                  <a:txBody>
                    <a:bodyPr/>
                    <a:lstStyle/>
                    <a:p>
                      <a:endParaRPr lang="en-GB"/>
                    </a:p>
                  </a:txBody>
                  <a:tcPr/>
                </a:tc>
                <a:tc>
                  <a:txBody>
                    <a:bodyPr/>
                    <a:lstStyle/>
                    <a:p>
                      <a:pPr algn="l" rtl="0" fontAlgn="auto"/>
                      <a:r>
                        <a:rPr lang="en-GB" sz="900" b="0">
                          <a:effectLst/>
                          <a:latin typeface="Libre Franklin" pitchFamily="2" charset="0"/>
                        </a:rPr>
                        <a:t>Completer Finisher</a:t>
                      </a:r>
                    </a:p>
                  </a:txBody>
                  <a:tcPr marL="75544" marR="75544" marT="75544" marB="75544" anchor="ctr">
                    <a:lnL>
                      <a:noFill/>
                    </a:lnL>
                    <a:lnR>
                      <a:noFill/>
                    </a:lnR>
                    <a:lnT>
                      <a:noFill/>
                    </a:lnT>
                    <a:lnB>
                      <a:noFill/>
                    </a:lnB>
                  </a:tcPr>
                </a:tc>
                <a:tc>
                  <a:txBody>
                    <a:bodyPr/>
                    <a:lstStyle/>
                    <a:p>
                      <a:pPr algn="l" rtl="0" fontAlgn="auto"/>
                      <a:r>
                        <a:rPr lang="en-GB" sz="900" b="0" dirty="0">
                          <a:effectLst/>
                          <a:latin typeface="Libre Franklin" pitchFamily="2" charset="0"/>
                        </a:rPr>
                        <a:t>Ensures thorough, timely completion.</a:t>
                      </a:r>
                    </a:p>
                  </a:txBody>
                  <a:tcPr marL="75544" marR="75544" marT="75544" marB="75544" anchor="ctr">
                    <a:lnL>
                      <a:noFill/>
                    </a:lnL>
                    <a:lnR>
                      <a:noFill/>
                    </a:lnR>
                    <a:lnT>
                      <a:noFill/>
                    </a:lnT>
                    <a:lnB>
                      <a:noFill/>
                    </a:lnB>
                  </a:tcPr>
                </a:tc>
                <a:extLst>
                  <a:ext uri="{0D108BD9-81ED-4DB2-BD59-A6C34878D82A}">
                    <a16:rowId xmlns:a16="http://schemas.microsoft.com/office/drawing/2014/main" val="1966714535"/>
                  </a:ext>
                </a:extLst>
              </a:tr>
              <a:tr h="474134">
                <a:tc rowSpan="3">
                  <a:txBody>
                    <a:bodyPr/>
                    <a:lstStyle/>
                    <a:p>
                      <a:pPr algn="l" rtl="0" fontAlgn="auto"/>
                      <a:r>
                        <a:rPr lang="en-GB" sz="900" b="0" dirty="0">
                          <a:effectLst/>
                          <a:latin typeface="Libre Franklin" pitchFamily="2" charset="0"/>
                        </a:rPr>
                        <a:t>People-Oriented Role</a:t>
                      </a:r>
                    </a:p>
                    <a:p>
                      <a:pPr algn="l" rtl="0" fontAlgn="auto"/>
                      <a:r>
                        <a:rPr lang="en-GB" sz="900" b="0" dirty="0">
                          <a:effectLst/>
                          <a:latin typeface="Libre Franklin" pitchFamily="2" charset="0"/>
                        </a:rPr>
                        <a:t>s</a:t>
                      </a:r>
                    </a:p>
                  </a:txBody>
                  <a:tcPr marL="75544" marR="75544" marT="75544" marB="75544" anchor="ctr">
                    <a:lnL>
                      <a:noFill/>
                    </a:lnL>
                    <a:lnR>
                      <a:noFill/>
                    </a:lnR>
                    <a:lnT w="9525" cap="flat" cmpd="sng" algn="ctr">
                      <a:solidFill>
                        <a:srgbClr val="F1F1F2"/>
                      </a:solidFill>
                      <a:prstDash val="solid"/>
                      <a:round/>
                      <a:headEnd type="none" w="med" len="med"/>
                      <a:tailEnd type="none" w="med" len="med"/>
                    </a:lnT>
                    <a:lnB>
                      <a:noFill/>
                    </a:lnB>
                  </a:tcPr>
                </a:tc>
                <a:tc>
                  <a:txBody>
                    <a:bodyPr/>
                    <a:lstStyle/>
                    <a:p>
                      <a:pPr algn="l" rtl="0" fontAlgn="auto"/>
                      <a:r>
                        <a:rPr lang="en-GB" sz="900" b="0">
                          <a:effectLst/>
                          <a:latin typeface="Libre Franklin" pitchFamily="2" charset="0"/>
                        </a:rPr>
                        <a:t>Coordinator</a:t>
                      </a:r>
                    </a:p>
                  </a:txBody>
                  <a:tcPr marL="75544" marR="75544" marT="75544" marB="75544" anchor="ctr">
                    <a:lnL>
                      <a:noFill/>
                    </a:lnL>
                    <a:lnR>
                      <a:noFill/>
                    </a:lnR>
                    <a:lnT>
                      <a:noFill/>
                    </a:lnT>
                    <a:lnB>
                      <a:noFill/>
                    </a:lnB>
                  </a:tcPr>
                </a:tc>
                <a:tc>
                  <a:txBody>
                    <a:bodyPr/>
                    <a:lstStyle/>
                    <a:p>
                      <a:pPr algn="l" rtl="0" fontAlgn="auto"/>
                      <a:r>
                        <a:rPr lang="en-GB" sz="900" b="0" dirty="0">
                          <a:effectLst/>
                          <a:latin typeface="Libre Franklin" pitchFamily="2" charset="0"/>
                        </a:rPr>
                        <a:t>Acts as a chairperson.</a:t>
                      </a:r>
                    </a:p>
                  </a:txBody>
                  <a:tcPr marL="75544" marR="75544" marT="75544" marB="75544" anchor="ctr">
                    <a:lnL>
                      <a:noFill/>
                    </a:lnL>
                    <a:lnR>
                      <a:noFill/>
                    </a:lnR>
                    <a:lnT>
                      <a:noFill/>
                    </a:lnT>
                    <a:lnB>
                      <a:noFill/>
                    </a:lnB>
                  </a:tcPr>
                </a:tc>
                <a:extLst>
                  <a:ext uri="{0D108BD9-81ED-4DB2-BD59-A6C34878D82A}">
                    <a16:rowId xmlns:a16="http://schemas.microsoft.com/office/drawing/2014/main" val="3480055537"/>
                  </a:ext>
                </a:extLst>
              </a:tr>
              <a:tr h="474134">
                <a:tc vMerge="1">
                  <a:txBody>
                    <a:bodyPr/>
                    <a:lstStyle/>
                    <a:p>
                      <a:endParaRPr lang="en-GB"/>
                    </a:p>
                  </a:txBody>
                  <a:tcPr/>
                </a:tc>
                <a:tc>
                  <a:txBody>
                    <a:bodyPr/>
                    <a:lstStyle/>
                    <a:p>
                      <a:pPr algn="l" rtl="0" fontAlgn="auto"/>
                      <a:r>
                        <a:rPr lang="en-GB" sz="900" b="0">
                          <a:effectLst/>
                          <a:latin typeface="Libre Franklin" pitchFamily="2" charset="0"/>
                        </a:rPr>
                        <a:t>Team Worker</a:t>
                      </a:r>
                    </a:p>
                  </a:txBody>
                  <a:tcPr marL="75544" marR="75544" marT="75544" marB="75544" anchor="ctr">
                    <a:lnL>
                      <a:noFill/>
                    </a:lnL>
                    <a:lnR>
                      <a:noFill/>
                    </a:lnR>
                    <a:lnT>
                      <a:noFill/>
                    </a:lnT>
                    <a:lnB>
                      <a:noFill/>
                    </a:lnB>
                  </a:tcPr>
                </a:tc>
                <a:tc>
                  <a:txBody>
                    <a:bodyPr/>
                    <a:lstStyle/>
                    <a:p>
                      <a:pPr algn="l" rtl="0" fontAlgn="auto"/>
                      <a:r>
                        <a:rPr lang="en-GB" sz="900" b="0">
                          <a:effectLst/>
                          <a:latin typeface="Libre Franklin" pitchFamily="2" charset="0"/>
                        </a:rPr>
                        <a:t>Encourages cooperation.</a:t>
                      </a:r>
                    </a:p>
                  </a:txBody>
                  <a:tcPr marL="75544" marR="75544" marT="75544" marB="75544" anchor="ctr">
                    <a:lnL>
                      <a:noFill/>
                    </a:lnL>
                    <a:lnR>
                      <a:noFill/>
                    </a:lnR>
                    <a:lnT>
                      <a:noFill/>
                    </a:lnT>
                    <a:lnB>
                      <a:noFill/>
                    </a:lnB>
                  </a:tcPr>
                </a:tc>
                <a:extLst>
                  <a:ext uri="{0D108BD9-81ED-4DB2-BD59-A6C34878D82A}">
                    <a16:rowId xmlns:a16="http://schemas.microsoft.com/office/drawing/2014/main" val="3533577170"/>
                  </a:ext>
                </a:extLst>
              </a:tr>
              <a:tr h="474134">
                <a:tc vMerge="1">
                  <a:txBody>
                    <a:bodyPr/>
                    <a:lstStyle/>
                    <a:p>
                      <a:endParaRPr lang="en-GB"/>
                    </a:p>
                  </a:txBody>
                  <a:tcPr/>
                </a:tc>
                <a:tc>
                  <a:txBody>
                    <a:bodyPr/>
                    <a:lstStyle/>
                    <a:p>
                      <a:pPr algn="l" rtl="0" fontAlgn="auto"/>
                      <a:r>
                        <a:rPr lang="en-GB" sz="900" b="0">
                          <a:effectLst/>
                          <a:latin typeface="Libre Franklin" pitchFamily="2" charset="0"/>
                        </a:rPr>
                        <a:t>Resource Investigator</a:t>
                      </a:r>
                    </a:p>
                  </a:txBody>
                  <a:tcPr marL="75544" marR="75544" marT="75544" marB="75544" anchor="ctr">
                    <a:lnL>
                      <a:noFill/>
                    </a:lnL>
                    <a:lnR>
                      <a:noFill/>
                    </a:lnR>
                    <a:lnT>
                      <a:noFill/>
                    </a:lnT>
                    <a:lnB>
                      <a:noFill/>
                    </a:lnB>
                  </a:tcPr>
                </a:tc>
                <a:tc>
                  <a:txBody>
                    <a:bodyPr/>
                    <a:lstStyle/>
                    <a:p>
                      <a:pPr algn="l" rtl="0" fontAlgn="auto"/>
                      <a:r>
                        <a:rPr lang="en-GB" sz="900" b="0">
                          <a:effectLst/>
                          <a:latin typeface="Libre Franklin" pitchFamily="2" charset="0"/>
                        </a:rPr>
                        <a:t>Explores outside opportunities.</a:t>
                      </a:r>
                    </a:p>
                  </a:txBody>
                  <a:tcPr marL="75544" marR="75544" marT="75544" marB="75544" anchor="ctr">
                    <a:lnL>
                      <a:noFill/>
                    </a:lnL>
                    <a:lnR>
                      <a:noFill/>
                    </a:lnR>
                    <a:lnT>
                      <a:noFill/>
                    </a:lnT>
                    <a:lnB>
                      <a:noFill/>
                    </a:lnB>
                  </a:tcPr>
                </a:tc>
                <a:extLst>
                  <a:ext uri="{0D108BD9-81ED-4DB2-BD59-A6C34878D82A}">
                    <a16:rowId xmlns:a16="http://schemas.microsoft.com/office/drawing/2014/main" val="3537957171"/>
                  </a:ext>
                </a:extLst>
              </a:tr>
              <a:tr h="626533">
                <a:tc rowSpan="3">
                  <a:txBody>
                    <a:bodyPr/>
                    <a:lstStyle/>
                    <a:p>
                      <a:pPr algn="l" rtl="0" fontAlgn="auto"/>
                      <a:r>
                        <a:rPr lang="en-GB" sz="900" b="0">
                          <a:effectLst/>
                          <a:latin typeface="Libre Franklin" pitchFamily="2" charset="0"/>
                        </a:rPr>
                        <a:t>Thought-Oriented Roles</a:t>
                      </a:r>
                    </a:p>
                  </a:txBody>
                  <a:tcPr marL="75544" marR="75544" marT="75544" marB="75544" anchor="ctr">
                    <a:lnL>
                      <a:noFill/>
                    </a:lnL>
                    <a:lnR>
                      <a:noFill/>
                    </a:lnR>
                    <a:lnT>
                      <a:noFill/>
                    </a:lnT>
                    <a:lnB>
                      <a:noFill/>
                    </a:lnB>
                  </a:tcPr>
                </a:tc>
                <a:tc>
                  <a:txBody>
                    <a:bodyPr/>
                    <a:lstStyle/>
                    <a:p>
                      <a:pPr algn="l" rtl="0" fontAlgn="auto"/>
                      <a:r>
                        <a:rPr lang="en-GB" sz="900" b="0">
                          <a:effectLst/>
                          <a:latin typeface="Libre Franklin" pitchFamily="2" charset="0"/>
                        </a:rPr>
                        <a:t>Plant</a:t>
                      </a:r>
                    </a:p>
                  </a:txBody>
                  <a:tcPr marL="75544" marR="75544" marT="75544" marB="75544" anchor="ctr">
                    <a:lnL>
                      <a:noFill/>
                    </a:lnL>
                    <a:lnR>
                      <a:noFill/>
                    </a:lnR>
                    <a:lnT>
                      <a:noFill/>
                    </a:lnT>
                    <a:lnB>
                      <a:noFill/>
                    </a:lnB>
                  </a:tcPr>
                </a:tc>
                <a:tc>
                  <a:txBody>
                    <a:bodyPr/>
                    <a:lstStyle/>
                    <a:p>
                      <a:pPr algn="l" rtl="0" fontAlgn="auto"/>
                      <a:r>
                        <a:rPr lang="en-US" sz="900" b="0">
                          <a:effectLst/>
                          <a:latin typeface="Libre Franklin" pitchFamily="2" charset="0"/>
                        </a:rPr>
                        <a:t>Presents new ideas and approaches.</a:t>
                      </a:r>
                    </a:p>
                  </a:txBody>
                  <a:tcPr marL="75544" marR="75544" marT="75544" marB="75544" anchor="ctr">
                    <a:lnL>
                      <a:noFill/>
                    </a:lnL>
                    <a:lnR>
                      <a:noFill/>
                    </a:lnR>
                    <a:lnT>
                      <a:noFill/>
                    </a:lnT>
                    <a:lnB>
                      <a:noFill/>
                    </a:lnB>
                  </a:tcPr>
                </a:tc>
                <a:extLst>
                  <a:ext uri="{0D108BD9-81ED-4DB2-BD59-A6C34878D82A}">
                    <a16:rowId xmlns:a16="http://schemas.microsoft.com/office/drawing/2014/main" val="37748214"/>
                  </a:ext>
                </a:extLst>
              </a:tr>
              <a:tr h="474134">
                <a:tc vMerge="1">
                  <a:txBody>
                    <a:bodyPr/>
                    <a:lstStyle/>
                    <a:p>
                      <a:endParaRPr lang="en-GB"/>
                    </a:p>
                  </a:txBody>
                  <a:tcPr/>
                </a:tc>
                <a:tc>
                  <a:txBody>
                    <a:bodyPr/>
                    <a:lstStyle/>
                    <a:p>
                      <a:pPr algn="l" rtl="0" fontAlgn="auto"/>
                      <a:r>
                        <a:rPr lang="en-GB" sz="900" b="0">
                          <a:effectLst/>
                          <a:latin typeface="Libre Franklin" pitchFamily="2" charset="0"/>
                        </a:rPr>
                        <a:t>Monitor-Evaluator</a:t>
                      </a:r>
                    </a:p>
                  </a:txBody>
                  <a:tcPr marL="75544" marR="75544" marT="75544" marB="75544" anchor="ctr">
                    <a:lnL>
                      <a:noFill/>
                    </a:lnL>
                    <a:lnR>
                      <a:noFill/>
                    </a:lnR>
                    <a:lnT>
                      <a:noFill/>
                    </a:lnT>
                    <a:lnB>
                      <a:noFill/>
                    </a:lnB>
                  </a:tcPr>
                </a:tc>
                <a:tc>
                  <a:txBody>
                    <a:bodyPr/>
                    <a:lstStyle/>
                    <a:p>
                      <a:pPr algn="l" rtl="0" fontAlgn="auto"/>
                      <a:r>
                        <a:rPr lang="en-GB" sz="900" b="0">
                          <a:effectLst/>
                          <a:latin typeface="Libre Franklin" pitchFamily="2" charset="0"/>
                        </a:rPr>
                        <a:t>Analyzes the options.</a:t>
                      </a:r>
                    </a:p>
                  </a:txBody>
                  <a:tcPr marL="75544" marR="75544" marT="75544" marB="75544" anchor="ctr">
                    <a:lnL>
                      <a:noFill/>
                    </a:lnL>
                    <a:lnR>
                      <a:noFill/>
                    </a:lnR>
                    <a:lnT>
                      <a:noFill/>
                    </a:lnT>
                    <a:lnB>
                      <a:noFill/>
                    </a:lnB>
                  </a:tcPr>
                </a:tc>
                <a:extLst>
                  <a:ext uri="{0D108BD9-81ED-4DB2-BD59-A6C34878D82A}">
                    <a16:rowId xmlns:a16="http://schemas.microsoft.com/office/drawing/2014/main" val="1778329004"/>
                  </a:ext>
                </a:extLst>
              </a:tr>
              <a:tr h="626533">
                <a:tc vMerge="1">
                  <a:txBody>
                    <a:bodyPr/>
                    <a:lstStyle/>
                    <a:p>
                      <a:endParaRPr lang="en-GB"/>
                    </a:p>
                  </a:txBody>
                  <a:tcPr/>
                </a:tc>
                <a:tc>
                  <a:txBody>
                    <a:bodyPr/>
                    <a:lstStyle/>
                    <a:p>
                      <a:pPr algn="l" rtl="0" fontAlgn="auto"/>
                      <a:r>
                        <a:rPr lang="en-GB" sz="900" b="0">
                          <a:effectLst/>
                          <a:latin typeface="Libre Franklin" pitchFamily="2" charset="0"/>
                        </a:rPr>
                        <a:t>Specialist</a:t>
                      </a:r>
                    </a:p>
                  </a:txBody>
                  <a:tcPr marL="75544" marR="75544" marT="75544" marB="75544" anchor="ctr">
                    <a:lnL>
                      <a:noFill/>
                    </a:lnL>
                    <a:lnR>
                      <a:noFill/>
                    </a:lnR>
                    <a:lnT>
                      <a:noFill/>
                    </a:lnT>
                    <a:lnB>
                      <a:noFill/>
                    </a:lnB>
                  </a:tcPr>
                </a:tc>
                <a:tc>
                  <a:txBody>
                    <a:bodyPr/>
                    <a:lstStyle/>
                    <a:p>
                      <a:pPr algn="l" rtl="0" fontAlgn="auto"/>
                      <a:r>
                        <a:rPr lang="en-GB" sz="900" b="0" dirty="0">
                          <a:effectLst/>
                          <a:latin typeface="Libre Franklin" pitchFamily="2" charset="0"/>
                        </a:rPr>
                        <a:t>Provides specialized skills.</a:t>
                      </a:r>
                    </a:p>
                  </a:txBody>
                  <a:tcPr marL="75544" marR="75544" marT="75544" marB="75544" anchor="ctr">
                    <a:lnL>
                      <a:noFill/>
                    </a:lnL>
                    <a:lnR>
                      <a:noFill/>
                    </a:lnR>
                    <a:lnT>
                      <a:noFill/>
                    </a:lnT>
                    <a:lnB>
                      <a:noFill/>
                    </a:lnB>
                  </a:tcPr>
                </a:tc>
                <a:extLst>
                  <a:ext uri="{0D108BD9-81ED-4DB2-BD59-A6C34878D82A}">
                    <a16:rowId xmlns:a16="http://schemas.microsoft.com/office/drawing/2014/main" val="1810403888"/>
                  </a:ext>
                </a:extLst>
              </a:tr>
            </a:tbl>
          </a:graphicData>
        </a:graphic>
      </p:graphicFrame>
      <p:sp>
        <p:nvSpPr>
          <p:cNvPr id="6" name="TextBox 5">
            <a:extLst>
              <a:ext uri="{FF2B5EF4-FFF2-40B4-BE49-F238E27FC236}">
                <a16:creationId xmlns:a16="http://schemas.microsoft.com/office/drawing/2014/main" id="{DA762542-C530-5F97-BDB2-FC49D959AF41}"/>
              </a:ext>
            </a:extLst>
          </p:cNvPr>
          <p:cNvSpPr txBox="1"/>
          <p:nvPr/>
        </p:nvSpPr>
        <p:spPr>
          <a:xfrm>
            <a:off x="3172691" y="579704"/>
            <a:ext cx="6096000" cy="738664"/>
          </a:xfrm>
          <a:prstGeom prst="rect">
            <a:avLst/>
          </a:prstGeom>
          <a:noFill/>
        </p:spPr>
        <p:txBody>
          <a:bodyPr wrap="square">
            <a:spAutoFit/>
          </a:bodyPr>
          <a:lstStyle/>
          <a:p>
            <a:r>
              <a:rPr kumimoji="0" lang="en-GB" sz="4200" b="0" i="0" u="none" strike="noStrike" kern="1200" cap="none" spc="0" normalizeH="0" baseline="0" noProof="0" dirty="0">
                <a:ln>
                  <a:noFill/>
                </a:ln>
                <a:effectLst/>
                <a:uLnTx/>
                <a:uFillTx/>
                <a:latin typeface="Century Gothic" panose="020B0502020202020204"/>
                <a:ea typeface="+mj-ea"/>
                <a:cs typeface="+mj-cs"/>
              </a:rPr>
              <a:t>Belbin theory </a:t>
            </a:r>
            <a:endParaRPr lang="en-GB" dirty="0"/>
          </a:p>
        </p:txBody>
      </p:sp>
    </p:spTree>
    <p:extLst>
      <p:ext uri="{BB962C8B-B14F-4D97-AF65-F5344CB8AC3E}">
        <p14:creationId xmlns:p14="http://schemas.microsoft.com/office/powerpoint/2010/main" val="1327841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327A4-646C-C309-892A-36CC228F3F4B}"/>
              </a:ext>
            </a:extLst>
          </p:cNvPr>
          <p:cNvSpPr>
            <a:spLocks noGrp="1"/>
          </p:cNvSpPr>
          <p:nvPr>
            <p:ph type="title"/>
          </p:nvPr>
        </p:nvSpPr>
        <p:spPr/>
        <p:txBody>
          <a:bodyPr/>
          <a:lstStyle/>
          <a:p>
            <a:r>
              <a:rPr lang="en-GB" b="1" dirty="0"/>
              <a:t>Thomas Kilmann theory</a:t>
            </a:r>
          </a:p>
        </p:txBody>
      </p:sp>
      <p:sp>
        <p:nvSpPr>
          <p:cNvPr id="3" name="Content Placeholder 2">
            <a:extLst>
              <a:ext uri="{FF2B5EF4-FFF2-40B4-BE49-F238E27FC236}">
                <a16:creationId xmlns:a16="http://schemas.microsoft.com/office/drawing/2014/main" id="{07B4C6A4-994C-4918-0AB3-37F8313AB9F4}"/>
              </a:ext>
            </a:extLst>
          </p:cNvPr>
          <p:cNvSpPr>
            <a:spLocks noGrp="1"/>
          </p:cNvSpPr>
          <p:nvPr>
            <p:ph idx="1"/>
          </p:nvPr>
        </p:nvSpPr>
        <p:spPr/>
        <p:txBody>
          <a:bodyPr/>
          <a:lstStyle/>
          <a:p>
            <a:pPr algn="l" fontAlgn="base">
              <a:buFont typeface="Arial" panose="020B0604020202020204" pitchFamily="34" charset="0"/>
              <a:buChar char="•"/>
            </a:pPr>
            <a:r>
              <a:rPr lang="en-US" b="0" i="0" dirty="0">
                <a:solidFill>
                  <a:srgbClr val="404040"/>
                </a:solidFill>
                <a:effectLst/>
                <a:latin typeface="Open Sans" panose="020B0606030504020204" pitchFamily="34" charset="0"/>
              </a:rPr>
              <a:t>Avoiding = sidestepping the conflict</a:t>
            </a:r>
          </a:p>
          <a:p>
            <a:pPr algn="l" fontAlgn="base">
              <a:buFont typeface="Arial" panose="020B0604020202020204" pitchFamily="34" charset="0"/>
              <a:buChar char="•"/>
            </a:pPr>
            <a:r>
              <a:rPr lang="en-US" b="0" i="0" dirty="0">
                <a:solidFill>
                  <a:srgbClr val="404040"/>
                </a:solidFill>
                <a:effectLst/>
                <a:latin typeface="Open Sans" panose="020B0606030504020204" pitchFamily="34" charset="0"/>
              </a:rPr>
              <a:t>Accommodating = trying to satisfy the other person’s concerns at expense of your own</a:t>
            </a:r>
          </a:p>
          <a:p>
            <a:pPr algn="l" fontAlgn="base">
              <a:buFont typeface="Arial" panose="020B0604020202020204" pitchFamily="34" charset="0"/>
              <a:buChar char="•"/>
            </a:pPr>
            <a:r>
              <a:rPr lang="en-US" b="0" i="0" dirty="0">
                <a:solidFill>
                  <a:srgbClr val="404040"/>
                </a:solidFill>
                <a:effectLst/>
                <a:latin typeface="Open Sans" panose="020B0606030504020204" pitchFamily="34" charset="0"/>
              </a:rPr>
              <a:t>Compromising = trying to find an acceptable settlement that only partially satisfies both people’s concerns</a:t>
            </a:r>
          </a:p>
          <a:p>
            <a:pPr algn="l" fontAlgn="base">
              <a:buFont typeface="Arial" panose="020B0604020202020204" pitchFamily="34" charset="0"/>
              <a:buChar char="•"/>
            </a:pPr>
            <a:r>
              <a:rPr lang="en-US" b="0" i="0" dirty="0">
                <a:solidFill>
                  <a:srgbClr val="404040"/>
                </a:solidFill>
                <a:effectLst/>
                <a:latin typeface="Open Sans" panose="020B0606030504020204" pitchFamily="34" charset="0"/>
              </a:rPr>
              <a:t>Competing =  trying to satisfy your concerns at the expense of others</a:t>
            </a:r>
          </a:p>
          <a:p>
            <a:pPr algn="l" fontAlgn="base">
              <a:buFont typeface="Arial" panose="020B0604020202020204" pitchFamily="34" charset="0"/>
              <a:buChar char="•"/>
            </a:pPr>
            <a:r>
              <a:rPr lang="en-US" b="0" i="0" dirty="0">
                <a:solidFill>
                  <a:srgbClr val="404040"/>
                </a:solidFill>
                <a:effectLst/>
                <a:latin typeface="Open Sans" panose="020B0606030504020204" pitchFamily="34" charset="0"/>
              </a:rPr>
              <a:t>Collaborating = trying to find a win-win solution which completely satisfies both people’s concerns</a:t>
            </a:r>
          </a:p>
          <a:p>
            <a:endParaRPr lang="en-GB" dirty="0"/>
          </a:p>
        </p:txBody>
      </p:sp>
    </p:spTree>
    <p:extLst>
      <p:ext uri="{BB962C8B-B14F-4D97-AF65-F5344CB8AC3E}">
        <p14:creationId xmlns:p14="http://schemas.microsoft.com/office/powerpoint/2010/main" val="2689814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636</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vt:i4>
      </vt:variant>
    </vt:vector>
  </HeadingPairs>
  <TitlesOfParts>
    <vt:vector size="20" baseType="lpstr">
      <vt:lpstr>Arial</vt:lpstr>
      <vt:lpstr>Calibri</vt:lpstr>
      <vt:lpstr>Calibri Light</vt:lpstr>
      <vt:lpstr>Century Gothic</vt:lpstr>
      <vt:lpstr>GraphikRegular</vt:lpstr>
      <vt:lpstr>GT Walsheim</vt:lpstr>
      <vt:lpstr>inherit</vt:lpstr>
      <vt:lpstr>Inter</vt:lpstr>
      <vt:lpstr>Libre Franklin</vt:lpstr>
      <vt:lpstr>Museo_Slab_300</vt:lpstr>
      <vt:lpstr>Open Sans</vt:lpstr>
      <vt:lpstr>proxima-nova</vt:lpstr>
      <vt:lpstr>Office Theme</vt:lpstr>
      <vt:lpstr>What is Reward and Recognition?</vt:lpstr>
      <vt:lpstr>Benefits of Reward &amp; Recognition</vt:lpstr>
      <vt:lpstr>Benefits of Reward &amp; Recognition</vt:lpstr>
      <vt:lpstr>Examples of Reward &amp; Recognition</vt:lpstr>
      <vt:lpstr>Examples of Reward &amp; Recognition</vt:lpstr>
      <vt:lpstr>PowerPoint Presentation</vt:lpstr>
      <vt:lpstr>Thomas Kilmann theory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Reward and Recognition</dc:title>
  <dc:creator>ibrahim200401@outlook.com</dc:creator>
  <cp:lastModifiedBy>ibrahim200401@outlook.com</cp:lastModifiedBy>
  <cp:revision>2</cp:revision>
  <dcterms:created xsi:type="dcterms:W3CDTF">2022-11-20T22:46:53Z</dcterms:created>
  <dcterms:modified xsi:type="dcterms:W3CDTF">2022-11-21T01:25:05Z</dcterms:modified>
</cp:coreProperties>
</file>