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notesMasterIdLst>
    <p:notesMasterId r:id="rId39"/>
  </p:notesMasterIdLst>
  <p:handoutMasterIdLst>
    <p:handoutMasterId r:id="rId40"/>
  </p:handoutMasterIdLst>
  <p:sldIdLst>
    <p:sldId id="256" r:id="rId2"/>
    <p:sldId id="328" r:id="rId3"/>
    <p:sldId id="299" r:id="rId4"/>
    <p:sldId id="327" r:id="rId5"/>
    <p:sldId id="285" r:id="rId6"/>
    <p:sldId id="261" r:id="rId7"/>
    <p:sldId id="280" r:id="rId8"/>
    <p:sldId id="329" r:id="rId9"/>
    <p:sldId id="330" r:id="rId10"/>
    <p:sldId id="318" r:id="rId11"/>
    <p:sldId id="270" r:id="rId12"/>
    <p:sldId id="332" r:id="rId13"/>
    <p:sldId id="331" r:id="rId14"/>
    <p:sldId id="333" r:id="rId15"/>
    <p:sldId id="334" r:id="rId16"/>
    <p:sldId id="335" r:id="rId17"/>
    <p:sldId id="336" r:id="rId18"/>
    <p:sldId id="337" r:id="rId19"/>
    <p:sldId id="338" r:id="rId20"/>
    <p:sldId id="339" r:id="rId21"/>
    <p:sldId id="340" r:id="rId22"/>
    <p:sldId id="315" r:id="rId23"/>
    <p:sldId id="282" r:id="rId24"/>
    <p:sldId id="301" r:id="rId25"/>
    <p:sldId id="284" r:id="rId26"/>
    <p:sldId id="323" r:id="rId27"/>
    <p:sldId id="324" r:id="rId28"/>
    <p:sldId id="325" r:id="rId29"/>
    <p:sldId id="283" r:id="rId30"/>
    <p:sldId id="317" r:id="rId31"/>
    <p:sldId id="302" r:id="rId32"/>
    <p:sldId id="326" r:id="rId33"/>
    <p:sldId id="321" r:id="rId34"/>
    <p:sldId id="322" r:id="rId35"/>
    <p:sldId id="316" r:id="rId36"/>
    <p:sldId id="343" r:id="rId37"/>
    <p:sldId id="344" r:id="rId38"/>
  </p:sldIdLst>
  <p:sldSz cx="9144000" cy="6858000" type="screen4x3"/>
  <p:notesSz cx="6669088" cy="97536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105" d="100"/>
          <a:sy n="105" d="100"/>
        </p:scale>
        <p:origin x="141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28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ahom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ahoma" pitchFamily="34" charset="0"/>
              </a:defRPr>
            </a:lvl1pPr>
          </a:lstStyle>
          <a:p>
            <a:pPr>
              <a:defRPr/>
            </a:pPr>
            <a:fld id="{7F47AE69-99D3-442E-8603-DA6DEBB2260F}" type="datetimeFigureOut">
              <a:rPr lang="en-GB"/>
              <a:pPr>
                <a:defRPr/>
              </a:pPr>
              <a:t>08/11/2019</a:t>
            </a:fld>
            <a:endParaRPr lang="en-GB"/>
          </a:p>
        </p:txBody>
      </p:sp>
      <p:sp>
        <p:nvSpPr>
          <p:cNvPr id="1187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ahom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87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ahoma" pitchFamily="34" charset="0"/>
              </a:defRPr>
            </a:lvl1pPr>
          </a:lstStyle>
          <a:p>
            <a:pPr>
              <a:defRPr/>
            </a:pPr>
            <a:fld id="{E91E710F-86EE-48DC-8FD5-9DFF7DE9E9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960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15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212" y="4632960"/>
            <a:ext cx="4890665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931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31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15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pPr>
              <a:defRPr/>
            </a:pPr>
            <a:fld id="{CBE94DFF-80A1-4A84-AF59-D4AB92D8E6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0419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8E57FB9-F743-4CCB-9D92-E9331B36EDED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605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7E068A-0330-48DC-B7AC-34A1D7914523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9367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AE81E8B-68DD-4AD1-B6BC-A729178089E0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6</a:t>
            </a:fld>
            <a:endParaRPr kumimoji="0" lang="en-GB" altLang="en-US">
              <a:latin typeface="Verdana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This definition encompasses the ideas of;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Personal growth and development (realize aspirations)  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Meeting basic needs       (satisfying needs)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Ability to adapt to the environment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A means to an end not an end in itself( a resource for everyday life not the object for living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Not just absence for disease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GB" altLang="en-US"/>
              <a:t>Holistic concept.</a:t>
            </a:r>
          </a:p>
        </p:txBody>
      </p:sp>
    </p:spTree>
    <p:extLst>
      <p:ext uri="{BB962C8B-B14F-4D97-AF65-F5344CB8AC3E}">
        <p14:creationId xmlns:p14="http://schemas.microsoft.com/office/powerpoint/2010/main" val="4123579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A51410-DCBC-4208-807F-31DF0A6A44B9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7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056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1BB21A4-E5AC-4F02-B434-EDF218721E6C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7198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A85287D-813F-4CB9-8C0C-593C92BB9569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89000" y="4632325"/>
            <a:ext cx="4891088" cy="4389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4302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ABF567-13A1-4A8B-97D6-BFA7704AF8B1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948778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105ABBC-E7B3-48C7-8CE6-714D18C70F28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29783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Primary Care Team- GP, HV, Midwife, Child health surveillance (screening, immunisations, developmental checks and advice to parents and caregivers), community paediatric nurses, Schools health provision. Community NHS Trusts -  child protection , chiropody, continence, dental services, audio logy, speech therapy  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87E5779-3FC3-48B6-A0F9-A6F8C51E0DB9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78536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ABB2D91-8829-47C4-875E-F24B5543159E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784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6D23D2A-227A-4AB6-9477-4122CFEDE6EC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kumimoji="0" lang="en-GB" altLang="en-US">
              <a:latin typeface="Verdana" pitchFamily="34" charset="0"/>
            </a:endParaRPr>
          </a:p>
        </p:txBody>
      </p:sp>
      <p:sp>
        <p:nvSpPr>
          <p:cNvPr id="3993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4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9941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340DC5CC-253F-4EA5-B754-F3E5E8246721}" type="slidenum">
              <a:rPr lang="en-GB" altLang="en-US">
                <a:latin typeface="Times New Roman" pitchFamily="18" charset="0"/>
              </a:rPr>
              <a:pPr algn="r" eaLnBrk="1" hangingPunct="1">
                <a:spcBef>
                  <a:spcPct val="0"/>
                </a:spcBef>
              </a:pPr>
              <a:t>24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9111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0C3E37-0168-464C-8D5F-E874A99164B3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25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7139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5147CB6-8045-4354-8F2D-6E63C55E1D6C}" type="slidenum">
              <a:rPr kumimoji="0" lang="en-GB" altLang="en-US" smtClean="0">
                <a:latin typeface="Verdana" pitchFamily="34" charset="0"/>
              </a:rPr>
              <a:pPr eaLnBrk="1" hangingPunct="1">
                <a:spcBef>
                  <a:spcPct val="0"/>
                </a:spcBef>
              </a:pPr>
              <a:t>29</a:t>
            </a:fld>
            <a:endParaRPr kumimoji="0" lang="en-GB" altLang="en-US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051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9108074 w 5760"/>
                <a:gd name="T3" fmla="*/ 0 h 528"/>
                <a:gd name="T4" fmla="*/ 9108074 w 5760"/>
                <a:gd name="T5" fmla="*/ 838869 h 528"/>
                <a:gd name="T6" fmla="*/ 75901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5B54B7E-0A6D-4889-B192-C6F808A732E3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6E8C8FE-017E-4EFF-8F8E-42E2AD0216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5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3520D-8188-48FC-8B82-8342D3803699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1952A-7779-499D-99E5-FDB716F611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48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27D9F9-63DD-4B20-9DD6-D33D7A3A91CD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1E12E4-3D84-4AD2-BF26-CA819AF4E0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972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05FBBE-A4EF-48F8-9D7C-311D006A3E3C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DA9A1F-1CCF-4686-A5A6-1023DC2091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57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1B506E-2AF3-41A0-81EB-23633ABCAC7F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6B1FCA-EC58-4EC3-804B-9E115C1B53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210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02E488-013D-46FE-92AD-3E65BEED12A6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978D3D-CAE2-4936-8E03-1CEC721575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6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9131F-644C-4022-A8D0-DC60DC95DD3F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A3A01-7F1E-40CB-9B89-811112CED3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05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8840C6-6B36-4871-9EA8-D1E4DC9CF91A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4B0A96-CA6D-41BE-BD68-3E0F917724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9966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3802505 w 5591"/>
              <a:gd name="T3" fmla="*/ 0 h 588"/>
              <a:gd name="T4" fmla="*/ 3802505 w 5591"/>
              <a:gd name="T5" fmla="*/ 838200 h 588"/>
              <a:gd name="T6" fmla="*/ 3168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E4BD9EB-A2F1-4B08-BFB0-96527F070EA2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32B7BE5-DAEE-47F0-A57C-9D956F47A8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924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9ACCE-D816-4C01-ACDD-DF4829FD1037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96B10-9F73-43F0-87B6-E6B7B6937C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362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E9FF3-BCBC-4C51-8F1B-A3FF239C8DE6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05109-E90A-4DCE-92CE-FEAA1E0359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11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3802505 w 5591"/>
              <a:gd name="T3" fmla="*/ 0 h 588"/>
              <a:gd name="T4" fmla="*/ 3802505 w 5591"/>
              <a:gd name="T5" fmla="*/ 838200 h 588"/>
              <a:gd name="T6" fmla="*/ 3168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E895980-6220-4F73-B199-24E9C9D9907A}" type="datetimeFigureOut">
              <a:rPr lang="en-US"/>
              <a:pPr>
                <a:defRPr/>
              </a:pPr>
              <a:t>11/8/2019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4DCF6EAC-DEB7-411C-9B38-D753ABEAAA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4" r:id="rId2"/>
    <p:sldLayoutId id="2147483899" r:id="rId3"/>
    <p:sldLayoutId id="2147483900" r:id="rId4"/>
    <p:sldLayoutId id="2147483901" r:id="rId5"/>
    <p:sldLayoutId id="2147483902" r:id="rId6"/>
    <p:sldLayoutId id="2147483895" r:id="rId7"/>
    <p:sldLayoutId id="2147483903" r:id="rId8"/>
    <p:sldLayoutId id="2147483904" r:id="rId9"/>
    <p:sldLayoutId id="2147483896" r:id="rId10"/>
    <p:sldLayoutId id="21474838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youtube.com/watch?v=aS3-MZZyVNI&amp;playnext=1&amp;list=PL489D43826C55F42D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caecd/research/2015/151211-children-young-people-wellbeing-monitor-2015-en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RG6m_jmMZic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youtube.com/watch?time_continue=3&amp;v=rFeOYlxJbmw" TargetMode="Externa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healthpromotion/conferences/previous/ottawa/en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wales.wales.gov.uk/Catalogue" TargetMode="External"/><Relationship Id="rId2" Type="http://schemas.openxmlformats.org/officeDocument/2006/relationships/hyperlink" Target="http://www.statistics.gov.uk/hub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organisations/public-health-england" TargetMode="External"/><Relationship Id="rId4" Type="http://schemas.openxmlformats.org/officeDocument/2006/relationships/hyperlink" Target="http://www.publichealthwales.wales.nhs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://stats.oecd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arliament.uk/" TargetMode="External"/><Relationship Id="rId4" Type="http://schemas.openxmlformats.org/officeDocument/2006/relationships/hyperlink" Target="http://www.jrf.org.uk/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043608" y="2780928"/>
            <a:ext cx="7772400" cy="129614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dirty="0">
                <a:latin typeface="Comic Sans MS" pitchFamily="66" charset="0"/>
              </a:rPr>
              <a:t>What is </a:t>
            </a:r>
            <a:r>
              <a:rPr lang="en-GB" sz="4000" dirty="0" smtClean="0">
                <a:latin typeface="Comic Sans MS" pitchFamily="66" charset="0"/>
              </a:rPr>
              <a:t>Health and Health Promotion?</a:t>
            </a:r>
            <a:endParaRPr lang="en-GB" sz="4000" dirty="0">
              <a:latin typeface="Comic Sans MS" pitchFamily="66" charset="0"/>
            </a:endParaRPr>
          </a:p>
        </p:txBody>
      </p:sp>
      <p:pic>
        <p:nvPicPr>
          <p:cNvPr id="9219" name="Picture 5" descr="C:\Documents and Settings\healjoa\Local Settings\Temporary Internet Files\Content.IE5\3C0QGYLG\MC900020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188" y="4449763"/>
            <a:ext cx="2562225" cy="2408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6" descr="C:\Documents and Settings\healjoa\Local Settings\Temporary Internet Files\Content.IE5\TX4C7ZQV\MC900149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0"/>
            <a:ext cx="2843212" cy="253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8" descr="C:\Documents and Settings\healjoa\Local Settings\Temporary Internet Files\Content.IE5\6FJ2WNAY\MC900022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0"/>
            <a:ext cx="2046287" cy="257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Identify and discuss factors that influence the health of children and young people</a:t>
            </a:r>
            <a:r>
              <a:rPr lang="en-GB" altLang="en-US" sz="2400" dirty="0" smtClean="0"/>
              <a:t>.</a:t>
            </a:r>
          </a:p>
          <a:p>
            <a:pPr eaLnBrk="1" hangingPunct="1"/>
            <a:r>
              <a:rPr lang="en-GB" altLang="en-US" sz="2400" dirty="0"/>
              <a:t>List the aims of health promotion</a:t>
            </a:r>
            <a:endParaRPr lang="en-GB" altLang="en-US" sz="2400" dirty="0" smtClean="0"/>
          </a:p>
        </p:txBody>
      </p:sp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/>
              <a:t>Objectives</a:t>
            </a: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781300"/>
            <a:ext cx="1695450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781300"/>
            <a:ext cx="2895600" cy="283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1957957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7" indent="0" eaLnBrk="1" hangingPunct="1">
              <a:buNone/>
            </a:pPr>
            <a:r>
              <a:rPr lang="en-GB" altLang="en-US" dirty="0"/>
              <a:t>In pairs or small groups discuss your understanding of </a:t>
            </a:r>
            <a:r>
              <a:rPr lang="en-GB" altLang="en-US" sz="2800" dirty="0"/>
              <a:t>the meaning of health.</a:t>
            </a:r>
          </a:p>
          <a:p>
            <a:pPr marL="109537" indent="0" eaLnBrk="1" hangingPunct="1">
              <a:buNone/>
            </a:pPr>
            <a:endParaRPr lang="en-GB" altLang="en-US" sz="2800" dirty="0"/>
          </a:p>
          <a:p>
            <a:pPr marL="109537" indent="0" eaLnBrk="1" hangingPunct="1">
              <a:buNone/>
            </a:pPr>
            <a:r>
              <a:rPr lang="en-GB" altLang="en-US" sz="2800" dirty="0"/>
              <a:t>Be prepared to feedback to and discuss your ideas with the class.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400" dirty="0"/>
              <a:t/>
            </a:r>
            <a:br>
              <a:rPr lang="en-GB" altLang="en-US" sz="4400" dirty="0"/>
            </a:br>
            <a:r>
              <a:rPr lang="en-GB" altLang="en-US" sz="4400" dirty="0"/>
              <a:t>What is Health?</a:t>
            </a:r>
            <a:br>
              <a:rPr lang="en-GB" altLang="en-US" sz="4400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954D50-F1C8-4DBC-ACD6-F7A33A7B9A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56" y="548680"/>
            <a:ext cx="848665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16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World Health Organization (1946), defines </a:t>
            </a:r>
            <a:r>
              <a:rPr lang="en-GB" altLang="en-US" sz="2800" i="1" dirty="0"/>
              <a:t>health</a:t>
            </a:r>
            <a:r>
              <a:rPr lang="en-GB" altLang="en-US" sz="2800" dirty="0"/>
              <a:t> as:</a:t>
            </a:r>
          </a:p>
          <a:p>
            <a:pPr eaLnBrk="1" hangingPunct="1"/>
            <a:endParaRPr lang="en-GB" altLang="en-US" sz="2800" i="1" dirty="0"/>
          </a:p>
          <a:p>
            <a:pPr eaLnBrk="1" hangingPunct="1"/>
            <a:r>
              <a:rPr lang="en-GB" altLang="en-US" sz="2800" dirty="0"/>
              <a:t>‘a state of complete physical, mental and social well-being rather than a mere absence of disease or infirmity’.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latin typeface="Comic Sans MS" pitchFamily="66" charset="0"/>
              </a:rPr>
              <a:t>Health Definition (1946)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500"/>
              <a:t>– </a:t>
            </a:r>
            <a:r>
              <a:rPr lang="en-GB" altLang="en-US" sz="3200">
                <a:latin typeface="Comic Sans MS" pitchFamily="66" charset="0"/>
              </a:rPr>
              <a:t>a conception of health as the extent to which an individual or group is able, on the one hand to realise aspirations and satisfy needs; and, on the other hand, to </a:t>
            </a:r>
            <a:r>
              <a:rPr lang="en-GB" altLang="en-US" sz="3200" i="1">
                <a:latin typeface="Comic Sans MS" pitchFamily="66" charset="0"/>
              </a:rPr>
              <a:t>change or cope with the environment.</a:t>
            </a:r>
            <a:r>
              <a:rPr lang="en-GB" altLang="en-US" sz="3200">
                <a:latin typeface="Comic Sans MS" pitchFamily="66" charset="0"/>
              </a:rPr>
              <a:t> </a:t>
            </a: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latin typeface="Comic Sans MS" pitchFamily="66" charset="0"/>
              </a:rPr>
              <a:t>WHO (1984)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>
                <a:latin typeface="Comic Sans MS" pitchFamily="66" charset="0"/>
              </a:rPr>
              <a:t>the whole person.</a:t>
            </a:r>
          </a:p>
          <a:p>
            <a:pPr marL="109537" indent="0" eaLnBrk="1" hangingPunct="1">
              <a:buNone/>
            </a:pPr>
            <a:r>
              <a:rPr lang="en-GB" altLang="en-US" sz="2000" dirty="0">
                <a:latin typeface="Comic Sans MS" pitchFamily="66" charset="0"/>
              </a:rPr>
              <a:t>(Marks et, al.,2000)</a:t>
            </a:r>
          </a:p>
          <a:p>
            <a:pPr eaLnBrk="1" hangingPunct="1"/>
            <a:endParaRPr lang="en-GB" altLang="en-US" sz="1400" dirty="0">
              <a:latin typeface="Comic Sans MS" pitchFamily="66" charset="0"/>
            </a:endParaRPr>
          </a:p>
          <a:p>
            <a:pPr eaLnBrk="1" hangingPunct="1"/>
            <a:r>
              <a:rPr lang="en-GB" altLang="en-US" sz="3200" dirty="0">
                <a:latin typeface="Comic Sans MS" pitchFamily="66" charset="0"/>
              </a:rPr>
              <a:t>Separate influences (on health) and the interaction of different dimensions have to be taken into account. </a:t>
            </a:r>
          </a:p>
          <a:p>
            <a:pPr marL="109537" indent="0" eaLnBrk="1" hangingPunct="1">
              <a:buNone/>
            </a:pPr>
            <a:r>
              <a:rPr lang="en-GB" altLang="en-US" sz="2000" dirty="0">
                <a:latin typeface="Comic Sans MS" pitchFamily="66" charset="0"/>
              </a:rPr>
              <a:t>(Naidoo &amp; Wills, 2000:6)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folHlink"/>
                </a:solidFill>
                <a:latin typeface="Comic Sans MS" pitchFamily="66" charset="0"/>
              </a:rPr>
              <a:t>Health – is Holistic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What factors influence people’s health and well being?</a:t>
            </a:r>
          </a:p>
        </p:txBody>
      </p:sp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Class </a:t>
            </a:r>
            <a:r>
              <a:rPr lang="en-GB" dirty="0" smtClean="0"/>
              <a:t>Activity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78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Content Placeholder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513" y="1268413"/>
            <a:ext cx="5045075" cy="5273675"/>
          </a:xfrm>
        </p:spPr>
      </p:pic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Influences on Health</a:t>
            </a:r>
          </a:p>
        </p:txBody>
      </p:sp>
    </p:spTree>
    <p:extLst>
      <p:ext uri="{BB962C8B-B14F-4D97-AF65-F5344CB8AC3E}">
        <p14:creationId xmlns:p14="http://schemas.microsoft.com/office/powerpoint/2010/main" val="356239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/>
              <a:t>What does being healthy mean to you?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63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itchFamily="66" charset="0"/>
              </a:rPr>
              <a:t>Health is </a:t>
            </a:r>
            <a:r>
              <a:rPr lang="en-GB" altLang="en-US" b="1" dirty="0">
                <a:latin typeface="Comic Sans MS" pitchFamily="66" charset="0"/>
              </a:rPr>
              <a:t>SUBJECTIVE</a:t>
            </a:r>
            <a:r>
              <a:rPr lang="en-GB" altLang="en-US" dirty="0">
                <a:latin typeface="Comic Sans MS" pitchFamily="66" charset="0"/>
              </a:rPr>
              <a:t> meaning different things to different people and its meaning is dependent on a range of things: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Physical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Mental 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Social 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Emotional 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Spiritual </a:t>
            </a: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Societal</a:t>
            </a:r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latin typeface="Comic Sans MS" pitchFamily="66" charset="0"/>
              </a:rPr>
              <a:t>Concepts of Health</a:t>
            </a:r>
            <a:r>
              <a:rPr lang="en-GB"/>
              <a:t>.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Content Placeholder 3" descr="Bronf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628775"/>
            <a:ext cx="6794500" cy="4392613"/>
          </a:xfrm>
        </p:spPr>
      </p:pic>
      <p:sp>
        <p:nvSpPr>
          <p:cNvPr id="19458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dirty="0" err="1"/>
              <a:t>Bronfennbrenner’s</a:t>
            </a:r>
            <a:r>
              <a:rPr lang="en-GB" sz="2400" dirty="0"/>
              <a:t> </a:t>
            </a:r>
            <a:r>
              <a:rPr lang="en-GB" sz="2400" dirty="0" err="1"/>
              <a:t>Bioecological</a:t>
            </a:r>
            <a:r>
              <a:rPr lang="en-GB" sz="2400" dirty="0"/>
              <a:t> Model of Human Development </a:t>
            </a:r>
            <a:r>
              <a:rPr lang="en-GB" sz="2400" dirty="0" smtClean="0"/>
              <a:t>– links to influences on health (Berk </a:t>
            </a:r>
            <a:r>
              <a:rPr lang="en-GB" sz="2400" dirty="0"/>
              <a:t>2006)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1081038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293688" y="5849938"/>
            <a:ext cx="85344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Figure 7.2</a:t>
            </a:r>
            <a:r>
              <a:rPr lang="en-GB" altLang="en-US" sz="1800">
                <a:latin typeface="Arial" panose="020B0604020202020204" pitchFamily="34" charset="0"/>
              </a:rPr>
              <a:t>  </a:t>
            </a:r>
            <a:r>
              <a:rPr lang="en-GB" altLang="en-US" sz="1800">
                <a:solidFill>
                  <a:srgbClr val="000000"/>
                </a:solidFill>
                <a:latin typeface="Arial" panose="020B0604020202020204" pitchFamily="34" charset="0"/>
              </a:rPr>
              <a:t>The ecological systems theory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800">
                <a:solidFill>
                  <a:srgbClr val="000000"/>
                </a:solidFill>
                <a:latin typeface="Arial" panose="020B0604020202020204" pitchFamily="34" charset="0"/>
              </a:rPr>
              <a:t>: Bronfenbrenner, 1995, The Bioecological Model from a Life Course Perspective, in Moen, P. </a:t>
            </a:r>
            <a:r>
              <a:rPr lang="en-GB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et al</a:t>
            </a:r>
            <a:r>
              <a:rPr lang="en-GB" altLang="en-US" sz="800">
                <a:solidFill>
                  <a:srgbClr val="000000"/>
                </a:solidFill>
                <a:latin typeface="Arial" panose="020B0604020202020204" pitchFamily="34" charset="0"/>
              </a:rPr>
              <a:t>. (eds) </a:t>
            </a:r>
            <a:r>
              <a:rPr lang="en-GB" altLang="en-US" sz="800" i="1">
                <a:solidFill>
                  <a:srgbClr val="000000"/>
                </a:solidFill>
                <a:latin typeface="Arial" panose="020B0604020202020204" pitchFamily="34" charset="0"/>
              </a:rPr>
              <a:t>Examining Lives in Context</a:t>
            </a:r>
            <a:r>
              <a:rPr lang="en-GB" altLang="en-US" sz="800">
                <a:solidFill>
                  <a:srgbClr val="000000"/>
                </a:solidFill>
                <a:latin typeface="Arial" panose="020B0604020202020204" pitchFamily="34" charset="0"/>
              </a:rPr>
              <a:t>, American Psychological Association, Washington, DC, Copyright 1995. Reprinted with permission</a:t>
            </a:r>
          </a:p>
        </p:txBody>
      </p:sp>
      <p:pic>
        <p:nvPicPr>
          <p:cNvPr id="21507" name="Picture 3" descr="M07NF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725" y="381000"/>
            <a:ext cx="7172325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85720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1">
            <a:extLst/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b="1" dirty="0"/>
          </a:p>
          <a:p>
            <a:pPr eaLnBrk="1" hangingPunct="1">
              <a:defRPr/>
            </a:pPr>
            <a:endParaRPr lang="en-GB" altLang="en-US" b="1" dirty="0"/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b="1" dirty="0"/>
          </a:p>
        </p:txBody>
      </p:sp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4000" dirty="0"/>
              <a:t>Social Determinants of Health (Film)</a:t>
            </a:r>
            <a:br>
              <a:rPr lang="en-GB" sz="4000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24580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916113"/>
            <a:ext cx="8629650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00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smtClean="0"/>
              <a:t>The importance of lifestyle and environment as determinants of health has been widely debated and this debate has contributed to defining health promotion.</a:t>
            </a:r>
          </a:p>
          <a:p>
            <a:r>
              <a:rPr lang="en-GB" altLang="en-US" sz="2000" smtClean="0"/>
              <a:t>It is argued that people’s lifestyles are influenced by political, economic and cultural factors as well as the psycho-social characteristics of individuals/groups.</a:t>
            </a:r>
          </a:p>
          <a:p>
            <a:r>
              <a:rPr lang="en-GB" altLang="en-US" sz="2000" smtClean="0"/>
              <a:t>People’s lifestyle choices are influenced by a range of interacting factors in their environment.</a:t>
            </a:r>
          </a:p>
          <a:p>
            <a:pPr algn="r">
              <a:buFont typeface="Wingdings 3" panose="05040102010807070707" pitchFamily="18" charset="2"/>
              <a:buNone/>
            </a:pPr>
            <a:r>
              <a:rPr lang="en-GB" altLang="en-US" sz="2000" smtClean="0"/>
              <a:t>(Green and Tones,  2010)</a:t>
            </a:r>
          </a:p>
          <a:p>
            <a:pPr algn="r">
              <a:buFont typeface="Wingdings 3" panose="05040102010807070707" pitchFamily="18" charset="2"/>
              <a:buNone/>
            </a:pPr>
            <a:endParaRPr lang="en-GB" altLang="en-US" sz="2000" smtClean="0"/>
          </a:p>
          <a:p>
            <a:r>
              <a:rPr lang="en-GB" altLang="en-US" sz="2000" smtClean="0"/>
              <a:t>Health does not happen by chance or through bad luck.</a:t>
            </a:r>
          </a:p>
          <a:p>
            <a:pPr algn="r">
              <a:buFont typeface="Wingdings 3" panose="05040102010807070707" pitchFamily="18" charset="2"/>
              <a:buNone/>
            </a:pPr>
            <a:r>
              <a:rPr lang="en-GB" altLang="en-US" sz="2000" smtClean="0"/>
              <a:t>(Naidoo &amp; Wills, 1994)</a:t>
            </a:r>
          </a:p>
          <a:p>
            <a:endParaRPr lang="en-GB" altLang="en-US" sz="2800" smtClean="0"/>
          </a:p>
          <a:p>
            <a:endParaRPr lang="en-GB" altLang="en-US" smtClean="0"/>
          </a:p>
        </p:txBody>
      </p:sp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Determinants of Health</a:t>
            </a:r>
          </a:p>
        </p:txBody>
      </p:sp>
    </p:spTree>
    <p:extLst>
      <p:ext uri="{BB962C8B-B14F-4D97-AF65-F5344CB8AC3E}">
        <p14:creationId xmlns:p14="http://schemas.microsoft.com/office/powerpoint/2010/main" val="426458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033463"/>
            <a:ext cx="6842125" cy="5157787"/>
          </a:xfrm>
          <a:noFill/>
        </p:spPr>
      </p:pic>
      <p:sp>
        <p:nvSpPr>
          <p:cNvPr id="4098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Determinants of Health (1993)</a:t>
            </a:r>
          </a:p>
        </p:txBody>
      </p:sp>
    </p:spTree>
    <p:extLst>
      <p:ext uri="{BB962C8B-B14F-4D97-AF65-F5344CB8AC3E}">
        <p14:creationId xmlns:p14="http://schemas.microsoft.com/office/powerpoint/2010/main" val="85462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600" i="1" smtClean="0"/>
              <a:t>Determinants of health</a:t>
            </a:r>
            <a:r>
              <a:rPr lang="en-GB" altLang="en-US" sz="3600" smtClean="0"/>
              <a:t> refer to the range of social, economic and environmental factors which determine the health status of individuals or populations (Nutbeam, 1998). </a:t>
            </a:r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z="3600" smtClean="0"/>
          </a:p>
        </p:txBody>
      </p:sp>
      <p:sp>
        <p:nvSpPr>
          <p:cNvPr id="5122" name="Rectangle 2">
            <a:extLst/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Determinants of Health </a:t>
            </a:r>
            <a:r>
              <a:rPr lang="en-GB" sz="4000" i="1" dirty="0"/>
              <a:t/>
            </a:r>
            <a:br>
              <a:rPr lang="en-GB" sz="4000" i="1" dirty="0"/>
            </a:br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54778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income and social status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social support networks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education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employment and working conditions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physical environments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social environments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biology and genetic endowment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healthy child development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health services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400" smtClean="0"/>
          </a:p>
        </p:txBody>
      </p:sp>
      <p:sp>
        <p:nvSpPr>
          <p:cNvPr id="57346" name="Rectangle 2">
            <a:extLst/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The Determinants of Health </a:t>
            </a: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808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Parents</a:t>
            </a:r>
          </a:p>
          <a:p>
            <a:pPr eaLnBrk="1" hangingPunct="1"/>
            <a:r>
              <a:rPr lang="en-GB" altLang="en-US" dirty="0" smtClean="0"/>
              <a:t>Caregivers</a:t>
            </a:r>
          </a:p>
          <a:p>
            <a:pPr eaLnBrk="1" hangingPunct="1"/>
            <a:r>
              <a:rPr lang="en-GB" altLang="en-US" dirty="0" smtClean="0"/>
              <a:t>Agencies responsible for child </a:t>
            </a:r>
            <a:r>
              <a:rPr lang="en-GB" altLang="en-US" dirty="0" smtClean="0"/>
              <a:t>health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i="1" dirty="0" smtClean="0"/>
              <a:t>Children and Young People’s Wellbeing Monitor 2015 </a:t>
            </a:r>
            <a:r>
              <a:rPr lang="en-GB" altLang="en-US" dirty="0" smtClean="0"/>
              <a:t> </a:t>
            </a:r>
            <a:r>
              <a:rPr lang="en-GB" altLang="en-US" dirty="0" smtClean="0">
                <a:hlinkClick r:id="rId3"/>
              </a:rPr>
              <a:t>http://gov.wales/docs/caecd/research/2015/151211-children-young-people-wellbeing-monitor-2015-en.pdf</a:t>
            </a:r>
            <a:r>
              <a:rPr lang="en-GB" altLang="en-US" dirty="0" smtClean="0"/>
              <a:t>.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1536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Who is responsible for child health?</a:t>
            </a:r>
          </a:p>
        </p:txBody>
      </p:sp>
    </p:spTree>
    <p:extLst>
      <p:ext uri="{BB962C8B-B14F-4D97-AF65-F5344CB8AC3E}">
        <p14:creationId xmlns:p14="http://schemas.microsoft.com/office/powerpoint/2010/main" val="200717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Content Placeholder 4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738" y="1484313"/>
            <a:ext cx="3638550" cy="4525962"/>
          </a:xfrm>
        </p:spPr>
      </p:pic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Social Services and Wellbeing (Wales) Act 2014 (Film)</a:t>
            </a:r>
          </a:p>
        </p:txBody>
      </p:sp>
    </p:spTree>
    <p:extLst>
      <p:ext uri="{BB962C8B-B14F-4D97-AF65-F5344CB8AC3E}">
        <p14:creationId xmlns:p14="http://schemas.microsoft.com/office/powerpoint/2010/main" val="154472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7"/>
          <p:cNvSpPr>
            <a:spLocks noGrp="1"/>
          </p:cNvSpPr>
          <p:nvPr>
            <p:ph sz="quarter" idx="2"/>
          </p:nvPr>
        </p:nvSpPr>
        <p:spPr>
          <a:xfrm>
            <a:off x="457200" y="765175"/>
            <a:ext cx="3035300" cy="462121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Wellbeing of Future Generations (Wales) Act 2015</a:t>
            </a:r>
          </a:p>
          <a:p>
            <a:r>
              <a:rPr lang="en-GB" altLang="en-US" smtClean="0"/>
              <a:t>(Film)</a:t>
            </a:r>
          </a:p>
        </p:txBody>
      </p:sp>
      <p:sp>
        <p:nvSpPr>
          <p:cNvPr id="46083" name="Content Placeholder 9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smtClean="0"/>
          </a:p>
        </p:txBody>
      </p:sp>
      <p:pic>
        <p:nvPicPr>
          <p:cNvPr id="46084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650" y="476250"/>
            <a:ext cx="5351463" cy="576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192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your ideas about what Health promotion means.</a:t>
            </a:r>
          </a:p>
          <a:p>
            <a:endParaRPr lang="en-GB" dirty="0"/>
          </a:p>
          <a:p>
            <a:r>
              <a:rPr lang="en-GB" dirty="0"/>
              <a:t>Can you suggest any current health promotion initiatives?</a:t>
            </a:r>
          </a:p>
          <a:p>
            <a:endParaRPr lang="en-GB" dirty="0"/>
          </a:p>
          <a:p>
            <a:r>
              <a:rPr lang="en-GB" dirty="0"/>
              <a:t>Can you suggest any groups of people targeted by health promotion activities?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Health Promotion?</a:t>
            </a:r>
          </a:p>
        </p:txBody>
      </p:sp>
    </p:spTree>
    <p:extLst>
      <p:ext uri="{BB962C8B-B14F-4D97-AF65-F5344CB8AC3E}">
        <p14:creationId xmlns:p14="http://schemas.microsoft.com/office/powerpoint/2010/main" val="202329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Over the past three decades, the field of health promotion has emerged as a new way of thinking about the root causes of health and wellness. 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This thinking has sparked the development of new approaches to improving the health of individuals and communities</a:t>
            </a:r>
            <a:r>
              <a:rPr lang="en-GB" altLang="en-US"/>
              <a:t>.</a:t>
            </a:r>
            <a:endParaRPr lang="en-GB" altLang="en-US" i="1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Definitions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Influenced by social and political factors and are therefore likely to vary across organisations and social contexts making universal definition almost impossible.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				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dirty="0"/>
              <a:t>(</a:t>
            </a:r>
            <a:r>
              <a:rPr lang="en-GB" altLang="en-US" dirty="0" err="1"/>
              <a:t>Bunton</a:t>
            </a:r>
            <a:r>
              <a:rPr lang="en-GB" altLang="en-US" dirty="0"/>
              <a:t> and Macdonald 2002)</a:t>
            </a:r>
          </a:p>
        </p:txBody>
      </p:sp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 anchor="b"/>
          <a:lstStyle/>
          <a:p>
            <a:pPr algn="ctr" eaLnBrk="1" hangingPunct="1">
              <a:defRPr/>
            </a:pPr>
            <a:r>
              <a:rPr lang="en-GB" dirty="0"/>
              <a:t>Health Promotion Definitions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i="1" dirty="0"/>
          </a:p>
          <a:p>
            <a:pPr eaLnBrk="1" hangingPunct="1"/>
            <a:r>
              <a:rPr lang="en-GB" altLang="en-US" sz="2800" dirty="0"/>
              <a:t>Health promotion is defined as “the process of enabling people to increase control over, and to improve, their health”   </a:t>
            </a:r>
          </a:p>
          <a:p>
            <a:pPr marL="109537" indent="0" eaLnBrk="1" hangingPunct="1">
              <a:buNone/>
            </a:pPr>
            <a:endParaRPr lang="en-GB" altLang="en-US" sz="2800" i="1" dirty="0"/>
          </a:p>
          <a:p>
            <a:pPr marL="109537" indent="0" eaLnBrk="1" hangingPunct="1">
              <a:buNone/>
            </a:pPr>
            <a:r>
              <a:rPr lang="en-GB" altLang="en-US" sz="2800" dirty="0"/>
              <a:t>(Ottawa Charter for Health Promotion, 1986 in WHO, 2014).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/>
              <a:t>Definitions: </a:t>
            </a:r>
            <a:r>
              <a:rPr lang="en-GB" sz="3200" i="1"/>
              <a:t>What is health promotion?</a:t>
            </a:r>
            <a:br>
              <a:rPr lang="en-GB" sz="3200" i="1"/>
            </a:br>
            <a:endParaRPr lang="en-GB" sz="3200" i="1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International Conference on Health Promotion, Ottawa, 21 November 1986.</a:t>
            </a:r>
          </a:p>
          <a:p>
            <a:r>
              <a:rPr lang="en-GB" dirty="0"/>
              <a:t>Presented this Charter for action to achieve Health for All by the year 2000 and beyond.</a:t>
            </a:r>
          </a:p>
          <a:p>
            <a:r>
              <a:rPr lang="en-GB" dirty="0"/>
              <a:t>This conference was primarily a response to growing expectations for a new public health movement around the world.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Ottawa Charter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Discussions focused on the needs in industrialized countries, but took into account similar concerns in all other regions.</a:t>
            </a:r>
          </a:p>
          <a:p>
            <a:r>
              <a:rPr lang="en-GB" dirty="0"/>
              <a:t>It built on the progress made through the Declaration on Primary Health Care at Alma-Ata, the World Health Organization's Targets for Health for All document, and the recent debate at the World Health Assembly on </a:t>
            </a:r>
            <a:r>
              <a:rPr lang="en-GB" dirty="0" err="1"/>
              <a:t>intersectoral</a:t>
            </a:r>
            <a:r>
              <a:rPr lang="en-GB" dirty="0"/>
              <a:t> action for health.</a:t>
            </a:r>
          </a:p>
          <a:p>
            <a:pPr algn="r">
              <a:buNone/>
            </a:pPr>
            <a:r>
              <a:rPr lang="en-GB" dirty="0"/>
              <a:t>		(WHO 2014)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Ottawa Charter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The fundamental conditions and resources for health are:</a:t>
            </a:r>
          </a:p>
          <a:p>
            <a:r>
              <a:rPr lang="en-GB" sz="2000" dirty="0"/>
              <a:t>peace,</a:t>
            </a:r>
          </a:p>
          <a:p>
            <a:r>
              <a:rPr lang="en-GB" sz="2000" dirty="0"/>
              <a:t>shelter,</a:t>
            </a:r>
          </a:p>
          <a:p>
            <a:r>
              <a:rPr lang="en-GB" sz="2000" dirty="0"/>
              <a:t>education,</a:t>
            </a:r>
          </a:p>
          <a:p>
            <a:r>
              <a:rPr lang="en-GB" sz="2000" dirty="0"/>
              <a:t>food,</a:t>
            </a:r>
          </a:p>
          <a:p>
            <a:r>
              <a:rPr lang="en-GB" sz="2000" dirty="0"/>
              <a:t>income,</a:t>
            </a:r>
          </a:p>
          <a:p>
            <a:r>
              <a:rPr lang="en-GB" sz="2000" dirty="0"/>
              <a:t>a stable eco-system,</a:t>
            </a:r>
          </a:p>
          <a:p>
            <a:r>
              <a:rPr lang="en-GB" sz="2000" dirty="0"/>
              <a:t>sustainable resources,</a:t>
            </a:r>
          </a:p>
          <a:p>
            <a:r>
              <a:rPr lang="en-GB" sz="2000" dirty="0"/>
              <a:t>social justice, and equity.</a:t>
            </a:r>
          </a:p>
          <a:p>
            <a:r>
              <a:rPr lang="en-GB" sz="2000" dirty="0"/>
              <a:t>Improvement in health requires a secure foundation in these basic prerequisites.</a:t>
            </a:r>
          </a:p>
          <a:p>
            <a:pPr algn="r">
              <a:buNone/>
            </a:pPr>
            <a:r>
              <a:rPr lang="en-GB" sz="2000" dirty="0"/>
              <a:t>(WHO 2014)</a:t>
            </a:r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Prerequisites for Health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sz="2500" dirty="0"/>
          </a:p>
          <a:p>
            <a:pPr eaLnBrk="1" hangingPunct="1"/>
            <a:r>
              <a:rPr lang="en-GB" altLang="en-US" sz="2500" dirty="0"/>
              <a:t>For more information about the Ottawa Charter and definitions of key terms see: </a:t>
            </a:r>
          </a:p>
          <a:p>
            <a:pPr eaLnBrk="1" hangingPunct="1"/>
            <a:r>
              <a:rPr lang="en-GB" altLang="en-US" sz="2500" dirty="0">
                <a:hlinkClick r:id="rId3"/>
              </a:rPr>
              <a:t>http://www.who.int/healthpromotion/conferences/previous/ottawa/en/</a:t>
            </a:r>
            <a:endParaRPr lang="en-GB" altLang="en-US" sz="2500" dirty="0"/>
          </a:p>
          <a:p>
            <a:pPr eaLnBrk="1" hangingPunct="1"/>
            <a:endParaRPr lang="en-GB" altLang="en-US" sz="2500" dirty="0"/>
          </a:p>
          <a:p>
            <a:pPr eaLnBrk="1" hangingPunct="1"/>
            <a:endParaRPr lang="en-GB" altLang="en-US" sz="2500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Health Promotion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 vary, some focus on being disease free, however, this definition recognises the need for individuals to take control of the outside factors – environmental/social.</a:t>
            </a:r>
          </a:p>
          <a:p>
            <a:pPr marL="109537" indent="0" algn="r">
              <a:buNone/>
            </a:pPr>
            <a:r>
              <a:rPr lang="en-GB" dirty="0"/>
              <a:t>(WHO 1984)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Health Promotion</a:t>
            </a:r>
          </a:p>
        </p:txBody>
      </p:sp>
    </p:spTree>
    <p:extLst>
      <p:ext uri="{BB962C8B-B14F-4D97-AF65-F5344CB8AC3E}">
        <p14:creationId xmlns:p14="http://schemas.microsoft.com/office/powerpoint/2010/main" val="105837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Concerned with </a:t>
            </a:r>
            <a:r>
              <a:rPr lang="en-GB" altLang="en-US" sz="2400" b="1" dirty="0"/>
              <a:t>determinants of health </a:t>
            </a:r>
            <a:r>
              <a:rPr lang="en-GB" altLang="en-US" sz="2400" dirty="0"/>
              <a:t>as well as addressing health inequalities.</a:t>
            </a:r>
          </a:p>
          <a:p>
            <a:pPr>
              <a:buFont typeface="Wingdings 3" pitchFamily="18" charset="2"/>
              <a:buNone/>
            </a:pPr>
            <a:endParaRPr lang="en-GB" altLang="en-US" sz="2400" dirty="0"/>
          </a:p>
          <a:p>
            <a:r>
              <a:rPr lang="en-GB" altLang="en-US" sz="2400" dirty="0"/>
              <a:t>Many health problems are systemic and are influenced by social inequalities and discrimination. </a:t>
            </a:r>
          </a:p>
          <a:p>
            <a:endParaRPr lang="en-GB" altLang="en-US" sz="2400" dirty="0"/>
          </a:p>
          <a:p>
            <a:r>
              <a:rPr lang="en-GB" altLang="en-US" sz="2400" dirty="0"/>
              <a:t>Factors influencing health, and health inequality as well as models of health promotion will </a:t>
            </a:r>
            <a:r>
              <a:rPr lang="en-GB" altLang="en-US" sz="2400"/>
              <a:t>be discussed later</a:t>
            </a:r>
            <a:r>
              <a:rPr lang="en-GB" altLang="en-US" sz="2400" dirty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Health promotion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 or small groups discuss why health promotion is important and what the aims of health promotion are.</a:t>
            </a:r>
          </a:p>
          <a:p>
            <a:endParaRPr lang="en-GB" dirty="0"/>
          </a:p>
          <a:p>
            <a:r>
              <a:rPr lang="en-GB" dirty="0"/>
              <a:t>Note your ideas on flip chart paper.</a:t>
            </a:r>
          </a:p>
          <a:p>
            <a:endParaRPr lang="en-GB" dirty="0"/>
          </a:p>
          <a:p>
            <a:r>
              <a:rPr lang="en-GB" dirty="0"/>
              <a:t>Be prepared to feedback your ideas to the class.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of health promotion?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Office of National Statistics</a:t>
            </a:r>
          </a:p>
          <a:p>
            <a:r>
              <a:rPr lang="en-GB" dirty="0">
                <a:hlinkClick r:id="rId2"/>
              </a:rPr>
              <a:t>http://www.statistics.gov.uk/hub/index.html</a:t>
            </a:r>
            <a:endParaRPr lang="en-GB" dirty="0"/>
          </a:p>
          <a:p>
            <a:r>
              <a:rPr lang="en-GB"/>
              <a:t>Stats </a:t>
            </a:r>
            <a:r>
              <a:rPr lang="en-GB" dirty="0"/>
              <a:t>Wales </a:t>
            </a:r>
            <a:r>
              <a:rPr lang="en-GB" dirty="0">
                <a:hlinkClick r:id="rId3"/>
              </a:rPr>
              <a:t>https://statswales.wales.gov.uk/Catalogue</a:t>
            </a:r>
            <a:endParaRPr lang="en-GB" dirty="0"/>
          </a:p>
          <a:p>
            <a:r>
              <a:rPr lang="en-GB" dirty="0"/>
              <a:t>Public Health Wales</a:t>
            </a:r>
          </a:p>
          <a:p>
            <a:r>
              <a:rPr lang="en-GB" dirty="0">
                <a:hlinkClick r:id="rId4"/>
              </a:rPr>
              <a:t>http://www.publichealthwales.wales.nhs.uk</a:t>
            </a:r>
            <a:endParaRPr lang="en-GB" dirty="0"/>
          </a:p>
          <a:p>
            <a:r>
              <a:rPr lang="en-GB" dirty="0"/>
              <a:t>Public Health England</a:t>
            </a:r>
          </a:p>
          <a:p>
            <a:r>
              <a:rPr lang="en-GB" dirty="0">
                <a:hlinkClick r:id="rId5"/>
              </a:rPr>
              <a:t>https://www.gov.uk/government/organisations/public-health-england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find data?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Stats OECD (Organisation for Economic Co-operation and Development</a:t>
            </a:r>
          </a:p>
          <a:p>
            <a:r>
              <a:rPr lang="en-GB" dirty="0">
                <a:hlinkClick r:id="rId2"/>
              </a:rPr>
              <a:t>http://stats.oecd.org/</a:t>
            </a:r>
            <a:endParaRPr lang="en-GB" dirty="0"/>
          </a:p>
          <a:p>
            <a:r>
              <a:rPr lang="en-GB" dirty="0"/>
              <a:t>National Institute for Health and Care Excellence (NICE)</a:t>
            </a:r>
          </a:p>
          <a:p>
            <a:r>
              <a:rPr lang="en-GB" dirty="0">
                <a:hlinkClick r:id="rId3"/>
              </a:rPr>
              <a:t>https://www.nice.org.uk/</a:t>
            </a:r>
            <a:endParaRPr lang="en-GB" dirty="0"/>
          </a:p>
          <a:p>
            <a:r>
              <a:rPr lang="en-GB" dirty="0"/>
              <a:t>Joseph </a:t>
            </a:r>
            <a:r>
              <a:rPr lang="en-GB" dirty="0" err="1"/>
              <a:t>Rowntree</a:t>
            </a:r>
            <a:r>
              <a:rPr lang="en-GB" dirty="0"/>
              <a:t> Foundation (JRF) </a:t>
            </a:r>
          </a:p>
          <a:p>
            <a:r>
              <a:rPr lang="en-GB" dirty="0">
                <a:hlinkClick r:id="rId4"/>
              </a:rPr>
              <a:t>http://www.jrf.org.uk/</a:t>
            </a:r>
            <a:endParaRPr lang="en-GB" dirty="0"/>
          </a:p>
          <a:p>
            <a:r>
              <a:rPr lang="en-GB" dirty="0"/>
              <a:t>UK Parliament </a:t>
            </a:r>
          </a:p>
          <a:p>
            <a:r>
              <a:rPr lang="en-GB" dirty="0">
                <a:hlinkClick r:id="rId5"/>
              </a:rPr>
              <a:t>http://www.parliament.uk/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find data?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/>
              <a:t>Naidoo</a:t>
            </a:r>
            <a:r>
              <a:rPr lang="en-GB" sz="1800" dirty="0"/>
              <a:t>, J and Wills, J (2000) </a:t>
            </a:r>
            <a:r>
              <a:rPr lang="en-GB" sz="1800" i="1" dirty="0"/>
              <a:t>Health </a:t>
            </a:r>
            <a:r>
              <a:rPr lang="en-GB" sz="1800" i="1" dirty="0" err="1"/>
              <a:t>Promotion:Foundations</a:t>
            </a:r>
            <a:r>
              <a:rPr lang="en-GB" sz="1800" i="1" dirty="0"/>
              <a:t> for Practice,</a:t>
            </a:r>
            <a:r>
              <a:rPr lang="en-GB" sz="1800" dirty="0"/>
              <a:t> London: </a:t>
            </a:r>
            <a:r>
              <a:rPr lang="en-GB" sz="1800" dirty="0" err="1"/>
              <a:t>Balliere</a:t>
            </a:r>
            <a:r>
              <a:rPr lang="en-GB" sz="1800" dirty="0"/>
              <a:t> </a:t>
            </a:r>
            <a:r>
              <a:rPr lang="en-GB" sz="1800" dirty="0" err="1"/>
              <a:t>Tindall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World Health Organisation (WHO) (2014) </a:t>
            </a:r>
            <a:r>
              <a:rPr lang="en-GB" sz="1800" i="1" dirty="0"/>
              <a:t>The Ottawa Charter for Health Promotion</a:t>
            </a:r>
            <a:r>
              <a:rPr lang="en-GB" sz="1800" dirty="0"/>
              <a:t> [Online} Available at http://www.who.int/healthpromotion/conferences/previous/ottawa/en/ Accessed 10</a:t>
            </a:r>
            <a:r>
              <a:rPr lang="en-GB" sz="1800" baseline="30000" dirty="0"/>
              <a:t>th</a:t>
            </a:r>
            <a:r>
              <a:rPr lang="en-GB" sz="1800" dirty="0"/>
              <a:t> September 2014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9838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smtClean="0"/>
              <a:t>Doherty, J. and Hughes, M. (2009) </a:t>
            </a:r>
            <a:r>
              <a:rPr lang="en-GB" altLang="en-US" sz="2800" i="1" smtClean="0"/>
              <a:t>Child Development Theory and Practice 0-11 </a:t>
            </a:r>
            <a:r>
              <a:rPr lang="en-GB" altLang="en-US" sz="2800" smtClean="0"/>
              <a:t>Pearson Education: Harlow</a:t>
            </a:r>
          </a:p>
          <a:p>
            <a:r>
              <a:rPr lang="en-GB" altLang="en-US" sz="2800" i="1" smtClean="0">
                <a:solidFill>
                  <a:srgbClr val="000000"/>
                </a:solidFill>
              </a:rPr>
              <a:t>Source</a:t>
            </a:r>
            <a:r>
              <a:rPr lang="en-GB" altLang="en-US" sz="2800" smtClean="0">
                <a:solidFill>
                  <a:srgbClr val="000000"/>
                </a:solidFill>
              </a:rPr>
              <a:t>: Bronfenbrenner, 1995, The Bioecological Model from a Life Course Perspective, in Moen, P. </a:t>
            </a:r>
            <a:r>
              <a:rPr lang="en-GB" altLang="en-US" sz="2800" i="1" smtClean="0">
                <a:solidFill>
                  <a:srgbClr val="000000"/>
                </a:solidFill>
              </a:rPr>
              <a:t>et al</a:t>
            </a:r>
            <a:r>
              <a:rPr lang="en-GB" altLang="en-US" sz="2800" smtClean="0">
                <a:solidFill>
                  <a:srgbClr val="000000"/>
                </a:solidFill>
              </a:rPr>
              <a:t>. (eds) </a:t>
            </a:r>
            <a:r>
              <a:rPr lang="en-GB" altLang="en-US" sz="2800" i="1" smtClean="0">
                <a:solidFill>
                  <a:srgbClr val="000000"/>
                </a:solidFill>
              </a:rPr>
              <a:t>Examining Lives in Context</a:t>
            </a:r>
            <a:r>
              <a:rPr lang="en-GB" altLang="en-US" sz="2800" smtClean="0">
                <a:solidFill>
                  <a:srgbClr val="000000"/>
                </a:solidFill>
              </a:rPr>
              <a:t>, American Psychological Association, Washington, DC, Copyright 1995. Reprinted with permission</a:t>
            </a:r>
            <a:endParaRPr lang="en-GB" altLang="en-US" sz="2800" smtClean="0"/>
          </a:p>
          <a:p>
            <a:endParaRPr lang="en-GB" altLang="en-US" smtClean="0"/>
          </a:p>
        </p:txBody>
      </p:sp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References and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3440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Green, J &amp; Tones, K (2010) </a:t>
            </a:r>
            <a:r>
              <a:rPr lang="en-GB" altLang="en-US" i="1" smtClean="0"/>
              <a:t>Health Promotion:Planning and Strategies </a:t>
            </a:r>
            <a:r>
              <a:rPr lang="en-GB" altLang="en-US" smtClean="0"/>
              <a:t>2</a:t>
            </a:r>
            <a:r>
              <a:rPr lang="en-GB" altLang="en-US" baseline="30000" smtClean="0"/>
              <a:t>nd</a:t>
            </a:r>
            <a:r>
              <a:rPr lang="en-GB" altLang="en-US" smtClean="0"/>
              <a:t> Ed, London: Sage</a:t>
            </a:r>
          </a:p>
          <a:p>
            <a:r>
              <a:rPr lang="en-GB" altLang="en-US" smtClean="0"/>
              <a:t>Naidoo, J. &amp; Wills, J. (1994) </a:t>
            </a:r>
            <a:r>
              <a:rPr lang="en-GB" altLang="en-US" i="1" smtClean="0"/>
              <a:t>Health Promotion: Foundations for Practice</a:t>
            </a:r>
            <a:r>
              <a:rPr lang="en-GB" altLang="en-US" smtClean="0"/>
              <a:t>,London: BalliereTindall</a:t>
            </a:r>
          </a:p>
        </p:txBody>
      </p:sp>
      <p:sp>
        <p:nvSpPr>
          <p:cNvPr id="3" name="Title 2">
            <a:extLst/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References and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70921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pulent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Opulent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3.xml><?xml version="1.0" encoding="utf-8"?>
<a:themeOverride xmlns:a="http://schemas.openxmlformats.org/drawingml/2006/main">
  <a:clrScheme name="Opulent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4.xml><?xml version="1.0" encoding="utf-8"?>
<a:themeOverride xmlns:a="http://schemas.openxmlformats.org/drawingml/2006/main">
  <a:clrScheme name="Opulent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958</TotalTime>
  <Words>1334</Words>
  <Application>Microsoft Office PowerPoint</Application>
  <PresentationFormat>On-screen Show (4:3)</PresentationFormat>
  <Paragraphs>175</Paragraphs>
  <Slides>37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8" baseType="lpstr">
      <vt:lpstr>Arial</vt:lpstr>
      <vt:lpstr>Calibri</vt:lpstr>
      <vt:lpstr>Comic Sans MS</vt:lpstr>
      <vt:lpstr>Lucida Sans Unicode</vt:lpstr>
      <vt:lpstr>Tahoma</vt:lpstr>
      <vt:lpstr>Times New Roman</vt:lpstr>
      <vt:lpstr>Verdana</vt:lpstr>
      <vt:lpstr>Wingdings</vt:lpstr>
      <vt:lpstr>Wingdings 2</vt:lpstr>
      <vt:lpstr>Wingdings 3</vt:lpstr>
      <vt:lpstr>Concourse</vt:lpstr>
      <vt:lpstr>What is Health and Health Promotion?</vt:lpstr>
      <vt:lpstr>Objectives</vt:lpstr>
      <vt:lpstr> What is Health? </vt:lpstr>
      <vt:lpstr>PowerPoint Presentation</vt:lpstr>
      <vt:lpstr>Health Definition (1946)</vt:lpstr>
      <vt:lpstr>WHO (1984)</vt:lpstr>
      <vt:lpstr>Health – is Holistic</vt:lpstr>
      <vt:lpstr>Class Activity 1</vt:lpstr>
      <vt:lpstr>Influences on Health</vt:lpstr>
      <vt:lpstr>Activity 2</vt:lpstr>
      <vt:lpstr>Concepts of Health.</vt:lpstr>
      <vt:lpstr>Bronfennbrenner’s Bioecological Model of Human Development – links to influences on health (Berk 2006)</vt:lpstr>
      <vt:lpstr>PowerPoint Presentation</vt:lpstr>
      <vt:lpstr>  Social Determinants of Health (Film)  </vt:lpstr>
      <vt:lpstr>Determinants of Health</vt:lpstr>
      <vt:lpstr>Determinants of Health (1993)</vt:lpstr>
      <vt:lpstr>Determinants of Health  </vt:lpstr>
      <vt:lpstr>The Determinants of Health  </vt:lpstr>
      <vt:lpstr>Who is responsible for child health?</vt:lpstr>
      <vt:lpstr>Social Services and Wellbeing (Wales) Act 2014 (Film)</vt:lpstr>
      <vt:lpstr>PowerPoint Presentation</vt:lpstr>
      <vt:lpstr>What is Health Promotion?</vt:lpstr>
      <vt:lpstr>Definitions  </vt:lpstr>
      <vt:lpstr>Health Promotion Definitions </vt:lpstr>
      <vt:lpstr>Definitions: What is health promotion? </vt:lpstr>
      <vt:lpstr>Ottawa Charter</vt:lpstr>
      <vt:lpstr>Ottawa Charter</vt:lpstr>
      <vt:lpstr> Prerequisites for Health </vt:lpstr>
      <vt:lpstr>Health Promotion </vt:lpstr>
      <vt:lpstr>Definition of Health Promotion</vt:lpstr>
      <vt:lpstr>Health promotion </vt:lpstr>
      <vt:lpstr>Aims of health promotion?</vt:lpstr>
      <vt:lpstr>Where to find data?</vt:lpstr>
      <vt:lpstr>Where to find data?</vt:lpstr>
      <vt:lpstr>References</vt:lpstr>
      <vt:lpstr>References and Further Reading</vt:lpstr>
      <vt:lpstr>References and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Health?</dc:title>
  <dc:creator>davies</dc:creator>
  <cp:lastModifiedBy>Karen Hudson</cp:lastModifiedBy>
  <cp:revision>76</cp:revision>
  <cp:lastPrinted>2017-10-10T15:31:40Z</cp:lastPrinted>
  <dcterms:created xsi:type="dcterms:W3CDTF">2003-10-11T13:45:40Z</dcterms:created>
  <dcterms:modified xsi:type="dcterms:W3CDTF">2019-11-08T13:39:44Z</dcterms:modified>
</cp:coreProperties>
</file>