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13"/>
  </p:notesMasterIdLst>
  <p:sldIdLst>
    <p:sldId id="256" r:id="rId3"/>
    <p:sldId id="257" r:id="rId4"/>
    <p:sldId id="259" r:id="rId5"/>
    <p:sldId id="260" r:id="rId6"/>
    <p:sldId id="261" r:id="rId7"/>
    <p:sldId id="262" r:id="rId8"/>
    <p:sldId id="263" r:id="rId9"/>
    <p:sldId id="264" r:id="rId10"/>
    <p:sldId id="265" r:id="rId11"/>
    <p:sldId id="258"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82" autoAdjust="0"/>
    <p:restoredTop sz="94660"/>
  </p:normalViewPr>
  <p:slideViewPr>
    <p:cSldViewPr snapToGrid="0">
      <p:cViewPr varScale="1">
        <p:scale>
          <a:sx n="83" d="100"/>
          <a:sy n="83" d="100"/>
        </p:scale>
        <p:origin x="816" y="6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53523ccd3f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53523ccd3f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0"/>
              </a:spcBef>
              <a:spcAft>
                <a:spcPts val="1200"/>
              </a:spcAft>
              <a:buClr>
                <a:srgbClr val="595959"/>
              </a:buClr>
              <a:buSzPts val="1800"/>
              <a:buFont typeface="Arial"/>
              <a:buNone/>
              <a:tabLst/>
              <a:defRPr/>
            </a:pPr>
            <a:r>
              <a:rPr kumimoji="0" lang="en-US" sz="1800" b="0" i="0" u="none" strike="noStrike" kern="0" cap="none" spc="0" normalizeH="0" baseline="0" noProof="0" dirty="0">
                <a:ln>
                  <a:noFill/>
                </a:ln>
                <a:solidFill>
                  <a:srgbClr val="595959"/>
                </a:solidFill>
                <a:effectLst/>
                <a:uLnTx/>
                <a:uFillTx/>
                <a:latin typeface="Arial"/>
                <a:cs typeface="Arial"/>
                <a:sym typeface="Arial"/>
              </a:rPr>
              <a:t>This presentation aims to discuss two </a:t>
            </a:r>
            <a:r>
              <a:rPr kumimoji="0" lang="en-US" sz="1800" b="0" i="0" u="none" strike="noStrike" kern="0" cap="none" spc="0" normalizeH="0" baseline="0" noProof="0" dirty="0" err="1">
                <a:ln>
                  <a:noFill/>
                </a:ln>
                <a:solidFill>
                  <a:srgbClr val="595959"/>
                </a:solidFill>
                <a:effectLst/>
                <a:uLnTx/>
                <a:uFillTx/>
                <a:latin typeface="Arial"/>
                <a:cs typeface="Arial"/>
                <a:sym typeface="Arial"/>
              </a:rPr>
              <a:t>creche</a:t>
            </a:r>
            <a:r>
              <a:rPr kumimoji="0" lang="en-US" sz="1800" b="0" i="0" u="none" strike="noStrike" kern="0" cap="none" spc="0" normalizeH="0" baseline="0" noProof="0" dirty="0">
                <a:ln>
                  <a:noFill/>
                </a:ln>
                <a:solidFill>
                  <a:srgbClr val="595959"/>
                </a:solidFill>
                <a:effectLst/>
                <a:uLnTx/>
                <a:uFillTx/>
                <a:latin typeface="Arial"/>
                <a:cs typeface="Arial"/>
                <a:sym typeface="Arial"/>
              </a:rPr>
              <a:t> activities for children while their mothers’ attend a weekly one-hour support session. </a:t>
            </a:r>
            <a:r>
              <a:rPr kumimoji="0" lang="en-US" sz="1800" b="0" i="0" u="none" strike="noStrike" kern="0" cap="none" spc="0" normalizeH="0" baseline="0" noProof="0" dirty="0" err="1">
                <a:ln>
                  <a:noFill/>
                </a:ln>
                <a:solidFill>
                  <a:srgbClr val="595959"/>
                </a:solidFill>
                <a:effectLst/>
                <a:uLnTx/>
                <a:uFillTx/>
                <a:latin typeface="Arial"/>
                <a:cs typeface="Arial"/>
                <a:sym typeface="Arial"/>
              </a:rPr>
              <a:t>Creche</a:t>
            </a:r>
            <a:r>
              <a:rPr kumimoji="0" lang="en-US" sz="1800" b="0" i="0" u="none" strike="noStrike" kern="0" cap="none" spc="0" normalizeH="0" baseline="0" noProof="0" dirty="0">
                <a:ln>
                  <a:noFill/>
                </a:ln>
                <a:solidFill>
                  <a:srgbClr val="595959"/>
                </a:solidFill>
                <a:effectLst/>
                <a:uLnTx/>
                <a:uFillTx/>
                <a:latin typeface="Arial"/>
                <a:cs typeface="Arial"/>
                <a:sym typeface="Arial"/>
              </a:rPr>
              <a:t> activities are age-appropriate tasks and games designed for children in a supervised setting (</a:t>
            </a:r>
            <a:r>
              <a:rPr kumimoji="0" lang="en-US" sz="1100" b="0" i="0" u="none" strike="noStrike" kern="0" cap="none" spc="0" normalizeH="0" baseline="0" noProof="0" dirty="0">
                <a:ln>
                  <a:noFill/>
                </a:ln>
                <a:solidFill>
                  <a:srgbClr val="000000"/>
                </a:solidFill>
                <a:effectLst/>
                <a:uLnTx/>
                <a:uFillTx/>
                <a:latin typeface="Arial"/>
                <a:cs typeface="Arial"/>
                <a:sym typeface="Arial"/>
              </a:rPr>
              <a:t>Gupta et al., 2022). </a:t>
            </a:r>
            <a:r>
              <a:rPr kumimoji="0" lang="en-US" sz="1800" b="0" i="0" u="none" strike="noStrike" kern="0" cap="none" spc="0" normalizeH="0" baseline="0" noProof="0" dirty="0">
                <a:ln>
                  <a:noFill/>
                </a:ln>
                <a:solidFill>
                  <a:srgbClr val="595959"/>
                </a:solidFill>
                <a:effectLst/>
                <a:uLnTx/>
                <a:uFillTx/>
                <a:latin typeface="Arial"/>
                <a:cs typeface="Arial"/>
                <a:sym typeface="Arial"/>
              </a:rPr>
              <a:t>These activities provide a safe and engaging environment where children can learn, play, and socialize. They aim to support children's development by stimulating their cognitive, social, and emotional skills. For accomplishing the aim of this report, the children aged from 7 to 11 years will be considered.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err="1"/>
              <a:t>Creche</a:t>
            </a:r>
            <a:r>
              <a:rPr lang="en-US" dirty="0"/>
              <a:t> activities are carefully planned and structured tasks and games for children in a supervised setting, such as a daycare or women's refuge center (Rose and </a:t>
            </a:r>
            <a:r>
              <a:rPr lang="en-US" dirty="0" err="1"/>
              <a:t>Leperre</a:t>
            </a:r>
            <a:r>
              <a:rPr lang="en-US" dirty="0"/>
              <a:t>, 2020). These activities serve as an opportunity for children to engage in age-appropriate play, exploration, and learning experiences. They are designed to promote various aspects of child development, including cognitive, social, emotional, and physical skills (Rose and </a:t>
            </a:r>
            <a:r>
              <a:rPr lang="en-US" dirty="0" err="1"/>
              <a:t>Leperre</a:t>
            </a:r>
            <a:r>
              <a:rPr lang="en-US" dirty="0"/>
              <a:t>, 2020). </a:t>
            </a:r>
            <a:r>
              <a:rPr lang="en-US" dirty="0" err="1"/>
              <a:t>Creche</a:t>
            </a:r>
            <a:r>
              <a:rPr lang="en-US" dirty="0"/>
              <a:t> activities often involve storytelling, art and craft projects, music and movement, sensory play, outdoor play, and cooperative games (Rose and </a:t>
            </a:r>
            <a:r>
              <a:rPr lang="en-US" dirty="0" err="1"/>
              <a:t>Leperre</a:t>
            </a:r>
            <a:r>
              <a:rPr lang="en-US" dirty="0"/>
              <a:t>, 2020). They provide a nurturing environment where children can develop their imagination, problem-solving abilities, communication skills, and build relationships with peers. These activities play a vital role in supporting children's holistic growth and well-being.</a:t>
            </a:r>
          </a:p>
        </p:txBody>
      </p:sp>
    </p:spTree>
    <p:extLst>
      <p:ext uri="{BB962C8B-B14F-4D97-AF65-F5344CB8AC3E}">
        <p14:creationId xmlns:p14="http://schemas.microsoft.com/office/powerpoint/2010/main" val="2417853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err="1">
                <a:solidFill>
                  <a:srgbClr val="000000"/>
                </a:solidFill>
                <a:effectLst/>
                <a:latin typeface="Arial"/>
                <a:ea typeface="Arial"/>
                <a:cs typeface="Arial"/>
                <a:sym typeface="Arial"/>
              </a:rPr>
              <a:t>Creche</a:t>
            </a:r>
            <a:r>
              <a:rPr lang="en-US" sz="1100" b="0" i="0" u="none" strike="noStrike" cap="none" dirty="0">
                <a:solidFill>
                  <a:srgbClr val="000000"/>
                </a:solidFill>
                <a:effectLst/>
                <a:latin typeface="Arial"/>
                <a:ea typeface="Arial"/>
                <a:cs typeface="Arial"/>
                <a:sym typeface="Arial"/>
              </a:rPr>
              <a:t> activities hold immense importance in supporting children's development and well-being. These activities provide a structured and stimulating environment where children can engage in age-appropriate play, exploration, and learning experiences (</a:t>
            </a:r>
            <a:r>
              <a:rPr lang="en-US" sz="1100" b="0" i="0" u="none" strike="noStrike" cap="none" dirty="0" err="1">
                <a:solidFill>
                  <a:srgbClr val="000000"/>
                </a:solidFill>
                <a:effectLst/>
                <a:latin typeface="Arial"/>
                <a:ea typeface="Arial"/>
                <a:cs typeface="Arial"/>
                <a:sym typeface="Arial"/>
              </a:rPr>
              <a:t>Ologbosere</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Ogofure</a:t>
            </a:r>
            <a:r>
              <a:rPr lang="en-US" sz="1100" b="0" i="0" u="none" strike="noStrike" cap="none" dirty="0">
                <a:solidFill>
                  <a:srgbClr val="000000"/>
                </a:solidFill>
                <a:effectLst/>
                <a:latin typeface="Arial"/>
                <a:ea typeface="Arial"/>
                <a:cs typeface="Arial"/>
                <a:sym typeface="Arial"/>
              </a:rPr>
              <a:t>, 2020). By participating in </a:t>
            </a:r>
            <a:r>
              <a:rPr lang="en-US" sz="1100" b="0" i="0" u="none" strike="noStrike" cap="none" dirty="0" err="1">
                <a:solidFill>
                  <a:srgbClr val="000000"/>
                </a:solidFill>
                <a:effectLst/>
                <a:latin typeface="Arial"/>
                <a:ea typeface="Arial"/>
                <a:cs typeface="Arial"/>
                <a:sym typeface="Arial"/>
              </a:rPr>
              <a:t>creche</a:t>
            </a:r>
            <a:r>
              <a:rPr lang="en-US" sz="1100" b="0" i="0" u="none" strike="noStrike" cap="none" dirty="0">
                <a:solidFill>
                  <a:srgbClr val="000000"/>
                </a:solidFill>
                <a:effectLst/>
                <a:latin typeface="Arial"/>
                <a:ea typeface="Arial"/>
                <a:cs typeface="Arial"/>
                <a:sym typeface="Arial"/>
              </a:rPr>
              <a:t> activities, children can develop essential cognitive, social, emotional, and physical skills. They enhance their problem-solving abilities, imagination, creativity, and language skills through storytelling, art, and cooperative games (</a:t>
            </a:r>
            <a:r>
              <a:rPr lang="en-US" sz="1100" b="0" i="0" u="none" strike="noStrike" cap="none" dirty="0" err="1">
                <a:solidFill>
                  <a:srgbClr val="000000"/>
                </a:solidFill>
                <a:effectLst/>
                <a:latin typeface="Arial"/>
                <a:ea typeface="Arial"/>
                <a:cs typeface="Arial"/>
                <a:sym typeface="Arial"/>
              </a:rPr>
              <a:t>Ologbosere</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Ogofure</a:t>
            </a:r>
            <a:r>
              <a:rPr lang="en-US" sz="1100" b="0" i="0" u="none" strike="noStrike" cap="none" dirty="0">
                <a:solidFill>
                  <a:srgbClr val="000000"/>
                </a:solidFill>
                <a:effectLst/>
                <a:latin typeface="Arial"/>
                <a:ea typeface="Arial"/>
                <a:cs typeface="Arial"/>
                <a:sym typeface="Arial"/>
              </a:rPr>
              <a:t>, 2020). </a:t>
            </a:r>
            <a:r>
              <a:rPr lang="en-US" sz="1100" b="0" i="0" u="none" strike="noStrike" cap="none" dirty="0" err="1">
                <a:solidFill>
                  <a:srgbClr val="000000"/>
                </a:solidFill>
                <a:effectLst/>
                <a:latin typeface="Arial"/>
                <a:ea typeface="Arial"/>
                <a:cs typeface="Arial"/>
                <a:sym typeface="Arial"/>
              </a:rPr>
              <a:t>Creche</a:t>
            </a:r>
            <a:r>
              <a:rPr lang="en-US" sz="1100" b="0" i="0" u="none" strike="noStrike" cap="none" dirty="0">
                <a:solidFill>
                  <a:srgbClr val="000000"/>
                </a:solidFill>
                <a:effectLst/>
                <a:latin typeface="Arial"/>
                <a:ea typeface="Arial"/>
                <a:cs typeface="Arial"/>
                <a:sym typeface="Arial"/>
              </a:rPr>
              <a:t> activities also foster social interactions which help children to build friendships, empathy, and communication skills (</a:t>
            </a:r>
            <a:r>
              <a:rPr lang="en-US" sz="1100" b="0" i="0" u="none" strike="noStrike" cap="none" dirty="0" err="1">
                <a:solidFill>
                  <a:srgbClr val="000000"/>
                </a:solidFill>
                <a:effectLst/>
                <a:latin typeface="Arial"/>
                <a:ea typeface="Arial"/>
                <a:cs typeface="Arial"/>
                <a:sym typeface="Arial"/>
              </a:rPr>
              <a:t>Ologbosere</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Ogofure</a:t>
            </a:r>
            <a:r>
              <a:rPr lang="en-US" sz="1100" b="0" i="0" u="none" strike="noStrike" cap="none" dirty="0">
                <a:solidFill>
                  <a:srgbClr val="000000"/>
                </a:solidFill>
                <a:effectLst/>
                <a:latin typeface="Arial"/>
                <a:ea typeface="Arial"/>
                <a:cs typeface="Arial"/>
                <a:sym typeface="Arial"/>
              </a:rPr>
              <a:t>, 2020). Moreover, these activities promote physical development through movement, outdoor play, and sensory experiences. Overall, </a:t>
            </a:r>
            <a:r>
              <a:rPr lang="en-US" sz="1100" b="0" i="0" u="none" strike="noStrike" cap="none" dirty="0" err="1">
                <a:solidFill>
                  <a:srgbClr val="000000"/>
                </a:solidFill>
                <a:effectLst/>
                <a:latin typeface="Arial"/>
                <a:ea typeface="Arial"/>
                <a:cs typeface="Arial"/>
                <a:sym typeface="Arial"/>
              </a:rPr>
              <a:t>creche</a:t>
            </a:r>
            <a:r>
              <a:rPr lang="en-US" sz="1100" b="0" i="0" u="none" strike="noStrike" cap="none" dirty="0">
                <a:solidFill>
                  <a:srgbClr val="000000"/>
                </a:solidFill>
                <a:effectLst/>
                <a:latin typeface="Arial"/>
                <a:ea typeface="Arial"/>
                <a:cs typeface="Arial"/>
                <a:sym typeface="Arial"/>
              </a:rPr>
              <a:t> activities play a vital role in nurturing children's holistic growth, fostering their self-esteem, confidence, and preparing them for future educational and social endeavors.</a:t>
            </a:r>
          </a:p>
        </p:txBody>
      </p:sp>
    </p:spTree>
    <p:extLst>
      <p:ext uri="{BB962C8B-B14F-4D97-AF65-F5344CB8AC3E}">
        <p14:creationId xmlns:p14="http://schemas.microsoft.com/office/powerpoint/2010/main" val="304329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Storytelling and drama, as well as a creative arts workshop, are highly suitable </a:t>
            </a:r>
            <a:r>
              <a:rPr lang="en-US" dirty="0" err="1"/>
              <a:t>creche</a:t>
            </a:r>
            <a:r>
              <a:rPr lang="en-US" dirty="0"/>
              <a:t> activities for children aged 7 to 11 years while their mothers attend the support session. Through interactive storytelling and dramatic play, children can enhance their communication and social skills, as well as their ability to empathize and understand different perspectives (Bravo et al., 2021). The creative arts workshop, on the other hand, taps into their growing independence, imagination, and self-expression (Reed et al., 2020). It provides a platform for children to explore various art forms, such as painting, sculpting, or crafts, allowing them to channel their emotions, enhance creativity, and develop their fine motor skills. Both activities provide holistic opportunities for children to develop their social, emotional, and cognitive abilities while also fostering a sense of accomplishment and self-worth.</a:t>
            </a:r>
          </a:p>
        </p:txBody>
      </p:sp>
    </p:spTree>
    <p:extLst>
      <p:ext uri="{BB962C8B-B14F-4D97-AF65-F5344CB8AC3E}">
        <p14:creationId xmlns:p14="http://schemas.microsoft.com/office/powerpoint/2010/main" val="4134005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Storytelling and drama can be effectively utilized as </a:t>
            </a:r>
            <a:r>
              <a:rPr lang="en-US" dirty="0" err="1"/>
              <a:t>creche</a:t>
            </a:r>
            <a:r>
              <a:rPr lang="en-US" dirty="0"/>
              <a:t> activities for children aged 7 to 11 years while their mothers attend a support session. Storytelling engages children's imagination, improves their listening skills, and expands their vocabulary (Bravo et al., 2021). It offers an opportunity for children to explore different characters, settings, and plotlines which can foster their creativity and critical thinking (Bravo et al., 2021). Drama activities, such as role-playing, improvisation, and performing skits can enhance children's communication, teamwork, and self-confidence (Bravo et al., 2021). They allow children to express their emotions, develop empathy, and understand different perspectives. Through storytelling and drama, children can actively participate, collaborate, and explore their own creativity, while also enjoying an engaging and enriching experience during their time at the </a:t>
            </a:r>
            <a:r>
              <a:rPr lang="en-US" dirty="0" err="1"/>
              <a:t>creche</a:t>
            </a:r>
            <a:r>
              <a:rPr lang="en-US" dirty="0"/>
              <a:t>.</a:t>
            </a:r>
          </a:p>
        </p:txBody>
      </p:sp>
    </p:spTree>
    <p:extLst>
      <p:ext uri="{BB962C8B-B14F-4D97-AF65-F5344CB8AC3E}">
        <p14:creationId xmlns:p14="http://schemas.microsoft.com/office/powerpoint/2010/main" val="1366938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A creative arts workshop can be utilized as a </a:t>
            </a:r>
            <a:r>
              <a:rPr lang="en-US" dirty="0" err="1"/>
              <a:t>creche</a:t>
            </a:r>
            <a:r>
              <a:rPr lang="en-US" dirty="0"/>
              <a:t> activity for children aged 7 to 11 years while their mothers attend a support session. The workshop can include various artistic activities such as painting, sculpting, crafts, and collage making (Reed et al., 2020). These activities allow children to explore their creativity, develop their fine motor skills, and express themselves through different art forms. They can experiment with colors, textures, and materials which can enhance their imagination and self-expression (Reed et al., 2020). The workshop can also incorporate themes or prompts to inspire their artistic creations which can encourage critical thinking and problem-solving (Reed et al., 2020).  Overall, the creative arts workshop provides an engaging and hands-on experience that nurtures children's artistic abilities, boosts their confidence, and allows for personal expression during their time at the </a:t>
            </a:r>
            <a:r>
              <a:rPr lang="en-US" dirty="0" err="1"/>
              <a:t>creche</a:t>
            </a:r>
            <a:r>
              <a:rPr lang="en-US" dirty="0"/>
              <a:t>.</a:t>
            </a:r>
          </a:p>
        </p:txBody>
      </p:sp>
    </p:spTree>
    <p:extLst>
      <p:ext uri="{BB962C8B-B14F-4D97-AF65-F5344CB8AC3E}">
        <p14:creationId xmlns:p14="http://schemas.microsoft.com/office/powerpoint/2010/main" val="4285824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nSpc>
                <a:spcPct val="107000"/>
              </a:lnSpc>
              <a:spcBef>
                <a:spcPts val="0"/>
              </a:spcBef>
              <a:spcAft>
                <a:spcPts val="800"/>
              </a:spcAft>
              <a:buNone/>
            </a:pPr>
            <a:r>
              <a:rPr lang="en-US" sz="1100" dirty="0">
                <a:effectLst/>
                <a:latin typeface="Calibri" panose="020F0502020204030204" pitchFamily="34" charset="0"/>
                <a:ea typeface="Calibri" panose="020F0502020204030204" pitchFamily="34" charset="0"/>
                <a:cs typeface="Arial" panose="020B0604020202020204" pitchFamily="34" charset="0"/>
              </a:rPr>
              <a:t>Social Learning Theory: Albert Bandura's social learning theory suggests that children learn through observation, imitation, and modeling (</a:t>
            </a:r>
            <a:r>
              <a:rPr lang="en-US" sz="1700" dirty="0" err="1">
                <a:solidFill>
                  <a:srgbClr val="44546A"/>
                </a:solidFill>
                <a:effectLst/>
                <a:latin typeface="Arial" panose="020B0604020202020204" pitchFamily="34" charset="0"/>
                <a:ea typeface="Arial" panose="020B0604020202020204" pitchFamily="34" charset="0"/>
                <a:cs typeface="Arial" panose="020B0604020202020204" pitchFamily="34" charset="0"/>
              </a:rPr>
              <a:t>Rumjaun</a:t>
            </a:r>
            <a:r>
              <a:rPr lang="en-US" sz="1700" dirty="0">
                <a:solidFill>
                  <a:srgbClr val="44546A"/>
                </a:solidFill>
                <a:effectLst/>
                <a:latin typeface="Arial" panose="020B0604020202020204" pitchFamily="34" charset="0"/>
                <a:ea typeface="Arial" panose="020B0604020202020204" pitchFamily="34" charset="0"/>
                <a:cs typeface="Arial" panose="020B0604020202020204" pitchFamily="34" charset="0"/>
              </a:rPr>
              <a:t> and </a:t>
            </a:r>
            <a:r>
              <a:rPr lang="en-US" sz="1700" dirty="0" err="1">
                <a:solidFill>
                  <a:srgbClr val="44546A"/>
                </a:solidFill>
                <a:effectLst/>
                <a:latin typeface="Arial" panose="020B0604020202020204" pitchFamily="34" charset="0"/>
                <a:ea typeface="Arial" panose="020B0604020202020204" pitchFamily="34" charset="0"/>
                <a:cs typeface="Arial" panose="020B0604020202020204" pitchFamily="34" charset="0"/>
              </a:rPr>
              <a:t>Narod</a:t>
            </a:r>
            <a:r>
              <a:rPr lang="en-US" sz="1700" dirty="0">
                <a:solidFill>
                  <a:srgbClr val="44546A"/>
                </a:solidFill>
                <a:effectLst/>
                <a:latin typeface="Arial" panose="020B0604020202020204" pitchFamily="34" charset="0"/>
                <a:ea typeface="Arial" panose="020B0604020202020204" pitchFamily="34" charset="0"/>
                <a:cs typeface="Arial" panose="020B0604020202020204" pitchFamily="34" charset="0"/>
              </a:rPr>
              <a:t>, 2020).</a:t>
            </a:r>
            <a:r>
              <a:rPr lang="en-US" sz="1100" dirty="0">
                <a:effectLst/>
                <a:latin typeface="Calibri" panose="020F0502020204030204" pitchFamily="34" charset="0"/>
                <a:ea typeface="Calibri" panose="020F0502020204030204" pitchFamily="34" charset="0"/>
                <a:cs typeface="Arial" panose="020B0604020202020204" pitchFamily="34" charset="0"/>
              </a:rPr>
              <a:t> In the context of storytelling and drama, children observe characters and situations, imitate the </a:t>
            </a:r>
            <a:r>
              <a:rPr lang="en-US" sz="1100" dirty="0" err="1">
                <a:effectLst/>
                <a:latin typeface="Calibri" panose="020F0502020204030204" pitchFamily="34" charset="0"/>
                <a:ea typeface="Calibri" panose="020F0502020204030204" pitchFamily="34" charset="0"/>
                <a:cs typeface="Arial" panose="020B0604020202020204" pitchFamily="34" charset="0"/>
              </a:rPr>
              <a:t>behaviours</a:t>
            </a:r>
            <a:r>
              <a:rPr lang="en-US" sz="1100" dirty="0">
                <a:effectLst/>
                <a:latin typeface="Calibri" panose="020F0502020204030204" pitchFamily="34" charset="0"/>
                <a:ea typeface="Calibri" panose="020F0502020204030204" pitchFamily="34" charset="0"/>
                <a:cs typeface="Arial" panose="020B0604020202020204" pitchFamily="34" charset="0"/>
              </a:rPr>
              <a:t> and actions of those characters, and learn through the experiences portrayed in the stories and dramatic play.</a:t>
            </a:r>
          </a:p>
          <a:p>
            <a:pPr marL="0" marR="0" indent="0">
              <a:lnSpc>
                <a:spcPct val="107000"/>
              </a:lnSpc>
              <a:spcBef>
                <a:spcPts val="0"/>
              </a:spcBef>
              <a:spcAft>
                <a:spcPts val="800"/>
              </a:spcAft>
              <a:buNone/>
            </a:pPr>
            <a:r>
              <a:rPr lang="en-US" sz="1100" dirty="0">
                <a:effectLst/>
                <a:latin typeface="Calibri" panose="020F0502020204030204" pitchFamily="34" charset="0"/>
                <a:ea typeface="Calibri" panose="020F0502020204030204" pitchFamily="34" charset="0"/>
                <a:cs typeface="Arial" panose="020B0604020202020204" pitchFamily="34" charset="0"/>
              </a:rPr>
              <a:t>Cognitive Development Theory: Jean Piaget's cognitive development theory emphasizes the importance of hands-on experiences and active exploration in children's learning and development</a:t>
            </a:r>
            <a:r>
              <a:rPr lang="en-US" sz="1000" dirty="0">
                <a:solidFill>
                  <a:srgbClr val="44546A"/>
                </a:solidFill>
                <a:effectLst/>
                <a:latin typeface="Arial" panose="020B0604020202020204" pitchFamily="34" charset="0"/>
                <a:ea typeface="Arial" panose="020B0604020202020204" pitchFamily="34" charset="0"/>
                <a:cs typeface="Arial" panose="020B0604020202020204" pitchFamily="34" charset="0"/>
              </a:rPr>
              <a:t> (</a:t>
            </a:r>
            <a:r>
              <a:rPr lang="en-US" sz="1000" dirty="0" err="1">
                <a:solidFill>
                  <a:srgbClr val="44546A"/>
                </a:solidFill>
                <a:effectLst/>
                <a:latin typeface="Arial" panose="020B0604020202020204" pitchFamily="34" charset="0"/>
                <a:ea typeface="Arial" panose="020B0604020202020204" pitchFamily="34" charset="0"/>
                <a:cs typeface="Arial" panose="020B0604020202020204" pitchFamily="34" charset="0"/>
              </a:rPr>
              <a:t>Babakr</a:t>
            </a:r>
            <a:r>
              <a:rPr lang="en-US" sz="1000" dirty="0">
                <a:solidFill>
                  <a:srgbClr val="44546A"/>
                </a:solidFill>
                <a:effectLst/>
                <a:latin typeface="Arial" panose="020B0604020202020204" pitchFamily="34" charset="0"/>
                <a:ea typeface="Arial" panose="020B0604020202020204" pitchFamily="34" charset="0"/>
                <a:cs typeface="Arial" panose="020B0604020202020204" pitchFamily="34" charset="0"/>
              </a:rPr>
              <a:t> et al., 2019)</a:t>
            </a:r>
            <a:r>
              <a:rPr lang="en-US" sz="1100" dirty="0">
                <a:effectLst/>
                <a:latin typeface="Calibri" panose="020F0502020204030204" pitchFamily="34" charset="0"/>
                <a:ea typeface="Calibri" panose="020F0502020204030204" pitchFamily="34" charset="0"/>
                <a:cs typeface="Arial" panose="020B0604020202020204" pitchFamily="34" charset="0"/>
              </a:rPr>
              <a:t>. In the creative arts workshop, children engage in various art activities that promote their cognitive skills, such as problem-solving, critical thinking, and spatial reasoning.</a:t>
            </a:r>
          </a:p>
          <a:p>
            <a:pPr marL="0" marR="0" indent="0">
              <a:lnSpc>
                <a:spcPct val="107000"/>
              </a:lnSpc>
              <a:spcBef>
                <a:spcPts val="0"/>
              </a:spcBef>
              <a:spcAft>
                <a:spcPts val="800"/>
              </a:spcAft>
              <a:buNone/>
            </a:pPr>
            <a:r>
              <a:rPr lang="en-US" sz="1100" dirty="0">
                <a:effectLst/>
                <a:latin typeface="Calibri" panose="020F0502020204030204" pitchFamily="34" charset="0"/>
                <a:ea typeface="Calibri" panose="020F0502020204030204" pitchFamily="34" charset="0"/>
                <a:cs typeface="Arial" panose="020B0604020202020204" pitchFamily="34" charset="0"/>
              </a:rPr>
              <a:t>Self-Determination Theory: Developed by Edward </a:t>
            </a:r>
            <a:r>
              <a:rPr lang="en-US" sz="1100" dirty="0" err="1">
                <a:effectLst/>
                <a:latin typeface="Calibri" panose="020F0502020204030204" pitchFamily="34" charset="0"/>
                <a:ea typeface="Calibri" panose="020F0502020204030204" pitchFamily="34" charset="0"/>
                <a:cs typeface="Arial" panose="020B0604020202020204" pitchFamily="34" charset="0"/>
              </a:rPr>
              <a:t>Deci</a:t>
            </a:r>
            <a:r>
              <a:rPr lang="en-US" sz="1100" dirty="0">
                <a:effectLst/>
                <a:latin typeface="Calibri" panose="020F0502020204030204" pitchFamily="34" charset="0"/>
                <a:ea typeface="Calibri" panose="020F0502020204030204" pitchFamily="34" charset="0"/>
                <a:cs typeface="Arial" panose="020B0604020202020204" pitchFamily="34" charset="0"/>
              </a:rPr>
              <a:t> and Richard Ryan, self-determination theory focuses on intrinsic motivation and the satisfaction of psychological needs (</a:t>
            </a:r>
            <a:r>
              <a:rPr lang="en-US" sz="1500" dirty="0">
                <a:solidFill>
                  <a:srgbClr val="44546A"/>
                </a:solidFill>
                <a:effectLst/>
                <a:latin typeface="Arial" panose="020B0604020202020204" pitchFamily="34" charset="0"/>
                <a:ea typeface="Arial" panose="020B0604020202020204" pitchFamily="34" charset="0"/>
                <a:cs typeface="Arial" panose="020B0604020202020204" pitchFamily="34" charset="0"/>
              </a:rPr>
              <a:t>White et al.,</a:t>
            </a:r>
            <a:r>
              <a:rPr lang="en-US" sz="1500" baseline="0" dirty="0">
                <a:solidFill>
                  <a:srgbClr val="44546A"/>
                </a:solidFill>
                <a:effectLst/>
                <a:latin typeface="Arial" panose="020B0604020202020204" pitchFamily="34" charset="0"/>
                <a:ea typeface="Arial" panose="020B0604020202020204" pitchFamily="34" charset="0"/>
                <a:cs typeface="Arial" panose="020B0604020202020204" pitchFamily="34" charset="0"/>
              </a:rPr>
              <a:t> </a:t>
            </a:r>
            <a:r>
              <a:rPr lang="en-US" sz="1500" dirty="0">
                <a:solidFill>
                  <a:srgbClr val="44546A"/>
                </a:solidFill>
                <a:effectLst/>
                <a:latin typeface="Arial" panose="020B0604020202020204" pitchFamily="34" charset="0"/>
                <a:ea typeface="Arial" panose="020B0604020202020204" pitchFamily="34" charset="0"/>
                <a:cs typeface="Arial" panose="020B0604020202020204" pitchFamily="34" charset="0"/>
              </a:rPr>
              <a:t>2021). </a:t>
            </a:r>
            <a:r>
              <a:rPr lang="en-US" sz="1100" dirty="0">
                <a:effectLst/>
                <a:latin typeface="Calibri" panose="020F0502020204030204" pitchFamily="34" charset="0"/>
                <a:ea typeface="Calibri" panose="020F0502020204030204" pitchFamily="34" charset="0"/>
                <a:cs typeface="Arial" panose="020B0604020202020204" pitchFamily="34" charset="0"/>
              </a:rPr>
              <a:t>In the creative arts workshop, children have the autonomy to choose their artistic expressions, fostering a sense of competence, autonomy, and relatedness, which are essential psychological needs for their motivation and well-being.</a:t>
            </a:r>
          </a:p>
        </p:txBody>
      </p:sp>
    </p:spTree>
    <p:extLst>
      <p:ext uri="{BB962C8B-B14F-4D97-AF65-F5344CB8AC3E}">
        <p14:creationId xmlns:p14="http://schemas.microsoft.com/office/powerpoint/2010/main" val="1794572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err="1"/>
              <a:t>Creche</a:t>
            </a:r>
            <a:r>
              <a:rPr lang="en-US" dirty="0"/>
              <a:t> activities such as storytelling and drama, as well as creative arts workshops can play a vital role in supporting children's development and well-being as both the activities are appropriate for the children who are aged from 7 to 11 years. Storytelling and drama engage children's imagination, enhance communication skills, and promote critical thinking. Creative arts workshops foster creativity, fine motor skills, and self-expression. These activities align with psychological theories such as social learning theory, cognitive development theory, and self-determination theory. By providing a nurturing and stimulating environment, </a:t>
            </a:r>
            <a:r>
              <a:rPr lang="en-US" dirty="0" err="1"/>
              <a:t>creche</a:t>
            </a:r>
            <a:r>
              <a:rPr lang="en-US" dirty="0"/>
              <a:t> activities contribute to children's holistic growth, fostering their confidence, skills, and overall well-being.</a:t>
            </a:r>
          </a:p>
        </p:txBody>
      </p:sp>
    </p:spTree>
    <p:extLst>
      <p:ext uri="{BB962C8B-B14F-4D97-AF65-F5344CB8AC3E}">
        <p14:creationId xmlns:p14="http://schemas.microsoft.com/office/powerpoint/2010/main" val="2430593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53523ccd3f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53523ccd3f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5851"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937635" y="950798"/>
            <a:ext cx="1268730" cy="483971"/>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1568447"/>
            <a:ext cx="6801440" cy="1943100"/>
          </a:xfrm>
        </p:spPr>
        <p:txBody>
          <a:bodyPr tIns="45720" bIns="45720" anchor="ctr">
            <a:noAutofit/>
          </a:bodyPr>
          <a:lstStyle>
            <a:lvl1pPr algn="ctr">
              <a:lnSpc>
                <a:spcPct val="83000"/>
              </a:lnSpc>
              <a:defRPr lang="en-US" sz="5400" b="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3511547"/>
            <a:ext cx="6803136" cy="342901"/>
          </a:xfrm>
        </p:spPr>
        <p:txBody>
          <a:bodyPr>
            <a:normAutofit/>
          </a:bodyPr>
          <a:lstStyle>
            <a:lvl1pPr marL="0" indent="0" algn="ctr">
              <a:spcBef>
                <a:spcPts val="0"/>
              </a:spcBef>
              <a:buNone/>
              <a:defRPr sz="1200" spc="60" baseline="0">
                <a:solidFill>
                  <a:schemeClr val="tx1"/>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20" name="Date Placeholder 19"/>
          <p:cNvSpPr>
            <a:spLocks noGrp="1"/>
          </p:cNvSpPr>
          <p:nvPr>
            <p:ph type="dt" sz="half" idx="10"/>
          </p:nvPr>
        </p:nvSpPr>
        <p:spPr>
          <a:xfrm>
            <a:off x="3989070" y="1005942"/>
            <a:ext cx="1165860" cy="395410"/>
          </a:xfrm>
        </p:spPr>
        <p:txBody>
          <a:bodyPr/>
          <a:lstStyle>
            <a:lvl1pPr algn="ctr">
              <a:defRPr sz="975" spc="0" baseline="0">
                <a:solidFill>
                  <a:schemeClr val="tx1"/>
                </a:solidFill>
                <a:latin typeface="+mn-lt"/>
              </a:defRPr>
            </a:lvl1pPr>
          </a:lstStyle>
          <a:p>
            <a:fld id="{DDA51639-B2D6-4652-B8C3-1B4C224A7BAF}" type="datetimeFigureOut">
              <a:rPr lang="en-US" dirty="0"/>
              <a:t>6/19/2023</a:t>
            </a:fld>
            <a:endParaRPr lang="en-US" dirty="0"/>
          </a:p>
        </p:txBody>
      </p:sp>
      <p:sp>
        <p:nvSpPr>
          <p:cNvPr id="21" name="Footer Placeholder 20"/>
          <p:cNvSpPr>
            <a:spLocks noGrp="1"/>
          </p:cNvSpPr>
          <p:nvPr>
            <p:ph type="ftr" sz="quarter" idx="11"/>
          </p:nvPr>
        </p:nvSpPr>
        <p:spPr>
          <a:xfrm>
            <a:off x="1090422" y="3908295"/>
            <a:ext cx="4429125" cy="17145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6455190" y="3909060"/>
            <a:ext cx="1583911" cy="171450"/>
          </a:xfrm>
        </p:spPr>
        <p:txBody>
          <a:bodyPr/>
          <a:lstStyle>
            <a:lvl1pPr>
              <a:defRPr>
                <a:solidFill>
                  <a:schemeClr val="tx1">
                    <a:lumMod val="75000"/>
                    <a:lumOff val="2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369601711"/>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6/19/2023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6174941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51435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5850"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937635" y="950798"/>
            <a:ext cx="1268730" cy="483971"/>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1570732"/>
            <a:ext cx="6803136" cy="1940814"/>
          </a:xfrm>
        </p:spPr>
        <p:txBody>
          <a:bodyPr anchor="ctr">
            <a:noAutofit/>
          </a:bodyPr>
          <a:lstStyle>
            <a:lvl1pPr algn="ctr">
              <a:lnSpc>
                <a:spcPct val="83000"/>
              </a:lnSpc>
              <a:defRPr lang="en-US" sz="540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3511547"/>
            <a:ext cx="6803136" cy="342900"/>
          </a:xfrm>
        </p:spPr>
        <p:txBody>
          <a:bodyPr anchor="t">
            <a:normAutofit/>
          </a:bodyPr>
          <a:lstStyle>
            <a:lvl1pPr marL="0" indent="0" algn="ctr">
              <a:buNone/>
              <a:defRPr sz="1200">
                <a:solidFill>
                  <a:schemeClr val="tx1"/>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991356" y="1008377"/>
            <a:ext cx="1165860" cy="397764"/>
          </a:xfrm>
        </p:spPr>
        <p:txBody>
          <a:bodyPr/>
          <a:lstStyle>
            <a:lvl1pPr algn="ctr">
              <a:defRPr lang="en-US" sz="975" kern="1200" spc="0" baseline="0">
                <a:solidFill>
                  <a:schemeClr val="tx1"/>
                </a:solidFill>
                <a:latin typeface="+mn-lt"/>
                <a:ea typeface="+mn-ea"/>
                <a:cs typeface="+mn-cs"/>
              </a:defRPr>
            </a:lvl1pPr>
          </a:lstStyle>
          <a:p>
            <a:fld id="{C44961B7-6B89-48AB-966F-622E2788EECC}" type="datetimeFigureOut">
              <a:rPr lang="en-US" dirty="0"/>
              <a:t>6/19/2023</a:t>
            </a:fld>
            <a:endParaRPr lang="en-US" dirty="0"/>
          </a:p>
        </p:txBody>
      </p:sp>
      <p:sp>
        <p:nvSpPr>
          <p:cNvPr id="5" name="Footer Placeholder 4"/>
          <p:cNvSpPr>
            <a:spLocks noGrp="1"/>
          </p:cNvSpPr>
          <p:nvPr>
            <p:ph type="ftr" sz="quarter" idx="11"/>
          </p:nvPr>
        </p:nvSpPr>
        <p:spPr>
          <a:xfrm>
            <a:off x="1090165" y="3908295"/>
            <a:ext cx="4430268" cy="17145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6453378" y="3908295"/>
            <a:ext cx="1584198" cy="171450"/>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07216139"/>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010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7774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6/19/2023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3140578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02386" y="1555751"/>
            <a:ext cx="3566160" cy="480060"/>
          </a:xfrm>
        </p:spPr>
        <p:txBody>
          <a:bodyPr anchor="ctr">
            <a:normAutofit/>
          </a:bodyPr>
          <a:lstStyle>
            <a:lvl1pPr marL="0" indent="0" algn="ctr">
              <a:spcBef>
                <a:spcPts val="0"/>
              </a:spcBef>
              <a:buNone/>
              <a:defRPr sz="1425" b="0">
                <a:solidFill>
                  <a:schemeClr val="tx2"/>
                </a:solidFill>
                <a:latin typeface="+mn-lt"/>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02386" y="2066924"/>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80026" y="1555751"/>
            <a:ext cx="3566160" cy="480060"/>
          </a:xfrm>
        </p:spPr>
        <p:txBody>
          <a:bodyPr anchor="ctr">
            <a:normAutofit/>
          </a:bodyPr>
          <a:lstStyle>
            <a:lvl1pPr marL="0" indent="0" algn="ctr">
              <a:spcBef>
                <a:spcPts val="0"/>
              </a:spcBef>
              <a:buNone/>
              <a:defRPr sz="1425" b="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780026" y="2067436"/>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6/19/2023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4688284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6/19/2023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0812895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6/19/2023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100774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8308"/>
            <a:ext cx="6398514" cy="478688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5544"/>
            <a:ext cx="1823085" cy="1234440"/>
          </a:xfrm>
        </p:spPr>
        <p:txBody>
          <a:bodyPr anchor="b">
            <a:normAutofit/>
          </a:bodyPr>
          <a:lstStyle>
            <a:lvl1pPr algn="l" defTabSz="685800" rtl="0" eaLnBrk="1" latinLnBrk="0" hangingPunct="1">
              <a:lnSpc>
                <a:spcPct val="90000"/>
              </a:lnSpc>
              <a:spcBef>
                <a:spcPct val="0"/>
              </a:spcBef>
              <a:buNone/>
              <a:defRPr lang="en-US" sz="21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514350" y="457200"/>
            <a:ext cx="5829300" cy="40005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1714500"/>
            <a:ext cx="1823085" cy="2628900"/>
          </a:xfrm>
        </p:spPr>
        <p:txBody>
          <a:bodyPr>
            <a:normAutofit/>
          </a:bodyPr>
          <a:lstStyle>
            <a:lvl1pPr marL="0" indent="0">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6/19/2023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7795258" y="4667252"/>
            <a:ext cx="1097280" cy="205740"/>
          </a:xfrm>
        </p:spPr>
        <p:txBody>
          <a:bodyPr/>
          <a:lstStyle>
            <a:lvl1pPr>
              <a:defRPr>
                <a:solidFill>
                  <a:srgbClr val="FFFFFF"/>
                </a:solidFill>
              </a:defRPr>
            </a:lvl1pPr>
          </a:lstStyle>
          <a:p>
            <a:pPr marL="0" lvl="0" indent="0" algn="r" rtl="0">
              <a:spcBef>
                <a:spcPts val="0"/>
              </a:spcBef>
              <a:spcAft>
                <a:spcPts val="0"/>
              </a:spcAft>
              <a:buNone/>
            </a:pPr>
            <a:fld id="{00000000-1234-1234-1234-123412341234}" type="slidenum">
              <a:rPr lang="en" smtClean="0"/>
              <a:t>‹#›</a:t>
            </a:fld>
            <a:endParaRPr lang="en"/>
          </a:p>
        </p:txBody>
      </p:sp>
      <p:sp>
        <p:nvSpPr>
          <p:cNvPr id="12" name="Rectangle 11"/>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47971686"/>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2628"/>
            <a:ext cx="1824228" cy="1234440"/>
          </a:xfrm>
        </p:spPr>
        <p:txBody>
          <a:bodyPr anchor="b">
            <a:noAutofit/>
          </a:bodyPr>
          <a:lstStyle>
            <a:lvl1pPr algn="l">
              <a:defRPr sz="21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8308"/>
            <a:ext cx="6398514" cy="4786884"/>
          </a:xfrm>
          <a:solidFill>
            <a:schemeClr val="accent1">
              <a:lumMod val="60000"/>
              <a:lumOff val="40000"/>
            </a:schemeClr>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972300" y="1714500"/>
            <a:ext cx="1824228" cy="2626614"/>
          </a:xfrm>
        </p:spPr>
        <p:txBody>
          <a:bodyPr>
            <a:normAutofit/>
          </a:bodyPr>
          <a:lstStyle>
            <a:lvl1pPr marL="0" indent="0" algn="l">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6/19/2023</a:t>
            </a:fld>
            <a:endParaRPr lang="en-US" dirty="0"/>
          </a:p>
        </p:txBody>
      </p:sp>
      <p:sp>
        <p:nvSpPr>
          <p:cNvPr id="6" name="Footer Placeholder 5"/>
          <p:cNvSpPr>
            <a:spLocks noGrp="1"/>
          </p:cNvSpPr>
          <p:nvPr>
            <p:ph type="ftr" sz="quarter" idx="11"/>
          </p:nvPr>
        </p:nvSpPr>
        <p:spPr/>
        <p:txBody>
          <a:bodyPr/>
          <a:lstStyle>
            <a:lvl1pPr marL="0" algn="r" defTabSz="685800" rtl="0" eaLnBrk="1" latinLnBrk="0" hangingPunct="1">
              <a:defRPr lang="en-US" sz="75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7797546" y="4670298"/>
            <a:ext cx="1097280" cy="205740"/>
          </a:xfrm>
        </p:spPr>
        <p:txBody>
          <a:bodyPr/>
          <a:lstStyle>
            <a:lvl1pPr>
              <a:defRPr>
                <a:solidFill>
                  <a:srgbClr val="FFFFFF"/>
                </a:solidFill>
              </a:defRPr>
            </a:lvl1pPr>
          </a:lstStyle>
          <a:p>
            <a:pPr marL="0" lvl="0" indent="0" algn="r" rtl="0">
              <a:spcBef>
                <a:spcPts val="0"/>
              </a:spcBef>
              <a:spcAft>
                <a:spcPts val="0"/>
              </a:spcAft>
              <a:buNone/>
            </a:pPr>
            <a:fld id="{00000000-1234-1234-1234-123412341234}" type="slidenum">
              <a:rPr lang="en" smtClean="0"/>
              <a:t>‹#›</a:t>
            </a:fld>
            <a:endParaRPr lang="en"/>
          </a:p>
        </p:txBody>
      </p:sp>
      <p:sp>
        <p:nvSpPr>
          <p:cNvPr id="10" name="Rectangle 9"/>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7827405"/>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6/19/2023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97912703"/>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571500"/>
            <a:ext cx="1771650" cy="39433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571500"/>
            <a:ext cx="6057900" cy="39433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6/19/2023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305611635"/>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646133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8308"/>
            <a:ext cx="8791956" cy="4786884"/>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800100" y="481946"/>
            <a:ext cx="7543800" cy="10287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00100" y="1577340"/>
            <a:ext cx="7543800" cy="29489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5740" y="4730754"/>
            <a:ext cx="2057400" cy="205740"/>
          </a:xfrm>
          <a:prstGeom prst="rect">
            <a:avLst/>
          </a:prstGeom>
        </p:spPr>
        <p:txBody>
          <a:bodyPr vert="horz" lIns="91440" tIns="45720" rIns="91440" bIns="45720" rtlCol="0" anchor="b"/>
          <a:lstStyle>
            <a:lvl1pPr algn="l">
              <a:defRPr sz="750">
                <a:solidFill>
                  <a:schemeClr val="tx1">
                    <a:lumMod val="75000"/>
                    <a:lumOff val="25000"/>
                  </a:schemeClr>
                </a:solidFill>
              </a:defRPr>
            </a:lvl1pPr>
          </a:lstStyle>
          <a:p>
            <a:fld id="{CBC48EC7-AF6A-48D3-8284-14BACBEBDD84}" type="datetimeFigureOut">
              <a:rPr lang="en-US" dirty="0"/>
              <a:t>6/19/2023</a:t>
            </a:fld>
            <a:endParaRPr lang="en-US" dirty="0"/>
          </a:p>
        </p:txBody>
      </p:sp>
      <p:sp>
        <p:nvSpPr>
          <p:cNvPr id="5" name="Footer Placeholder 4"/>
          <p:cNvSpPr>
            <a:spLocks noGrp="1"/>
          </p:cNvSpPr>
          <p:nvPr>
            <p:ph type="ftr" sz="quarter" idx="3"/>
          </p:nvPr>
        </p:nvSpPr>
        <p:spPr>
          <a:xfrm>
            <a:off x="2617470" y="4730754"/>
            <a:ext cx="3909060" cy="205740"/>
          </a:xfrm>
          <a:prstGeom prst="rect">
            <a:avLst/>
          </a:prstGeom>
        </p:spPr>
        <p:txBody>
          <a:bodyPr vert="horz" lIns="91440" tIns="45720" rIns="91440" bIns="45720" rtlCol="0" anchor="b"/>
          <a:lstStyle>
            <a:lvl1pPr algn="ctr">
              <a:defRPr sz="75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7852410" y="4730754"/>
            <a:ext cx="1097280" cy="205740"/>
          </a:xfrm>
          <a:prstGeom prst="rect">
            <a:avLst/>
          </a:prstGeom>
        </p:spPr>
        <p:txBody>
          <a:bodyPr vert="horz" lIns="91440" tIns="45720" rIns="91440" bIns="45720" rtlCol="0" anchor="b"/>
          <a:lstStyle>
            <a:lvl1pPr algn="r">
              <a:defRPr sz="750">
                <a:solidFill>
                  <a:schemeClr val="tx1">
                    <a:lumMod val="75000"/>
                    <a:lumOff val="2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896291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685800" rtl="0" eaLnBrk="1" latinLnBrk="0" hangingPunct="1">
        <a:lnSpc>
          <a:spcPct val="90000"/>
        </a:lnSpc>
        <a:spcBef>
          <a:spcPct val="0"/>
        </a:spcBef>
        <a:buNone/>
        <a:defRPr lang="en-US" sz="360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1">
            <a:lumMod val="85000"/>
            <a:lumOff val="15000"/>
          </a:schemeClr>
        </a:buClr>
        <a:buFont typeface="Garamond" pitchFamily="18"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4.jp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0" y="815163"/>
            <a:ext cx="5039832" cy="158183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 sz="3600" dirty="0">
                <a:latin typeface="Arial" panose="020B0604020202020204" pitchFamily="34" charset="0"/>
                <a:cs typeface="Arial" panose="020B0604020202020204" pitchFamily="34" charset="0"/>
              </a:rPr>
              <a:t>Welcome To The Presentation</a:t>
            </a:r>
            <a:endParaRPr sz="3600" dirty="0">
              <a:latin typeface="Arial" panose="020B0604020202020204" pitchFamily="34" charset="0"/>
              <a:cs typeface="Arial" panose="020B0604020202020204" pitchFamily="34" charset="0"/>
            </a:endParaRPr>
          </a:p>
        </p:txBody>
      </p:sp>
      <p:sp>
        <p:nvSpPr>
          <p:cNvPr id="55" name="Google Shape;55;p13"/>
          <p:cNvSpPr txBox="1">
            <a:spLocks noGrp="1"/>
          </p:cNvSpPr>
          <p:nvPr>
            <p:ph type="subTitle" idx="1"/>
          </p:nvPr>
        </p:nvSpPr>
        <p:spPr>
          <a:xfrm>
            <a:off x="0" y="3022333"/>
            <a:ext cx="4742121" cy="1286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275"/>
              <a:buNone/>
            </a:pPr>
            <a:r>
              <a:rPr lang="en" sz="1600" dirty="0">
                <a:latin typeface="Arial" panose="020B0604020202020204" pitchFamily="34" charset="0"/>
                <a:cs typeface="Arial" panose="020B0604020202020204" pitchFamily="34" charset="0"/>
              </a:rPr>
              <a:t>Student Name: Mevish T Sheikh</a:t>
            </a:r>
            <a:endParaRPr sz="1600" dirty="0">
              <a:latin typeface="Arial" panose="020B0604020202020204" pitchFamily="34" charset="0"/>
              <a:cs typeface="Arial" panose="020B0604020202020204" pitchFamily="34" charset="0"/>
            </a:endParaRPr>
          </a:p>
          <a:p>
            <a:pPr marL="0" lvl="0" indent="0" algn="ctr" rtl="0">
              <a:lnSpc>
                <a:spcPct val="150000"/>
              </a:lnSpc>
              <a:spcBef>
                <a:spcPts val="1200"/>
              </a:spcBef>
              <a:spcAft>
                <a:spcPts val="0"/>
              </a:spcAft>
              <a:buClr>
                <a:schemeClr val="dk1"/>
              </a:buClr>
              <a:buSzPts val="275"/>
              <a:buFont typeface="Arial"/>
              <a:buNone/>
            </a:pPr>
            <a:r>
              <a:rPr lang="en" sz="1600" dirty="0">
                <a:latin typeface="Arial" panose="020B0604020202020204" pitchFamily="34" charset="0"/>
                <a:cs typeface="Arial" panose="020B0604020202020204" pitchFamily="34" charset="0"/>
              </a:rPr>
              <a:t>Student ID: 2026547</a:t>
            </a:r>
          </a:p>
          <a:p>
            <a:pPr marL="0" lvl="0" indent="0" algn="ctr" rtl="0">
              <a:lnSpc>
                <a:spcPct val="150000"/>
              </a:lnSpc>
              <a:spcBef>
                <a:spcPts val="1200"/>
              </a:spcBef>
              <a:spcAft>
                <a:spcPts val="0"/>
              </a:spcAft>
              <a:buClr>
                <a:schemeClr val="dk1"/>
              </a:buClr>
              <a:buSzPts val="275"/>
              <a:buFont typeface="Arial"/>
              <a:buNone/>
            </a:pPr>
            <a:r>
              <a:rPr lang="en" sz="1600" dirty="0">
                <a:latin typeface="Arial" panose="020B0604020202020204" pitchFamily="34" charset="0"/>
                <a:cs typeface="Arial" panose="020B0604020202020204" pitchFamily="34" charset="0"/>
              </a:rPr>
              <a:t>Lecturer: Alice Clayton (Module Lead)</a:t>
            </a:r>
            <a:endParaRPr sz="1600" dirty="0">
              <a:latin typeface="Arial" panose="020B0604020202020204" pitchFamily="34" charset="0"/>
              <a:cs typeface="Arial" panose="020B0604020202020204" pitchFamily="34" charset="0"/>
            </a:endParaRPr>
          </a:p>
        </p:txBody>
      </p:sp>
      <p:sp>
        <p:nvSpPr>
          <p:cNvPr id="3" name="Parallelogram 2"/>
          <p:cNvSpPr/>
          <p:nvPr/>
        </p:nvSpPr>
        <p:spPr>
          <a:xfrm>
            <a:off x="4189228" y="0"/>
            <a:ext cx="4954772" cy="5143500"/>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0" y="352876"/>
            <a:ext cx="3650512" cy="60405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Introduction</a:t>
            </a:r>
            <a:endParaRPr dirty="0"/>
          </a:p>
        </p:txBody>
      </p:sp>
      <p:sp>
        <p:nvSpPr>
          <p:cNvPr id="61" name="Google Shape;61;p14"/>
          <p:cNvSpPr txBox="1">
            <a:spLocks noGrp="1"/>
          </p:cNvSpPr>
          <p:nvPr>
            <p:ph type="body" idx="1"/>
          </p:nvPr>
        </p:nvSpPr>
        <p:spPr>
          <a:xfrm>
            <a:off x="0" y="1342014"/>
            <a:ext cx="3572540" cy="3416400"/>
          </a:xfrm>
          <a:prstGeom prst="rect">
            <a:avLst/>
          </a:prstGeom>
        </p:spPr>
        <p:txBody>
          <a:bodyPr spcFirstLastPara="1" wrap="square" lIns="91425" tIns="91425" rIns="91425" bIns="91425" anchor="t" anchorCtr="0">
            <a:normAutofit/>
          </a:bodyPr>
          <a:lstStyle/>
          <a:p>
            <a:pPr marL="285750" indent="-285750" algn="just">
              <a:lnSpc>
                <a:spcPct val="150000"/>
              </a:lnSpc>
              <a:spcAft>
                <a:spcPts val="1200"/>
              </a:spcAft>
            </a:pPr>
            <a:r>
              <a:rPr lang="en-US" dirty="0"/>
              <a:t>Two </a:t>
            </a:r>
            <a:r>
              <a:rPr lang="en-US" dirty="0" err="1"/>
              <a:t>creche</a:t>
            </a:r>
            <a:r>
              <a:rPr lang="en-US" dirty="0"/>
              <a:t> activities for children will be discussed in this report. </a:t>
            </a:r>
          </a:p>
          <a:p>
            <a:pPr marL="285750" indent="-285750" algn="just">
              <a:lnSpc>
                <a:spcPct val="150000"/>
              </a:lnSpc>
              <a:spcAft>
                <a:spcPts val="1200"/>
              </a:spcAft>
            </a:pPr>
            <a:r>
              <a:rPr lang="en-US" dirty="0"/>
              <a:t>The children who are aged from </a:t>
            </a:r>
            <a:r>
              <a:rPr lang="en-US" dirty="0">
                <a:solidFill>
                  <a:srgbClr val="595959"/>
                </a:solidFill>
              </a:rPr>
              <a:t>7 to 11 years will be focused on. </a:t>
            </a:r>
            <a:endParaRPr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0512" y="0"/>
            <a:ext cx="5493487" cy="514349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27000"/>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318001" y="406400"/>
            <a:ext cx="4571999" cy="4405086"/>
          </a:xfrm>
          <a:solidFill>
            <a:schemeClr val="accent2">
              <a:lumMod val="10000"/>
              <a:lumOff val="90000"/>
            </a:schemeClr>
          </a:solidFill>
        </p:spPr>
        <p:txBody>
          <a:bodyPr>
            <a:normAutofit fontScale="77500" lnSpcReduction="20000"/>
          </a:bodyPr>
          <a:lstStyle/>
          <a:p>
            <a:pPr marL="114300" indent="0" algn="ctr">
              <a:lnSpc>
                <a:spcPct val="160000"/>
              </a:lnSpc>
              <a:buNone/>
            </a:pPr>
            <a:r>
              <a:rPr lang="en-US" sz="2900" b="1" dirty="0" err="1"/>
              <a:t>Creche</a:t>
            </a:r>
            <a:r>
              <a:rPr lang="en-US" sz="2900" b="1" dirty="0"/>
              <a:t> activities </a:t>
            </a:r>
            <a:endParaRPr lang="en-US" dirty="0"/>
          </a:p>
          <a:p>
            <a:pPr algn="just">
              <a:lnSpc>
                <a:spcPct val="160000"/>
              </a:lnSpc>
              <a:buFont typeface="Arial" panose="020B0604020202020204" pitchFamily="34" charset="0"/>
              <a:buChar char="•"/>
            </a:pPr>
            <a:r>
              <a:rPr lang="en-US" dirty="0" err="1"/>
              <a:t>Creche</a:t>
            </a:r>
            <a:r>
              <a:rPr lang="en-US" dirty="0"/>
              <a:t> activities are planned and structured tasks and games for children in supervised settings (Rose and </a:t>
            </a:r>
            <a:r>
              <a:rPr lang="en-US" dirty="0" err="1"/>
              <a:t>Leperre</a:t>
            </a:r>
            <a:r>
              <a:rPr lang="en-US" dirty="0"/>
              <a:t>, 2020).</a:t>
            </a:r>
          </a:p>
          <a:p>
            <a:pPr algn="just">
              <a:lnSpc>
                <a:spcPct val="160000"/>
              </a:lnSpc>
              <a:buFont typeface="Arial" panose="020B0604020202020204" pitchFamily="34" charset="0"/>
              <a:buChar char="•"/>
            </a:pPr>
            <a:r>
              <a:rPr lang="en-US" dirty="0"/>
              <a:t>They provide age-appropriate play, exploration, and learning experiences.</a:t>
            </a:r>
          </a:p>
          <a:p>
            <a:pPr algn="just">
              <a:lnSpc>
                <a:spcPct val="160000"/>
              </a:lnSpc>
              <a:buFont typeface="Arial" panose="020B0604020202020204" pitchFamily="34" charset="0"/>
              <a:buChar char="•"/>
            </a:pPr>
            <a:r>
              <a:rPr lang="en-US" dirty="0"/>
              <a:t>They promote cognitive, social, emotional, and physical development.</a:t>
            </a:r>
          </a:p>
          <a:p>
            <a:pPr algn="just">
              <a:lnSpc>
                <a:spcPct val="160000"/>
              </a:lnSpc>
              <a:buFont typeface="Arial" panose="020B0604020202020204" pitchFamily="34" charset="0"/>
              <a:buChar char="•"/>
            </a:pPr>
            <a:r>
              <a:rPr lang="en-US" dirty="0"/>
              <a:t>They foster imagination, problem-solving abilities, communication skills, and peer relationships (Rose and </a:t>
            </a:r>
            <a:r>
              <a:rPr lang="en-US" dirty="0" err="1"/>
              <a:t>Leperre</a:t>
            </a:r>
            <a:r>
              <a:rPr lang="en-US" dirty="0"/>
              <a:t>, 2020).</a:t>
            </a:r>
          </a:p>
          <a:p>
            <a:pPr algn="just">
              <a:lnSpc>
                <a:spcPct val="160000"/>
              </a:lnSpc>
              <a:buFont typeface="Arial" panose="020B0604020202020204" pitchFamily="34" charset="0"/>
              <a:buChar char="•"/>
            </a:pPr>
            <a:r>
              <a:rPr lang="en-US" dirty="0"/>
              <a:t>These activities contribute to children's overall growth and well-being (Rose and </a:t>
            </a:r>
            <a:r>
              <a:rPr lang="en-US" dirty="0" err="1"/>
              <a:t>Leperre</a:t>
            </a:r>
            <a:r>
              <a:rPr lang="en-US" dirty="0"/>
              <a:t>, 2020).</a:t>
            </a:r>
          </a:p>
        </p:txBody>
      </p:sp>
    </p:spTree>
    <p:extLst>
      <p:ext uri="{BB962C8B-B14F-4D97-AF65-F5344CB8AC3E}">
        <p14:creationId xmlns:p14="http://schemas.microsoft.com/office/powerpoint/2010/main" val="416882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Importance of </a:t>
            </a:r>
            <a:r>
              <a:rPr lang="en-US" dirty="0" err="1"/>
              <a:t>Creche</a:t>
            </a:r>
            <a:r>
              <a:rPr lang="en-US" dirty="0"/>
              <a:t> activities</a:t>
            </a:r>
          </a:p>
        </p:txBody>
      </p:sp>
      <p:sp>
        <p:nvSpPr>
          <p:cNvPr id="3" name="Text Placeholder 2"/>
          <p:cNvSpPr>
            <a:spLocks noGrp="1"/>
          </p:cNvSpPr>
          <p:nvPr>
            <p:ph type="body" idx="1"/>
          </p:nvPr>
        </p:nvSpPr>
        <p:spPr>
          <a:xfrm>
            <a:off x="311700" y="1152475"/>
            <a:ext cx="5600002" cy="3625088"/>
          </a:xfrm>
        </p:spPr>
        <p:txBody>
          <a:bodyPr>
            <a:normAutofit fontScale="85000" lnSpcReduction="10000"/>
          </a:bodyPr>
          <a:lstStyle/>
          <a:p>
            <a:pPr algn="just">
              <a:lnSpc>
                <a:spcPct val="150000"/>
              </a:lnSpc>
            </a:pPr>
            <a:r>
              <a:rPr lang="en-US" dirty="0"/>
              <a:t>Participation in </a:t>
            </a:r>
            <a:r>
              <a:rPr lang="en-US" dirty="0" err="1"/>
              <a:t>creche</a:t>
            </a:r>
            <a:r>
              <a:rPr lang="en-US" dirty="0"/>
              <a:t> activities enhances problem-solving, imagination, creativity, and language skills (</a:t>
            </a:r>
            <a:r>
              <a:rPr lang="en-US" dirty="0" err="1"/>
              <a:t>Ologbosere</a:t>
            </a:r>
            <a:r>
              <a:rPr lang="en-US" dirty="0"/>
              <a:t> and </a:t>
            </a:r>
            <a:r>
              <a:rPr lang="en-US" dirty="0" err="1"/>
              <a:t>Ogofure</a:t>
            </a:r>
            <a:r>
              <a:rPr lang="en-US" dirty="0"/>
              <a:t>, 2020).</a:t>
            </a:r>
          </a:p>
          <a:p>
            <a:pPr algn="just">
              <a:lnSpc>
                <a:spcPct val="150000"/>
              </a:lnSpc>
            </a:pPr>
            <a:r>
              <a:rPr lang="en-US" dirty="0"/>
              <a:t>These activities promote social interactions, fostering friendships, empathy, and communication skills.</a:t>
            </a:r>
          </a:p>
          <a:p>
            <a:pPr algn="just">
              <a:lnSpc>
                <a:spcPct val="150000"/>
              </a:lnSpc>
            </a:pPr>
            <a:r>
              <a:rPr lang="en-US" dirty="0" err="1"/>
              <a:t>Creche</a:t>
            </a:r>
            <a:r>
              <a:rPr lang="en-US" dirty="0"/>
              <a:t> activities contribute to physical development through movement, outdoor play, and sensory experiences.</a:t>
            </a:r>
          </a:p>
          <a:p>
            <a:pPr algn="just">
              <a:lnSpc>
                <a:spcPct val="150000"/>
              </a:lnSpc>
            </a:pPr>
            <a:r>
              <a:rPr lang="en-US" dirty="0"/>
              <a:t>Overall, </a:t>
            </a:r>
            <a:r>
              <a:rPr lang="en-US" dirty="0" err="1"/>
              <a:t>creche</a:t>
            </a:r>
            <a:r>
              <a:rPr lang="en-US" dirty="0"/>
              <a:t> activities nurture children's holistic growth, self-esteem, and confidence.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4595" y="297906"/>
            <a:ext cx="2161954" cy="128639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9275" y="1856820"/>
            <a:ext cx="2175466" cy="132734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05351" y="3456691"/>
            <a:ext cx="2233087" cy="141302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54210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6294" y="310346"/>
            <a:ext cx="4582916" cy="572700"/>
          </a:xfrm>
        </p:spPr>
        <p:txBody>
          <a:bodyPr>
            <a:noAutofit/>
          </a:bodyPr>
          <a:lstStyle/>
          <a:p>
            <a:r>
              <a:rPr lang="en-US" dirty="0"/>
              <a:t>Two </a:t>
            </a:r>
            <a:r>
              <a:rPr lang="en-US" dirty="0" err="1">
                <a:latin typeface="Arial" panose="020B0604020202020204" pitchFamily="34" charset="0"/>
              </a:rPr>
              <a:t>C</a:t>
            </a:r>
            <a:r>
              <a:rPr lang="en-US" dirty="0" err="1">
                <a:latin typeface="Arial" panose="020B0604020202020204" pitchFamily="34" charset="0"/>
                <a:ea typeface="Arial" panose="020B0604020202020204" pitchFamily="34" charset="0"/>
              </a:rPr>
              <a:t>reche</a:t>
            </a:r>
            <a:r>
              <a:rPr lang="en-US" spc="-20" dirty="0">
                <a:latin typeface="Arial" panose="020B0604020202020204" pitchFamily="34" charset="0"/>
                <a:ea typeface="Arial" panose="020B0604020202020204" pitchFamily="34" charset="0"/>
              </a:rPr>
              <a:t> </a:t>
            </a:r>
            <a:r>
              <a:rPr lang="en-US" dirty="0">
                <a:latin typeface="Arial" panose="020B0604020202020204" pitchFamily="34" charset="0"/>
                <a:ea typeface="Arial" panose="020B0604020202020204" pitchFamily="34" charset="0"/>
              </a:rPr>
              <a:t>activities</a:t>
            </a:r>
            <a:r>
              <a:rPr lang="en-US" spc="-10" dirty="0">
                <a:latin typeface="Arial" panose="020B0604020202020204" pitchFamily="34" charset="0"/>
                <a:ea typeface="Arial" panose="020B0604020202020204" pitchFamily="34" charset="0"/>
              </a:rPr>
              <a:t> </a:t>
            </a:r>
            <a:endParaRPr lang="en-US" dirty="0"/>
          </a:p>
        </p:txBody>
      </p:sp>
      <p:sp>
        <p:nvSpPr>
          <p:cNvPr id="3" name="Text Placeholder 2"/>
          <p:cNvSpPr>
            <a:spLocks noGrp="1"/>
          </p:cNvSpPr>
          <p:nvPr>
            <p:ph type="body" idx="1"/>
          </p:nvPr>
        </p:nvSpPr>
        <p:spPr>
          <a:xfrm>
            <a:off x="5089451" y="3608450"/>
            <a:ext cx="3607982" cy="690502"/>
          </a:xfrm>
        </p:spPr>
        <p:txBody>
          <a:bodyPr>
            <a:noAutofit/>
          </a:bodyPr>
          <a:lstStyle/>
          <a:p>
            <a:r>
              <a:rPr lang="en-US" sz="2200" dirty="0"/>
              <a:t>Storytelling and drama</a:t>
            </a:r>
          </a:p>
        </p:txBody>
      </p:sp>
      <p:pic>
        <p:nvPicPr>
          <p:cNvPr id="4" name="Picture 3"/>
          <p:cNvPicPr>
            <a:picLocks noChangeAspect="1"/>
          </p:cNvPicPr>
          <p:nvPr/>
        </p:nvPicPr>
        <p:blipFill>
          <a:blip r:embed="rId4"/>
          <a:stretch>
            <a:fillRect/>
          </a:stretch>
        </p:blipFill>
        <p:spPr>
          <a:xfrm>
            <a:off x="4777563" y="-25752"/>
            <a:ext cx="4366438" cy="3514076"/>
          </a:xfrm>
          <a:prstGeom prst="rect">
            <a:avLst/>
          </a:prstGeom>
        </p:spPr>
      </p:pic>
      <p:pic>
        <p:nvPicPr>
          <p:cNvPr id="5" name="Picture 4"/>
          <p:cNvPicPr>
            <a:picLocks noChangeAspect="1"/>
          </p:cNvPicPr>
          <p:nvPr/>
        </p:nvPicPr>
        <p:blipFill>
          <a:blip r:embed="rId5"/>
          <a:stretch>
            <a:fillRect/>
          </a:stretch>
        </p:blipFill>
        <p:spPr>
          <a:xfrm>
            <a:off x="0" y="2073401"/>
            <a:ext cx="4720856" cy="3070099"/>
          </a:xfrm>
          <a:prstGeom prst="rect">
            <a:avLst/>
          </a:prstGeom>
        </p:spPr>
      </p:pic>
      <p:sp>
        <p:nvSpPr>
          <p:cNvPr id="6" name="Rectangle 5"/>
          <p:cNvSpPr/>
          <p:nvPr/>
        </p:nvSpPr>
        <p:spPr>
          <a:xfrm>
            <a:off x="166294" y="1515842"/>
            <a:ext cx="4356087" cy="430887"/>
          </a:xfrm>
          <a:prstGeom prst="rect">
            <a:avLst/>
          </a:prstGeom>
        </p:spPr>
        <p:txBody>
          <a:bodyPr wrap="square">
            <a:spAutoFit/>
          </a:bodyPr>
          <a:lstStyle/>
          <a:p>
            <a:pPr marL="342900" indent="-342900">
              <a:buFont typeface="Arial" panose="020B0604020202020204" pitchFamily="34" charset="0"/>
              <a:buChar char="•"/>
            </a:pPr>
            <a:r>
              <a:rPr lang="en-US" sz="2200" dirty="0"/>
              <a:t>Creative arts workshop</a:t>
            </a:r>
          </a:p>
        </p:txBody>
      </p:sp>
    </p:spTree>
    <p:extLst>
      <p:ext uri="{BB962C8B-B14F-4D97-AF65-F5344CB8AC3E}">
        <p14:creationId xmlns:p14="http://schemas.microsoft.com/office/powerpoint/2010/main" val="269945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5374" y="445025"/>
            <a:ext cx="8520600" cy="572700"/>
          </a:xfrm>
        </p:spPr>
        <p:txBody>
          <a:bodyPr>
            <a:noAutofit/>
          </a:bodyPr>
          <a:lstStyle/>
          <a:p>
            <a:r>
              <a:rPr lang="en-US" dirty="0"/>
              <a:t>Storytelling and drama</a:t>
            </a:r>
          </a:p>
        </p:txBody>
      </p:sp>
      <p:sp>
        <p:nvSpPr>
          <p:cNvPr id="3" name="Text Placeholder 2"/>
          <p:cNvSpPr>
            <a:spLocks noGrp="1"/>
          </p:cNvSpPr>
          <p:nvPr>
            <p:ph type="body" idx="1"/>
          </p:nvPr>
        </p:nvSpPr>
        <p:spPr>
          <a:xfrm>
            <a:off x="99049" y="1336773"/>
            <a:ext cx="5210142" cy="3416400"/>
          </a:xfrm>
        </p:spPr>
        <p:txBody>
          <a:bodyPr>
            <a:normAutofit fontScale="92500" lnSpcReduction="20000"/>
          </a:bodyPr>
          <a:lstStyle/>
          <a:p>
            <a:pPr algn="just">
              <a:lnSpc>
                <a:spcPct val="150000"/>
              </a:lnSpc>
            </a:pPr>
            <a:r>
              <a:rPr lang="en-US" dirty="0"/>
              <a:t>Storytelling engages children's imagination, improves listening skills, and expands vocabulary (Bravo et al., 2021).</a:t>
            </a:r>
          </a:p>
          <a:p>
            <a:pPr algn="just">
              <a:lnSpc>
                <a:spcPct val="150000"/>
              </a:lnSpc>
            </a:pPr>
            <a:r>
              <a:rPr lang="en-US" dirty="0"/>
              <a:t>Role-playing, improvisation, and skits allow expression of emotions and development of empathy (Bravo et al., 2021).</a:t>
            </a:r>
          </a:p>
          <a:p>
            <a:pPr algn="just">
              <a:lnSpc>
                <a:spcPct val="150000"/>
              </a:lnSpc>
            </a:pPr>
            <a:r>
              <a:rPr lang="en-US" dirty="0"/>
              <a:t>Storytelling and drama encourage active participation, collaboration, and creativity (Bravo et al., 2021).</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9102" y="253413"/>
            <a:ext cx="2796494" cy="134147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2828" y="3412695"/>
            <a:ext cx="2630442" cy="142157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38535" y="1838506"/>
            <a:ext cx="2757377" cy="133056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773802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Creative arts workshop</a:t>
            </a:r>
          </a:p>
        </p:txBody>
      </p:sp>
      <p:sp>
        <p:nvSpPr>
          <p:cNvPr id="3" name="Text Placeholder 2"/>
          <p:cNvSpPr>
            <a:spLocks noGrp="1"/>
          </p:cNvSpPr>
          <p:nvPr>
            <p:ph type="body" idx="1"/>
          </p:nvPr>
        </p:nvSpPr>
        <p:spPr>
          <a:xfrm>
            <a:off x="311700" y="1152475"/>
            <a:ext cx="5670886" cy="3416400"/>
          </a:xfrm>
        </p:spPr>
        <p:txBody>
          <a:bodyPr>
            <a:normAutofit fontScale="92500" lnSpcReduction="20000"/>
          </a:bodyPr>
          <a:lstStyle/>
          <a:p>
            <a:pPr algn="just">
              <a:lnSpc>
                <a:spcPct val="150000"/>
              </a:lnSpc>
            </a:pPr>
            <a:r>
              <a:rPr lang="en-US" dirty="0"/>
              <a:t>Creative arts workshop offers various artistic activities like painting, sculpting, crafts, and collage making (Reed et al., 2020).</a:t>
            </a:r>
          </a:p>
          <a:p>
            <a:pPr algn="just">
              <a:lnSpc>
                <a:spcPct val="150000"/>
              </a:lnSpc>
            </a:pPr>
            <a:r>
              <a:rPr lang="en-US" dirty="0"/>
              <a:t>Children can experiment with colors, textures, and materials, enhancing their imagination.</a:t>
            </a:r>
          </a:p>
          <a:p>
            <a:pPr algn="just">
              <a:lnSpc>
                <a:spcPct val="150000"/>
              </a:lnSpc>
            </a:pPr>
            <a:r>
              <a:rPr lang="en-US" dirty="0"/>
              <a:t>Themes or prompts can inspire artistic creations, encouraging critical thinking and problem-solving.</a:t>
            </a:r>
          </a:p>
          <a:p>
            <a:pPr algn="just">
              <a:lnSpc>
                <a:spcPct val="150000"/>
              </a:lnSpc>
            </a:pPr>
            <a:r>
              <a:rPr lang="en-US" dirty="0"/>
              <a:t>The workshop nurtures artistic abilities, boosts confidence, and allows personal expression.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3414" y="630865"/>
            <a:ext cx="2468886" cy="20627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63414" y="2791018"/>
            <a:ext cx="2557523" cy="21201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1537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2000" b="-22000"/>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437321" y="177209"/>
            <a:ext cx="4607629" cy="4869712"/>
          </a:xfrm>
          <a:ln>
            <a:noFill/>
          </a:ln>
        </p:spPr>
        <p:style>
          <a:lnRef idx="1">
            <a:schemeClr val="accent5"/>
          </a:lnRef>
          <a:fillRef idx="2">
            <a:schemeClr val="accent5"/>
          </a:fillRef>
          <a:effectRef idx="1">
            <a:schemeClr val="accent5"/>
          </a:effectRef>
          <a:fontRef idx="minor">
            <a:schemeClr val="dk1"/>
          </a:fontRef>
        </p:style>
        <p:txBody>
          <a:bodyPr>
            <a:normAutofit fontScale="92500" lnSpcReduction="20000"/>
          </a:bodyPr>
          <a:lstStyle/>
          <a:p>
            <a:pPr marL="114300" indent="0" algn="ctr">
              <a:lnSpc>
                <a:spcPct val="150000"/>
              </a:lnSpc>
              <a:buNone/>
            </a:pPr>
            <a:r>
              <a:rPr lang="en-US" sz="2400" dirty="0">
                <a:latin typeface="Arial" panose="020B0604020202020204" pitchFamily="34" charset="0"/>
                <a:cs typeface="Arial" panose="020B0604020202020204" pitchFamily="34" charset="0"/>
              </a:rPr>
              <a:t>Relevant psychological theory </a:t>
            </a:r>
          </a:p>
          <a:p>
            <a:pPr algn="just">
              <a:lnSpc>
                <a:spcPct val="150000"/>
              </a:lnSpc>
            </a:pPr>
            <a:r>
              <a:rPr lang="en-US" dirty="0">
                <a:latin typeface="Arial" panose="020B0604020202020204" pitchFamily="34" charset="0"/>
                <a:cs typeface="Arial" panose="020B0604020202020204" pitchFamily="34" charset="0"/>
              </a:rPr>
              <a:t>Social learning theory discusses that children learn through observation, imitation, and modeling (</a:t>
            </a:r>
            <a:r>
              <a:rPr lang="en-US" dirty="0" err="1">
                <a:latin typeface="Arial" panose="020B0604020202020204" pitchFamily="34" charset="0"/>
                <a:cs typeface="Arial" panose="020B0604020202020204" pitchFamily="34" charset="0"/>
              </a:rPr>
              <a:t>Rumjaun</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Narod</a:t>
            </a:r>
            <a:r>
              <a:rPr lang="en-US" dirty="0">
                <a:latin typeface="Arial" panose="020B0604020202020204" pitchFamily="34" charset="0"/>
                <a:cs typeface="Arial" panose="020B0604020202020204" pitchFamily="34" charset="0"/>
              </a:rPr>
              <a:t>, 2020).</a:t>
            </a:r>
          </a:p>
          <a:p>
            <a:pPr algn="just">
              <a:lnSpc>
                <a:spcPct val="150000"/>
              </a:lnSpc>
            </a:pPr>
            <a:r>
              <a:rPr lang="en-US" dirty="0">
                <a:latin typeface="Arial" panose="020B0604020202020204" pitchFamily="34" charset="0"/>
                <a:cs typeface="Arial" panose="020B0604020202020204" pitchFamily="34" charset="0"/>
              </a:rPr>
              <a:t>Cognitive development theory mentions that Hands-on experiences and active exploration are crucial for children's learning and development (</a:t>
            </a:r>
            <a:r>
              <a:rPr lang="en-US" dirty="0" err="1">
                <a:latin typeface="Arial" panose="020B0604020202020204" pitchFamily="34" charset="0"/>
                <a:cs typeface="Arial" panose="020B0604020202020204" pitchFamily="34" charset="0"/>
              </a:rPr>
              <a:t>Babakr</a:t>
            </a:r>
            <a:r>
              <a:rPr lang="en-US" dirty="0">
                <a:latin typeface="Arial" panose="020B0604020202020204" pitchFamily="34" charset="0"/>
                <a:cs typeface="Arial" panose="020B0604020202020204" pitchFamily="34" charset="0"/>
              </a:rPr>
              <a:t> et al., 2019).</a:t>
            </a:r>
          </a:p>
          <a:p>
            <a:pPr algn="just">
              <a:lnSpc>
                <a:spcPct val="150000"/>
              </a:lnSpc>
            </a:pPr>
            <a:r>
              <a:rPr lang="en-US" dirty="0">
                <a:latin typeface="Arial" panose="020B0604020202020204" pitchFamily="34" charset="0"/>
                <a:cs typeface="Arial" panose="020B0604020202020204" pitchFamily="34" charset="0"/>
              </a:rPr>
              <a:t>Self-determination theory focuses on intrinsic motivation and psychological needs satisfaction (White et al., 2021).</a:t>
            </a:r>
          </a:p>
        </p:txBody>
      </p:sp>
    </p:spTree>
    <p:extLst>
      <p:ext uri="{BB962C8B-B14F-4D97-AF65-F5344CB8AC3E}">
        <p14:creationId xmlns:p14="http://schemas.microsoft.com/office/powerpoint/2010/main" val="1250726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p:cNvSpPr/>
          <p:nvPr/>
        </p:nvSpPr>
        <p:spPr>
          <a:xfrm>
            <a:off x="3827721" y="141768"/>
            <a:ext cx="5217042" cy="5001732"/>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lnSpc>
                <a:spcPct val="150000"/>
              </a:lnSpc>
            </a:pPr>
            <a:r>
              <a:rPr lang="en-US" sz="2800" dirty="0">
                <a:latin typeface="Arial" panose="020B0604020202020204" pitchFamily="34" charset="0"/>
                <a:cs typeface="Arial" panose="020B0604020202020204" pitchFamily="34" charset="0"/>
              </a:rPr>
              <a:t>Conclusion</a:t>
            </a:r>
          </a:p>
          <a:p>
            <a:pPr marL="285750" indent="-285750" algn="just">
              <a:lnSpc>
                <a:spcPct val="150000"/>
              </a:lnSpc>
              <a:buFont typeface="Arial" panose="020B0604020202020204" pitchFamily="34" charset="0"/>
              <a:buChar char="•"/>
            </a:pPr>
            <a:r>
              <a:rPr lang="en-US" dirty="0" err="1">
                <a:latin typeface="Arial" panose="020B0604020202020204" pitchFamily="34" charset="0"/>
                <a:cs typeface="Arial" panose="020B0604020202020204" pitchFamily="34" charset="0"/>
              </a:rPr>
              <a:t>Creche</a:t>
            </a:r>
            <a:r>
              <a:rPr lang="en-US" dirty="0">
                <a:latin typeface="Arial" panose="020B0604020202020204" pitchFamily="34" charset="0"/>
                <a:cs typeface="Arial" panose="020B0604020202020204" pitchFamily="34" charset="0"/>
              </a:rPr>
              <a:t> activities like storytelling and drama support children's development and well-being.</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Storytelling and drama engage imagination, enhance communication, and promote critical thinking.</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Creative arts workshops foster creativity, fine motor skills, and self-expression.</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These activities align with psychological theories: social learning, cognitive development, and self-determination.</a:t>
            </a:r>
          </a:p>
        </p:txBody>
      </p:sp>
    </p:spTree>
    <p:extLst>
      <p:ext uri="{BB962C8B-B14F-4D97-AF65-F5344CB8AC3E}">
        <p14:creationId xmlns:p14="http://schemas.microsoft.com/office/powerpoint/2010/main" val="4217977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211109"/>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800" dirty="0">
                <a:latin typeface="Arial" panose="020B0604020202020204" pitchFamily="34" charset="0"/>
                <a:cs typeface="Arial" panose="020B0604020202020204" pitchFamily="34" charset="0"/>
              </a:rPr>
              <a:t>References</a:t>
            </a:r>
            <a:endParaRPr sz="2800" dirty="0">
              <a:latin typeface="Arial" panose="020B0604020202020204" pitchFamily="34" charset="0"/>
              <a:cs typeface="Arial" panose="020B0604020202020204" pitchFamily="34" charset="0"/>
            </a:endParaRPr>
          </a:p>
        </p:txBody>
      </p:sp>
      <p:sp>
        <p:nvSpPr>
          <p:cNvPr id="68" name="Google Shape;68;p15"/>
          <p:cNvSpPr txBox="1">
            <a:spLocks noGrp="1"/>
          </p:cNvSpPr>
          <p:nvPr>
            <p:ph type="body" idx="1"/>
          </p:nvPr>
        </p:nvSpPr>
        <p:spPr>
          <a:xfrm>
            <a:off x="233727" y="783808"/>
            <a:ext cx="8747239" cy="4135521"/>
          </a:xfrm>
          <a:prstGeom prst="rect">
            <a:avLst/>
          </a:prstGeom>
        </p:spPr>
        <p:txBody>
          <a:bodyPr spcFirstLastPara="1" wrap="square" lIns="91425" tIns="91425" rIns="91425" bIns="91425" anchor="t" anchorCtr="0">
            <a:noAutofit/>
          </a:bodyPr>
          <a:lstStyle/>
          <a:p>
            <a:pPr marL="114300" indent="0" algn="just">
              <a:lnSpc>
                <a:spcPct val="160000"/>
              </a:lnSpc>
              <a:buNone/>
            </a:pPr>
            <a:r>
              <a:rPr lang="en-US" sz="1000" dirty="0" err="1">
                <a:solidFill>
                  <a:schemeClr val="tx1"/>
                </a:solidFill>
                <a:latin typeface="Arial" panose="020B0604020202020204" pitchFamily="34" charset="0"/>
                <a:cs typeface="Arial" panose="020B0604020202020204" pitchFamily="34" charset="0"/>
              </a:rPr>
              <a:t>Babakr</a:t>
            </a:r>
            <a:r>
              <a:rPr lang="en-US" sz="1000" dirty="0">
                <a:solidFill>
                  <a:schemeClr val="tx1"/>
                </a:solidFill>
                <a:latin typeface="Arial" panose="020B0604020202020204" pitchFamily="34" charset="0"/>
                <a:cs typeface="Arial" panose="020B0604020202020204" pitchFamily="34" charset="0"/>
              </a:rPr>
              <a:t>, Z., </a:t>
            </a:r>
            <a:r>
              <a:rPr lang="en-US" sz="1000" dirty="0" err="1">
                <a:solidFill>
                  <a:schemeClr val="tx1"/>
                </a:solidFill>
                <a:latin typeface="Arial" panose="020B0604020202020204" pitchFamily="34" charset="0"/>
                <a:cs typeface="Arial" panose="020B0604020202020204" pitchFamily="34" charset="0"/>
              </a:rPr>
              <a:t>Mohamedamin</a:t>
            </a:r>
            <a:r>
              <a:rPr lang="en-US" sz="1000" dirty="0">
                <a:solidFill>
                  <a:schemeClr val="tx1"/>
                </a:solidFill>
                <a:latin typeface="Arial" panose="020B0604020202020204" pitchFamily="34" charset="0"/>
                <a:cs typeface="Arial" panose="020B0604020202020204" pitchFamily="34" charset="0"/>
              </a:rPr>
              <a:t>, P. and </a:t>
            </a:r>
            <a:r>
              <a:rPr lang="en-US" sz="1000" dirty="0" err="1">
                <a:solidFill>
                  <a:schemeClr val="tx1"/>
                </a:solidFill>
                <a:latin typeface="Arial" panose="020B0604020202020204" pitchFamily="34" charset="0"/>
                <a:cs typeface="Arial" panose="020B0604020202020204" pitchFamily="34" charset="0"/>
              </a:rPr>
              <a:t>Kakamad</a:t>
            </a:r>
            <a:r>
              <a:rPr lang="en-US" sz="1000" dirty="0">
                <a:solidFill>
                  <a:schemeClr val="tx1"/>
                </a:solidFill>
                <a:latin typeface="Arial" panose="020B0604020202020204" pitchFamily="34" charset="0"/>
                <a:cs typeface="Arial" panose="020B0604020202020204" pitchFamily="34" charset="0"/>
              </a:rPr>
              <a:t>, K., 2019. Piaget’s cognitive developmental theory: Critical review. </a:t>
            </a:r>
            <a:r>
              <a:rPr lang="en-US" sz="1000" i="1" dirty="0">
                <a:solidFill>
                  <a:schemeClr val="tx1"/>
                </a:solidFill>
                <a:latin typeface="Arial" panose="020B0604020202020204" pitchFamily="34" charset="0"/>
                <a:cs typeface="Arial" panose="020B0604020202020204" pitchFamily="34" charset="0"/>
              </a:rPr>
              <a:t>Education Quarterly Reviews</a:t>
            </a:r>
            <a:r>
              <a:rPr lang="en-US" sz="1000" dirty="0">
                <a:solidFill>
                  <a:schemeClr val="tx1"/>
                </a:solidFill>
                <a:latin typeface="Arial" panose="020B0604020202020204" pitchFamily="34" charset="0"/>
                <a:cs typeface="Arial" panose="020B0604020202020204" pitchFamily="34" charset="0"/>
              </a:rPr>
              <a:t>, </a:t>
            </a:r>
            <a:r>
              <a:rPr lang="en-US" sz="1000" i="1" dirty="0">
                <a:solidFill>
                  <a:schemeClr val="tx1"/>
                </a:solidFill>
                <a:latin typeface="Arial" panose="020B0604020202020204" pitchFamily="34" charset="0"/>
                <a:cs typeface="Arial" panose="020B0604020202020204" pitchFamily="34" charset="0"/>
              </a:rPr>
              <a:t>2</a:t>
            </a:r>
            <a:r>
              <a:rPr lang="en-US" sz="1000" dirty="0">
                <a:solidFill>
                  <a:schemeClr val="tx1"/>
                </a:solidFill>
                <a:latin typeface="Arial" panose="020B0604020202020204" pitchFamily="34" charset="0"/>
                <a:cs typeface="Arial" panose="020B0604020202020204" pitchFamily="34" charset="0"/>
              </a:rPr>
              <a:t>(3).</a:t>
            </a:r>
          </a:p>
          <a:p>
            <a:pPr marL="114300" indent="0" algn="just">
              <a:lnSpc>
                <a:spcPct val="160000"/>
              </a:lnSpc>
              <a:buNone/>
            </a:pPr>
            <a:r>
              <a:rPr lang="en-US" sz="1000" dirty="0">
                <a:solidFill>
                  <a:schemeClr val="tx1"/>
                </a:solidFill>
                <a:latin typeface="Arial" panose="020B0604020202020204" pitchFamily="34" charset="0"/>
                <a:cs typeface="Arial" panose="020B0604020202020204" pitchFamily="34" charset="0"/>
              </a:rPr>
              <a:t>Bravo, F.A., Hurtado, J.A. and González, E., 2021. Using robots with storytelling and drama activities in science education. </a:t>
            </a:r>
            <a:r>
              <a:rPr lang="en-US" sz="1000" i="1" dirty="0">
                <a:solidFill>
                  <a:schemeClr val="tx1"/>
                </a:solidFill>
                <a:latin typeface="Arial" panose="020B0604020202020204" pitchFamily="34" charset="0"/>
                <a:cs typeface="Arial" panose="020B0604020202020204" pitchFamily="34" charset="0"/>
              </a:rPr>
              <a:t>Education Sciences</a:t>
            </a:r>
            <a:r>
              <a:rPr lang="en-US" sz="1000" dirty="0">
                <a:solidFill>
                  <a:schemeClr val="tx1"/>
                </a:solidFill>
                <a:latin typeface="Arial" panose="020B0604020202020204" pitchFamily="34" charset="0"/>
                <a:cs typeface="Arial" panose="020B0604020202020204" pitchFamily="34" charset="0"/>
              </a:rPr>
              <a:t>, </a:t>
            </a:r>
            <a:r>
              <a:rPr lang="en-US" sz="1000" i="1" dirty="0">
                <a:solidFill>
                  <a:schemeClr val="tx1"/>
                </a:solidFill>
                <a:latin typeface="Arial" panose="020B0604020202020204" pitchFamily="34" charset="0"/>
                <a:cs typeface="Arial" panose="020B0604020202020204" pitchFamily="34" charset="0"/>
              </a:rPr>
              <a:t>11</a:t>
            </a:r>
            <a:r>
              <a:rPr lang="en-US" sz="1000" dirty="0">
                <a:solidFill>
                  <a:schemeClr val="tx1"/>
                </a:solidFill>
                <a:latin typeface="Arial" panose="020B0604020202020204" pitchFamily="34" charset="0"/>
                <a:cs typeface="Arial" panose="020B0604020202020204" pitchFamily="34" charset="0"/>
              </a:rPr>
              <a:t>(7), p.329.</a:t>
            </a:r>
          </a:p>
          <a:p>
            <a:pPr marL="114300" indent="0" algn="just">
              <a:lnSpc>
                <a:spcPct val="160000"/>
              </a:lnSpc>
              <a:buNone/>
            </a:pPr>
            <a:r>
              <a:rPr lang="en" sz="1000" dirty="0">
                <a:solidFill>
                  <a:schemeClr val="tx1"/>
                </a:solidFill>
                <a:latin typeface="Arial" panose="020B0604020202020204" pitchFamily="34" charset="0"/>
                <a:cs typeface="Arial" panose="020B0604020202020204" pitchFamily="34" charset="0"/>
              </a:rPr>
              <a:t>Gupta, M., Rahman, A., Dutta, N.C., Saha, A.K., Zwi, A., Ivers, R.Q. and Jagnoor, J., 2022. Implementing a crèche-based community drowning programme in rural Bangladesh: a process evaluation. </a:t>
            </a:r>
            <a:r>
              <a:rPr lang="en" sz="1000" i="1" dirty="0">
                <a:solidFill>
                  <a:schemeClr val="tx1"/>
                </a:solidFill>
                <a:latin typeface="Arial" panose="020B0604020202020204" pitchFamily="34" charset="0"/>
                <a:cs typeface="Arial" panose="020B0604020202020204" pitchFamily="34" charset="0"/>
              </a:rPr>
              <a:t>Injury prevention</a:t>
            </a:r>
            <a:r>
              <a:rPr lang="en" sz="1000" dirty="0">
                <a:solidFill>
                  <a:schemeClr val="tx1"/>
                </a:solidFill>
                <a:latin typeface="Arial" panose="020B0604020202020204" pitchFamily="34" charset="0"/>
                <a:cs typeface="Arial" panose="020B0604020202020204" pitchFamily="34" charset="0"/>
              </a:rPr>
              <a:t>, </a:t>
            </a:r>
            <a:r>
              <a:rPr lang="en" sz="1000" i="1" dirty="0">
                <a:solidFill>
                  <a:schemeClr val="tx1"/>
                </a:solidFill>
                <a:latin typeface="Arial" panose="020B0604020202020204" pitchFamily="34" charset="0"/>
                <a:cs typeface="Arial" panose="020B0604020202020204" pitchFamily="34" charset="0"/>
              </a:rPr>
              <a:t>28</a:t>
            </a:r>
            <a:r>
              <a:rPr lang="en" sz="1000" dirty="0">
                <a:solidFill>
                  <a:schemeClr val="tx1"/>
                </a:solidFill>
                <a:latin typeface="Arial" panose="020B0604020202020204" pitchFamily="34" charset="0"/>
                <a:cs typeface="Arial" panose="020B0604020202020204" pitchFamily="34" charset="0"/>
              </a:rPr>
              <a:t>(1), pp.23-31.</a:t>
            </a:r>
          </a:p>
          <a:p>
            <a:pPr marL="114300" indent="0" algn="just">
              <a:lnSpc>
                <a:spcPct val="160000"/>
              </a:lnSpc>
              <a:buNone/>
            </a:pPr>
            <a:r>
              <a:rPr lang="en-US" sz="1000" dirty="0" err="1">
                <a:solidFill>
                  <a:schemeClr val="tx1"/>
                </a:solidFill>
                <a:latin typeface="Arial" panose="020B0604020202020204" pitchFamily="34" charset="0"/>
                <a:cs typeface="Arial" panose="020B0604020202020204" pitchFamily="34" charset="0"/>
              </a:rPr>
              <a:t>Ologbosere</a:t>
            </a:r>
            <a:r>
              <a:rPr lang="en-US" sz="1000" dirty="0">
                <a:solidFill>
                  <a:schemeClr val="tx1"/>
                </a:solidFill>
                <a:latin typeface="Arial" panose="020B0604020202020204" pitchFamily="34" charset="0"/>
                <a:cs typeface="Arial" panose="020B0604020202020204" pitchFamily="34" charset="0"/>
              </a:rPr>
              <a:t>, O.A. and </a:t>
            </a:r>
            <a:r>
              <a:rPr lang="en-US" sz="1000" dirty="0" err="1">
                <a:solidFill>
                  <a:schemeClr val="tx1"/>
                </a:solidFill>
                <a:latin typeface="Arial" panose="020B0604020202020204" pitchFamily="34" charset="0"/>
                <a:cs typeface="Arial" panose="020B0604020202020204" pitchFamily="34" charset="0"/>
              </a:rPr>
              <a:t>Ogofure</a:t>
            </a:r>
            <a:r>
              <a:rPr lang="en-US" sz="1000" dirty="0">
                <a:solidFill>
                  <a:schemeClr val="tx1"/>
                </a:solidFill>
                <a:latin typeface="Arial" panose="020B0604020202020204" pitchFamily="34" charset="0"/>
                <a:cs typeface="Arial" panose="020B0604020202020204" pitchFamily="34" charset="0"/>
              </a:rPr>
              <a:t>, A.G., 2020. Bacteriological Quality of Aerial Ambient Air in Selected </a:t>
            </a:r>
            <a:r>
              <a:rPr lang="en-US" sz="1000" dirty="0" err="1">
                <a:solidFill>
                  <a:schemeClr val="tx1"/>
                </a:solidFill>
                <a:latin typeface="Arial" panose="020B0604020202020204" pitchFamily="34" charset="0"/>
                <a:cs typeface="Arial" panose="020B0604020202020204" pitchFamily="34" charset="0"/>
              </a:rPr>
              <a:t>Creche</a:t>
            </a:r>
            <a:r>
              <a:rPr lang="en-US" sz="1000" dirty="0">
                <a:solidFill>
                  <a:schemeClr val="tx1"/>
                </a:solidFill>
                <a:latin typeface="Arial" panose="020B0604020202020204" pitchFamily="34" charset="0"/>
                <a:cs typeface="Arial" panose="020B0604020202020204" pitchFamily="34" charset="0"/>
              </a:rPr>
              <a:t> and Daycare Centers in </a:t>
            </a:r>
            <a:r>
              <a:rPr lang="en-US" sz="1000" dirty="0" err="1">
                <a:solidFill>
                  <a:schemeClr val="tx1"/>
                </a:solidFill>
                <a:latin typeface="Arial" panose="020B0604020202020204" pitchFamily="34" charset="0"/>
                <a:cs typeface="Arial" panose="020B0604020202020204" pitchFamily="34" charset="0"/>
              </a:rPr>
              <a:t>Ugbowo</a:t>
            </a:r>
            <a:r>
              <a:rPr lang="en-US" sz="1000" dirty="0">
                <a:solidFill>
                  <a:schemeClr val="tx1"/>
                </a:solidFill>
                <a:latin typeface="Arial" panose="020B0604020202020204" pitchFamily="34" charset="0"/>
                <a:cs typeface="Arial" panose="020B0604020202020204" pitchFamily="34" charset="0"/>
              </a:rPr>
              <a:t>, Benin City. </a:t>
            </a:r>
            <a:r>
              <a:rPr lang="en-US" sz="1000" i="1" dirty="0">
                <a:solidFill>
                  <a:schemeClr val="tx1"/>
                </a:solidFill>
                <a:latin typeface="Arial" panose="020B0604020202020204" pitchFamily="34" charset="0"/>
                <a:cs typeface="Arial" panose="020B0604020202020204" pitchFamily="34" charset="0"/>
              </a:rPr>
              <a:t>NIPES Journal of Science and Technology Research</a:t>
            </a:r>
            <a:r>
              <a:rPr lang="en-US" sz="1000" dirty="0">
                <a:solidFill>
                  <a:schemeClr val="tx1"/>
                </a:solidFill>
                <a:latin typeface="Arial" panose="020B0604020202020204" pitchFamily="34" charset="0"/>
                <a:cs typeface="Arial" panose="020B0604020202020204" pitchFamily="34" charset="0"/>
              </a:rPr>
              <a:t>, </a:t>
            </a:r>
            <a:r>
              <a:rPr lang="en-US" sz="1000" i="1" dirty="0">
                <a:solidFill>
                  <a:schemeClr val="tx1"/>
                </a:solidFill>
                <a:latin typeface="Arial" panose="020B0604020202020204" pitchFamily="34" charset="0"/>
                <a:cs typeface="Arial" panose="020B0604020202020204" pitchFamily="34" charset="0"/>
              </a:rPr>
              <a:t>2</a:t>
            </a:r>
            <a:r>
              <a:rPr lang="en-US" sz="1000" dirty="0">
                <a:solidFill>
                  <a:schemeClr val="tx1"/>
                </a:solidFill>
                <a:latin typeface="Arial" panose="020B0604020202020204" pitchFamily="34" charset="0"/>
                <a:cs typeface="Arial" panose="020B0604020202020204" pitchFamily="34" charset="0"/>
              </a:rPr>
              <a:t>(3).</a:t>
            </a:r>
          </a:p>
          <a:p>
            <a:pPr marL="114300" indent="0" algn="just">
              <a:lnSpc>
                <a:spcPct val="160000"/>
              </a:lnSpc>
              <a:buNone/>
            </a:pPr>
            <a:r>
              <a:rPr lang="en-US" sz="1000" dirty="0">
                <a:solidFill>
                  <a:schemeClr val="tx1"/>
                </a:solidFill>
                <a:latin typeface="Arial" panose="020B0604020202020204" pitchFamily="34" charset="0"/>
                <a:cs typeface="Arial" panose="020B0604020202020204" pitchFamily="34" charset="0"/>
              </a:rPr>
              <a:t>Reed, K., Cochran, K.L., </a:t>
            </a:r>
            <a:r>
              <a:rPr lang="en-US" sz="1000" dirty="0" err="1">
                <a:solidFill>
                  <a:schemeClr val="tx1"/>
                </a:solidFill>
                <a:latin typeface="Arial" panose="020B0604020202020204" pitchFamily="34" charset="0"/>
                <a:cs typeface="Arial" panose="020B0604020202020204" pitchFamily="34" charset="0"/>
              </a:rPr>
              <a:t>Edelblute</a:t>
            </a:r>
            <a:r>
              <a:rPr lang="en-US" sz="1000" dirty="0">
                <a:solidFill>
                  <a:schemeClr val="tx1"/>
                </a:solidFill>
                <a:latin typeface="Arial" panose="020B0604020202020204" pitchFamily="34" charset="0"/>
                <a:cs typeface="Arial" panose="020B0604020202020204" pitchFamily="34" charset="0"/>
              </a:rPr>
              <a:t>, A., </a:t>
            </a:r>
            <a:r>
              <a:rPr lang="en-US" sz="1000" dirty="0" err="1">
                <a:solidFill>
                  <a:schemeClr val="tx1"/>
                </a:solidFill>
                <a:latin typeface="Arial" panose="020B0604020202020204" pitchFamily="34" charset="0"/>
                <a:cs typeface="Arial" panose="020B0604020202020204" pitchFamily="34" charset="0"/>
              </a:rPr>
              <a:t>Manzanares</a:t>
            </a:r>
            <a:r>
              <a:rPr lang="en-US" sz="1000" dirty="0">
                <a:solidFill>
                  <a:schemeClr val="tx1"/>
                </a:solidFill>
                <a:latin typeface="Arial" panose="020B0604020202020204" pitchFamily="34" charset="0"/>
                <a:cs typeface="Arial" panose="020B0604020202020204" pitchFamily="34" charset="0"/>
              </a:rPr>
              <a:t>, D., Sinn, H., Henry, M. and Moss, M., 2020. Creative arts therapy as a potential intervention to prevent burnout and build resilience in health care professionals. </a:t>
            </a:r>
            <a:r>
              <a:rPr lang="en-US" sz="1000" i="1" dirty="0">
                <a:solidFill>
                  <a:schemeClr val="tx1"/>
                </a:solidFill>
                <a:latin typeface="Arial" panose="020B0604020202020204" pitchFamily="34" charset="0"/>
                <a:cs typeface="Arial" panose="020B0604020202020204" pitchFamily="34" charset="0"/>
              </a:rPr>
              <a:t>AACN Advanced Critical Care</a:t>
            </a:r>
            <a:r>
              <a:rPr lang="en-US" sz="1000" dirty="0">
                <a:solidFill>
                  <a:schemeClr val="tx1"/>
                </a:solidFill>
                <a:latin typeface="Arial" panose="020B0604020202020204" pitchFamily="34" charset="0"/>
                <a:cs typeface="Arial" panose="020B0604020202020204" pitchFamily="34" charset="0"/>
              </a:rPr>
              <a:t>, </a:t>
            </a:r>
            <a:r>
              <a:rPr lang="en-US" sz="1000" i="1" dirty="0">
                <a:solidFill>
                  <a:schemeClr val="tx1"/>
                </a:solidFill>
                <a:latin typeface="Arial" panose="020B0604020202020204" pitchFamily="34" charset="0"/>
                <a:cs typeface="Arial" panose="020B0604020202020204" pitchFamily="34" charset="0"/>
              </a:rPr>
              <a:t>31</a:t>
            </a:r>
            <a:r>
              <a:rPr lang="en-US" sz="1000" dirty="0">
                <a:solidFill>
                  <a:schemeClr val="tx1"/>
                </a:solidFill>
                <a:latin typeface="Arial" panose="020B0604020202020204" pitchFamily="34" charset="0"/>
                <a:cs typeface="Arial" panose="020B0604020202020204" pitchFamily="34" charset="0"/>
              </a:rPr>
              <a:t>(2), pp.179-190.</a:t>
            </a:r>
          </a:p>
          <a:p>
            <a:pPr marL="114300" indent="0" algn="just">
              <a:lnSpc>
                <a:spcPct val="160000"/>
              </a:lnSpc>
              <a:buNone/>
            </a:pPr>
            <a:r>
              <a:rPr lang="en-US" sz="1000" dirty="0">
                <a:solidFill>
                  <a:schemeClr val="tx1"/>
                </a:solidFill>
                <a:latin typeface="Arial" panose="020B0604020202020204" pitchFamily="34" charset="0"/>
                <a:cs typeface="Arial" panose="020B0604020202020204" pitchFamily="34" charset="0"/>
              </a:rPr>
              <a:t>Rose, T. and </a:t>
            </a:r>
            <a:r>
              <a:rPr lang="en-US" sz="1000" dirty="0" err="1">
                <a:solidFill>
                  <a:schemeClr val="tx1"/>
                </a:solidFill>
                <a:latin typeface="Arial" panose="020B0604020202020204" pitchFamily="34" charset="0"/>
                <a:cs typeface="Arial" panose="020B0604020202020204" pitchFamily="34" charset="0"/>
              </a:rPr>
              <a:t>Leperre</a:t>
            </a:r>
            <a:r>
              <a:rPr lang="en-US" sz="1000" dirty="0">
                <a:solidFill>
                  <a:schemeClr val="tx1"/>
                </a:solidFill>
                <a:latin typeface="Arial" panose="020B0604020202020204" pitchFamily="34" charset="0"/>
                <a:cs typeface="Arial" panose="020B0604020202020204" pitchFamily="34" charset="0"/>
              </a:rPr>
              <a:t>, S., 2020. Crèche </a:t>
            </a:r>
            <a:r>
              <a:rPr lang="en-US" sz="1000" dirty="0" err="1">
                <a:solidFill>
                  <a:schemeClr val="tx1"/>
                </a:solidFill>
                <a:latin typeface="Arial" panose="020B0604020202020204" pitchFamily="34" charset="0"/>
                <a:cs typeface="Arial" panose="020B0604020202020204" pitchFamily="34" charset="0"/>
              </a:rPr>
              <a:t>toothbrushing</a:t>
            </a:r>
            <a:r>
              <a:rPr lang="en-US" sz="1000" dirty="0">
                <a:solidFill>
                  <a:schemeClr val="tx1"/>
                </a:solidFill>
                <a:latin typeface="Arial" panose="020B0604020202020204" pitchFamily="34" charset="0"/>
                <a:cs typeface="Arial" panose="020B0604020202020204" pitchFamily="34" charset="0"/>
              </a:rPr>
              <a:t> program; dental awareness and perception of parents and teachers. </a:t>
            </a:r>
            <a:r>
              <a:rPr lang="en-US" sz="1000" i="1" dirty="0">
                <a:solidFill>
                  <a:schemeClr val="tx1"/>
                </a:solidFill>
                <a:latin typeface="Arial" panose="020B0604020202020204" pitchFamily="34" charset="0"/>
                <a:cs typeface="Arial" panose="020B0604020202020204" pitchFamily="34" charset="0"/>
              </a:rPr>
              <a:t>Dental Research and Oral Health</a:t>
            </a:r>
            <a:r>
              <a:rPr lang="en-US" sz="1000" dirty="0">
                <a:solidFill>
                  <a:schemeClr val="tx1"/>
                </a:solidFill>
                <a:latin typeface="Arial" panose="020B0604020202020204" pitchFamily="34" charset="0"/>
                <a:cs typeface="Arial" panose="020B0604020202020204" pitchFamily="34" charset="0"/>
              </a:rPr>
              <a:t>, </a:t>
            </a:r>
            <a:r>
              <a:rPr lang="en-US" sz="1000" i="1" dirty="0">
                <a:solidFill>
                  <a:schemeClr val="tx1"/>
                </a:solidFill>
                <a:latin typeface="Arial" panose="020B0604020202020204" pitchFamily="34" charset="0"/>
                <a:cs typeface="Arial" panose="020B0604020202020204" pitchFamily="34" charset="0"/>
              </a:rPr>
              <a:t>3</a:t>
            </a:r>
            <a:r>
              <a:rPr lang="en-US" sz="1000" dirty="0">
                <a:solidFill>
                  <a:schemeClr val="tx1"/>
                </a:solidFill>
                <a:latin typeface="Arial" panose="020B0604020202020204" pitchFamily="34" charset="0"/>
                <a:cs typeface="Arial" panose="020B0604020202020204" pitchFamily="34" charset="0"/>
              </a:rPr>
              <a:t>(2), pp.62-73.</a:t>
            </a:r>
          </a:p>
          <a:p>
            <a:pPr marL="114300" indent="0" algn="just">
              <a:lnSpc>
                <a:spcPct val="160000"/>
              </a:lnSpc>
              <a:buNone/>
            </a:pPr>
            <a:r>
              <a:rPr lang="en-US" sz="1000" dirty="0" err="1">
                <a:solidFill>
                  <a:schemeClr val="tx1"/>
                </a:solidFill>
                <a:latin typeface="Arial" panose="020B0604020202020204" pitchFamily="34" charset="0"/>
                <a:cs typeface="Arial" panose="020B0604020202020204" pitchFamily="34" charset="0"/>
              </a:rPr>
              <a:t>Rumjaun</a:t>
            </a:r>
            <a:r>
              <a:rPr lang="en-US" sz="1000" dirty="0">
                <a:solidFill>
                  <a:schemeClr val="tx1"/>
                </a:solidFill>
                <a:latin typeface="Arial" panose="020B0604020202020204" pitchFamily="34" charset="0"/>
                <a:cs typeface="Arial" panose="020B0604020202020204" pitchFamily="34" charset="0"/>
              </a:rPr>
              <a:t>, A. and </a:t>
            </a:r>
            <a:r>
              <a:rPr lang="en-US" sz="1000" dirty="0" err="1">
                <a:solidFill>
                  <a:schemeClr val="tx1"/>
                </a:solidFill>
                <a:latin typeface="Arial" panose="020B0604020202020204" pitchFamily="34" charset="0"/>
                <a:cs typeface="Arial" panose="020B0604020202020204" pitchFamily="34" charset="0"/>
              </a:rPr>
              <a:t>Narod</a:t>
            </a:r>
            <a:r>
              <a:rPr lang="en-US" sz="1000" dirty="0">
                <a:solidFill>
                  <a:schemeClr val="tx1"/>
                </a:solidFill>
                <a:latin typeface="Arial" panose="020B0604020202020204" pitchFamily="34" charset="0"/>
                <a:cs typeface="Arial" panose="020B0604020202020204" pitchFamily="34" charset="0"/>
              </a:rPr>
              <a:t>, F., 2020. Social Learning Theory—Albert Bandura. </a:t>
            </a:r>
            <a:r>
              <a:rPr lang="en-US" sz="1000" i="1" dirty="0">
                <a:solidFill>
                  <a:schemeClr val="tx1"/>
                </a:solidFill>
                <a:latin typeface="Arial" panose="020B0604020202020204" pitchFamily="34" charset="0"/>
                <a:cs typeface="Arial" panose="020B0604020202020204" pitchFamily="34" charset="0"/>
              </a:rPr>
              <a:t>Science education in theory and practice: An introductory guide to learning theory</a:t>
            </a:r>
            <a:r>
              <a:rPr lang="en-US" sz="1000" dirty="0">
                <a:solidFill>
                  <a:schemeClr val="tx1"/>
                </a:solidFill>
                <a:latin typeface="Arial" panose="020B0604020202020204" pitchFamily="34" charset="0"/>
                <a:cs typeface="Arial" panose="020B0604020202020204" pitchFamily="34" charset="0"/>
              </a:rPr>
              <a:t>, pp.85-99.</a:t>
            </a:r>
          </a:p>
          <a:p>
            <a:pPr marL="114300" indent="0" algn="just">
              <a:lnSpc>
                <a:spcPct val="160000"/>
              </a:lnSpc>
              <a:buNone/>
            </a:pPr>
            <a:r>
              <a:rPr lang="en-US" sz="1000" dirty="0">
                <a:solidFill>
                  <a:schemeClr val="tx1"/>
                </a:solidFill>
                <a:latin typeface="Arial" panose="020B0604020202020204" pitchFamily="34" charset="0"/>
                <a:cs typeface="Arial" panose="020B0604020202020204" pitchFamily="34" charset="0"/>
              </a:rPr>
              <a:t>White, R.L., Bennie, A., </a:t>
            </a:r>
            <a:r>
              <a:rPr lang="en-US" sz="1000" dirty="0" err="1">
                <a:solidFill>
                  <a:schemeClr val="tx1"/>
                </a:solidFill>
                <a:latin typeface="Arial" panose="020B0604020202020204" pitchFamily="34" charset="0"/>
                <a:cs typeface="Arial" panose="020B0604020202020204" pitchFamily="34" charset="0"/>
              </a:rPr>
              <a:t>Vasconcellos</a:t>
            </a:r>
            <a:r>
              <a:rPr lang="en-US" sz="1000" dirty="0">
                <a:solidFill>
                  <a:schemeClr val="tx1"/>
                </a:solidFill>
                <a:latin typeface="Arial" panose="020B0604020202020204" pitchFamily="34" charset="0"/>
                <a:cs typeface="Arial" panose="020B0604020202020204" pitchFamily="34" charset="0"/>
              </a:rPr>
              <a:t>, D., Cinelli, R., </a:t>
            </a:r>
            <a:r>
              <a:rPr lang="en-US" sz="1000" dirty="0" err="1">
                <a:solidFill>
                  <a:schemeClr val="tx1"/>
                </a:solidFill>
                <a:latin typeface="Arial" panose="020B0604020202020204" pitchFamily="34" charset="0"/>
                <a:cs typeface="Arial" panose="020B0604020202020204" pitchFamily="34" charset="0"/>
              </a:rPr>
              <a:t>Hilland</a:t>
            </a:r>
            <a:r>
              <a:rPr lang="en-US" sz="1000" dirty="0">
                <a:solidFill>
                  <a:schemeClr val="tx1"/>
                </a:solidFill>
                <a:latin typeface="Arial" panose="020B0604020202020204" pitchFamily="34" charset="0"/>
                <a:cs typeface="Arial" panose="020B0604020202020204" pitchFamily="34" charset="0"/>
              </a:rPr>
              <a:t>, T., Owen, K.B. and Lonsdale, C., 2021. Self-determination theory in physical education: A systematic review of qualitative studies. </a:t>
            </a:r>
            <a:r>
              <a:rPr lang="en-US" sz="1000" i="1" dirty="0">
                <a:solidFill>
                  <a:schemeClr val="tx1"/>
                </a:solidFill>
                <a:latin typeface="Arial" panose="020B0604020202020204" pitchFamily="34" charset="0"/>
                <a:cs typeface="Arial" panose="020B0604020202020204" pitchFamily="34" charset="0"/>
              </a:rPr>
              <a:t>Teaching and Teacher Education</a:t>
            </a:r>
            <a:r>
              <a:rPr lang="en-US" sz="1000" dirty="0">
                <a:solidFill>
                  <a:schemeClr val="tx1"/>
                </a:solidFill>
                <a:latin typeface="Arial" panose="020B0604020202020204" pitchFamily="34" charset="0"/>
                <a:cs typeface="Arial" panose="020B0604020202020204" pitchFamily="34" charset="0"/>
              </a:rPr>
              <a:t>, </a:t>
            </a:r>
            <a:r>
              <a:rPr lang="en-US" sz="1000" i="1" dirty="0">
                <a:solidFill>
                  <a:schemeClr val="tx1"/>
                </a:solidFill>
                <a:latin typeface="Arial" panose="020B0604020202020204" pitchFamily="34" charset="0"/>
                <a:cs typeface="Arial" panose="020B0604020202020204" pitchFamily="34" charset="0"/>
              </a:rPr>
              <a:t>99</a:t>
            </a:r>
            <a:r>
              <a:rPr lang="en-US" sz="1000" dirty="0">
                <a:solidFill>
                  <a:schemeClr val="tx1"/>
                </a:solidFill>
                <a:latin typeface="Arial" panose="020B0604020202020204" pitchFamily="34" charset="0"/>
                <a:cs typeface="Arial" panose="020B0604020202020204" pitchFamily="34" charset="0"/>
              </a:rPr>
              <a:t>, p.103247.</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2012</Words>
  <Application>Microsoft Office PowerPoint</Application>
  <PresentationFormat>On-screen Show (16:9)</PresentationFormat>
  <Paragraphs>58</Paragraphs>
  <Slides>10</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Century Gothic</vt:lpstr>
      <vt:lpstr>Garamond</vt:lpstr>
      <vt:lpstr>Simple Light</vt:lpstr>
      <vt:lpstr>Savon</vt:lpstr>
      <vt:lpstr>Welcome To The Presentation</vt:lpstr>
      <vt:lpstr>Introduction</vt:lpstr>
      <vt:lpstr>PowerPoint Presentation</vt:lpstr>
      <vt:lpstr>Importance of Creche activities</vt:lpstr>
      <vt:lpstr>Two Creche activities </vt:lpstr>
      <vt:lpstr>Storytelling and drama</vt:lpstr>
      <vt:lpstr>Creative arts workshop</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cp:lastModifiedBy>Mevish Sheikh (2026547)</cp:lastModifiedBy>
  <cp:revision>17</cp:revision>
  <dcterms:modified xsi:type="dcterms:W3CDTF">2023-06-19T19:30:58Z</dcterms:modified>
</cp:coreProperties>
</file>