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4" r:id="rId3"/>
    <p:sldId id="258" r:id="rId4"/>
    <p:sldId id="259" r:id="rId5"/>
    <p:sldId id="260" r:id="rId6"/>
    <p:sldId id="267" r:id="rId7"/>
    <p:sldId id="266" r:id="rId8"/>
    <p:sldId id="270" r:id="rId9"/>
    <p:sldId id="271" r:id="rId10"/>
    <p:sldId id="268" r:id="rId11"/>
    <p:sldId id="274" r:id="rId12"/>
    <p:sldId id="275" r:id="rId13"/>
    <p:sldId id="25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9" autoAdjust="0"/>
    <p:restoredTop sz="94660"/>
  </p:normalViewPr>
  <p:slideViewPr>
    <p:cSldViewPr snapToGrid="0">
      <p:cViewPr varScale="1">
        <p:scale>
          <a:sx n="90" d="100"/>
          <a:sy n="90" d="100"/>
        </p:scale>
        <p:origin x="168"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C739D2-0FD8-4643-B2F7-E40E927D673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727E1BB-6975-4CBB-A81A-EA0AA2680AAF}"/>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4199F84B-F34E-43C5-B7EF-CAF15CA09244}"/>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5" name="Footer Placeholder 4">
            <a:extLst>
              <a:ext uri="{FF2B5EF4-FFF2-40B4-BE49-F238E27FC236}">
                <a16:creationId xmlns:a16="http://schemas.microsoft.com/office/drawing/2014/main" id="{E4FA5BC0-3934-42BB-9F8A-5627725FC9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3A12C0-9FBD-4833-9B42-35B333009987}"/>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13387838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972558-A128-41BE-AE37-063CBBE372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181E9C0-91BB-47D5-AB82-306471E5DCA0}"/>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5BA5F6D-ADD6-4361-B43E-CF12007BEFD9}"/>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5" name="Footer Placeholder 4">
            <a:extLst>
              <a:ext uri="{FF2B5EF4-FFF2-40B4-BE49-F238E27FC236}">
                <a16:creationId xmlns:a16="http://schemas.microsoft.com/office/drawing/2014/main" id="{F1A73DA2-CA79-4B7E-8CBC-78EE0A7FA7D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8A89D44-3B46-47A7-9AAA-741E9063220F}"/>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1693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C1E070-9DE6-4F41-A60E-8E4CDCE8F36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EE02AA84-4EC8-4ED7-9370-BCF50E4247E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ED357CC-9D07-47A5-B30C-83781E2AD4DC}"/>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5" name="Footer Placeholder 4">
            <a:extLst>
              <a:ext uri="{FF2B5EF4-FFF2-40B4-BE49-F238E27FC236}">
                <a16:creationId xmlns:a16="http://schemas.microsoft.com/office/drawing/2014/main" id="{ABB1C6E7-AFB7-43E0-AE86-E6162F19DB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5648F-EB29-422C-9B09-80259439DDDA}"/>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38280400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9E4CE6-6269-4AD9-9D83-12DCA1FCAA3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3F7AAD4-FFAC-41B2-A27C-0D7A156AEE2C}"/>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38D8959-9B6F-44DF-B081-6F6AE68B40D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DB63355-13D1-4B54-A3CF-62F64BBA4330}"/>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6" name="Footer Placeholder 5">
            <a:extLst>
              <a:ext uri="{FF2B5EF4-FFF2-40B4-BE49-F238E27FC236}">
                <a16:creationId xmlns:a16="http://schemas.microsoft.com/office/drawing/2014/main" id="{9161F124-BB0C-4284-A6BE-F327B96C66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79421-E9E1-49D9-85E1-2C05CC407023}"/>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21079134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9F0D7-DC8C-4BB5-B3BE-EAF71057631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8E60D2-12CF-437A-B817-F41E90786C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4894FE70-000F-4D59-8B7A-071722706A46}"/>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4698C25-7E07-48EC-9B61-45FB1ADECE7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374CDFDA-418C-499F-908C-D19858F4BB1B}"/>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3E70E85-A5F0-4B9B-ACFC-21FC05AD407B}"/>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8" name="Footer Placeholder 7">
            <a:extLst>
              <a:ext uri="{FF2B5EF4-FFF2-40B4-BE49-F238E27FC236}">
                <a16:creationId xmlns:a16="http://schemas.microsoft.com/office/drawing/2014/main" id="{2A7B6BE6-A40D-4281-B2A7-D1CD32A3DDC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4648216-7E97-4111-B142-386A9162C1FE}"/>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58090285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2EA8B-5390-423C-8AD2-8ACB1E2C890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C51974C-2A8E-4ACC-B316-D1F45D7A9BD8}"/>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4" name="Footer Placeholder 3">
            <a:extLst>
              <a:ext uri="{FF2B5EF4-FFF2-40B4-BE49-F238E27FC236}">
                <a16:creationId xmlns:a16="http://schemas.microsoft.com/office/drawing/2014/main" id="{C760E89A-AFF2-4851-B98E-9D1AEE9FDC9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D93A2487-6E49-4C7B-911D-E8220DA3FA4F}"/>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37150788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98B554D-2C92-4658-B13E-3CD21DCD17F3}"/>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3" name="Footer Placeholder 2">
            <a:extLst>
              <a:ext uri="{FF2B5EF4-FFF2-40B4-BE49-F238E27FC236}">
                <a16:creationId xmlns:a16="http://schemas.microsoft.com/office/drawing/2014/main" id="{FC15F9B9-A642-403A-8894-37BE316BB4E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6A3EB42-DA4C-40DF-A8AA-24161F4D38C9}"/>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364022596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E3072-BA61-4B11-B70C-D7D3C96DFB0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B310AC5-8047-4D04-AD7C-9C8F0FAFC8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892DFA-78C4-4D6F-8F9C-1620BD65B1D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2BAD5B00-7971-4410-B455-51C1846BF2F3}"/>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6" name="Footer Placeholder 5">
            <a:extLst>
              <a:ext uri="{FF2B5EF4-FFF2-40B4-BE49-F238E27FC236}">
                <a16:creationId xmlns:a16="http://schemas.microsoft.com/office/drawing/2014/main" id="{DAACAC7D-969D-499A-812F-F73E6825EEB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2B699B-9AD0-4403-91FE-1F46ED7F4A4E}"/>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29752362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BF112D-1CF8-480D-8DE2-DE9FCEBE62B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6125576-8D28-4F2C-8FFA-207DD94F014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A478EB8-E1D8-4703-A0CF-60351701CCE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90CB8AFD-08C2-4707-B063-666D58A3C091}"/>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6" name="Footer Placeholder 5">
            <a:extLst>
              <a:ext uri="{FF2B5EF4-FFF2-40B4-BE49-F238E27FC236}">
                <a16:creationId xmlns:a16="http://schemas.microsoft.com/office/drawing/2014/main" id="{AC93EB16-0AD3-4674-8921-DB89FA388F5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F7E5A41-B99D-4743-B042-D02FB9E6152A}"/>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272918380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DEBE3-11A1-4D62-8D69-DB041FE57B5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5FF0014-8D10-4BEA-9FAA-D95DE8F02F24}"/>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9762BD6-4EAF-4C41-B844-758E85E1B5DA}"/>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5" name="Footer Placeholder 4">
            <a:extLst>
              <a:ext uri="{FF2B5EF4-FFF2-40B4-BE49-F238E27FC236}">
                <a16:creationId xmlns:a16="http://schemas.microsoft.com/office/drawing/2014/main" id="{C75FA55E-9D71-4297-9E14-53DBD3FA3C8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50E24D-D68F-4B51-A824-A65EAA2CDBB5}"/>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2269574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1802421-229A-47DB-BE23-4CECC234ED6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3B8421A-1105-4F25-8701-9C65738468A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050D30-AF5E-4915-A79F-4AB66CD79C5F}"/>
              </a:ext>
            </a:extLst>
          </p:cNvPr>
          <p:cNvSpPr>
            <a:spLocks noGrp="1"/>
          </p:cNvSpPr>
          <p:nvPr>
            <p:ph type="dt" sz="half" idx="10"/>
          </p:nvPr>
        </p:nvSpPr>
        <p:spPr/>
        <p:txBody>
          <a:bodyPr/>
          <a:lstStyle/>
          <a:p>
            <a:fld id="{CDC76833-BB93-4EC1-AC17-09CC66516F05}" type="datetimeFigureOut">
              <a:rPr lang="en-GB" smtClean="0"/>
              <a:t>23/03/2018</a:t>
            </a:fld>
            <a:endParaRPr lang="en-GB"/>
          </a:p>
        </p:txBody>
      </p:sp>
      <p:sp>
        <p:nvSpPr>
          <p:cNvPr id="5" name="Footer Placeholder 4">
            <a:extLst>
              <a:ext uri="{FF2B5EF4-FFF2-40B4-BE49-F238E27FC236}">
                <a16:creationId xmlns:a16="http://schemas.microsoft.com/office/drawing/2014/main" id="{46C9D906-34C5-48F5-B1C9-CBB86B33BC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3276227-39E5-4C17-ABEB-B38195943970}"/>
              </a:ext>
            </a:extLst>
          </p:cNvPr>
          <p:cNvSpPr>
            <a:spLocks noGrp="1"/>
          </p:cNvSpPr>
          <p:nvPr>
            <p:ph type="sldNum" sz="quarter" idx="12"/>
          </p:nvPr>
        </p:nvSpPr>
        <p:spPr/>
        <p:txBody>
          <a:bodyPr/>
          <a:lstStyle/>
          <a:p>
            <a:fld id="{720F8D69-0C40-486C-9AED-FC66198B24A4}" type="slidenum">
              <a:rPr lang="en-GB" smtClean="0"/>
              <a:t>‹#›</a:t>
            </a:fld>
            <a:endParaRPr lang="en-GB"/>
          </a:p>
        </p:txBody>
      </p:sp>
    </p:spTree>
    <p:extLst>
      <p:ext uri="{BB962C8B-B14F-4D97-AF65-F5344CB8AC3E}">
        <p14:creationId xmlns:p14="http://schemas.microsoft.com/office/powerpoint/2010/main" val="23374740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1EAC6AB-9796-44B0-A91F-7938ADAFE00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6A64569-6FF2-4644-98E9-5606677FF2C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B288E4-0BAB-436A-9FFF-1A52F976F6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DC76833-BB93-4EC1-AC17-09CC66516F05}" type="datetimeFigureOut">
              <a:rPr lang="en-GB" smtClean="0"/>
              <a:t>23/03/2018</a:t>
            </a:fld>
            <a:endParaRPr lang="en-GB"/>
          </a:p>
        </p:txBody>
      </p:sp>
      <p:sp>
        <p:nvSpPr>
          <p:cNvPr id="5" name="Footer Placeholder 4">
            <a:extLst>
              <a:ext uri="{FF2B5EF4-FFF2-40B4-BE49-F238E27FC236}">
                <a16:creationId xmlns:a16="http://schemas.microsoft.com/office/drawing/2014/main" id="{8609C02A-E5A0-42C3-A9AB-FCEB5B0AE5F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717DA3D-0312-4B80-B2CC-0FD7201C54A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20F8D69-0C40-486C-9AED-FC66198B24A4}" type="slidenum">
              <a:rPr lang="en-GB" smtClean="0"/>
              <a:t>‹#›</a:t>
            </a:fld>
            <a:endParaRPr lang="en-GB"/>
          </a:p>
        </p:txBody>
      </p:sp>
    </p:spTree>
    <p:extLst>
      <p:ext uri="{BB962C8B-B14F-4D97-AF65-F5344CB8AC3E}">
        <p14:creationId xmlns:p14="http://schemas.microsoft.com/office/powerpoint/2010/main" val="171070906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C923A5-B76F-427D-84F5-595C9362B870}"/>
              </a:ext>
            </a:extLst>
          </p:cNvPr>
          <p:cNvSpPr>
            <a:spLocks noGrp="1"/>
          </p:cNvSpPr>
          <p:nvPr>
            <p:ph type="ctrTitle"/>
          </p:nvPr>
        </p:nvSpPr>
        <p:spPr/>
        <p:txBody>
          <a:bodyPr/>
          <a:lstStyle/>
          <a:p>
            <a:r>
              <a:rPr lang="en-GB" dirty="0"/>
              <a:t>Z specification</a:t>
            </a:r>
            <a:br>
              <a:rPr lang="en-GB" dirty="0"/>
            </a:br>
            <a:r>
              <a:rPr lang="en-GB" dirty="0"/>
              <a:t>A Computer Log In example</a:t>
            </a:r>
          </a:p>
        </p:txBody>
      </p:sp>
      <p:sp>
        <p:nvSpPr>
          <p:cNvPr id="3" name="Subtitle 2">
            <a:extLst>
              <a:ext uri="{FF2B5EF4-FFF2-40B4-BE49-F238E27FC236}">
                <a16:creationId xmlns:a16="http://schemas.microsoft.com/office/drawing/2014/main" id="{3ACC591A-17E4-44C1-B12C-BE7351275DC3}"/>
              </a:ext>
            </a:extLst>
          </p:cNvPr>
          <p:cNvSpPr>
            <a:spLocks noGrp="1"/>
          </p:cNvSpPr>
          <p:nvPr>
            <p:ph type="subTitle" idx="1"/>
          </p:nvPr>
        </p:nvSpPr>
        <p:spPr/>
        <p:txBody>
          <a:bodyPr/>
          <a:lstStyle/>
          <a:p>
            <a:r>
              <a:rPr lang="en-GB" dirty="0"/>
              <a:t>To be read in conjunction with the example initial specification document and the David Lightfoot’s text Formal Specification Using Z [1]</a:t>
            </a:r>
          </a:p>
          <a:p>
            <a:endParaRPr lang="en-GB" dirty="0"/>
          </a:p>
        </p:txBody>
      </p:sp>
    </p:spTree>
    <p:extLst>
      <p:ext uri="{BB962C8B-B14F-4D97-AF65-F5344CB8AC3E}">
        <p14:creationId xmlns:p14="http://schemas.microsoft.com/office/powerpoint/2010/main" val="937809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FB473-13F3-4639-A431-CAA915D44953}"/>
              </a:ext>
            </a:extLst>
          </p:cNvPr>
          <p:cNvSpPr>
            <a:spLocks noGrp="1"/>
          </p:cNvSpPr>
          <p:nvPr>
            <p:ph type="title"/>
          </p:nvPr>
        </p:nvSpPr>
        <p:spPr>
          <a:xfrm>
            <a:off x="971204" y="1844790"/>
            <a:ext cx="10515600" cy="1325563"/>
          </a:xfrm>
        </p:spPr>
        <p:txBody>
          <a:bodyPr>
            <a:normAutofit fontScale="90000"/>
          </a:bodyPr>
          <a:lstStyle/>
          <a:p>
            <a:r>
              <a:rPr lang="en-GB" dirty="0"/>
              <a:t>Specifying bags of potatoes in Z is all well and good but a more useful example is developed next – a specification for a computer system with several domains used by different kinds of staff. </a:t>
            </a:r>
            <a:br>
              <a:rPr lang="en-GB" dirty="0"/>
            </a:br>
            <a:br>
              <a:rPr lang="en-GB" dirty="0"/>
            </a:br>
            <a:r>
              <a:rPr lang="en-GB" dirty="0"/>
              <a:t>A detailed description of the system in narrative form accompanies this presentation so we will show only the relevant parts when necessary.</a:t>
            </a:r>
          </a:p>
        </p:txBody>
      </p:sp>
    </p:spTree>
    <p:extLst>
      <p:ext uri="{BB962C8B-B14F-4D97-AF65-F5344CB8AC3E}">
        <p14:creationId xmlns:p14="http://schemas.microsoft.com/office/powerpoint/2010/main" val="2329001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B1C2AD-E5E4-429D-B727-67915F9B2ADC}"/>
              </a:ext>
            </a:extLst>
          </p:cNvPr>
          <p:cNvSpPr>
            <a:spLocks noGrp="1"/>
          </p:cNvSpPr>
          <p:nvPr>
            <p:ph type="title"/>
          </p:nvPr>
        </p:nvSpPr>
        <p:spPr>
          <a:xfrm>
            <a:off x="838200" y="1234440"/>
            <a:ext cx="10515600" cy="1325563"/>
          </a:xfrm>
        </p:spPr>
        <p:txBody>
          <a:bodyPr>
            <a:normAutofit fontScale="90000"/>
          </a:bodyPr>
          <a:lstStyle/>
          <a:p>
            <a:pPr algn="ctr"/>
            <a:r>
              <a:rPr lang="en-GB" sz="8800" b="1" dirty="0"/>
              <a:t>First Iteration of our Specification</a:t>
            </a:r>
          </a:p>
        </p:txBody>
      </p:sp>
      <p:sp>
        <p:nvSpPr>
          <p:cNvPr id="4" name="TextBox 3">
            <a:extLst>
              <a:ext uri="{FF2B5EF4-FFF2-40B4-BE49-F238E27FC236}">
                <a16:creationId xmlns:a16="http://schemas.microsoft.com/office/drawing/2014/main" id="{040DCFB0-32F9-47BC-A6B2-A4D5DE4B08B5}"/>
              </a:ext>
            </a:extLst>
          </p:cNvPr>
          <p:cNvSpPr txBox="1"/>
          <p:nvPr/>
        </p:nvSpPr>
        <p:spPr>
          <a:xfrm>
            <a:off x="914400" y="3429000"/>
            <a:ext cx="10241280" cy="2308324"/>
          </a:xfrm>
          <a:prstGeom prst="rect">
            <a:avLst/>
          </a:prstGeom>
          <a:noFill/>
        </p:spPr>
        <p:txBody>
          <a:bodyPr wrap="square" rtlCol="0">
            <a:spAutoFit/>
          </a:bodyPr>
          <a:lstStyle/>
          <a:p>
            <a:r>
              <a:rPr lang="en-GB" dirty="0"/>
              <a:t>1 Define Types</a:t>
            </a:r>
          </a:p>
          <a:p>
            <a:r>
              <a:rPr lang="en-GB" dirty="0"/>
              <a:t>2 Define Basic State Schema</a:t>
            </a:r>
          </a:p>
          <a:p>
            <a:r>
              <a:rPr lang="en-GB" dirty="0"/>
              <a:t>3 Define Initialization schema</a:t>
            </a:r>
          </a:p>
          <a:p>
            <a:r>
              <a:rPr lang="en-GB" dirty="0"/>
              <a:t>4 Essential operations partial schemas (no error checking):</a:t>
            </a:r>
          </a:p>
          <a:p>
            <a:pPr marL="285750" indent="-285750">
              <a:buFont typeface="Arial" panose="020B0604020202020204" pitchFamily="34" charset="0"/>
              <a:buChar char="•"/>
            </a:pPr>
            <a:r>
              <a:rPr lang="en-GB" dirty="0" err="1"/>
              <a:t>AddUser</a:t>
            </a:r>
            <a:endParaRPr lang="en-GB" dirty="0"/>
          </a:p>
          <a:p>
            <a:pPr marL="285750" indent="-285750">
              <a:buFont typeface="Arial" panose="020B0604020202020204" pitchFamily="34" charset="0"/>
              <a:buChar char="•"/>
            </a:pPr>
            <a:r>
              <a:rPr lang="en-GB" dirty="0" err="1"/>
              <a:t>RemoveUser</a:t>
            </a:r>
            <a:endParaRPr lang="en-GB" dirty="0"/>
          </a:p>
          <a:p>
            <a:pPr marL="285750" indent="-285750">
              <a:buFont typeface="Arial" panose="020B0604020202020204" pitchFamily="34" charset="0"/>
              <a:buChar char="•"/>
            </a:pPr>
            <a:r>
              <a:rPr lang="en-GB" dirty="0" err="1"/>
              <a:t>LogIn</a:t>
            </a:r>
            <a:endParaRPr lang="en-GB" dirty="0"/>
          </a:p>
          <a:p>
            <a:pPr marL="285750" indent="-285750">
              <a:buFont typeface="Arial" panose="020B0604020202020204" pitchFamily="34" charset="0"/>
              <a:buChar char="•"/>
            </a:pPr>
            <a:r>
              <a:rPr lang="en-GB" dirty="0" err="1"/>
              <a:t>LogOut</a:t>
            </a:r>
            <a:endParaRPr lang="en-GB" dirty="0"/>
          </a:p>
        </p:txBody>
      </p:sp>
    </p:spTree>
    <p:extLst>
      <p:ext uri="{BB962C8B-B14F-4D97-AF65-F5344CB8AC3E}">
        <p14:creationId xmlns:p14="http://schemas.microsoft.com/office/powerpoint/2010/main" val="995886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BFAEC02-9407-4C3F-9D2C-90741380695D}"/>
              </a:ext>
            </a:extLst>
          </p:cNvPr>
          <p:cNvSpPr txBox="1"/>
          <p:nvPr/>
        </p:nvSpPr>
        <p:spPr>
          <a:xfrm>
            <a:off x="1147157" y="1064030"/>
            <a:ext cx="9177250" cy="2831544"/>
          </a:xfrm>
          <a:prstGeom prst="rect">
            <a:avLst/>
          </a:prstGeom>
          <a:noFill/>
        </p:spPr>
        <p:txBody>
          <a:bodyPr wrap="square" rtlCol="0">
            <a:spAutoFit/>
          </a:bodyPr>
          <a:lstStyle/>
          <a:p>
            <a:r>
              <a:rPr lang="en-GB" sz="3200" b="1" dirty="0"/>
              <a:t>Types and global variables defined first</a:t>
            </a:r>
          </a:p>
          <a:p>
            <a:r>
              <a:rPr lang="en-GB" sz="3200" b="1" dirty="0"/>
              <a:t>(</a:t>
            </a:r>
            <a:r>
              <a:rPr lang="en-GB" sz="3200" b="1" dirty="0" err="1"/>
              <a:t>req</a:t>
            </a:r>
            <a:r>
              <a:rPr lang="en-GB" sz="3200" b="1" dirty="0"/>
              <a:t> spec doc 2.1)</a:t>
            </a:r>
          </a:p>
          <a:p>
            <a:endParaRPr lang="en-GB" sz="3200" dirty="0"/>
          </a:p>
          <a:p>
            <a:r>
              <a:rPr lang="en-GB" sz="3200" dirty="0"/>
              <a:t>[EMPLOYEE] set of all uniquely identifiable employees</a:t>
            </a:r>
          </a:p>
          <a:p>
            <a:endParaRPr lang="en-GB" sz="3200" dirty="0"/>
          </a:p>
          <a:p>
            <a:endParaRPr lang="en-GB" dirty="0"/>
          </a:p>
        </p:txBody>
      </p:sp>
    </p:spTree>
    <p:extLst>
      <p:ext uri="{BB962C8B-B14F-4D97-AF65-F5344CB8AC3E}">
        <p14:creationId xmlns:p14="http://schemas.microsoft.com/office/powerpoint/2010/main" val="1309889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ABEAF2-8CD9-491F-B9FC-630AA3B2E695}"/>
              </a:ext>
            </a:extLst>
          </p:cNvPr>
          <p:cNvSpPr txBox="1"/>
          <p:nvPr/>
        </p:nvSpPr>
        <p:spPr>
          <a:xfrm>
            <a:off x="1479663" y="480282"/>
            <a:ext cx="8695113" cy="954107"/>
          </a:xfrm>
          <a:prstGeom prst="rect">
            <a:avLst/>
          </a:prstGeom>
          <a:noFill/>
        </p:spPr>
        <p:txBody>
          <a:bodyPr wrap="square" rtlCol="0">
            <a:spAutoFit/>
          </a:bodyPr>
          <a:lstStyle/>
          <a:p>
            <a:r>
              <a:rPr lang="en-GB" sz="2800" b="1" dirty="0"/>
              <a:t>State schema describing the state of the system</a:t>
            </a:r>
          </a:p>
          <a:p>
            <a:r>
              <a:rPr lang="en-GB" sz="2800" b="1" dirty="0" err="1"/>
              <a:t>req</a:t>
            </a:r>
            <a:r>
              <a:rPr lang="en-GB" sz="2800" b="1" dirty="0"/>
              <a:t> spec doc 2.1</a:t>
            </a:r>
          </a:p>
        </p:txBody>
      </p:sp>
      <p:sp>
        <p:nvSpPr>
          <p:cNvPr id="5" name="TextBox 4">
            <a:extLst>
              <a:ext uri="{FF2B5EF4-FFF2-40B4-BE49-F238E27FC236}">
                <a16:creationId xmlns:a16="http://schemas.microsoft.com/office/drawing/2014/main" id="{727ED4F2-B031-4C88-8621-51647390593F}"/>
              </a:ext>
            </a:extLst>
          </p:cNvPr>
          <p:cNvSpPr txBox="1"/>
          <p:nvPr/>
        </p:nvSpPr>
        <p:spPr>
          <a:xfrm>
            <a:off x="338696" y="3591098"/>
            <a:ext cx="10977045" cy="1815882"/>
          </a:xfrm>
          <a:prstGeom prst="rect">
            <a:avLst/>
          </a:prstGeom>
          <a:noFill/>
        </p:spPr>
        <p:txBody>
          <a:bodyPr wrap="square" rtlCol="0">
            <a:spAutoFit/>
          </a:bodyPr>
          <a:lstStyle/>
          <a:p>
            <a:r>
              <a:rPr lang="en-GB" sz="2800" dirty="0"/>
              <a:t>The two sets  identified  in the requirements have been created .  Note use of the power set symbol.</a:t>
            </a:r>
          </a:p>
          <a:p>
            <a:r>
              <a:rPr lang="en-GB" sz="2800" dirty="0"/>
              <a:t>The requirement to ensure that those logged in are users is specified in the predicate of the schema.</a:t>
            </a:r>
          </a:p>
        </p:txBody>
      </p:sp>
      <p:pic>
        <p:nvPicPr>
          <p:cNvPr id="3" name="Picture 2">
            <a:extLst>
              <a:ext uri="{FF2B5EF4-FFF2-40B4-BE49-F238E27FC236}">
                <a16:creationId xmlns:a16="http://schemas.microsoft.com/office/drawing/2014/main" id="{D0E44A86-4E69-4DAB-A307-7FC6D21BB5B9}"/>
              </a:ext>
            </a:extLst>
          </p:cNvPr>
          <p:cNvPicPr>
            <a:picLocks noChangeAspect="1"/>
          </p:cNvPicPr>
          <p:nvPr/>
        </p:nvPicPr>
        <p:blipFill>
          <a:blip r:embed="rId2"/>
          <a:stretch>
            <a:fillRect/>
          </a:stretch>
        </p:blipFill>
        <p:spPr>
          <a:xfrm>
            <a:off x="226208" y="1775215"/>
            <a:ext cx="10376475" cy="1815883"/>
          </a:xfrm>
          <a:prstGeom prst="rect">
            <a:avLst/>
          </a:prstGeom>
        </p:spPr>
      </p:pic>
    </p:spTree>
    <p:extLst>
      <p:ext uri="{BB962C8B-B14F-4D97-AF65-F5344CB8AC3E}">
        <p14:creationId xmlns:p14="http://schemas.microsoft.com/office/powerpoint/2010/main" val="5219700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9ABEAF2-8CD9-491F-B9FC-630AA3B2E695}"/>
              </a:ext>
            </a:extLst>
          </p:cNvPr>
          <p:cNvSpPr txBox="1"/>
          <p:nvPr/>
        </p:nvSpPr>
        <p:spPr>
          <a:xfrm>
            <a:off x="1500187" y="282632"/>
            <a:ext cx="8695113" cy="954107"/>
          </a:xfrm>
          <a:prstGeom prst="rect">
            <a:avLst/>
          </a:prstGeom>
          <a:noFill/>
        </p:spPr>
        <p:txBody>
          <a:bodyPr wrap="square" rtlCol="0">
            <a:spAutoFit/>
          </a:bodyPr>
          <a:lstStyle/>
          <a:p>
            <a:r>
              <a:rPr lang="en-GB" sz="2800" b="1" dirty="0"/>
              <a:t>State schema describing the initialisation of the system</a:t>
            </a:r>
          </a:p>
          <a:p>
            <a:r>
              <a:rPr lang="en-GB" sz="2800" b="1" dirty="0" err="1"/>
              <a:t>req</a:t>
            </a:r>
            <a:r>
              <a:rPr lang="en-GB" sz="2800" b="1" dirty="0"/>
              <a:t> spec doc 2.1</a:t>
            </a:r>
          </a:p>
        </p:txBody>
      </p:sp>
      <p:sp>
        <p:nvSpPr>
          <p:cNvPr id="5" name="TextBox 4">
            <a:extLst>
              <a:ext uri="{FF2B5EF4-FFF2-40B4-BE49-F238E27FC236}">
                <a16:creationId xmlns:a16="http://schemas.microsoft.com/office/drawing/2014/main" id="{727ED4F2-B031-4C88-8621-51647390593F}"/>
              </a:ext>
            </a:extLst>
          </p:cNvPr>
          <p:cNvSpPr txBox="1"/>
          <p:nvPr/>
        </p:nvSpPr>
        <p:spPr>
          <a:xfrm>
            <a:off x="687420" y="3970414"/>
            <a:ext cx="10817157" cy="2677656"/>
          </a:xfrm>
          <a:prstGeom prst="rect">
            <a:avLst/>
          </a:prstGeom>
          <a:noFill/>
        </p:spPr>
        <p:txBody>
          <a:bodyPr wrap="square" rtlCol="0">
            <a:spAutoFit/>
          </a:bodyPr>
          <a:lstStyle/>
          <a:p>
            <a:r>
              <a:rPr lang="en-GB" sz="2400" dirty="0"/>
              <a:t>An initialisation schema is a degenerate form of schema which has an “after” state but no “before” state.  Here, we have used prime decorations to describe the variable after the operation initialize to empty has occurred. That additional requirement to ensure that both sets are initially empty is specified in the predicate of this schema.  Note the use of the empty set symbol.</a:t>
            </a:r>
          </a:p>
          <a:p>
            <a:r>
              <a:rPr lang="en-GB" sz="2400" dirty="0"/>
              <a:t>Much of this schema has the same “shape” as the previous Computer State schema.  We can simplify the </a:t>
            </a:r>
            <a:r>
              <a:rPr lang="en-GB" sz="2400" dirty="0" err="1"/>
              <a:t>InitComputer</a:t>
            </a:r>
            <a:r>
              <a:rPr lang="en-GB" sz="2400" dirty="0"/>
              <a:t> schema considerably as follows.</a:t>
            </a:r>
          </a:p>
        </p:txBody>
      </p:sp>
      <p:pic>
        <p:nvPicPr>
          <p:cNvPr id="3" name="Picture 2">
            <a:extLst>
              <a:ext uri="{FF2B5EF4-FFF2-40B4-BE49-F238E27FC236}">
                <a16:creationId xmlns:a16="http://schemas.microsoft.com/office/drawing/2014/main" id="{E8A9FC61-1CB5-4DCB-A8A4-F8BF9DC63688}"/>
              </a:ext>
            </a:extLst>
          </p:cNvPr>
          <p:cNvPicPr>
            <a:picLocks noChangeAspect="1"/>
          </p:cNvPicPr>
          <p:nvPr/>
        </p:nvPicPr>
        <p:blipFill>
          <a:blip r:embed="rId2"/>
          <a:stretch>
            <a:fillRect/>
          </a:stretch>
        </p:blipFill>
        <p:spPr>
          <a:xfrm>
            <a:off x="557370" y="1415143"/>
            <a:ext cx="9217322" cy="2446073"/>
          </a:xfrm>
          <a:prstGeom prst="rect">
            <a:avLst/>
          </a:prstGeom>
        </p:spPr>
      </p:pic>
    </p:spTree>
    <p:extLst>
      <p:ext uri="{BB962C8B-B14F-4D97-AF65-F5344CB8AC3E}">
        <p14:creationId xmlns:p14="http://schemas.microsoft.com/office/powerpoint/2010/main" val="15192857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963F832-831C-4F19-8972-CBAC9FF68F9B}"/>
              </a:ext>
            </a:extLst>
          </p:cNvPr>
          <p:cNvSpPr txBox="1"/>
          <p:nvPr/>
        </p:nvSpPr>
        <p:spPr>
          <a:xfrm>
            <a:off x="477996" y="298241"/>
            <a:ext cx="10579864" cy="2031325"/>
          </a:xfrm>
          <a:prstGeom prst="rect">
            <a:avLst/>
          </a:prstGeom>
          <a:noFill/>
        </p:spPr>
        <p:txBody>
          <a:bodyPr wrap="square" rtlCol="0">
            <a:spAutoFit/>
          </a:bodyPr>
          <a:lstStyle/>
          <a:p>
            <a:r>
              <a:rPr lang="en-GB" dirty="0"/>
              <a:t>Copy the Computer state schema and modify it by decorating the variables with primes (‘). Then include this modified state schema in the </a:t>
            </a:r>
            <a:r>
              <a:rPr lang="en-GB" dirty="0" err="1"/>
              <a:t>InitComputer</a:t>
            </a:r>
            <a:r>
              <a:rPr lang="en-GB" dirty="0"/>
              <a:t> schema.</a:t>
            </a:r>
          </a:p>
          <a:p>
            <a:r>
              <a:rPr lang="en-GB" dirty="0"/>
              <a:t>This is done as follows:-</a:t>
            </a:r>
          </a:p>
          <a:p>
            <a:pPr marL="342900" indent="-342900">
              <a:buAutoNum type="arabicPeriod"/>
            </a:pPr>
            <a:r>
              <a:rPr lang="en-GB" dirty="0"/>
              <a:t>Decorate the Computer schema name so it is now called Computer’.</a:t>
            </a:r>
          </a:p>
          <a:p>
            <a:pPr marL="342900" indent="-342900">
              <a:buAutoNum type="arabicPeriod"/>
            </a:pPr>
            <a:r>
              <a:rPr lang="en-GB" dirty="0"/>
              <a:t>Insert Computer’ schema into the </a:t>
            </a:r>
            <a:r>
              <a:rPr lang="en-GB" dirty="0" err="1"/>
              <a:t>InitComputer</a:t>
            </a:r>
            <a:r>
              <a:rPr lang="en-GB" dirty="0"/>
              <a:t> schema declaration.</a:t>
            </a:r>
          </a:p>
          <a:p>
            <a:pPr marL="342900" indent="-342900">
              <a:buAutoNum type="arabicPeriod"/>
            </a:pPr>
            <a:r>
              <a:rPr lang="en-GB" dirty="0"/>
              <a:t>Add the empty set predicates identified earlier.</a:t>
            </a:r>
          </a:p>
          <a:p>
            <a:r>
              <a:rPr lang="en-GB" dirty="0"/>
              <a:t>It looks like this:-</a:t>
            </a:r>
          </a:p>
        </p:txBody>
      </p:sp>
      <p:sp>
        <p:nvSpPr>
          <p:cNvPr id="5" name="TextBox 4">
            <a:extLst>
              <a:ext uri="{FF2B5EF4-FFF2-40B4-BE49-F238E27FC236}">
                <a16:creationId xmlns:a16="http://schemas.microsoft.com/office/drawing/2014/main" id="{40AF15E9-6587-448F-92CF-A9899CE95BAF}"/>
              </a:ext>
            </a:extLst>
          </p:cNvPr>
          <p:cNvSpPr txBox="1"/>
          <p:nvPr/>
        </p:nvSpPr>
        <p:spPr>
          <a:xfrm>
            <a:off x="776176" y="4234841"/>
            <a:ext cx="3700130" cy="369332"/>
          </a:xfrm>
          <a:prstGeom prst="rect">
            <a:avLst/>
          </a:prstGeom>
          <a:noFill/>
        </p:spPr>
        <p:txBody>
          <a:bodyPr wrap="square" rtlCol="0">
            <a:spAutoFit/>
          </a:bodyPr>
          <a:lstStyle/>
          <a:p>
            <a:r>
              <a:rPr lang="en-GB" dirty="0"/>
              <a:t>and is identical to this:-</a:t>
            </a:r>
          </a:p>
        </p:txBody>
      </p:sp>
      <p:pic>
        <p:nvPicPr>
          <p:cNvPr id="6" name="Picture 5">
            <a:extLst>
              <a:ext uri="{FF2B5EF4-FFF2-40B4-BE49-F238E27FC236}">
                <a16:creationId xmlns:a16="http://schemas.microsoft.com/office/drawing/2014/main" id="{C303EA1A-6914-422C-8C5B-DAFE9D2527F0}"/>
              </a:ext>
            </a:extLst>
          </p:cNvPr>
          <p:cNvPicPr>
            <a:picLocks noChangeAspect="1"/>
          </p:cNvPicPr>
          <p:nvPr/>
        </p:nvPicPr>
        <p:blipFill>
          <a:blip r:embed="rId2"/>
          <a:stretch>
            <a:fillRect/>
          </a:stretch>
        </p:blipFill>
        <p:spPr>
          <a:xfrm>
            <a:off x="329142" y="4550617"/>
            <a:ext cx="9229530" cy="2307383"/>
          </a:xfrm>
          <a:prstGeom prst="rect">
            <a:avLst/>
          </a:prstGeom>
        </p:spPr>
      </p:pic>
      <p:sp>
        <p:nvSpPr>
          <p:cNvPr id="7" name="TextBox 6">
            <a:extLst>
              <a:ext uri="{FF2B5EF4-FFF2-40B4-BE49-F238E27FC236}">
                <a16:creationId xmlns:a16="http://schemas.microsoft.com/office/drawing/2014/main" id="{2D85CDE3-F955-47A0-9279-17595F16FBFB}"/>
              </a:ext>
            </a:extLst>
          </p:cNvPr>
          <p:cNvSpPr txBox="1"/>
          <p:nvPr/>
        </p:nvSpPr>
        <p:spPr>
          <a:xfrm>
            <a:off x="10058399" y="1648047"/>
            <a:ext cx="1887629" cy="3970318"/>
          </a:xfrm>
          <a:prstGeom prst="rect">
            <a:avLst/>
          </a:prstGeom>
          <a:noFill/>
        </p:spPr>
        <p:txBody>
          <a:bodyPr wrap="square" rtlCol="0">
            <a:spAutoFit/>
          </a:bodyPr>
          <a:lstStyle/>
          <a:p>
            <a:r>
              <a:rPr lang="en-GB" dirty="0"/>
              <a:t>Note especially that inclusion of the Computer’ schema will bring all its components  into scope.</a:t>
            </a:r>
          </a:p>
          <a:p>
            <a:endParaRPr lang="en-GB" dirty="0"/>
          </a:p>
          <a:p>
            <a:r>
              <a:rPr lang="en-GB" dirty="0"/>
              <a:t>The primed components describe the state after the initialisation operation.</a:t>
            </a:r>
          </a:p>
          <a:p>
            <a:endParaRPr lang="en-GB" dirty="0"/>
          </a:p>
        </p:txBody>
      </p:sp>
      <p:pic>
        <p:nvPicPr>
          <p:cNvPr id="2" name="Picture 1">
            <a:extLst>
              <a:ext uri="{FF2B5EF4-FFF2-40B4-BE49-F238E27FC236}">
                <a16:creationId xmlns:a16="http://schemas.microsoft.com/office/drawing/2014/main" id="{E4A4E8FC-962E-4752-95CD-24DA3CC26522}"/>
              </a:ext>
            </a:extLst>
          </p:cNvPr>
          <p:cNvPicPr>
            <a:picLocks noChangeAspect="1"/>
          </p:cNvPicPr>
          <p:nvPr/>
        </p:nvPicPr>
        <p:blipFill>
          <a:blip r:embed="rId3"/>
          <a:stretch>
            <a:fillRect/>
          </a:stretch>
        </p:blipFill>
        <p:spPr>
          <a:xfrm>
            <a:off x="233198" y="2327051"/>
            <a:ext cx="9325474" cy="2226081"/>
          </a:xfrm>
          <a:prstGeom prst="rect">
            <a:avLst/>
          </a:prstGeom>
        </p:spPr>
      </p:pic>
    </p:spTree>
    <p:extLst>
      <p:ext uri="{BB962C8B-B14F-4D97-AF65-F5344CB8AC3E}">
        <p14:creationId xmlns:p14="http://schemas.microsoft.com/office/powerpoint/2010/main" val="228900253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E4AAC054-C076-4FDE-9615-41E5014823EC}"/>
              </a:ext>
            </a:extLst>
          </p:cNvPr>
          <p:cNvSpPr txBox="1"/>
          <p:nvPr/>
        </p:nvSpPr>
        <p:spPr>
          <a:xfrm>
            <a:off x="1456660" y="223283"/>
            <a:ext cx="9675627" cy="769441"/>
          </a:xfrm>
          <a:prstGeom prst="rect">
            <a:avLst/>
          </a:prstGeom>
          <a:noFill/>
        </p:spPr>
        <p:txBody>
          <a:bodyPr wrap="square" rtlCol="0">
            <a:spAutoFit/>
          </a:bodyPr>
          <a:lstStyle/>
          <a:p>
            <a:r>
              <a:rPr lang="en-GB" sz="4400" dirty="0"/>
              <a:t>Input variables and the</a:t>
            </a:r>
            <a:r>
              <a:rPr lang="en-GB" sz="4400" b="1" dirty="0"/>
              <a:t> ? </a:t>
            </a:r>
            <a:r>
              <a:rPr lang="en-GB" sz="4400" dirty="0"/>
              <a:t>decoration</a:t>
            </a:r>
          </a:p>
        </p:txBody>
      </p:sp>
      <p:sp>
        <p:nvSpPr>
          <p:cNvPr id="3" name="TextBox 2">
            <a:extLst>
              <a:ext uri="{FF2B5EF4-FFF2-40B4-BE49-F238E27FC236}">
                <a16:creationId xmlns:a16="http://schemas.microsoft.com/office/drawing/2014/main" id="{4DA0157C-42CE-4960-AE51-0F3C87A8F970}"/>
              </a:ext>
            </a:extLst>
          </p:cNvPr>
          <p:cNvSpPr txBox="1"/>
          <p:nvPr/>
        </p:nvSpPr>
        <p:spPr>
          <a:xfrm>
            <a:off x="1183758" y="1120543"/>
            <a:ext cx="9824483" cy="2031325"/>
          </a:xfrm>
          <a:prstGeom prst="rect">
            <a:avLst/>
          </a:prstGeom>
          <a:noFill/>
        </p:spPr>
        <p:txBody>
          <a:bodyPr wrap="square" rtlCol="0">
            <a:spAutoFit/>
          </a:bodyPr>
          <a:lstStyle/>
          <a:p>
            <a:r>
              <a:rPr lang="en-GB" dirty="0"/>
              <a:t>Decorating a variable with a question mark (?) indicates the variable is an input to the schema.</a:t>
            </a:r>
          </a:p>
          <a:p>
            <a:r>
              <a:rPr lang="en-GB" dirty="0"/>
              <a:t>We could define a new operation for example, </a:t>
            </a:r>
            <a:r>
              <a:rPr lang="en-GB" dirty="0" err="1"/>
              <a:t>AddUser</a:t>
            </a:r>
            <a:r>
              <a:rPr lang="en-GB" dirty="0"/>
              <a:t> with an input variable, p? that represents a new person to add to the computer system, defining it as:-</a:t>
            </a:r>
          </a:p>
          <a:p>
            <a:r>
              <a:rPr lang="en-GB" dirty="0"/>
              <a:t>[</a:t>
            </a:r>
            <a:r>
              <a:rPr lang="en-GB" dirty="0" err="1"/>
              <a:t>p?STAFF</a:t>
            </a:r>
            <a:r>
              <a:rPr lang="en-GB" dirty="0"/>
              <a:t>| p? ∉  users ^ users’ = users ∪ {p?} ^ </a:t>
            </a:r>
            <a:r>
              <a:rPr lang="en-GB" dirty="0" err="1"/>
              <a:t>loggedIn</a:t>
            </a:r>
            <a:r>
              <a:rPr lang="en-GB" dirty="0"/>
              <a:t>’=</a:t>
            </a:r>
            <a:r>
              <a:rPr lang="en-GB" dirty="0" err="1"/>
              <a:t>loggedIn</a:t>
            </a:r>
            <a:r>
              <a:rPr lang="en-GB" dirty="0"/>
              <a:t>]</a:t>
            </a:r>
          </a:p>
          <a:p>
            <a:endParaRPr lang="en-GB" dirty="0"/>
          </a:p>
          <a:p>
            <a:r>
              <a:rPr lang="en-GB" dirty="0"/>
              <a:t>We’ll need to define before and after variables and constraints as before using  the prime decoration convention.  The resulting schema might look like:</a:t>
            </a:r>
          </a:p>
        </p:txBody>
      </p:sp>
      <p:pic>
        <p:nvPicPr>
          <p:cNvPr id="5" name="Picture 4">
            <a:extLst>
              <a:ext uri="{FF2B5EF4-FFF2-40B4-BE49-F238E27FC236}">
                <a16:creationId xmlns:a16="http://schemas.microsoft.com/office/drawing/2014/main" id="{3B866D87-BB70-4652-9CDD-AAF4D6A24F23}"/>
              </a:ext>
            </a:extLst>
          </p:cNvPr>
          <p:cNvPicPr>
            <a:picLocks noChangeAspect="1"/>
          </p:cNvPicPr>
          <p:nvPr/>
        </p:nvPicPr>
        <p:blipFill>
          <a:blip r:embed="rId2"/>
          <a:stretch>
            <a:fillRect/>
          </a:stretch>
        </p:blipFill>
        <p:spPr>
          <a:xfrm>
            <a:off x="1066800" y="3151868"/>
            <a:ext cx="9310577" cy="3882357"/>
          </a:xfrm>
          <a:prstGeom prst="rect">
            <a:avLst/>
          </a:prstGeom>
        </p:spPr>
      </p:pic>
    </p:spTree>
    <p:extLst>
      <p:ext uri="{BB962C8B-B14F-4D97-AF65-F5344CB8AC3E}">
        <p14:creationId xmlns:p14="http://schemas.microsoft.com/office/powerpoint/2010/main" val="23052033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DA0157C-42CE-4960-AE51-0F3C87A8F970}"/>
              </a:ext>
            </a:extLst>
          </p:cNvPr>
          <p:cNvSpPr txBox="1"/>
          <p:nvPr/>
        </p:nvSpPr>
        <p:spPr>
          <a:xfrm>
            <a:off x="457201" y="202019"/>
            <a:ext cx="10983432" cy="3477875"/>
          </a:xfrm>
          <a:prstGeom prst="rect">
            <a:avLst/>
          </a:prstGeom>
          <a:noFill/>
        </p:spPr>
        <p:txBody>
          <a:bodyPr wrap="square" rtlCol="0">
            <a:spAutoFit/>
          </a:bodyPr>
          <a:lstStyle/>
          <a:p>
            <a:r>
              <a:rPr lang="en-GB" sz="2000" dirty="0"/>
              <a:t>The previous schema declares variables that represent the before and after states and also declares a new input variable p?</a:t>
            </a:r>
          </a:p>
          <a:p>
            <a:r>
              <a:rPr lang="en-GB" sz="2000" dirty="0"/>
              <a:t>The predicates specify that any implementation must ensure that:-</a:t>
            </a:r>
          </a:p>
          <a:p>
            <a:pPr marL="342900" indent="-342900">
              <a:buFont typeface="Arial" panose="020B0604020202020204" pitchFamily="34" charset="0"/>
              <a:buChar char="•"/>
            </a:pPr>
            <a:r>
              <a:rPr lang="en-GB" sz="2000" dirty="0"/>
              <a:t>before the </a:t>
            </a:r>
            <a:r>
              <a:rPr lang="en-GB" sz="2000" dirty="0" err="1"/>
              <a:t>AddUser</a:t>
            </a:r>
            <a:r>
              <a:rPr lang="en-GB" sz="2000" dirty="0"/>
              <a:t> operation occurs all employees in the </a:t>
            </a:r>
            <a:r>
              <a:rPr lang="en-GB" sz="2000" dirty="0" err="1"/>
              <a:t>loggedIn</a:t>
            </a:r>
            <a:r>
              <a:rPr lang="en-GB" sz="2000" dirty="0"/>
              <a:t> set are a subset of the users set;</a:t>
            </a:r>
          </a:p>
          <a:p>
            <a:pPr marL="342900" indent="-342900">
              <a:buFont typeface="Arial" panose="020B0604020202020204" pitchFamily="34" charset="0"/>
              <a:buChar char="•"/>
            </a:pPr>
            <a:r>
              <a:rPr lang="en-GB" sz="2000" dirty="0"/>
              <a:t>after the </a:t>
            </a:r>
            <a:r>
              <a:rPr lang="en-GB" sz="2000" dirty="0" err="1"/>
              <a:t>AddUser</a:t>
            </a:r>
            <a:r>
              <a:rPr lang="en-GB" sz="2000" dirty="0"/>
              <a:t> operation occurs all employees in the </a:t>
            </a:r>
            <a:r>
              <a:rPr lang="en-GB" sz="2000" dirty="0" err="1"/>
              <a:t>loggedIn</a:t>
            </a:r>
            <a:r>
              <a:rPr lang="en-GB" sz="2000" dirty="0"/>
              <a:t>’ set are a subset of the users’ set;</a:t>
            </a:r>
          </a:p>
          <a:p>
            <a:pPr marL="342900" indent="-342900">
              <a:buFont typeface="Arial" panose="020B0604020202020204" pitchFamily="34" charset="0"/>
              <a:buChar char="•"/>
            </a:pPr>
            <a:r>
              <a:rPr lang="en-GB" sz="2000" dirty="0"/>
              <a:t>that before adding the employee the implementation will ensure that the employee, p, is not already a user;</a:t>
            </a:r>
          </a:p>
          <a:p>
            <a:pPr marL="342900" indent="-342900">
              <a:buFont typeface="Arial" panose="020B0604020202020204" pitchFamily="34" charset="0"/>
              <a:buChar char="•"/>
            </a:pPr>
            <a:r>
              <a:rPr lang="en-GB" sz="2000" dirty="0"/>
              <a:t>ensure that the implementation has an updated set of users that is the set of users before the operation was executed </a:t>
            </a:r>
            <a:r>
              <a:rPr lang="en-GB" sz="2000" dirty="0" err="1"/>
              <a:t>unioned</a:t>
            </a:r>
            <a:r>
              <a:rPr lang="en-GB" sz="2000" dirty="0"/>
              <a:t> with the new employee and finally;</a:t>
            </a:r>
          </a:p>
          <a:p>
            <a:pPr marL="342900" indent="-342900">
              <a:buFont typeface="Arial" panose="020B0604020202020204" pitchFamily="34" charset="0"/>
              <a:buChar char="•"/>
            </a:pPr>
            <a:r>
              <a:rPr lang="en-GB" sz="2000" dirty="0"/>
              <a:t>ensure that the implementation has not caused a change in the number of employees logged in.</a:t>
            </a:r>
          </a:p>
          <a:p>
            <a:endParaRPr lang="en-GB" sz="2000" dirty="0"/>
          </a:p>
        </p:txBody>
      </p:sp>
      <p:pic>
        <p:nvPicPr>
          <p:cNvPr id="4" name="Picture 3">
            <a:extLst>
              <a:ext uri="{FF2B5EF4-FFF2-40B4-BE49-F238E27FC236}">
                <a16:creationId xmlns:a16="http://schemas.microsoft.com/office/drawing/2014/main" id="{2C03432C-ABE5-4122-BFA7-B85EA6BCB5D7}"/>
              </a:ext>
            </a:extLst>
          </p:cNvPr>
          <p:cNvPicPr>
            <a:picLocks noChangeAspect="1"/>
          </p:cNvPicPr>
          <p:nvPr/>
        </p:nvPicPr>
        <p:blipFill>
          <a:blip r:embed="rId2"/>
          <a:stretch>
            <a:fillRect/>
          </a:stretch>
        </p:blipFill>
        <p:spPr>
          <a:xfrm>
            <a:off x="1191844" y="3297925"/>
            <a:ext cx="8877190" cy="3560075"/>
          </a:xfrm>
          <a:prstGeom prst="rect">
            <a:avLst/>
          </a:prstGeom>
        </p:spPr>
      </p:pic>
    </p:spTree>
    <p:extLst>
      <p:ext uri="{BB962C8B-B14F-4D97-AF65-F5344CB8AC3E}">
        <p14:creationId xmlns:p14="http://schemas.microsoft.com/office/powerpoint/2010/main" val="41002961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DAAFDA5-B870-4520-B7F3-24A68178977C}"/>
              </a:ext>
            </a:extLst>
          </p:cNvPr>
          <p:cNvSpPr txBox="1"/>
          <p:nvPr/>
        </p:nvSpPr>
        <p:spPr>
          <a:xfrm>
            <a:off x="1286540" y="510363"/>
            <a:ext cx="9579934" cy="2246769"/>
          </a:xfrm>
          <a:prstGeom prst="rect">
            <a:avLst/>
          </a:prstGeom>
          <a:noFill/>
        </p:spPr>
        <p:txBody>
          <a:bodyPr wrap="square" rtlCol="0">
            <a:spAutoFit/>
          </a:bodyPr>
          <a:lstStyle/>
          <a:p>
            <a:r>
              <a:rPr lang="en-GB" sz="2800" dirty="0"/>
              <a:t>The previous schema is starting to look cluttered so it is good to recall the idea of including one schema within another.  This is very useful.  We can include the Computer state schema and the Computer’ schemas together in the </a:t>
            </a:r>
            <a:r>
              <a:rPr lang="en-GB" sz="2800" dirty="0" err="1"/>
              <a:t>AddUser</a:t>
            </a:r>
            <a:r>
              <a:rPr lang="en-GB" sz="2800" dirty="0"/>
              <a:t> schema.  Think of this as a kind of textual cut and paste operation. Here it is:-</a:t>
            </a:r>
          </a:p>
        </p:txBody>
      </p:sp>
      <p:pic>
        <p:nvPicPr>
          <p:cNvPr id="2" name="Picture 1">
            <a:extLst>
              <a:ext uri="{FF2B5EF4-FFF2-40B4-BE49-F238E27FC236}">
                <a16:creationId xmlns:a16="http://schemas.microsoft.com/office/drawing/2014/main" id="{5B361439-3246-41AD-9A7E-3011908B8ABC}"/>
              </a:ext>
            </a:extLst>
          </p:cNvPr>
          <p:cNvPicPr>
            <a:picLocks noChangeAspect="1"/>
          </p:cNvPicPr>
          <p:nvPr/>
        </p:nvPicPr>
        <p:blipFill>
          <a:blip r:embed="rId2"/>
          <a:stretch>
            <a:fillRect/>
          </a:stretch>
        </p:blipFill>
        <p:spPr>
          <a:xfrm>
            <a:off x="1217092" y="2757132"/>
            <a:ext cx="9757816" cy="3356589"/>
          </a:xfrm>
          <a:prstGeom prst="rect">
            <a:avLst/>
          </a:prstGeom>
        </p:spPr>
      </p:pic>
    </p:spTree>
    <p:extLst>
      <p:ext uri="{BB962C8B-B14F-4D97-AF65-F5344CB8AC3E}">
        <p14:creationId xmlns:p14="http://schemas.microsoft.com/office/powerpoint/2010/main" val="41863688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37587A19-3E61-4006-A37C-B702A0B8E27B}"/>
              </a:ext>
            </a:extLst>
          </p:cNvPr>
          <p:cNvSpPr txBox="1"/>
          <p:nvPr/>
        </p:nvSpPr>
        <p:spPr>
          <a:xfrm>
            <a:off x="1127051" y="276447"/>
            <a:ext cx="9356651" cy="2677656"/>
          </a:xfrm>
          <a:prstGeom prst="rect">
            <a:avLst/>
          </a:prstGeom>
          <a:noFill/>
        </p:spPr>
        <p:txBody>
          <a:bodyPr wrap="square" rtlCol="0">
            <a:spAutoFit/>
          </a:bodyPr>
          <a:lstStyle/>
          <a:p>
            <a:r>
              <a:rPr lang="en-GB" sz="2800" dirty="0"/>
              <a:t>This double inclusion of the before/after state schema pair can be simplified by using </a:t>
            </a:r>
            <a:r>
              <a:rPr lang="en-GB" sz="2800" b="1" dirty="0"/>
              <a:t>the Delta convention, Δ</a:t>
            </a:r>
          </a:p>
          <a:p>
            <a:r>
              <a:rPr lang="en-GB" sz="2800" dirty="0"/>
              <a:t> This convention decorates the state schema name with the Greek capital letter Delta, Δ which is placed before the schema name and it is equivalent to including the two before/after schemas.  Our final </a:t>
            </a:r>
            <a:r>
              <a:rPr lang="en-GB" sz="2800" dirty="0" err="1"/>
              <a:t>AddUser</a:t>
            </a:r>
            <a:r>
              <a:rPr lang="en-GB" sz="2800" dirty="0"/>
              <a:t> schema now becomes:-</a:t>
            </a:r>
          </a:p>
        </p:txBody>
      </p:sp>
      <p:sp>
        <p:nvSpPr>
          <p:cNvPr id="5" name="TextBox 4">
            <a:extLst>
              <a:ext uri="{FF2B5EF4-FFF2-40B4-BE49-F238E27FC236}">
                <a16:creationId xmlns:a16="http://schemas.microsoft.com/office/drawing/2014/main" id="{B81FD23D-68E7-43D2-BD64-3C5D9452D7CA}"/>
              </a:ext>
            </a:extLst>
          </p:cNvPr>
          <p:cNvSpPr txBox="1"/>
          <p:nvPr/>
        </p:nvSpPr>
        <p:spPr>
          <a:xfrm>
            <a:off x="1127051" y="5390708"/>
            <a:ext cx="9834433" cy="1384995"/>
          </a:xfrm>
          <a:prstGeom prst="rect">
            <a:avLst/>
          </a:prstGeom>
          <a:noFill/>
        </p:spPr>
        <p:txBody>
          <a:bodyPr wrap="square" rtlCol="0">
            <a:spAutoFit/>
          </a:bodyPr>
          <a:lstStyle/>
          <a:p>
            <a:r>
              <a:rPr lang="en-GB" sz="2800" b="1" dirty="0"/>
              <a:t>An additional extra is that the variables and predicates of the included schemas are now in scope.  We won’t have to declare global variables. </a:t>
            </a:r>
            <a:r>
              <a:rPr lang="en-GB" sz="2800" b="1" dirty="0">
                <a:sym typeface="Wingdings" panose="05000000000000000000" pitchFamily="2" charset="2"/>
              </a:rPr>
              <a:t></a:t>
            </a:r>
            <a:endParaRPr lang="en-GB" sz="2800" b="1" dirty="0"/>
          </a:p>
        </p:txBody>
      </p:sp>
      <p:pic>
        <p:nvPicPr>
          <p:cNvPr id="4" name="Picture 3">
            <a:extLst>
              <a:ext uri="{FF2B5EF4-FFF2-40B4-BE49-F238E27FC236}">
                <a16:creationId xmlns:a16="http://schemas.microsoft.com/office/drawing/2014/main" id="{E9C45822-D5CB-49A7-95A0-0B0B72668035}"/>
              </a:ext>
            </a:extLst>
          </p:cNvPr>
          <p:cNvPicPr>
            <a:picLocks noChangeAspect="1"/>
          </p:cNvPicPr>
          <p:nvPr/>
        </p:nvPicPr>
        <p:blipFill>
          <a:blip r:embed="rId2"/>
          <a:stretch>
            <a:fillRect/>
          </a:stretch>
        </p:blipFill>
        <p:spPr>
          <a:xfrm>
            <a:off x="1127051" y="2954104"/>
            <a:ext cx="8623005" cy="2558722"/>
          </a:xfrm>
          <a:prstGeom prst="rect">
            <a:avLst/>
          </a:prstGeom>
        </p:spPr>
      </p:pic>
    </p:spTree>
    <p:extLst>
      <p:ext uri="{BB962C8B-B14F-4D97-AF65-F5344CB8AC3E}">
        <p14:creationId xmlns:p14="http://schemas.microsoft.com/office/powerpoint/2010/main" val="42928290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FA6946D-1EDE-41CE-A79D-05A1EDF7F0CD}"/>
              </a:ext>
            </a:extLst>
          </p:cNvPr>
          <p:cNvSpPr txBox="1"/>
          <p:nvPr/>
        </p:nvSpPr>
        <p:spPr>
          <a:xfrm>
            <a:off x="1237129" y="710005"/>
            <a:ext cx="9283850" cy="1754326"/>
          </a:xfrm>
          <a:prstGeom prst="rect">
            <a:avLst/>
          </a:prstGeom>
          <a:noFill/>
        </p:spPr>
        <p:txBody>
          <a:bodyPr wrap="square" rtlCol="0">
            <a:spAutoFit/>
          </a:bodyPr>
          <a:lstStyle/>
          <a:p>
            <a:r>
              <a:rPr lang="en-GB" sz="3600" b="1" dirty="0"/>
              <a:t>Exercises</a:t>
            </a:r>
          </a:p>
          <a:p>
            <a:r>
              <a:rPr lang="en-GB" sz="3600" dirty="0"/>
              <a:t>Using the ideas presented here write new partial schemas for </a:t>
            </a:r>
            <a:r>
              <a:rPr lang="en-GB" sz="3600" dirty="0" err="1"/>
              <a:t>RemoveUser</a:t>
            </a:r>
            <a:r>
              <a:rPr lang="en-GB" sz="3600" dirty="0"/>
              <a:t>, Logout and </a:t>
            </a:r>
            <a:r>
              <a:rPr lang="en-GB" sz="3600" dirty="0" err="1"/>
              <a:t>LogIn</a:t>
            </a:r>
            <a:r>
              <a:rPr lang="en-GB" sz="3600" dirty="0"/>
              <a:t>.</a:t>
            </a:r>
          </a:p>
        </p:txBody>
      </p:sp>
    </p:spTree>
    <p:extLst>
      <p:ext uri="{BB962C8B-B14F-4D97-AF65-F5344CB8AC3E}">
        <p14:creationId xmlns:p14="http://schemas.microsoft.com/office/powerpoint/2010/main" val="16455687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0804B8-E401-4CA4-9FB4-573281E988DF}"/>
              </a:ext>
            </a:extLst>
          </p:cNvPr>
          <p:cNvSpPr>
            <a:spLocks noGrp="1"/>
          </p:cNvSpPr>
          <p:nvPr>
            <p:ph type="title"/>
          </p:nvPr>
        </p:nvSpPr>
        <p:spPr/>
        <p:txBody>
          <a:bodyPr/>
          <a:lstStyle/>
          <a:p>
            <a:r>
              <a:rPr lang="en-GB" b="1" dirty="0"/>
              <a:t>Bibliography</a:t>
            </a:r>
          </a:p>
        </p:txBody>
      </p:sp>
      <p:sp>
        <p:nvSpPr>
          <p:cNvPr id="3" name="Content Placeholder 2">
            <a:extLst>
              <a:ext uri="{FF2B5EF4-FFF2-40B4-BE49-F238E27FC236}">
                <a16:creationId xmlns:a16="http://schemas.microsoft.com/office/drawing/2014/main" id="{9FD8AF8A-12D9-446E-8BB0-69A670AAC2DB}"/>
              </a:ext>
            </a:extLst>
          </p:cNvPr>
          <p:cNvSpPr>
            <a:spLocks noGrp="1"/>
          </p:cNvSpPr>
          <p:nvPr>
            <p:ph idx="1"/>
          </p:nvPr>
        </p:nvSpPr>
        <p:spPr/>
        <p:txBody>
          <a:bodyPr/>
          <a:lstStyle/>
          <a:p>
            <a:pPr marL="0" indent="0">
              <a:buNone/>
            </a:pPr>
            <a:r>
              <a:rPr lang="en-GB" dirty="0"/>
              <a:t>Lightfoot, D. </a:t>
            </a:r>
            <a:r>
              <a:rPr lang="en-GB" i="1" dirty="0"/>
              <a:t>Formal Specification Using Z</a:t>
            </a:r>
            <a:r>
              <a:rPr lang="en-GB" dirty="0"/>
              <a:t>, 2</a:t>
            </a:r>
            <a:r>
              <a:rPr lang="en-GB" baseline="30000" dirty="0"/>
              <a:t>nd</a:t>
            </a:r>
            <a:r>
              <a:rPr lang="en-GB" dirty="0"/>
              <a:t> ed. Palgrave, 2001</a:t>
            </a:r>
          </a:p>
          <a:p>
            <a:pPr marL="0" indent="0">
              <a:buNone/>
            </a:pPr>
            <a:r>
              <a:rPr lang="en-GB" dirty="0"/>
              <a:t>Jacky, J. The Way of Z: Practical Programming with Formal Methods, Cambridge University Press, 1997</a:t>
            </a:r>
          </a:p>
          <a:p>
            <a:pPr marL="0" indent="0">
              <a:buNone/>
            </a:pPr>
            <a:r>
              <a:rPr lang="en-GB" dirty="0"/>
              <a:t>S. M. Brien S.M, Martin, A.P. </a:t>
            </a:r>
            <a:r>
              <a:rPr lang="en-GB" i="1" dirty="0"/>
              <a:t>A Calculus for Schemas in Z, J. Symbolic Computation, </a:t>
            </a:r>
            <a:r>
              <a:rPr lang="en-GB" i="1" dirty="0" err="1"/>
              <a:t>vol</a:t>
            </a:r>
            <a:r>
              <a:rPr lang="en-GB" i="1" dirty="0"/>
              <a:t> </a:t>
            </a:r>
            <a:r>
              <a:rPr lang="en-GB" b="1" dirty="0"/>
              <a:t>11</a:t>
            </a:r>
            <a:r>
              <a:rPr lang="en-GB" dirty="0"/>
              <a:t>, 1–29, 1999</a:t>
            </a:r>
          </a:p>
        </p:txBody>
      </p:sp>
    </p:spTree>
    <p:extLst>
      <p:ext uri="{BB962C8B-B14F-4D97-AF65-F5344CB8AC3E}">
        <p14:creationId xmlns:p14="http://schemas.microsoft.com/office/powerpoint/2010/main" val="142165432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525</TotalTime>
  <Words>858</Words>
  <Application>Microsoft Office PowerPoint</Application>
  <PresentationFormat>Widescreen</PresentationFormat>
  <Paragraphs>57</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Wingdings</vt:lpstr>
      <vt:lpstr>Office Theme</vt:lpstr>
      <vt:lpstr>Z specification A Computer Log In example</vt:lpstr>
      <vt:lpstr>Specifying bags of potatoes in Z is all well and good but a more useful example is developed next – a specification for a computer system with several domains used by different kinds of staff.   A detailed description of the system in narrative form accompanies this presentation so we will show only the relevant parts when necessary.</vt:lpstr>
      <vt:lpstr>First Iteration of our Specification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Z specification A Computer Log In example</dc:title>
  <dc:creator>Gordon Dickers</dc:creator>
  <cp:lastModifiedBy>Gordon Dickers</cp:lastModifiedBy>
  <cp:revision>37</cp:revision>
  <dcterms:created xsi:type="dcterms:W3CDTF">2018-03-16T10:41:16Z</dcterms:created>
  <dcterms:modified xsi:type="dcterms:W3CDTF">2018-03-23T11:36:03Z</dcterms:modified>
</cp:coreProperties>
</file>